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3" r:id="rId5"/>
    <p:sldId id="275" r:id="rId6"/>
    <p:sldId id="277" r:id="rId7"/>
    <p:sldId id="284" r:id="rId8"/>
    <p:sldId id="285" r:id="rId9"/>
    <p:sldId id="278" r:id="rId10"/>
    <p:sldId id="286" r:id="rId11"/>
    <p:sldId id="287" r:id="rId12"/>
    <p:sldId id="274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5C6B94-8C70-484B-938A-F3F16F98818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462231C-2BD0-456D-BF50-C0CAB67C952A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400" dirty="0"/>
            <a:t>Objective</a:t>
          </a:r>
        </a:p>
      </dgm:t>
    </dgm:pt>
    <dgm:pt modelId="{FF9D3EB4-B63C-4D16-827B-2F1BF0E30E57}" type="parTrans" cxnId="{F8714C7F-3F77-4BC8-8BAC-E2103E2CD4A9}">
      <dgm:prSet/>
      <dgm:spPr/>
      <dgm:t>
        <a:bodyPr/>
        <a:lstStyle/>
        <a:p>
          <a:pPr algn="ctr"/>
          <a:endParaRPr lang="en-US"/>
        </a:p>
      </dgm:t>
    </dgm:pt>
    <dgm:pt modelId="{131BB20D-C41E-413A-9D73-5DC37E24F10C}" type="sibTrans" cxnId="{F8714C7F-3F77-4BC8-8BAC-E2103E2CD4A9}">
      <dgm:prSet/>
      <dgm:spPr/>
      <dgm:t>
        <a:bodyPr/>
        <a:lstStyle/>
        <a:p>
          <a:pPr algn="ctr"/>
          <a:endParaRPr lang="en-US"/>
        </a:p>
      </dgm:t>
    </dgm:pt>
    <dgm:pt modelId="{17A5D3C3-4829-4D69-9907-506B262B39A3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400" dirty="0"/>
            <a:t>Approach</a:t>
          </a:r>
        </a:p>
      </dgm:t>
    </dgm:pt>
    <dgm:pt modelId="{CDF014DB-6A60-4396-AF29-B02A3A2F477D}" type="parTrans" cxnId="{DD1011F8-0C41-4ADC-BF82-F57EA6C0D859}">
      <dgm:prSet/>
      <dgm:spPr/>
      <dgm:t>
        <a:bodyPr/>
        <a:lstStyle/>
        <a:p>
          <a:pPr algn="ctr"/>
          <a:endParaRPr lang="en-US"/>
        </a:p>
      </dgm:t>
    </dgm:pt>
    <dgm:pt modelId="{F5A570A1-955D-470E-9FF0-44B33B8907E6}" type="sibTrans" cxnId="{DD1011F8-0C41-4ADC-BF82-F57EA6C0D859}">
      <dgm:prSet/>
      <dgm:spPr/>
      <dgm:t>
        <a:bodyPr/>
        <a:lstStyle/>
        <a:p>
          <a:pPr algn="ctr"/>
          <a:endParaRPr lang="en-US"/>
        </a:p>
      </dgm:t>
    </dgm:pt>
    <dgm:pt modelId="{3158B2B1-DC74-4720-9CA7-C8AB314D06B4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400" dirty="0"/>
            <a:t>Outcome</a:t>
          </a:r>
        </a:p>
      </dgm:t>
    </dgm:pt>
    <dgm:pt modelId="{EAB455DE-302C-4046-A2FB-E1FA7D5F34AB}" type="parTrans" cxnId="{5F5B1FF5-474E-4156-BEC8-ACCADC8E1CD3}">
      <dgm:prSet/>
      <dgm:spPr/>
      <dgm:t>
        <a:bodyPr/>
        <a:lstStyle/>
        <a:p>
          <a:pPr algn="ctr"/>
          <a:endParaRPr lang="en-US"/>
        </a:p>
      </dgm:t>
    </dgm:pt>
    <dgm:pt modelId="{FF90F786-A508-45B5-AC14-0A45414D10F5}" type="sibTrans" cxnId="{5F5B1FF5-474E-4156-BEC8-ACCADC8E1CD3}">
      <dgm:prSet/>
      <dgm:spPr/>
      <dgm:t>
        <a:bodyPr/>
        <a:lstStyle/>
        <a:p>
          <a:pPr algn="ctr"/>
          <a:endParaRPr lang="en-US"/>
        </a:p>
      </dgm:t>
    </dgm:pt>
    <dgm:pt modelId="{A0128DB7-6AA2-41C3-9B56-F1888110A3CB}" type="pres">
      <dgm:prSet presAssocID="{285C6B94-8C70-484B-938A-F3F16F98818E}" presName="root" presStyleCnt="0">
        <dgm:presLayoutVars>
          <dgm:dir/>
          <dgm:resizeHandles val="exact"/>
        </dgm:presLayoutVars>
      </dgm:prSet>
      <dgm:spPr/>
    </dgm:pt>
    <dgm:pt modelId="{0EA67D12-F7F7-42B0-8475-DAACB6D8870E}" type="pres">
      <dgm:prSet presAssocID="{5462231C-2BD0-456D-BF50-C0CAB67C952A}" presName="compNode" presStyleCnt="0"/>
      <dgm:spPr/>
    </dgm:pt>
    <dgm:pt modelId="{671648EB-2234-479A-B52D-BEBFB5299C21}" type="pres">
      <dgm:prSet presAssocID="{5462231C-2BD0-456D-BF50-C0CAB67C952A}" presName="iconRect" presStyleLbl="node1" presStyleIdx="0" presStyleCnt="3" custLinFactNeighborX="58738" custLinFactNeighborY="-758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2EC0E541-FB17-48CD-B0D6-CAB66881A950}" type="pres">
      <dgm:prSet presAssocID="{5462231C-2BD0-456D-BF50-C0CAB67C952A}" presName="iconSpace" presStyleCnt="0"/>
      <dgm:spPr/>
    </dgm:pt>
    <dgm:pt modelId="{AD347427-C6F2-4BC8-9E6A-CB5AD61F9C29}" type="pres">
      <dgm:prSet presAssocID="{5462231C-2BD0-456D-BF50-C0CAB67C952A}" presName="parTx" presStyleLbl="revTx" presStyleIdx="0" presStyleCnt="6" custScaleX="75955" custLinFactY="-88772" custLinFactNeighborX="-12202" custLinFactNeighborY="-100000">
        <dgm:presLayoutVars>
          <dgm:chMax val="0"/>
          <dgm:chPref val="0"/>
        </dgm:presLayoutVars>
      </dgm:prSet>
      <dgm:spPr/>
    </dgm:pt>
    <dgm:pt modelId="{EB89BC9E-8C15-40E6-8886-E73B0C0C8383}" type="pres">
      <dgm:prSet presAssocID="{5462231C-2BD0-456D-BF50-C0CAB67C952A}" presName="txSpace" presStyleCnt="0"/>
      <dgm:spPr/>
    </dgm:pt>
    <dgm:pt modelId="{3EDA9924-518E-4400-A512-0A94EF7866D8}" type="pres">
      <dgm:prSet presAssocID="{5462231C-2BD0-456D-BF50-C0CAB67C952A}" presName="desTx" presStyleLbl="revTx" presStyleIdx="1" presStyleCnt="6">
        <dgm:presLayoutVars/>
      </dgm:prSet>
      <dgm:spPr/>
    </dgm:pt>
    <dgm:pt modelId="{7D237AE8-717D-41C4-8653-6A56A8E7BD3E}" type="pres">
      <dgm:prSet presAssocID="{131BB20D-C41E-413A-9D73-5DC37E24F10C}" presName="sibTrans" presStyleCnt="0"/>
      <dgm:spPr/>
    </dgm:pt>
    <dgm:pt modelId="{D89DAFDF-C0B6-44A8-9E24-B4598B1CBCF8}" type="pres">
      <dgm:prSet presAssocID="{17A5D3C3-4829-4D69-9907-506B262B39A3}" presName="compNode" presStyleCnt="0"/>
      <dgm:spPr/>
    </dgm:pt>
    <dgm:pt modelId="{7B59079F-C022-42AE-8640-06A40B273780}" type="pres">
      <dgm:prSet presAssocID="{17A5D3C3-4829-4D69-9907-506B262B39A3}" presName="iconRect" presStyleLbl="node1" presStyleIdx="1" presStyleCnt="3" custLinFactNeighborX="54640" custLinFactNeighborY="-732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56A360E-5A9A-40BB-BB1E-C85A0B54045A}" type="pres">
      <dgm:prSet presAssocID="{17A5D3C3-4829-4D69-9907-506B262B39A3}" presName="iconSpace" presStyleCnt="0"/>
      <dgm:spPr/>
    </dgm:pt>
    <dgm:pt modelId="{84C61FEC-2C89-4F0A-A4DB-35028F03429B}" type="pres">
      <dgm:prSet presAssocID="{17A5D3C3-4829-4D69-9907-506B262B39A3}" presName="parTx" presStyleLbl="revTx" presStyleIdx="2" presStyleCnt="6" custScaleX="60358" custLinFactY="-87451" custLinFactNeighborX="-12192" custLinFactNeighborY="-100000">
        <dgm:presLayoutVars>
          <dgm:chMax val="0"/>
          <dgm:chPref val="0"/>
        </dgm:presLayoutVars>
      </dgm:prSet>
      <dgm:spPr/>
    </dgm:pt>
    <dgm:pt modelId="{292B0CA6-9A0B-47DE-B6D3-D1517C9BAD22}" type="pres">
      <dgm:prSet presAssocID="{17A5D3C3-4829-4D69-9907-506B262B39A3}" presName="txSpace" presStyleCnt="0"/>
      <dgm:spPr/>
    </dgm:pt>
    <dgm:pt modelId="{34741E67-D79E-4B15-8F94-27DA3C2DD90F}" type="pres">
      <dgm:prSet presAssocID="{17A5D3C3-4829-4D69-9907-506B262B39A3}" presName="desTx" presStyleLbl="revTx" presStyleIdx="3" presStyleCnt="6">
        <dgm:presLayoutVars/>
      </dgm:prSet>
      <dgm:spPr/>
    </dgm:pt>
    <dgm:pt modelId="{29F3462B-A6CD-4946-9722-56C745D39305}" type="pres">
      <dgm:prSet presAssocID="{F5A570A1-955D-470E-9FF0-44B33B8907E6}" presName="sibTrans" presStyleCnt="0"/>
      <dgm:spPr/>
    </dgm:pt>
    <dgm:pt modelId="{30341C61-4BF6-463B-A466-DB6C96299A67}" type="pres">
      <dgm:prSet presAssocID="{3158B2B1-DC74-4720-9CA7-C8AB314D06B4}" presName="compNode" presStyleCnt="0"/>
      <dgm:spPr/>
    </dgm:pt>
    <dgm:pt modelId="{415E8264-5C6B-4E43-9A23-B2CC12F36659}" type="pres">
      <dgm:prSet presAssocID="{3158B2B1-DC74-4720-9CA7-C8AB314D06B4}" presName="iconRect" presStyleLbl="node1" presStyleIdx="2" presStyleCnt="3" custLinFactNeighborX="34150" custLinFactNeighborY="-745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0835DD9-DDC3-4B2F-A170-449D96A8DC67}" type="pres">
      <dgm:prSet presAssocID="{3158B2B1-DC74-4720-9CA7-C8AB314D06B4}" presName="iconSpace" presStyleCnt="0"/>
      <dgm:spPr/>
    </dgm:pt>
    <dgm:pt modelId="{F5D1692E-302A-4441-8C5D-33C989E7E73F}" type="pres">
      <dgm:prSet presAssocID="{3158B2B1-DC74-4720-9CA7-C8AB314D06B4}" presName="parTx" presStyleLbl="revTx" presStyleIdx="4" presStyleCnt="6" custScaleX="60473" custLinFactY="-90383" custLinFactNeighborX="-20637" custLinFactNeighborY="-100000">
        <dgm:presLayoutVars>
          <dgm:chMax val="0"/>
          <dgm:chPref val="0"/>
        </dgm:presLayoutVars>
      </dgm:prSet>
      <dgm:spPr/>
    </dgm:pt>
    <dgm:pt modelId="{187A1FFA-83C2-4BA3-A452-CFDC85820605}" type="pres">
      <dgm:prSet presAssocID="{3158B2B1-DC74-4720-9CA7-C8AB314D06B4}" presName="txSpace" presStyleCnt="0"/>
      <dgm:spPr/>
    </dgm:pt>
    <dgm:pt modelId="{00635142-AE53-488A-B148-FA1F77C3355E}" type="pres">
      <dgm:prSet presAssocID="{3158B2B1-DC74-4720-9CA7-C8AB314D06B4}" presName="desTx" presStyleLbl="revTx" presStyleIdx="5" presStyleCnt="6">
        <dgm:presLayoutVars/>
      </dgm:prSet>
      <dgm:spPr/>
    </dgm:pt>
  </dgm:ptLst>
  <dgm:cxnLst>
    <dgm:cxn modelId="{F8714C7F-3F77-4BC8-8BAC-E2103E2CD4A9}" srcId="{285C6B94-8C70-484B-938A-F3F16F98818E}" destId="{5462231C-2BD0-456D-BF50-C0CAB67C952A}" srcOrd="0" destOrd="0" parTransId="{FF9D3EB4-B63C-4D16-827B-2F1BF0E30E57}" sibTransId="{131BB20D-C41E-413A-9D73-5DC37E24F10C}"/>
    <dgm:cxn modelId="{8FBE4EC8-FB54-4F4F-8B59-C2838AA73571}" type="presOf" srcId="{17A5D3C3-4829-4D69-9907-506B262B39A3}" destId="{84C61FEC-2C89-4F0A-A4DB-35028F03429B}" srcOrd="0" destOrd="0" presId="urn:microsoft.com/office/officeart/2018/2/layout/IconLabelDescriptionList"/>
    <dgm:cxn modelId="{3F41A8C9-3396-48A3-9A4C-B8F73997CB4D}" type="presOf" srcId="{5462231C-2BD0-456D-BF50-C0CAB67C952A}" destId="{AD347427-C6F2-4BC8-9E6A-CB5AD61F9C29}" srcOrd="0" destOrd="0" presId="urn:microsoft.com/office/officeart/2018/2/layout/IconLabelDescriptionList"/>
    <dgm:cxn modelId="{685CE3D6-3F9C-4B6E-B4CF-CF35F90BCFC0}" type="presOf" srcId="{285C6B94-8C70-484B-938A-F3F16F98818E}" destId="{A0128DB7-6AA2-41C3-9B56-F1888110A3CB}" srcOrd="0" destOrd="0" presId="urn:microsoft.com/office/officeart/2018/2/layout/IconLabelDescriptionList"/>
    <dgm:cxn modelId="{E24CC3D7-9B8A-484C-87B7-D900BFF75D54}" type="presOf" srcId="{3158B2B1-DC74-4720-9CA7-C8AB314D06B4}" destId="{F5D1692E-302A-4441-8C5D-33C989E7E73F}" srcOrd="0" destOrd="0" presId="urn:microsoft.com/office/officeart/2018/2/layout/IconLabelDescriptionList"/>
    <dgm:cxn modelId="{5F5B1FF5-474E-4156-BEC8-ACCADC8E1CD3}" srcId="{285C6B94-8C70-484B-938A-F3F16F98818E}" destId="{3158B2B1-DC74-4720-9CA7-C8AB314D06B4}" srcOrd="2" destOrd="0" parTransId="{EAB455DE-302C-4046-A2FB-E1FA7D5F34AB}" sibTransId="{FF90F786-A508-45B5-AC14-0A45414D10F5}"/>
    <dgm:cxn modelId="{DD1011F8-0C41-4ADC-BF82-F57EA6C0D859}" srcId="{285C6B94-8C70-484B-938A-F3F16F98818E}" destId="{17A5D3C3-4829-4D69-9907-506B262B39A3}" srcOrd="1" destOrd="0" parTransId="{CDF014DB-6A60-4396-AF29-B02A3A2F477D}" sibTransId="{F5A570A1-955D-470E-9FF0-44B33B8907E6}"/>
    <dgm:cxn modelId="{249E2762-AD65-4615-8E7C-4B5D9128BA87}" type="presParOf" srcId="{A0128DB7-6AA2-41C3-9B56-F1888110A3CB}" destId="{0EA67D12-F7F7-42B0-8475-DAACB6D8870E}" srcOrd="0" destOrd="0" presId="urn:microsoft.com/office/officeart/2018/2/layout/IconLabelDescriptionList"/>
    <dgm:cxn modelId="{3C875004-F52A-4796-A3AE-99B66D46DADE}" type="presParOf" srcId="{0EA67D12-F7F7-42B0-8475-DAACB6D8870E}" destId="{671648EB-2234-479A-B52D-BEBFB5299C21}" srcOrd="0" destOrd="0" presId="urn:microsoft.com/office/officeart/2018/2/layout/IconLabelDescriptionList"/>
    <dgm:cxn modelId="{C7AE4110-1939-4073-B747-9DB56ABD82B1}" type="presParOf" srcId="{0EA67D12-F7F7-42B0-8475-DAACB6D8870E}" destId="{2EC0E541-FB17-48CD-B0D6-CAB66881A950}" srcOrd="1" destOrd="0" presId="urn:microsoft.com/office/officeart/2018/2/layout/IconLabelDescriptionList"/>
    <dgm:cxn modelId="{8FDAE82E-65DC-4C25-A9C4-AB4E5A64A95D}" type="presParOf" srcId="{0EA67D12-F7F7-42B0-8475-DAACB6D8870E}" destId="{AD347427-C6F2-4BC8-9E6A-CB5AD61F9C29}" srcOrd="2" destOrd="0" presId="urn:microsoft.com/office/officeart/2018/2/layout/IconLabelDescriptionList"/>
    <dgm:cxn modelId="{318918DD-68DA-484D-AA01-7234D42DF387}" type="presParOf" srcId="{0EA67D12-F7F7-42B0-8475-DAACB6D8870E}" destId="{EB89BC9E-8C15-40E6-8886-E73B0C0C8383}" srcOrd="3" destOrd="0" presId="urn:microsoft.com/office/officeart/2018/2/layout/IconLabelDescriptionList"/>
    <dgm:cxn modelId="{E3C7E362-1D23-4A29-A6F2-64A342DB99DD}" type="presParOf" srcId="{0EA67D12-F7F7-42B0-8475-DAACB6D8870E}" destId="{3EDA9924-518E-4400-A512-0A94EF7866D8}" srcOrd="4" destOrd="0" presId="urn:microsoft.com/office/officeart/2018/2/layout/IconLabelDescriptionList"/>
    <dgm:cxn modelId="{32BBE017-AAF8-4FF8-B53A-75CA78A61809}" type="presParOf" srcId="{A0128DB7-6AA2-41C3-9B56-F1888110A3CB}" destId="{7D237AE8-717D-41C4-8653-6A56A8E7BD3E}" srcOrd="1" destOrd="0" presId="urn:microsoft.com/office/officeart/2018/2/layout/IconLabelDescriptionList"/>
    <dgm:cxn modelId="{5E0AB7CE-54B1-40E3-9035-1B96AF74871A}" type="presParOf" srcId="{A0128DB7-6AA2-41C3-9B56-F1888110A3CB}" destId="{D89DAFDF-C0B6-44A8-9E24-B4598B1CBCF8}" srcOrd="2" destOrd="0" presId="urn:microsoft.com/office/officeart/2018/2/layout/IconLabelDescriptionList"/>
    <dgm:cxn modelId="{7B1A9FA0-4084-42F3-A097-D24A82C93A58}" type="presParOf" srcId="{D89DAFDF-C0B6-44A8-9E24-B4598B1CBCF8}" destId="{7B59079F-C022-42AE-8640-06A40B273780}" srcOrd="0" destOrd="0" presId="urn:microsoft.com/office/officeart/2018/2/layout/IconLabelDescriptionList"/>
    <dgm:cxn modelId="{98AA656D-87AF-49E0-A3C3-99DC71C84848}" type="presParOf" srcId="{D89DAFDF-C0B6-44A8-9E24-B4598B1CBCF8}" destId="{656A360E-5A9A-40BB-BB1E-C85A0B54045A}" srcOrd="1" destOrd="0" presId="urn:microsoft.com/office/officeart/2018/2/layout/IconLabelDescriptionList"/>
    <dgm:cxn modelId="{4B726A22-BBE3-4B37-BC9D-D7134263C740}" type="presParOf" srcId="{D89DAFDF-C0B6-44A8-9E24-B4598B1CBCF8}" destId="{84C61FEC-2C89-4F0A-A4DB-35028F03429B}" srcOrd="2" destOrd="0" presId="urn:microsoft.com/office/officeart/2018/2/layout/IconLabelDescriptionList"/>
    <dgm:cxn modelId="{4E409BEF-B9D5-4B4C-86B7-51768BD1BB68}" type="presParOf" srcId="{D89DAFDF-C0B6-44A8-9E24-B4598B1CBCF8}" destId="{292B0CA6-9A0B-47DE-B6D3-D1517C9BAD22}" srcOrd="3" destOrd="0" presId="urn:microsoft.com/office/officeart/2018/2/layout/IconLabelDescriptionList"/>
    <dgm:cxn modelId="{5923D5A3-011C-4CC6-AC0F-FEE7797D0F06}" type="presParOf" srcId="{D89DAFDF-C0B6-44A8-9E24-B4598B1CBCF8}" destId="{34741E67-D79E-4B15-8F94-27DA3C2DD90F}" srcOrd="4" destOrd="0" presId="urn:microsoft.com/office/officeart/2018/2/layout/IconLabelDescriptionList"/>
    <dgm:cxn modelId="{0E7681A4-ECE3-44D8-8EB9-351B20CFD33D}" type="presParOf" srcId="{A0128DB7-6AA2-41C3-9B56-F1888110A3CB}" destId="{29F3462B-A6CD-4946-9722-56C745D39305}" srcOrd="3" destOrd="0" presId="urn:microsoft.com/office/officeart/2018/2/layout/IconLabelDescriptionList"/>
    <dgm:cxn modelId="{840517F6-A854-401D-B081-01E078181FD9}" type="presParOf" srcId="{A0128DB7-6AA2-41C3-9B56-F1888110A3CB}" destId="{30341C61-4BF6-463B-A466-DB6C96299A67}" srcOrd="4" destOrd="0" presId="urn:microsoft.com/office/officeart/2018/2/layout/IconLabelDescriptionList"/>
    <dgm:cxn modelId="{F6735DDF-DACA-4A6F-B5CC-CD766BFC1ABC}" type="presParOf" srcId="{30341C61-4BF6-463B-A466-DB6C96299A67}" destId="{415E8264-5C6B-4E43-9A23-B2CC12F36659}" srcOrd="0" destOrd="0" presId="urn:microsoft.com/office/officeart/2018/2/layout/IconLabelDescriptionList"/>
    <dgm:cxn modelId="{7ECB0C2C-4745-4C9E-8CAC-87B643F5C0C5}" type="presParOf" srcId="{30341C61-4BF6-463B-A466-DB6C96299A67}" destId="{80835DD9-DDC3-4B2F-A170-449D96A8DC67}" srcOrd="1" destOrd="0" presId="urn:microsoft.com/office/officeart/2018/2/layout/IconLabelDescriptionList"/>
    <dgm:cxn modelId="{5CF1B3EF-B1D5-4679-BEA5-D48A53200370}" type="presParOf" srcId="{30341C61-4BF6-463B-A466-DB6C96299A67}" destId="{F5D1692E-302A-4441-8C5D-33C989E7E73F}" srcOrd="2" destOrd="0" presId="urn:microsoft.com/office/officeart/2018/2/layout/IconLabelDescriptionList"/>
    <dgm:cxn modelId="{8E34D171-C099-4E7C-B93B-A496D61762AB}" type="presParOf" srcId="{30341C61-4BF6-463B-A466-DB6C96299A67}" destId="{187A1FFA-83C2-4BA3-A452-CFDC85820605}" srcOrd="3" destOrd="0" presId="urn:microsoft.com/office/officeart/2018/2/layout/IconLabelDescriptionList"/>
    <dgm:cxn modelId="{D902C964-7956-4E2C-9286-31998753E77F}" type="presParOf" srcId="{30341C61-4BF6-463B-A466-DB6C96299A67}" destId="{00635142-AE53-488A-B148-FA1F77C3355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648EB-2234-479A-B52D-BEBFB5299C21}">
      <dsp:nvSpPr>
        <dsp:cNvPr id="0" name=""/>
        <dsp:cNvSpPr/>
      </dsp:nvSpPr>
      <dsp:spPr>
        <a:xfrm>
          <a:off x="572076" y="171120"/>
          <a:ext cx="970101" cy="970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47427-C6F2-4BC8-9E6A-CB5AD61F9C29}">
      <dsp:nvSpPr>
        <dsp:cNvPr id="0" name=""/>
        <dsp:cNvSpPr/>
      </dsp:nvSpPr>
      <dsp:spPr>
        <a:xfrm>
          <a:off x="0" y="1155610"/>
          <a:ext cx="2105258" cy="41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Objective</a:t>
          </a:r>
        </a:p>
      </dsp:txBody>
      <dsp:txXfrm>
        <a:off x="0" y="1155610"/>
        <a:ext cx="2105258" cy="415757"/>
      </dsp:txXfrm>
    </dsp:sp>
    <dsp:sp modelId="{3EDA9924-518E-4400-A512-0A94EF7866D8}">
      <dsp:nvSpPr>
        <dsp:cNvPr id="0" name=""/>
        <dsp:cNvSpPr/>
      </dsp:nvSpPr>
      <dsp:spPr>
        <a:xfrm>
          <a:off x="2258" y="2385871"/>
          <a:ext cx="2771718" cy="4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9079F-C022-42AE-8640-06A40B273780}">
      <dsp:nvSpPr>
        <dsp:cNvPr id="0" name=""/>
        <dsp:cNvSpPr/>
      </dsp:nvSpPr>
      <dsp:spPr>
        <a:xfrm>
          <a:off x="3789091" y="195547"/>
          <a:ext cx="970101" cy="9701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61FEC-2C89-4F0A-A4DB-35028F03429B}">
      <dsp:nvSpPr>
        <dsp:cNvPr id="0" name=""/>
        <dsp:cNvSpPr/>
      </dsp:nvSpPr>
      <dsp:spPr>
        <a:xfrm>
          <a:off x="3470482" y="1161102"/>
          <a:ext cx="1672954" cy="41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Approach</a:t>
          </a:r>
        </a:p>
      </dsp:txBody>
      <dsp:txXfrm>
        <a:off x="3470482" y="1161102"/>
        <a:ext cx="1672954" cy="415757"/>
      </dsp:txXfrm>
    </dsp:sp>
    <dsp:sp modelId="{34741E67-D79E-4B15-8F94-27DA3C2DD90F}">
      <dsp:nvSpPr>
        <dsp:cNvPr id="0" name=""/>
        <dsp:cNvSpPr/>
      </dsp:nvSpPr>
      <dsp:spPr>
        <a:xfrm>
          <a:off x="3259028" y="2385871"/>
          <a:ext cx="2771718" cy="4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E8264-5C6B-4E43-9A23-B2CC12F36659}">
      <dsp:nvSpPr>
        <dsp:cNvPr id="0" name=""/>
        <dsp:cNvSpPr/>
      </dsp:nvSpPr>
      <dsp:spPr>
        <a:xfrm>
          <a:off x="6847087" y="183334"/>
          <a:ext cx="970101" cy="9701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1692E-302A-4441-8C5D-33C989E7E73F}">
      <dsp:nvSpPr>
        <dsp:cNvPr id="0" name=""/>
        <dsp:cNvSpPr/>
      </dsp:nvSpPr>
      <dsp:spPr>
        <a:xfrm>
          <a:off x="6491586" y="1148912"/>
          <a:ext cx="1676141" cy="41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Outcome</a:t>
          </a:r>
        </a:p>
      </dsp:txBody>
      <dsp:txXfrm>
        <a:off x="6491586" y="1148912"/>
        <a:ext cx="1676141" cy="415757"/>
      </dsp:txXfrm>
    </dsp:sp>
    <dsp:sp modelId="{00635142-AE53-488A-B148-FA1F77C3355E}">
      <dsp:nvSpPr>
        <dsp:cNvPr id="0" name=""/>
        <dsp:cNvSpPr/>
      </dsp:nvSpPr>
      <dsp:spPr>
        <a:xfrm>
          <a:off x="6515797" y="2385871"/>
          <a:ext cx="2771718" cy="4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17-Feb-24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17-Feb-24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1" y="1408176"/>
            <a:ext cx="679677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Superstore Profit analysis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Donal Gonsalves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anchor="t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Superstore Profit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6884289-7DF9-EC72-995F-F59362DA8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990603"/>
              </p:ext>
            </p:extLst>
          </p:nvPr>
        </p:nvGraphicFramePr>
        <p:xfrm>
          <a:off x="1789043" y="2913737"/>
          <a:ext cx="9289775" cy="329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18595C3-8998-CEBA-8C70-E7D8AFBF060E}"/>
              </a:ext>
            </a:extLst>
          </p:cNvPr>
          <p:cNvSpPr txBox="1"/>
          <p:nvPr/>
        </p:nvSpPr>
        <p:spPr>
          <a:xfrm>
            <a:off x="2087814" y="4490595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discover opportunities, offer tools and suggestions to assist management in reaching goals and expanding the business.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A2FDE-0066-E9F4-EBE0-913875AD86DE}"/>
              </a:ext>
            </a:extLst>
          </p:cNvPr>
          <p:cNvSpPr txBox="1"/>
          <p:nvPr/>
        </p:nvSpPr>
        <p:spPr>
          <a:xfrm>
            <a:off x="5198397" y="4582927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data, derive  insights &amp; propose business strategies.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814400-9CEC-8A11-3293-9B0270A38A61}"/>
              </a:ext>
            </a:extLst>
          </p:cNvPr>
          <p:cNvSpPr txBox="1"/>
          <p:nvPr/>
        </p:nvSpPr>
        <p:spPr>
          <a:xfrm>
            <a:off x="8308981" y="4494811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User-friendly dashboard with all KPIs to give management better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Key insights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39CD57-785A-FA9E-C110-03877A8BB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272" y="987425"/>
            <a:ext cx="6092031" cy="4873625"/>
          </a:xfrm>
          <a:prstGeom prst="rect">
            <a:avLst/>
          </a:prstGeo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US" dirty="0"/>
              <a:t>California contributed the highest revenue of </a:t>
            </a:r>
            <a:r>
              <a:rPr lang="en-US" b="1" dirty="0"/>
              <a:t>$ 89015 K</a:t>
            </a:r>
            <a:r>
              <a:rPr lang="en-US" dirty="0"/>
              <a:t>, whereas New York is the second largest contributor of </a:t>
            </a:r>
            <a:r>
              <a:rPr lang="en-US" b="1" dirty="0"/>
              <a:t>$ 56045 K</a:t>
            </a:r>
            <a:r>
              <a:rPr lang="en-US" dirty="0"/>
              <a:t>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051B034-B1A3-07EE-5021-D083191E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Superstore Profit Analysis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9BDF8-6938-CF2F-2DA5-6A67BFD7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A55B-B718-3A3F-A580-77116631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80" y="695999"/>
            <a:ext cx="3932237" cy="735037"/>
          </a:xfrm>
        </p:spPr>
        <p:txBody>
          <a:bodyPr anchor="b">
            <a:normAutofit/>
          </a:bodyPr>
          <a:lstStyle/>
          <a:p>
            <a:r>
              <a:rPr lang="en-US" dirty="0"/>
              <a:t>Key insights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D29B7A-FD31-E1ED-1F32-F11811B6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56" y="365504"/>
            <a:ext cx="4231098" cy="3383535"/>
          </a:xfrm>
          <a:prstGeom prst="rect">
            <a:avLst/>
          </a:prstGeo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B4BCC-5E41-5FE0-762F-E02A64F42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880" y="1860453"/>
            <a:ext cx="4366770" cy="1248508"/>
          </a:xfrm>
        </p:spPr>
        <p:txBody>
          <a:bodyPr>
            <a:normAutofit/>
          </a:bodyPr>
          <a:lstStyle/>
          <a:p>
            <a:r>
              <a:rPr lang="en-US" dirty="0"/>
              <a:t>Approx </a:t>
            </a:r>
            <a:r>
              <a:rPr lang="en-US" b="1" dirty="0"/>
              <a:t>89%</a:t>
            </a:r>
            <a:r>
              <a:rPr lang="en-US" dirty="0"/>
              <a:t> </a:t>
            </a:r>
            <a:r>
              <a:rPr lang="en-US" b="1" dirty="0"/>
              <a:t>($ 270.26 K</a:t>
            </a:r>
            <a:r>
              <a:rPr lang="en-US" dirty="0"/>
              <a:t>) of total revenue is generated through Technology &amp; Office supplies, whereas only </a:t>
            </a:r>
            <a:r>
              <a:rPr lang="en-US" b="1" dirty="0"/>
              <a:t>11%</a:t>
            </a:r>
            <a:r>
              <a:rPr lang="en-US" dirty="0"/>
              <a:t> (</a:t>
            </a:r>
            <a:r>
              <a:rPr lang="en-US" b="1" dirty="0"/>
              <a:t>$ 34.75 K</a:t>
            </a:r>
            <a:r>
              <a:rPr lang="en-US" dirty="0"/>
              <a:t>) of revenue is contributed by Furniture.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9E8746-F65A-B013-7944-DEF9657D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Superstore Profit Analysis</a:t>
            </a:r>
            <a:endParaRPr lang="en-US" sz="11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0EEE55-852C-3A51-3C43-F112FF74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EB58E-04C7-646E-65E8-FF15BFC9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2" y="3538379"/>
            <a:ext cx="3182815" cy="27576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77057A2-C4F5-E325-7DEE-B580B8CDC93B}"/>
              </a:ext>
            </a:extLst>
          </p:cNvPr>
          <p:cNvSpPr txBox="1">
            <a:spLocks/>
          </p:cNvSpPr>
          <p:nvPr/>
        </p:nvSpPr>
        <p:spPr>
          <a:xfrm>
            <a:off x="6325384" y="4398262"/>
            <a:ext cx="4366770" cy="124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Consumer segment contributes to total revenue of </a:t>
            </a:r>
            <a:r>
              <a:rPr lang="en-US" b="1" dirty="0"/>
              <a:t>50%</a:t>
            </a:r>
            <a:r>
              <a:rPr lang="en-US" dirty="0"/>
              <a:t> </a:t>
            </a:r>
            <a:r>
              <a:rPr lang="en-US" b="1" dirty="0"/>
              <a:t>($ 149.38 K</a:t>
            </a:r>
            <a:r>
              <a:rPr lang="en-US" dirty="0"/>
              <a:t>) from the customer segment.</a:t>
            </a:r>
          </a:p>
        </p:txBody>
      </p:sp>
    </p:spTree>
    <p:extLst>
      <p:ext uri="{BB962C8B-B14F-4D97-AF65-F5344CB8AC3E}">
        <p14:creationId xmlns:p14="http://schemas.microsoft.com/office/powerpoint/2010/main" val="342402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BFA32-4BA8-BAA8-27F6-A31C63967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BAAE-534E-BAB0-E249-93627586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80" y="695999"/>
            <a:ext cx="3932237" cy="735037"/>
          </a:xfrm>
        </p:spPr>
        <p:txBody>
          <a:bodyPr anchor="b">
            <a:normAutofit/>
          </a:bodyPr>
          <a:lstStyle/>
          <a:p>
            <a:r>
              <a:rPr lang="en-US" dirty="0"/>
              <a:t>Key insights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DDBC7-424C-2D5B-4315-3662EEE6E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880" y="1860453"/>
            <a:ext cx="4366770" cy="1033623"/>
          </a:xfrm>
        </p:spPr>
        <p:txBody>
          <a:bodyPr>
            <a:normAutofit/>
          </a:bodyPr>
          <a:lstStyle/>
          <a:p>
            <a:r>
              <a:rPr lang="en-US" dirty="0"/>
              <a:t>The corporate segment is the second largest revenue contributor, and the Home Office contributes the least revenue, i.e., </a:t>
            </a:r>
            <a:r>
              <a:rPr lang="en-US" b="1" dirty="0"/>
              <a:t>$ 66.06 K</a:t>
            </a:r>
            <a:r>
              <a:rPr lang="en-US" dirty="0"/>
              <a:t>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244EDCA-AA82-C918-BAC0-7CFAC97D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Superstore Profit Analysis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4AE9A1-F946-6AC8-FB7C-DECBCEE5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8D5A8D0-4180-9251-7192-8439532CF666}"/>
              </a:ext>
            </a:extLst>
          </p:cNvPr>
          <p:cNvSpPr txBox="1">
            <a:spLocks/>
          </p:cNvSpPr>
          <p:nvPr/>
        </p:nvSpPr>
        <p:spPr>
          <a:xfrm>
            <a:off x="6325384" y="4398262"/>
            <a:ext cx="4366770" cy="124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West region dominated by generating a profit of more than </a:t>
            </a:r>
            <a:r>
              <a:rPr lang="en-US" b="1" dirty="0"/>
              <a:t>$100 K </a:t>
            </a:r>
            <a:r>
              <a:rPr lang="en-US" dirty="0"/>
              <a:t>compared to the other regions. However, the Central region contributed the least revenue, with less than </a:t>
            </a:r>
            <a:r>
              <a:rPr lang="en-US" b="1" dirty="0"/>
              <a:t>$ 50 K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84419D-811D-A0DF-6449-D858FD34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5" y="3749040"/>
            <a:ext cx="3647721" cy="2757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31B909-1DB8-5D38-20BE-B45F3DB2C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904" y="738012"/>
            <a:ext cx="3647721" cy="30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3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Recommenda-tions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846320" cy="4025480"/>
          </a:xfrm>
        </p:spPr>
        <p:txBody>
          <a:bodyPr/>
          <a:lstStyle/>
          <a:p>
            <a:r>
              <a:rPr lang="en-US" dirty="0"/>
              <a:t>Identify problems for less selling furniture items and Gain business by providing promotion offers</a:t>
            </a:r>
          </a:p>
          <a:p>
            <a:r>
              <a:rPr lang="en-US" dirty="0"/>
              <a:t>Advertise products to attract more customers</a:t>
            </a:r>
          </a:p>
          <a:p>
            <a:r>
              <a:rPr lang="en-US" dirty="0"/>
              <a:t>Tie up with other shipping companies and provide a margin of product costs based on the business given</a:t>
            </a:r>
          </a:p>
          <a:p>
            <a:r>
              <a:rPr lang="en-US" dirty="0"/>
              <a:t>Ship products faster into different regions</a:t>
            </a:r>
          </a:p>
          <a:p>
            <a:r>
              <a:rPr lang="en-US" dirty="0"/>
              <a:t>Identify products generating revenue in negative and improve the product's quality and price.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734D0FC0-FC5D-296F-E934-EC569BDE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Superstore Profit Analysis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F14A6D-226F-346C-3E6B-F209E124D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7951A-2B27-695A-85D9-2CEE4C1C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4"/>
            <a:ext cx="5549883" cy="612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AD14D3-82EC-1A44-840B-07C06F43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B158175-65B2-864F-742B-924FD5A5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Superstore Profit Analysis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ED66B-4D70-DA53-A98C-1077EDC6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2" y="1315148"/>
            <a:ext cx="10139289" cy="54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EECEB5-E97E-BBA7-B9BE-192D4285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3911795-5663-DA51-6CEE-570C267D5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5F438-85E0-CD25-F4F3-BE202D01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F480D94-6FCE-E09A-05E3-74C6C3106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9DFDED-F06E-76E7-5D8D-CAF27A67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977" y="953296"/>
            <a:ext cx="7662935" cy="522995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F1D5C6F-6426-EF1E-5F12-5FA0B0FD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A7B2846-5F7D-6CE4-1D7C-72D4F9D7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Superstore Profit Analysis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32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174</TotalTime>
  <Words>286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Superstore Profit analysis</vt:lpstr>
      <vt:lpstr>SUMMARY</vt:lpstr>
      <vt:lpstr>Key insights </vt:lpstr>
      <vt:lpstr>Key insights </vt:lpstr>
      <vt:lpstr>Key insights </vt:lpstr>
      <vt:lpstr>Recommenda-tions</vt:lpstr>
      <vt:lpstr>Dashboard</vt:lpstr>
      <vt:lpstr>Data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Profit analysis</dc:title>
  <dc:creator>Donal Gonsalves</dc:creator>
  <cp:lastModifiedBy>Donal Gonsalves</cp:lastModifiedBy>
  <cp:revision>32</cp:revision>
  <dcterms:created xsi:type="dcterms:W3CDTF">2024-02-17T15:20:50Z</dcterms:created>
  <dcterms:modified xsi:type="dcterms:W3CDTF">2024-02-17T18:16:27Z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