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8" r:id="rId3"/>
  </p:sldMasterIdLst>
  <p:notesMasterIdLst>
    <p:notesMasterId r:id="rId18"/>
  </p:notesMasterIdLst>
  <p:handoutMasterIdLst>
    <p:handoutMasterId r:id="rId19"/>
  </p:handoutMasterIdLst>
  <p:sldIdLst>
    <p:sldId id="279" r:id="rId4"/>
    <p:sldId id="379" r:id="rId5"/>
    <p:sldId id="275" r:id="rId6"/>
    <p:sldId id="389" r:id="rId7"/>
    <p:sldId id="391" r:id="rId8"/>
    <p:sldId id="346" r:id="rId9"/>
    <p:sldId id="384" r:id="rId10"/>
    <p:sldId id="394" r:id="rId11"/>
    <p:sldId id="395" r:id="rId12"/>
    <p:sldId id="385" r:id="rId13"/>
    <p:sldId id="375" r:id="rId14"/>
    <p:sldId id="390" r:id="rId15"/>
    <p:sldId id="266" r:id="rId16"/>
    <p:sldId id="268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8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5602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mala" initials="K" lastIdx="7" clrIdx="0">
    <p:extLst/>
  </p:cmAuthor>
  <p:cmAuthor id="2" name="Puja" initials="P" lastIdx="9" clrIdx="1">
    <p:extLst/>
  </p:cmAuthor>
  <p:cmAuthor id="3" name="Harshita" initials="H" lastIdx="5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4F81BD"/>
    <a:srgbClr val="FFFFCC"/>
    <a:srgbClr val="F7EF4F"/>
    <a:srgbClr val="FFFF97"/>
    <a:srgbClr val="FBF9E1"/>
    <a:srgbClr val="FFFFEF"/>
    <a:srgbClr val="E6EDF6"/>
    <a:srgbClr val="EBE9DD"/>
    <a:srgbClr val="F4F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03" autoAdjust="0"/>
    <p:restoredTop sz="94356" autoAdjust="0"/>
  </p:normalViewPr>
  <p:slideViewPr>
    <p:cSldViewPr snapToGrid="0">
      <p:cViewPr varScale="1">
        <p:scale>
          <a:sx n="93" d="100"/>
          <a:sy n="93" d="100"/>
        </p:scale>
        <p:origin x="606" y="90"/>
      </p:cViewPr>
      <p:guideLst>
        <p:guide orient="horz" pos="468"/>
        <p:guide pos="295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26E7E-2F0B-4AC2-AD6F-93B1B88AF8C8}" type="datetimeFigureOut">
              <a:rPr lang="en-IN" smtClean="0"/>
              <a:pPr/>
              <a:t>29-09-2015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8A833-AE93-4139-817F-FAF153CDC78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822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10E-CA69-4419-8132-CB4BA6DBC7A0}" type="datetimeFigureOut">
              <a:rPr lang="en-IN" smtClean="0"/>
              <a:pPr/>
              <a:t>29-09-2015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33455-0439-48A9-8026-64001E22A13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52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edureka.co/java-j2ee-soa-training" TargetMode="External"/><Relationship Id="rId4" Type="http://schemas.openxmlformats.org/officeDocument/2006/relationships/image" Target="../media/image1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edureka.co/java-j2ee-soa-training" TargetMode="External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edureka.co/java-j2ee-soa-training" TargetMode="External"/><Relationship Id="rId4" Type="http://schemas.openxmlformats.org/officeDocument/2006/relationships/image" Target="../media/image1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5715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opyright stamp - stock photo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76" y="666749"/>
            <a:ext cx="4286250" cy="447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33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184868" y="4795839"/>
            <a:ext cx="28555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www.edureka.co/java-j2ee-soa-training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85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1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574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371368" y="4356249"/>
            <a:ext cx="772633" cy="822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8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3200400" y="1200152"/>
            <a:ext cx="3238500" cy="65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04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720581" y="4801207"/>
            <a:ext cx="19150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www.edureka.co/pmi-acp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06056" y="4828703"/>
            <a:ext cx="74168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en-US" sz="8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PMP</a:t>
            </a:r>
            <a:r>
              <a:rPr lang="en-US" sz="800" baseline="26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8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PMI, ACP and </a:t>
            </a:r>
            <a:r>
              <a:rPr lang="en-US" sz="800" i="1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PMBOK</a:t>
            </a:r>
            <a:r>
              <a:rPr lang="en-US" sz="800" i="1" baseline="260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8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8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registered </a:t>
            </a:r>
            <a:r>
              <a:rPr lang="en-US" sz="8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marks </a:t>
            </a:r>
            <a:r>
              <a:rPr lang="en-US" sz="8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the Project Management Institute, Inc</a:t>
            </a:r>
            <a:r>
              <a:rPr lang="en-US" sz="8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987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36863" y="555627"/>
            <a:ext cx="3882508" cy="13316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06056" y="4828703"/>
            <a:ext cx="74168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en-US" sz="8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PMP</a:t>
            </a:r>
            <a:r>
              <a:rPr lang="en-US" sz="800" baseline="26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8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PMI, ACP and </a:t>
            </a:r>
            <a:r>
              <a:rPr lang="en-US" sz="800" i="1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PMBOK</a:t>
            </a:r>
            <a:r>
              <a:rPr lang="en-US" sz="800" i="1" baseline="260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8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8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registered </a:t>
            </a:r>
            <a:r>
              <a:rPr lang="en-US" sz="8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marks </a:t>
            </a:r>
            <a:r>
              <a:rPr lang="en-US" sz="8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the Project Management Institute, Inc</a:t>
            </a:r>
            <a:r>
              <a:rPr lang="en-US" sz="8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70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66275" y="4786214"/>
            <a:ext cx="64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 smtClean="0"/>
              <a:t> </a:t>
            </a:r>
            <a:r>
              <a:rPr lang="en-US" sz="1200" dirty="0" smtClean="0"/>
              <a:t>Twitter </a:t>
            </a:r>
            <a:r>
              <a:rPr lang="en-US" sz="1200" dirty="0">
                <a:solidFill>
                  <a:srgbClr val="00B0F0"/>
                </a:solidFill>
              </a:rPr>
              <a:t>@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Facebook </a:t>
            </a:r>
            <a:r>
              <a:rPr lang="en-US" sz="1200" dirty="0">
                <a:solidFill>
                  <a:srgbClr val="00B0F0"/>
                </a:solidFill>
              </a:rPr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use </a:t>
            </a:r>
            <a:r>
              <a:rPr lang="en-US" sz="1200" dirty="0" smtClean="0">
                <a:solidFill>
                  <a:srgbClr val="00B0F0"/>
                </a:solidFill>
              </a:rPr>
              <a:t>#askEdureka </a:t>
            </a:r>
            <a:r>
              <a:rPr lang="en-US" sz="1200" dirty="0" smtClean="0"/>
              <a:t>for Questions</a:t>
            </a:r>
          </a:p>
          <a:p>
            <a:pPr lvl="1"/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413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6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6771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1" y="2880361"/>
            <a:ext cx="6400799" cy="4924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1" y="4783456"/>
            <a:ext cx="2926079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6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91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  <p:sp>
        <p:nvSpPr>
          <p:cNvPr id="6" name="TextBox 9"/>
          <p:cNvSpPr txBox="1"/>
          <p:nvPr userDrawn="1"/>
        </p:nvSpPr>
        <p:spPr>
          <a:xfrm>
            <a:off x="6850827" y="4795065"/>
            <a:ext cx="219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www.edureka.in/data-science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005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ic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  <p:sp>
        <p:nvSpPr>
          <p:cNvPr id="6" name="TextBox 9"/>
          <p:cNvSpPr txBox="1"/>
          <p:nvPr userDrawn="1"/>
        </p:nvSpPr>
        <p:spPr>
          <a:xfrm>
            <a:off x="6850827" y="4795065"/>
            <a:ext cx="219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www.edureka.in/data-science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839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7950" y="14228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2600" b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Table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90276189"/>
              </p:ext>
            </p:extLst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26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sp>
        <p:nvSpPr>
          <p:cNvPr id="19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6720581" y="4801207"/>
            <a:ext cx="19150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www.edureka.co/pmi-acp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  <p:sp>
        <p:nvSpPr>
          <p:cNvPr id="6" name="TextBox 9"/>
          <p:cNvSpPr txBox="1"/>
          <p:nvPr userDrawn="1"/>
        </p:nvSpPr>
        <p:spPr>
          <a:xfrm>
            <a:off x="6850827" y="4795065"/>
            <a:ext cx="219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www.edureka.in/data-science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459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4"/>
          <p:cNvGrpSpPr>
            <a:grpSpLocks/>
          </p:cNvGrpSpPr>
          <p:nvPr userDrawn="1"/>
        </p:nvGrpSpPr>
        <p:grpSpPr bwMode="auto">
          <a:xfrm>
            <a:off x="722070" y="2258039"/>
            <a:ext cx="2601913" cy="2371712"/>
            <a:chOff x="684209" y="1762202"/>
            <a:chExt cx="2804581" cy="2175717"/>
          </a:xfrm>
        </p:grpSpPr>
        <p:sp>
          <p:nvSpPr>
            <p:cNvPr id="18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800" dirty="0">
                <a:solidFill>
                  <a:srgbClr val="262626"/>
                </a:solidFill>
              </a:endParaRPr>
            </a:p>
          </p:txBody>
        </p:sp>
        <p:sp>
          <p:nvSpPr>
            <p:cNvPr id="19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sz="1800" dirty="0">
                <a:solidFill>
                  <a:srgbClr val="262626"/>
                </a:solidFill>
              </a:endParaRPr>
            </a:p>
          </p:txBody>
        </p:sp>
      </p:grp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4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9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720581" y="4801207"/>
            <a:ext cx="19150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www.edureka.co/pmi-acp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06056" y="4828703"/>
            <a:ext cx="74168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en-US" sz="8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PMP</a:t>
            </a:r>
            <a:r>
              <a:rPr lang="en-US" sz="800" baseline="26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8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PMI, ACP and </a:t>
            </a:r>
            <a:r>
              <a:rPr lang="en-US" sz="800" i="1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PMBOK</a:t>
            </a:r>
            <a:r>
              <a:rPr lang="en-US" sz="800" i="1" baseline="260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8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8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registered </a:t>
            </a:r>
            <a:r>
              <a:rPr lang="en-US" sz="8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marks </a:t>
            </a:r>
            <a:r>
              <a:rPr lang="en-US" sz="8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the Project Management Institute, Inc</a:t>
            </a:r>
            <a:r>
              <a:rPr lang="en-US" sz="8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318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45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184868" y="4795839"/>
            <a:ext cx="28555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www.edureka.co/java-j2ee-soa-training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3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78" y="743186"/>
            <a:ext cx="6624736" cy="4161000"/>
          </a:xfrm>
          <a:prstGeom prst="rect">
            <a:avLst/>
          </a:prstGeom>
        </p:spPr>
      </p:pic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80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184868" y="4795839"/>
            <a:ext cx="28555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www.edureka.co/java-j2ee-soa-training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3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2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12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66275" y="4786214"/>
            <a:ext cx="64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 smtClean="0"/>
              <a:t> </a:t>
            </a:r>
            <a:r>
              <a:rPr lang="en-US" sz="1200" dirty="0" smtClean="0"/>
              <a:t>Twitter </a:t>
            </a:r>
            <a:r>
              <a:rPr lang="en-US" sz="1200" dirty="0">
                <a:solidFill>
                  <a:srgbClr val="00B0F0"/>
                </a:solidFill>
              </a:rPr>
              <a:t>@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Facebook </a:t>
            </a:r>
            <a:r>
              <a:rPr lang="en-US" sz="1200" dirty="0">
                <a:solidFill>
                  <a:srgbClr val="00B0F0"/>
                </a:solidFill>
              </a:rPr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use </a:t>
            </a:r>
            <a:r>
              <a:rPr lang="en-US" sz="1200" dirty="0" smtClean="0">
                <a:solidFill>
                  <a:srgbClr val="00B0F0"/>
                </a:solidFill>
              </a:rPr>
              <a:t>#askEdureka </a:t>
            </a:r>
            <a:r>
              <a:rPr lang="en-US" sz="1200" dirty="0" smtClean="0"/>
              <a:t>for Questions</a:t>
            </a:r>
          </a:p>
          <a:p>
            <a:pPr lvl="1"/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720581" y="4801207"/>
            <a:ext cx="1915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www.edureka.co/pmi-acp</a:t>
            </a:r>
          </a:p>
          <a:p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56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8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83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9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84" r:id="rId4"/>
    <p:sldLayoutId id="2147483669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62" r:id="rId12"/>
    <p:sldLayoutId id="2147483663" r:id="rId13"/>
    <p:sldLayoutId id="2147483685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5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9143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7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7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37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mi.org/certification/agile-management-acp.aspx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ilemanifesto.org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pmi.org/~/media/PDF/Certifications/ACP_Reference_list_v2.ashx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2416" y="2050579"/>
            <a:ext cx="674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Castellar" panose="020A0402060406010301" pitchFamily="18" charset="0"/>
              </a:rPr>
              <a:t> The Agile way with PMI</a:t>
            </a:r>
            <a:r>
              <a:rPr lang="en-IN" sz="2000" b="1" baseline="30000" dirty="0" smtClean="0">
                <a:latin typeface="Castellar" panose="020A0402060406010301" pitchFamily="18" charset="0"/>
              </a:rPr>
              <a:t>®</a:t>
            </a:r>
            <a:r>
              <a:rPr lang="en-IN" sz="2000" b="1" dirty="0" smtClean="0">
                <a:latin typeface="Castellar" panose="020A0402060406010301" pitchFamily="18" charset="0"/>
              </a:rPr>
              <a:t> ACP?</a:t>
            </a:r>
          </a:p>
        </p:txBody>
      </p:sp>
      <p:sp>
        <p:nvSpPr>
          <p:cNvPr id="7" name="Rectangle 6"/>
          <p:cNvSpPr/>
          <p:nvPr/>
        </p:nvSpPr>
        <p:spPr>
          <a:xfrm>
            <a:off x="746936" y="2450689"/>
            <a:ext cx="7840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 is a Global Registered Education Provider (R.E.P ID </a:t>
            </a:r>
            <a:r>
              <a:rPr lang="en-IN" sz="1200" i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IN" sz="1200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4021) from Project Management Institute </a:t>
            </a:r>
            <a:r>
              <a:rPr lang="en-IN" sz="1200" i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(PMI</a:t>
            </a:r>
            <a:r>
              <a:rPr lang="en-IN" sz="1200" i="1" baseline="30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lang="en-IN" sz="1200" i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IN" sz="1200" i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8587" y="742950"/>
            <a:ext cx="8075529" cy="243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IN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LIVE and Interactive Online Classes </a:t>
            </a:r>
          </a:p>
          <a:p>
            <a:pPr marL="285750" indent="-285750" fontAlgn="b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IN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Flexibility to re-attend or re-schedule the class</a:t>
            </a:r>
          </a:p>
          <a:p>
            <a:pPr marL="285750" indent="-285750" fontAlgn="b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Lifetime Access to the </a:t>
            </a:r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Recordings in Learning Management System (LMS)</a:t>
            </a:r>
            <a:endParaRPr lang="en-US" sz="1300" baseline="30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fontAlgn="b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Wise Quizzes</a:t>
            </a:r>
            <a:endParaRPr lang="en-US" sz="13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fontAlgn="b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24x7 on – Demand Technical Support </a:t>
            </a:r>
          </a:p>
          <a:p>
            <a:pPr marL="285750" indent="-285750" fontAlgn="b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Course Support </a:t>
            </a:r>
          </a:p>
          <a:p>
            <a:pPr marL="285750" indent="-285750" fontAlgn="b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 Contact Hours Certificate</a:t>
            </a:r>
          </a:p>
          <a:p>
            <a:pPr marL="285750" indent="-285750" fontAlgn="b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Assistance in Filling the Application Form</a:t>
            </a:r>
            <a:endParaRPr lang="en-IN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002" y="202290"/>
            <a:ext cx="63605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How it works with edureka!</a:t>
            </a:r>
            <a:endParaRPr lang="en-IN" sz="2600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99968" y="3273503"/>
            <a:ext cx="1303002" cy="1480412"/>
            <a:chOff x="4677214" y="3207548"/>
            <a:chExt cx="1303002" cy="1480412"/>
          </a:xfrm>
        </p:grpSpPr>
        <p:grpSp>
          <p:nvGrpSpPr>
            <p:cNvPr id="7" name="Group 6"/>
            <p:cNvGrpSpPr/>
            <p:nvPr/>
          </p:nvGrpSpPr>
          <p:grpSpPr>
            <a:xfrm>
              <a:off x="4707993" y="3207548"/>
              <a:ext cx="1043230" cy="834081"/>
              <a:chOff x="4707993" y="3207548"/>
              <a:chExt cx="1043230" cy="834081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>
                <a:duotone>
                  <a:srgbClr val="5B9BD5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707993" y="3207548"/>
                <a:ext cx="994121" cy="763561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999092" y="3621320"/>
                <a:ext cx="752131" cy="420309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4677214" y="4041629"/>
              <a:ext cx="1303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Hundred’s </a:t>
              </a:r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People trained in PMI-ACP</a:t>
              </a:r>
              <a:r>
                <a:rPr lang="en-US" sz="1200" baseline="30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®</a:t>
              </a:r>
              <a:endParaRPr lang="en-US" sz="12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37664" y="3324809"/>
            <a:ext cx="1688644" cy="1377800"/>
            <a:chOff x="3016135" y="2958398"/>
            <a:chExt cx="1688644" cy="1377800"/>
          </a:xfrm>
        </p:grpSpPr>
        <p:grpSp>
          <p:nvGrpSpPr>
            <p:cNvPr id="12" name="Group 11"/>
            <p:cNvGrpSpPr/>
            <p:nvPr/>
          </p:nvGrpSpPr>
          <p:grpSpPr>
            <a:xfrm>
              <a:off x="3343938" y="2958398"/>
              <a:ext cx="1009650" cy="916133"/>
              <a:chOff x="3281489" y="3101785"/>
              <a:chExt cx="1009650" cy="916133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281489" y="3360693"/>
                <a:ext cx="1009650" cy="65722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D9DBDA"/>
                  </a:clrFrom>
                  <a:clrTo>
                    <a:srgbClr val="D9DBDA">
                      <a:alpha val="0"/>
                    </a:srgbClr>
                  </a:clrTo>
                </a:clrChange>
                <a:duotone>
                  <a:srgbClr val="5B9BD5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572588" y="3101785"/>
                <a:ext cx="427452" cy="357273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3016135" y="3874533"/>
              <a:ext cx="1688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PMI-ACP</a:t>
              </a:r>
              <a:r>
                <a:rPr lang="en-US" sz="12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®</a:t>
              </a:r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Success 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Ratio of </a:t>
              </a:r>
              <a:r>
                <a:rPr lang="en-US" sz="12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97%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5923" y="3340543"/>
            <a:ext cx="2163953" cy="1346333"/>
            <a:chOff x="733498" y="3006810"/>
            <a:chExt cx="2163953" cy="1346333"/>
          </a:xfrm>
        </p:grpSpPr>
        <p:grpSp>
          <p:nvGrpSpPr>
            <p:cNvPr id="17" name="Group 16"/>
            <p:cNvGrpSpPr/>
            <p:nvPr/>
          </p:nvGrpSpPr>
          <p:grpSpPr>
            <a:xfrm>
              <a:off x="1594547" y="3006810"/>
              <a:ext cx="849336" cy="974059"/>
              <a:chOff x="2477501" y="3363489"/>
              <a:chExt cx="624855" cy="764270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477501" y="3439787"/>
                <a:ext cx="624855" cy="68797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4295" y="3363489"/>
                <a:ext cx="255634" cy="255634"/>
              </a:xfrm>
              <a:prstGeom prst="rect">
                <a:avLst/>
              </a:prstGeom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733498" y="3891478"/>
              <a:ext cx="2163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More than </a:t>
              </a:r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2,00,000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Learners Across the Globe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22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>
          <a:xfrm>
            <a:off x="538162" y="849868"/>
            <a:ext cx="39624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anose="05050102010706020507" pitchFamily="18" charset="2"/>
              <a:buChar char=""/>
            </a:pP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Module 1 </a:t>
            </a:r>
          </a:p>
          <a:p>
            <a:pPr lvl="1">
              <a:buFontTx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 to </a:t>
            </a: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PMI-ACP</a:t>
            </a:r>
            <a:r>
              <a:rPr lang="en-US" sz="1200" baseline="300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®</a:t>
            </a:r>
            <a:endParaRPr lang="en-US" sz="1200" baseline="30000" dirty="0">
              <a:solidFill>
                <a:srgbClr val="262626"/>
              </a:solidFill>
            </a:endParaRPr>
          </a:p>
          <a:p>
            <a:pPr>
              <a:buFont typeface="Symbol" panose="05050102010706020507" pitchFamily="18" charset="2"/>
              <a:buChar char=""/>
            </a:pP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Module 2</a:t>
            </a:r>
          </a:p>
          <a:p>
            <a:pPr lvl="1">
              <a:buFontTx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Agile Project Management Framework</a:t>
            </a:r>
            <a:endParaRPr lang="en-US" sz="1200" dirty="0">
              <a:solidFill>
                <a:srgbClr val="262626"/>
              </a:solidFill>
            </a:endParaRPr>
          </a:p>
          <a:p>
            <a:pPr>
              <a:buFont typeface="Symbol" panose="05050102010706020507" pitchFamily="18" charset="2"/>
              <a:buChar char=""/>
            </a:pP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Module 3</a:t>
            </a:r>
          </a:p>
          <a:p>
            <a:pPr lvl="1">
              <a:buFontTx/>
              <a:buChar char="»"/>
            </a:pPr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Agile planning, Monitoring and </a:t>
            </a:r>
            <a: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Adapting</a:t>
            </a:r>
            <a:endParaRPr lang="en-US" sz="1200" dirty="0">
              <a:solidFill>
                <a:srgbClr val="262626"/>
              </a:solidFill>
            </a:endParaRPr>
          </a:p>
          <a:p>
            <a:pPr>
              <a:buFont typeface="Symbol" panose="05050102010706020507" pitchFamily="18" charset="2"/>
              <a:buChar char=""/>
            </a:pP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Module 4</a:t>
            </a:r>
          </a:p>
          <a:p>
            <a:pPr lvl="1">
              <a:buFontTx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Agile Estimation</a:t>
            </a:r>
          </a:p>
          <a:p>
            <a:pPr>
              <a:buFont typeface="Symbol" panose="05050102010706020507" pitchFamily="18" charset="2"/>
              <a:buChar char=""/>
            </a:pP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Module 5</a:t>
            </a:r>
          </a:p>
          <a:p>
            <a:pPr lvl="1">
              <a:buFontTx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Agile Analysis &amp; Design</a:t>
            </a:r>
          </a:p>
          <a:p>
            <a:pPr>
              <a:buFont typeface="Symbol" panose="05050102010706020507" pitchFamily="18" charset="2"/>
              <a:buChar char=""/>
            </a:pP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Module 6</a:t>
            </a:r>
          </a:p>
          <a:p>
            <a:pPr lvl="1">
              <a:buFontTx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Communication</a:t>
            </a:r>
            <a:endParaRPr lang="en-US" sz="1200" dirty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"/>
            </a:pP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Module 7</a:t>
            </a:r>
          </a:p>
          <a:p>
            <a:pPr lvl="1">
              <a:buFontTx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Product Quality</a:t>
            </a:r>
            <a:endParaRPr lang="en-US" sz="1200" dirty="0">
              <a:solidFill>
                <a:srgbClr val="262626"/>
              </a:solidFill>
            </a:endParaRPr>
          </a:p>
          <a:p>
            <a:pPr>
              <a:buFont typeface="Symbol" panose="05050102010706020507" pitchFamily="18" charset="2"/>
              <a:buChar char=""/>
            </a:pPr>
            <a:endParaRPr lang="en-US" sz="1000" dirty="0">
              <a:solidFill>
                <a:srgbClr val="262626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824442" y="853430"/>
            <a:ext cx="39624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anose="05050102010706020507" pitchFamily="18" charset="2"/>
              <a:buChar char=""/>
            </a:pP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Module 8</a:t>
            </a:r>
          </a:p>
          <a:p>
            <a:pPr lvl="1">
              <a:buFontTx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Soft Skills Negotiation</a:t>
            </a:r>
            <a:endParaRPr lang="en-US" sz="1200" dirty="0">
              <a:solidFill>
                <a:srgbClr val="262626"/>
              </a:solidFill>
            </a:endParaRPr>
          </a:p>
          <a:p>
            <a:pPr>
              <a:buFont typeface="Symbol" panose="05050102010706020507" pitchFamily="18" charset="2"/>
              <a:buChar char=""/>
            </a:pP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Module 9</a:t>
            </a:r>
          </a:p>
          <a:p>
            <a:pPr lvl="1">
              <a:buFontTx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 Based Prioritization</a:t>
            </a:r>
            <a:endParaRPr lang="en-US" sz="1200" dirty="0">
              <a:solidFill>
                <a:srgbClr val="262626"/>
              </a:solidFill>
            </a:endParaRPr>
          </a:p>
          <a:p>
            <a:pPr>
              <a:buFont typeface="Symbol" panose="05050102010706020507" pitchFamily="18" charset="2"/>
              <a:buChar char=""/>
            </a:pP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Module 10</a:t>
            </a:r>
          </a:p>
          <a:p>
            <a:pPr lvl="1">
              <a:buFontTx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Risk Management </a:t>
            </a:r>
          </a:p>
          <a:p>
            <a:pPr>
              <a:buFont typeface="Symbol" panose="05050102010706020507" pitchFamily="18" charset="2"/>
              <a:buChar char=""/>
            </a:pP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Module 11</a:t>
            </a:r>
          </a:p>
          <a:p>
            <a:pPr lvl="1">
              <a:buFontTx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Metrics</a:t>
            </a:r>
            <a:endParaRPr lang="en-US" sz="1200" dirty="0">
              <a:solidFill>
                <a:srgbClr val="262626"/>
              </a:solidFill>
            </a:endParaRPr>
          </a:p>
          <a:p>
            <a:pPr>
              <a:buFont typeface="Symbol" panose="05050102010706020507" pitchFamily="18" charset="2"/>
              <a:buChar char=""/>
            </a:pP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Module 12</a:t>
            </a:r>
          </a:p>
          <a:p>
            <a:pPr lvl="1">
              <a:buFontTx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 Stream Analysis</a:t>
            </a:r>
          </a:p>
          <a:p>
            <a:pPr>
              <a:buFont typeface="Symbol" panose="05050102010706020507" pitchFamily="18" charset="2"/>
              <a:buChar char=""/>
            </a:pP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Module 13</a:t>
            </a:r>
          </a:p>
          <a:p>
            <a:pPr lvl="1">
              <a:buFontTx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Knowledge and Skills</a:t>
            </a:r>
          </a:p>
          <a:p>
            <a:pPr lvl="1">
              <a:buFont typeface="Symbol" panose="05050102010706020507" pitchFamily="18" charset="2"/>
              <a:buChar char=""/>
            </a:pPr>
            <a:endParaRPr lang="en-US" sz="1000" dirty="0">
              <a:solidFill>
                <a:srgbClr val="262626"/>
              </a:solidFill>
            </a:endParaRPr>
          </a:p>
          <a:p>
            <a:pPr>
              <a:buFont typeface="Symbol" panose="05050102010706020507" pitchFamily="18" charset="2"/>
              <a:buChar char=""/>
            </a:pPr>
            <a:endParaRPr lang="en-US" sz="1000" dirty="0">
              <a:solidFill>
                <a:srgbClr val="262626"/>
              </a:solidFill>
            </a:endParaRPr>
          </a:p>
          <a:p>
            <a:pPr>
              <a:buFont typeface="Symbol" panose="05050102010706020507" pitchFamily="18" charset="2"/>
              <a:buChar char=""/>
            </a:pPr>
            <a:endParaRPr lang="en-US" sz="1000" dirty="0">
              <a:solidFill>
                <a:srgbClr val="262626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3822" y="152805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solidFill>
                  <a:srgbClr val="262626"/>
                </a:solidFill>
              </a:rPr>
              <a:t>Edureka PMI-ACP Course </a:t>
            </a:r>
            <a:r>
              <a:rPr lang="en-US" sz="2600" dirty="0">
                <a:solidFill>
                  <a:srgbClr val="262626"/>
                </a:solidFill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00361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8587" y="742950"/>
            <a:ext cx="807552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IN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PMI-ACP </a:t>
            </a:r>
            <a:r>
              <a:rPr lang="en-IN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homepage, </a:t>
            </a:r>
            <a:r>
              <a:rPr lang="en-IN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</a:t>
            </a:r>
            <a:r>
              <a:rPr lang="en-IN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www.pmi.org/certification/agile-management-acp.aspx</a:t>
            </a:r>
            <a:endParaRPr lang="en-IN" sz="13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fontAlgn="b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IN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out the download-able PDF handbook, exam guide and reference list.</a:t>
            </a:r>
            <a:endParaRPr lang="en-IN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002" y="202290"/>
            <a:ext cx="63605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Important Links</a:t>
            </a:r>
            <a:endParaRPr lang="en-IN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941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9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30285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Know Your Instructor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313" y="782253"/>
            <a:ext cx="8336640" cy="3871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884" lvl="0" indent="-342884" defTabSz="914355" fontAlgn="b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®"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13" indent="-285736" defTabSz="914355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44" indent="-228588" defTabSz="914355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20" indent="-228588" defTabSz="914355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297" indent="-228588" defTabSz="914355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474" indent="-228588" defTabSz="914355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52" indent="-228588" defTabSz="914355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29" indent="-228588" defTabSz="914355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06" indent="-228588" defTabSz="914355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IN" sz="1600" dirty="0" smtClean="0"/>
              <a:t>18 years of experience in Software Development</a:t>
            </a:r>
          </a:p>
          <a:p>
            <a:r>
              <a:rPr lang="en-IN" sz="1600" dirty="0"/>
              <a:t>Have been exposed to Agile Engineering Practices for over 15 years.</a:t>
            </a:r>
          </a:p>
          <a:p>
            <a:r>
              <a:rPr lang="en-IN" sz="1600" dirty="0" smtClean="0"/>
              <a:t>One of the implementers of </a:t>
            </a:r>
            <a:r>
              <a:rPr lang="en-IN" sz="1600" dirty="0" err="1" smtClean="0"/>
              <a:t>TataSky</a:t>
            </a:r>
            <a:r>
              <a:rPr lang="en-IN" sz="1600" dirty="0" smtClean="0"/>
              <a:t>, Airtel and many other digital broadcast solutions in India and worldwide.</a:t>
            </a:r>
          </a:p>
          <a:p>
            <a:r>
              <a:rPr lang="en-IN" sz="1600" dirty="0" smtClean="0"/>
              <a:t>Currently engaged in consulting and training in the areas of</a:t>
            </a:r>
          </a:p>
          <a:p>
            <a:pPr lvl="1"/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TDD/ATTD</a:t>
            </a:r>
          </a:p>
          <a:p>
            <a:pPr lvl="1"/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Emerging Design and Code Refactoring</a:t>
            </a:r>
          </a:p>
          <a:p>
            <a:pPr lvl="1"/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Design</a:t>
            </a:r>
          </a:p>
          <a:p>
            <a:pPr lvl="1"/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 Languages: Java, C++, Python.</a:t>
            </a:r>
          </a:p>
          <a:p>
            <a:pPr lvl="1"/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Design: Using patterns, SOLID principles</a:t>
            </a:r>
          </a:p>
          <a:p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1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7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15984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Objectives</a:t>
            </a:r>
            <a:endParaRPr lang="en-IN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835737"/>
            <a:ext cx="239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Agenda for the day:</a:t>
            </a:r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5899" y="1493478"/>
            <a:ext cx="55015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Agile </a:t>
            </a:r>
            <a:r>
              <a:rPr lang="en-US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Manifesto &amp; Principles 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PMI-ACP Exam</a:t>
            </a:r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PMI-ACP</a:t>
            </a:r>
            <a:r>
              <a:rPr lang="en-US" sz="1400" baseline="30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certification will help?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Eligibility Requirements 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Process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can Edureka help you?</a:t>
            </a:r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8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119" y="750014"/>
            <a:ext cx="69275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Individuals and interactions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over processes and </a:t>
            </a: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 </a:t>
            </a:r>
            <a:r>
              <a:rPr lang="en-IN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over comprehensive </a:t>
            </a: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</a:t>
            </a:r>
            <a:r>
              <a:rPr lang="en-IN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collaboration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over contract </a:t>
            </a: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negotiation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Responding </a:t>
            </a:r>
            <a:r>
              <a:rPr lang="en-IN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change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over following a plan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  <a:p>
            <a:r>
              <a:rPr lang="en-IN" sz="1600" dirty="0" err="1" smtClean="0"/>
              <a:t>Coutesy</a:t>
            </a:r>
            <a:r>
              <a:rPr lang="en-IN" sz="1600" dirty="0"/>
              <a:t>: </a:t>
            </a:r>
            <a:r>
              <a:rPr lang="en-IN" sz="1600" dirty="0">
                <a:hlinkClick r:id="rId2"/>
              </a:rPr>
              <a:t>http://www.agilemanifesto.org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2769" y="163287"/>
            <a:ext cx="22949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Agile Manifesto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7898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769" y="163287"/>
            <a:ext cx="22333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Agile Principles</a:t>
            </a:r>
            <a:endParaRPr lang="en-US" sz="26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47649" y="870634"/>
            <a:ext cx="3868340" cy="617934"/>
          </a:xfrm>
          <a:prstGeom prst="rect">
            <a:avLst/>
          </a:prstGeom>
        </p:spPr>
        <p:txBody>
          <a:bodyPr/>
          <a:lstStyle>
            <a:lvl1pPr marL="342884" indent="-342884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6" algn="l" defTabSz="9143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4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7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Classic Waterfall</a:t>
            </a:r>
            <a:endParaRPr lang="en-IN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4629150" y="860359"/>
            <a:ext cx="3887391" cy="617934"/>
          </a:xfrm>
          <a:prstGeom prst="rect">
            <a:avLst/>
          </a:prstGeom>
        </p:spPr>
        <p:txBody>
          <a:bodyPr/>
          <a:lstStyle>
            <a:lvl1pPr marL="342884" indent="-342884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6" algn="l" defTabSz="9143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4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7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Iterative Development</a:t>
            </a:r>
            <a:endParaRPr lang="en-IN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64" y="1713502"/>
            <a:ext cx="2893219" cy="1750219"/>
          </a:xfrm>
          <a:prstGeom prst="rect">
            <a:avLst/>
          </a:prstGeom>
        </p:spPr>
      </p:pic>
      <p:pic>
        <p:nvPicPr>
          <p:cNvPr id="7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288" y="1621034"/>
            <a:ext cx="3646750" cy="19145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9842" y="3905269"/>
            <a:ext cx="328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2060"/>
                </a:solidFill>
              </a:rPr>
              <a:t>Tries to </a:t>
            </a:r>
            <a:r>
              <a:rPr lang="en-IN" sz="1800" b="1" u="sng" dirty="0">
                <a:solidFill>
                  <a:srgbClr val="002060"/>
                </a:solidFill>
              </a:rPr>
              <a:t>eliminate uncertainty </a:t>
            </a:r>
            <a:r>
              <a:rPr lang="en-IN" sz="1800" b="1" dirty="0">
                <a:solidFill>
                  <a:srgbClr val="002060"/>
                </a:solidFill>
              </a:rPr>
              <a:t>by planning upfront</a:t>
            </a:r>
            <a:r>
              <a:rPr lang="en-IN" sz="1800" b="1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5190" y="3905269"/>
            <a:ext cx="418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u="sng" dirty="0">
                <a:solidFill>
                  <a:srgbClr val="002060"/>
                </a:solidFill>
              </a:rPr>
              <a:t>Embraces uncertainty </a:t>
            </a:r>
            <a:r>
              <a:rPr lang="en-IN" sz="1800" b="1" dirty="0" smtClean="0">
                <a:solidFill>
                  <a:srgbClr val="002060"/>
                </a:solidFill>
              </a:rPr>
              <a:t>with short iterations.</a:t>
            </a:r>
          </a:p>
          <a:p>
            <a:r>
              <a:rPr lang="en-IN" sz="1800" b="1" dirty="0" smtClean="0">
                <a:solidFill>
                  <a:srgbClr val="002060"/>
                </a:solidFill>
              </a:rPr>
              <a:t>Consequence: Inspect </a:t>
            </a:r>
            <a:r>
              <a:rPr lang="en-IN" sz="1800" b="1" dirty="0">
                <a:solidFill>
                  <a:srgbClr val="002060"/>
                </a:solidFill>
              </a:rPr>
              <a:t>and </a:t>
            </a:r>
            <a:r>
              <a:rPr lang="en-IN" sz="1800" b="1" dirty="0" smtClean="0">
                <a:solidFill>
                  <a:srgbClr val="002060"/>
                </a:solidFill>
              </a:rPr>
              <a:t>Adapt.</a:t>
            </a:r>
            <a:endParaRPr lang="en-IN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07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35166" y="836839"/>
            <a:ext cx="4114800" cy="31833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884" indent="-342884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6" algn="l" defTabSz="9143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4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7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PMI-ACP</a:t>
            </a:r>
            <a:r>
              <a:rPr lang="en-US" sz="1200" baseline="30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exam is based on the following:</a:t>
            </a:r>
          </a:p>
          <a:p>
            <a:pPr marL="0" indent="0">
              <a:buFont typeface="Arial" pitchFamily="34" charset="0"/>
              <a:buNone/>
            </a:pPr>
            <a:endParaRPr lang="en-US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491" lvl="2" indent="-171450">
              <a:buClr>
                <a:schemeClr val="tx1"/>
              </a:buClr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recommended books from PMI</a:t>
            </a:r>
            <a:r>
              <a:rPr lang="en-US" sz="1200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known as “Reference Materials” 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://www.pmi.org/~/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media/PDF/Certifications/ACP_Reference_list_v2.ashx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certified, the ACP certification is valid for 3 years </a:t>
            </a:r>
          </a:p>
          <a:p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continue to hold the PMI-ACP</a:t>
            </a:r>
            <a:r>
              <a:rPr lang="en-US" sz="1200" baseline="30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certification, at the end of the 3 year certification cycle, one needs 30 PDU’s</a:t>
            </a: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PDU stands for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Professional Development Unit </a:t>
            </a:r>
          </a:p>
          <a:p>
            <a:pPr lvl="1">
              <a:buFont typeface="Tahoma" panose="020B0604030504040204" pitchFamily="34" charset="0"/>
              <a:buChar char="»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PDU corresponds to 1 hour of professional development activity 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 descr="http://atyurin.files.wordpress.com/2012/03/pmi-ac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72" y="895207"/>
            <a:ext cx="3795419" cy="283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2769" y="163287"/>
            <a:ext cx="32443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/>
              <a:t>About </a:t>
            </a:r>
            <a:r>
              <a:rPr lang="en-IN" sz="2600" dirty="0" smtClean="0"/>
              <a:t>PMI-ACP® </a:t>
            </a:r>
            <a:r>
              <a:rPr lang="en-IN" sz="2600" dirty="0"/>
              <a:t>Exam</a:t>
            </a:r>
          </a:p>
        </p:txBody>
      </p:sp>
      <p:sp>
        <p:nvSpPr>
          <p:cNvPr id="7" name="Rectangle 6"/>
          <p:cNvSpPr/>
          <p:nvPr/>
        </p:nvSpPr>
        <p:spPr>
          <a:xfrm>
            <a:off x="5744871" y="3725885"/>
            <a:ext cx="219964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</a:t>
            </a:r>
            <a:r>
              <a:rPr lang="en-IN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atyurin.com/2012/03/13/PMI® -</a:t>
            </a:r>
            <a:r>
              <a:rPr lang="en-IN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certificates/</a:t>
            </a:r>
          </a:p>
        </p:txBody>
      </p:sp>
    </p:spTree>
    <p:extLst>
      <p:ext uri="{BB962C8B-B14F-4D97-AF65-F5344CB8AC3E}">
        <p14:creationId xmlns:p14="http://schemas.microsoft.com/office/powerpoint/2010/main" val="201672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119" y="750014"/>
            <a:ext cx="69275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Certified Agile Practitioner will be able to:</a:t>
            </a:r>
          </a:p>
          <a:p>
            <a:pPr marL="171450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 the various aspects of implementing Agile in the organization </a:t>
            </a:r>
          </a:p>
          <a:p>
            <a:pPr marL="171450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 structure to Agile body of knowledge to meet their needs </a:t>
            </a:r>
          </a:p>
          <a:p>
            <a:pPr marL="171450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 Agile Projects more effectively </a:t>
            </a:r>
          </a:p>
          <a:p>
            <a:pPr marL="171450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the confidence of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customers</a:t>
            </a:r>
          </a:p>
          <a:p>
            <a:pPr marL="171450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</a:t>
            </a:r>
            <a:r>
              <a:rPr lang="en-US" sz="1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rigour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http://atyurin.files.wordpress.com/2012/03/pmi-ac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325" y="2229293"/>
            <a:ext cx="3273757" cy="24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24148" y="4670908"/>
            <a:ext cx="219964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</a:t>
            </a:r>
            <a:r>
              <a:rPr lang="en-IN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atyurin.com/2012/03/13/PMI® -</a:t>
            </a:r>
            <a:r>
              <a:rPr lang="en-IN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certificates/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769" y="163287"/>
            <a:ext cx="54457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How will </a:t>
            </a:r>
            <a:r>
              <a:rPr lang="en-US" sz="2600" dirty="0" smtClean="0"/>
              <a:t>PMI-ACP® </a:t>
            </a:r>
            <a:r>
              <a:rPr lang="en-US" sz="2600" dirty="0"/>
              <a:t>Certification Help?</a:t>
            </a:r>
          </a:p>
        </p:txBody>
      </p:sp>
    </p:spTree>
    <p:extLst>
      <p:ext uri="{BB962C8B-B14F-4D97-AF65-F5344CB8AC3E}">
        <p14:creationId xmlns:p14="http://schemas.microsoft.com/office/powerpoint/2010/main" val="304433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2322" y="172992"/>
            <a:ext cx="5184226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smtClean="0"/>
              <a:t>PMI-ACP Eligibility Requirements</a:t>
            </a:r>
            <a:endParaRPr lang="en-IN" sz="2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41125" y="1341906"/>
          <a:ext cx="6243726" cy="2728478"/>
        </p:xfrm>
        <a:graphic>
          <a:graphicData uri="http://schemas.openxmlformats.org/drawingml/2006/table">
            <a:tbl>
              <a:tblPr firstRow="1" bandRow="1"/>
              <a:tblGrid>
                <a:gridCol w="3062782"/>
                <a:gridCol w="3180944"/>
              </a:tblGrid>
              <a:tr h="24252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Requirement 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9808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Educational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Background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Secondary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degree (high school diploma), associate’s degree or global equivalent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9797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General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Project Experience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2000 hours (12 months)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working on project Teams, must be earned in the last 5 years 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3315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Agile Project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Experience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1500 hours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(8 months) working on project teams using Agile methodology</a:t>
                      </a:r>
                    </a:p>
                    <a:p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Must have earned this in the last 3 years</a:t>
                      </a:r>
                    </a:p>
                    <a:p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These hours are in addition to the 2000 hours of general project experience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9797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Training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in Agile Practices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 contact hours</a:t>
                      </a:r>
                    </a:p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(In Agile Practices)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99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509220" y="1118170"/>
          <a:ext cx="5990808" cy="3210638"/>
        </p:xfrm>
        <a:graphic>
          <a:graphicData uri="http://schemas.openxmlformats.org/drawingml/2006/table">
            <a:tbl>
              <a:tblPr firstRow="1" bandRow="1"/>
              <a:tblGrid>
                <a:gridCol w="5990808"/>
              </a:tblGrid>
              <a:tr h="104977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Application can be submitted via online  or in a paper based mode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Online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Processing Time – 5 business days</a:t>
                      </a:r>
                    </a:p>
                    <a:p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Paper based Processing Time – 10 to 20 days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5319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Once application is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reviewed for completeness, payment for the exam is done 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8544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After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payment is made, PMI sends an electronic notification indicating</a:t>
                      </a:r>
                    </a:p>
                    <a:p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Examination Scheduling Instructions  - or – the Application is selected for audit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77447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Exam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should be taken within 1 year of date of registration</a:t>
                      </a:r>
                    </a:p>
                    <a:p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Conducted via Prometric worldwide.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283707" y="176068"/>
            <a:ext cx="3843990" cy="5143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smtClean="0"/>
              <a:t>Exam Application Process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9667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6641</TotalTime>
  <Words>654</Words>
  <Application>Microsoft Office PowerPoint</Application>
  <PresentationFormat>On-screen Show (16:9)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Castellar</vt:lpstr>
      <vt:lpstr>Symbol</vt:lpstr>
      <vt:lpstr>Tahoma</vt:lpstr>
      <vt:lpstr>1_Brain4ce_course_template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</dc:title>
  <dc:creator>Puja</dc:creator>
  <cp:lastModifiedBy>Vardhan</cp:lastModifiedBy>
  <cp:revision>445</cp:revision>
  <dcterms:created xsi:type="dcterms:W3CDTF">2014-05-07T12:47:59Z</dcterms:created>
  <dcterms:modified xsi:type="dcterms:W3CDTF">2015-09-29T06:28:21Z</dcterms:modified>
</cp:coreProperties>
</file>