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6" r:id="rId37"/>
    <p:sldId id="295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6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45D172F-A826-401F-BC0F-CC0427D15C1C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612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780340" y="4795064"/>
            <a:ext cx="2363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www.edureka.co/apache-Kafka</a:t>
            </a:r>
            <a:endParaRPr lang="en-IN" sz="1200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0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1440" y="27000"/>
            <a:ext cx="9143640" cy="514296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</p:sp>
      <p:sp>
        <p:nvSpPr>
          <p:cNvPr id="7" name="PlaceHolder 2"/>
          <p:cNvSpPr>
            <a:spLocks noGrp="1"/>
          </p:cNvSpPr>
          <p:nvPr>
            <p:ph type="dt"/>
          </p:nvPr>
        </p:nvSpPr>
        <p:spPr>
          <a:xfrm>
            <a:off x="622440" y="4794120"/>
            <a:ext cx="2133360" cy="27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2" name="Picture 7"/>
          <p:cNvPicPr/>
          <p:nvPr/>
        </p:nvPicPr>
        <p:blipFill>
          <a:blip r:embed="rId15"/>
          <a:srcRect b="19512"/>
          <a:stretch>
            <a:fillRect/>
          </a:stretch>
        </p:blipFill>
        <p:spPr>
          <a:xfrm>
            <a:off x="7239600" y="198000"/>
            <a:ext cx="1714320" cy="34560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6727680" y="4517280"/>
            <a:ext cx="252216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  <a:ea typeface="Tahoma"/>
              </a:rPr>
              <a:t>www.edureka.co/r-for-analytics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98680"/>
            <a:ext cx="465840" cy="82080"/>
          </a:xfrm>
          <a:prstGeom prst="rect">
            <a:avLst/>
          </a:prstGeom>
          <a:solidFill>
            <a:srgbClr val="1C6295"/>
          </a:solidFill>
          <a:ln w="25560">
            <a:noFill/>
          </a:ln>
        </p:spPr>
      </p:sp>
      <p:pic>
        <p:nvPicPr>
          <p:cNvPr id="41" name="Picture 7"/>
          <p:cNvPicPr/>
          <p:nvPr/>
        </p:nvPicPr>
        <p:blipFill>
          <a:blip r:embed="rId16"/>
          <a:srcRect b="19512"/>
          <a:stretch>
            <a:fillRect/>
          </a:stretch>
        </p:blipFill>
        <p:spPr>
          <a:xfrm>
            <a:off x="7315200" y="209520"/>
            <a:ext cx="1714320" cy="34560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34920" y="4795920"/>
            <a:ext cx="1441080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>
                <a:solidFill>
                  <a:srgbClr val="0070C0"/>
                </a:solidFill>
                <a:latin typeface="Tahoma"/>
                <a:ea typeface="Tahoma"/>
              </a:rPr>
              <a:t>Slide</a:t>
            </a:r>
            <a:r>
              <a:rPr lang="en-IN" sz="1200">
                <a:solidFill>
                  <a:srgbClr val="0070C0"/>
                </a:solidFill>
                <a:latin typeface="Tahoma"/>
                <a:ea typeface="Tahoma"/>
              </a:rPr>
              <a:t> </a:t>
            </a:r>
            <a:fld id="{6537D948-F8B1-4676-AEC4-AE7740F58531}" type="slidenum">
              <a:rPr lang="en-IN" sz="1200">
                <a:solidFill>
                  <a:srgbClr val="0070C0"/>
                </a:solidFill>
                <a:latin typeface="Tahoma"/>
                <a:ea typeface="Tahom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34920" y="4795920"/>
            <a:ext cx="1441080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>
                <a:solidFill>
                  <a:srgbClr val="0070C0"/>
                </a:solidFill>
                <a:latin typeface="Tahoma"/>
                <a:ea typeface="Tahoma"/>
              </a:rPr>
              <a:t>Slide</a:t>
            </a:r>
            <a:r>
              <a:rPr lang="en-IN" sz="1200">
                <a:solidFill>
                  <a:srgbClr val="0070C0"/>
                </a:solidFill>
                <a:latin typeface="Tahoma"/>
                <a:ea typeface="Tahoma"/>
              </a:rPr>
              <a:t> </a:t>
            </a:r>
            <a:fld id="{1800DBB5-7BCC-4724-A970-2106F730BC23}" type="slidenum">
              <a:rPr lang="en-IN" sz="1200">
                <a:solidFill>
                  <a:srgbClr val="0070C0"/>
                </a:solidFill>
                <a:latin typeface="Tahoma"/>
                <a:ea typeface="Tahom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34920" y="4795920"/>
            <a:ext cx="1441080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>
                <a:solidFill>
                  <a:srgbClr val="0070C0"/>
                </a:solidFill>
                <a:latin typeface="Tahoma"/>
                <a:ea typeface="Tahoma"/>
              </a:rPr>
              <a:t>Slide</a:t>
            </a:r>
            <a:r>
              <a:rPr lang="en-IN" sz="1200">
                <a:solidFill>
                  <a:srgbClr val="0070C0"/>
                </a:solidFill>
                <a:latin typeface="Tahoma"/>
                <a:ea typeface="Tahoma"/>
              </a:rPr>
              <a:t> </a:t>
            </a:r>
            <a:fld id="{4AEE0B51-F3EF-465B-83DB-31B9ACFFCAC9}" type="slidenum">
              <a:rPr lang="en-IN" sz="1200">
                <a:solidFill>
                  <a:srgbClr val="0070C0"/>
                </a:solidFill>
                <a:latin typeface="Tahoma"/>
                <a:ea typeface="Tahom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5" name="CustomShape 5"/>
          <p:cNvSpPr/>
          <p:nvPr/>
        </p:nvSpPr>
        <p:spPr>
          <a:xfrm>
            <a:off x="6474240" y="4807800"/>
            <a:ext cx="252216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70C0"/>
                </a:solidFill>
                <a:latin typeface="Tahoma"/>
                <a:ea typeface="Tahoma"/>
              </a:rPr>
              <a:t>www.edureka.co/r-for-analytics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26040" y="3268440"/>
            <a:ext cx="796968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1" dirty="0">
                <a:solidFill>
                  <a:srgbClr val="262626"/>
                </a:solidFill>
                <a:latin typeface="Castellar"/>
              </a:rPr>
              <a:t>R and </a:t>
            </a:r>
            <a:r>
              <a:rPr lang="en-IN" sz="2000" b="1" dirty="0" smtClean="0">
                <a:solidFill>
                  <a:srgbClr val="262626"/>
                </a:solidFill>
                <a:latin typeface="Castellar"/>
              </a:rPr>
              <a:t>Visualization: A </a:t>
            </a:r>
            <a:r>
              <a:rPr lang="en-IN" sz="2000" b="1" dirty="0">
                <a:solidFill>
                  <a:srgbClr val="262626"/>
                </a:solidFill>
                <a:latin typeface="Castellar"/>
              </a:rPr>
              <a:t>Match Made in Heaven</a:t>
            </a:r>
            <a:endParaRPr dirty="0"/>
          </a:p>
        </p:txBody>
      </p:sp>
      <p:sp>
        <p:nvSpPr>
          <p:cNvPr id="169" name="CustomShape 2"/>
          <p:cNvSpPr/>
          <p:nvPr/>
        </p:nvSpPr>
        <p:spPr>
          <a:xfrm>
            <a:off x="155520" y="-144360"/>
            <a:ext cx="2408760" cy="2408760"/>
          </a:xfrm>
          <a:prstGeom prst="rect">
            <a:avLst/>
          </a:prstGeom>
          <a:noFill/>
          <a:ln>
            <a:noFill/>
          </a:ln>
        </p:spPr>
      </p:sp>
      <p:pic>
        <p:nvPicPr>
          <p:cNvPr id="170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14640" y="590400"/>
            <a:ext cx="5028840" cy="377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038480" y="1047600"/>
            <a:ext cx="4648680" cy="3833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15" name="CustomShape 2"/>
          <p:cNvSpPr/>
          <p:nvPr/>
        </p:nvSpPr>
        <p:spPr>
          <a:xfrm>
            <a:off x="457200" y="971640"/>
            <a:ext cx="2520000" cy="125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200" b="1" dirty="0">
                <a:solidFill>
                  <a:srgbClr val="006FC0"/>
                </a:solidFill>
                <a:latin typeface="Tahoma"/>
              </a:rPr>
              <a:t>Part 3 : </a:t>
            </a:r>
            <a:r>
              <a:rPr lang="en-IN" sz="1200" dirty="0">
                <a:solidFill>
                  <a:srgbClr val="006FC0"/>
                </a:solidFill>
                <a:latin typeface="Tahoma"/>
              </a:rPr>
              <a:t>Basic graphs in 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285750" indent="-285750">
              <a:lnSpc>
                <a:spcPts val="635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P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lot(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iris$Sepal.Length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)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Plot one variable</a:t>
            </a:r>
            <a:endParaRPr dirty="0"/>
          </a:p>
        </p:txBody>
      </p:sp>
      <p:sp>
        <p:nvSpPr>
          <p:cNvPr id="216" name="CustomShape 3"/>
          <p:cNvSpPr/>
          <p:nvPr/>
        </p:nvSpPr>
        <p:spPr>
          <a:xfrm>
            <a:off x="5760000" y="1135800"/>
            <a:ext cx="1021320" cy="42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>
                <a:solidFill>
                  <a:srgbClr val="000000"/>
                </a:solidFill>
                <a:latin typeface="Tahoma"/>
              </a:rPr>
              <a:t>Scatterplot</a:t>
            </a:r>
            <a:endParaRPr/>
          </a:p>
        </p:txBody>
      </p:sp>
      <p:sp>
        <p:nvSpPr>
          <p:cNvPr id="217" name="CustomShape 4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Basic graphs in 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495680" y="1021320"/>
            <a:ext cx="4347360" cy="3607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19" name="CustomShape 2"/>
          <p:cNvSpPr/>
          <p:nvPr/>
        </p:nvSpPr>
        <p:spPr>
          <a:xfrm>
            <a:off x="536040" y="1002600"/>
            <a:ext cx="2969160" cy="2026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Basic graphs in </a:t>
            </a:r>
            <a:r>
              <a:rPr lang="en-IN" sz="1400" dirty="0" smtClean="0">
                <a:solidFill>
                  <a:srgbClr val="006FC0"/>
                </a:solidFill>
                <a:latin typeface="Tahoma"/>
              </a:rPr>
              <a:t>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285750" indent="-285750">
              <a:lnSpc>
                <a:spcPts val="635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Plot(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iris$Sepal.Length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, type='l')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Plot with type='l'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171450" indent="-171450">
              <a:lnSpc>
                <a:spcPct val="15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Used if you need trend (usually with respect to time)</a:t>
            </a:r>
            <a:endParaRPr dirty="0"/>
          </a:p>
        </p:txBody>
      </p:sp>
      <p:sp>
        <p:nvSpPr>
          <p:cNvPr id="220" name="CustomShape 3"/>
          <p:cNvSpPr/>
          <p:nvPr/>
        </p:nvSpPr>
        <p:spPr>
          <a:xfrm>
            <a:off x="6248520" y="1200240"/>
            <a:ext cx="976320" cy="42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>
                <a:solidFill>
                  <a:srgbClr val="000000"/>
                </a:solidFill>
                <a:latin typeface="Tahoma"/>
              </a:rPr>
              <a:t>Line graph</a:t>
            </a:r>
            <a:endParaRPr/>
          </a:p>
        </p:txBody>
      </p:sp>
      <p:sp>
        <p:nvSpPr>
          <p:cNvPr id="221" name="CustomShape 4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Basic graphs in 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36040" y="971640"/>
            <a:ext cx="2958840" cy="84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Basic graphs in 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ts val="635"/>
              </a:lnSpc>
            </a:pP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Arial"/>
              </a:rPr>
              <a:t>Plot(</a:t>
            </a:r>
            <a:r>
              <a:rPr lang="en-IN" sz="1200" dirty="0" err="1" smtClean="0">
                <a:solidFill>
                  <a:srgbClr val="000000"/>
                </a:solidFill>
                <a:latin typeface="Arial"/>
              </a:rPr>
              <a:t>iris$Sepal.Length</a:t>
            </a:r>
            <a:r>
              <a:rPr lang="en-IN" sz="1200" dirty="0">
                <a:solidFill>
                  <a:srgbClr val="000000"/>
                </a:solidFill>
                <a:latin typeface="Arial"/>
              </a:rPr>
              <a:t>, type='h')</a:t>
            </a:r>
            <a:endParaRPr dirty="0"/>
          </a:p>
        </p:txBody>
      </p:sp>
      <p:sp>
        <p:nvSpPr>
          <p:cNvPr id="223" name="CustomShape 2"/>
          <p:cNvSpPr/>
          <p:nvPr/>
        </p:nvSpPr>
        <p:spPr>
          <a:xfrm>
            <a:off x="4055400" y="1047600"/>
            <a:ext cx="4707360" cy="3848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24" name="CustomShape 3"/>
          <p:cNvSpPr/>
          <p:nvPr/>
        </p:nvSpPr>
        <p:spPr>
          <a:xfrm>
            <a:off x="5992920" y="1443240"/>
            <a:ext cx="569160" cy="42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>
                <a:solidFill>
                  <a:srgbClr val="000000"/>
                </a:solidFill>
                <a:latin typeface="Tahoma"/>
              </a:rPr>
              <a:t>Graph</a:t>
            </a:r>
            <a:endParaRPr/>
          </a:p>
        </p:txBody>
      </p:sp>
      <p:sp>
        <p:nvSpPr>
          <p:cNvPr id="225" name="CustomShape 4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Basic graphs in 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28000" y="971640"/>
            <a:ext cx="2520000" cy="63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Basic graphs in </a:t>
            </a:r>
            <a:r>
              <a:rPr lang="en-IN" sz="1400" dirty="0" smtClean="0">
                <a:solidFill>
                  <a:srgbClr val="006FC0"/>
                </a:solidFill>
                <a:latin typeface="Tahoma"/>
              </a:rPr>
              <a:t>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285750" indent="-285750">
              <a:lnSpc>
                <a:spcPts val="635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 err="1" smtClean="0">
                <a:solidFill>
                  <a:srgbClr val="000000"/>
                </a:solidFill>
                <a:latin typeface="Arial"/>
              </a:rPr>
              <a:t>Barplot</a:t>
            </a:r>
            <a:r>
              <a:rPr lang="en-IN" sz="1200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IN" sz="1200" dirty="0" err="1" smtClean="0">
                <a:solidFill>
                  <a:srgbClr val="000000"/>
                </a:solidFill>
                <a:latin typeface="Arial"/>
              </a:rPr>
              <a:t>iris$Sepal.Length</a:t>
            </a:r>
            <a:r>
              <a:rPr lang="en-IN" sz="1200" dirty="0">
                <a:solidFill>
                  <a:srgbClr val="000000"/>
                </a:solidFill>
                <a:latin typeface="Arial"/>
              </a:rPr>
              <a:t>)</a:t>
            </a:r>
            <a:endParaRPr dirty="0"/>
          </a:p>
        </p:txBody>
      </p:sp>
      <p:sp>
        <p:nvSpPr>
          <p:cNvPr id="227" name="CustomShape 2"/>
          <p:cNvSpPr/>
          <p:nvPr/>
        </p:nvSpPr>
        <p:spPr>
          <a:xfrm>
            <a:off x="4185360" y="1047600"/>
            <a:ext cx="4196160" cy="343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28" name="CustomShape 3"/>
          <p:cNvSpPr/>
          <p:nvPr/>
        </p:nvSpPr>
        <p:spPr>
          <a:xfrm>
            <a:off x="5715000" y="1352520"/>
            <a:ext cx="905760" cy="42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>
                <a:solidFill>
                  <a:srgbClr val="000000"/>
                </a:solidFill>
                <a:latin typeface="Tahoma"/>
              </a:rPr>
              <a:t>Bar graph</a:t>
            </a:r>
            <a:endParaRPr/>
          </a:p>
        </p:txBody>
      </p:sp>
      <p:sp>
        <p:nvSpPr>
          <p:cNvPr id="229" name="CustomShape 4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Basic graphs in 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36040" y="972360"/>
            <a:ext cx="2520000" cy="12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Basic graphs in </a:t>
            </a:r>
            <a:r>
              <a:rPr lang="en-IN" sz="1400" dirty="0" smtClean="0">
                <a:solidFill>
                  <a:srgbClr val="006FC0"/>
                </a:solidFill>
                <a:latin typeface="Tahoma"/>
              </a:rPr>
              <a:t>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285750" indent="-285750">
              <a:lnSpc>
                <a:spcPts val="635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P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ie(table(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iris$Species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))</a:t>
            </a: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Pie 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graph</a:t>
            </a: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NOT Recommended</a:t>
            </a:r>
            <a:endParaRPr dirty="0"/>
          </a:p>
        </p:txBody>
      </p:sp>
      <p:sp>
        <p:nvSpPr>
          <p:cNvPr id="231" name="CustomShape 2"/>
          <p:cNvSpPr/>
          <p:nvPr/>
        </p:nvSpPr>
        <p:spPr>
          <a:xfrm>
            <a:off x="4143372" y="1200240"/>
            <a:ext cx="3477600" cy="21898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32" name="CustomShape 3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Basic graphs in 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36040" y="971640"/>
            <a:ext cx="2520000" cy="63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Basic graphs in </a:t>
            </a:r>
            <a:r>
              <a:rPr lang="en-IN" sz="1400" dirty="0" smtClean="0">
                <a:solidFill>
                  <a:srgbClr val="006FC0"/>
                </a:solidFill>
                <a:latin typeface="Tahoma"/>
              </a:rPr>
              <a:t>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ts val="635"/>
              </a:lnSpc>
            </a:pP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Hist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iris$Sepal.Length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)</a:t>
            </a:r>
            <a:endParaRPr dirty="0"/>
          </a:p>
        </p:txBody>
      </p:sp>
      <p:sp>
        <p:nvSpPr>
          <p:cNvPr id="234" name="CustomShape 2"/>
          <p:cNvSpPr/>
          <p:nvPr/>
        </p:nvSpPr>
        <p:spPr>
          <a:xfrm>
            <a:off x="4128840" y="971640"/>
            <a:ext cx="4395240" cy="36093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35" name="CustomShape 3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Basic graphs in 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36040" y="971640"/>
            <a:ext cx="3134160" cy="63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Basic graphs in </a:t>
            </a:r>
            <a:r>
              <a:rPr lang="en-IN" sz="1400" dirty="0" smtClean="0">
                <a:solidFill>
                  <a:srgbClr val="006FC0"/>
                </a:solidFill>
                <a:latin typeface="Tahoma"/>
              </a:rPr>
              <a:t>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ts val="635"/>
              </a:lnSpc>
            </a:pP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Hist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iris$Sepal.Length,breaks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=20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)</a:t>
            </a:r>
            <a:endParaRPr dirty="0"/>
          </a:p>
        </p:txBody>
      </p:sp>
      <p:sp>
        <p:nvSpPr>
          <p:cNvPr id="237" name="CustomShape 2"/>
          <p:cNvSpPr/>
          <p:nvPr/>
        </p:nvSpPr>
        <p:spPr>
          <a:xfrm>
            <a:off x="4495680" y="971640"/>
            <a:ext cx="4152960" cy="3355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38" name="CustomShape 3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Basic graphs in 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36040" y="971640"/>
            <a:ext cx="2883240" cy="63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Basic graphs in </a:t>
            </a:r>
            <a:r>
              <a:rPr lang="en-IN" sz="1400" dirty="0" smtClean="0">
                <a:solidFill>
                  <a:srgbClr val="006FC0"/>
                </a:solidFill>
                <a:latin typeface="Tahoma"/>
              </a:rPr>
              <a:t>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285750" indent="-285750">
              <a:lnSpc>
                <a:spcPts val="635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Plot(density(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iris$Sepal.Length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)</a:t>
            </a:r>
            <a:endParaRPr dirty="0"/>
          </a:p>
        </p:txBody>
      </p:sp>
      <p:sp>
        <p:nvSpPr>
          <p:cNvPr id="240" name="CustomShape 2"/>
          <p:cNvSpPr/>
          <p:nvPr/>
        </p:nvSpPr>
        <p:spPr>
          <a:xfrm>
            <a:off x="4267080" y="1047600"/>
            <a:ext cx="4577760" cy="3749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41" name="CustomShape 3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Basic graphs in 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36040" y="968040"/>
            <a:ext cx="2539080" cy="84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  <a:ea typeface="Tahoma"/>
              </a:rPr>
              <a:t>Part 3 :  </a:t>
            </a:r>
            <a:r>
              <a:rPr lang="en-IN" sz="1400" dirty="0">
                <a:solidFill>
                  <a:srgbClr val="006FC0"/>
                </a:solidFill>
                <a:latin typeface="Tahoma"/>
                <a:ea typeface="Tahoma"/>
              </a:rPr>
              <a:t>Basic graphs in 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ts val="635"/>
              </a:lnSpc>
              <a:buFont typeface="Arial" pitchFamily="34" charset="0"/>
              <a:buChar char="•"/>
            </a:pPr>
            <a:endParaRPr/>
          </a:p>
          <a:p>
            <a:pPr>
              <a:lnSpc>
                <a:spcPct val="100000"/>
              </a:lnSpc>
              <a:buSzPct val="164000"/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  <a:ea typeface="Tahoma"/>
              </a:rPr>
              <a:t>Boxplot</a:t>
            </a: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  <a:ea typeface="Tahoma"/>
              </a:rPr>
              <a:t>iris$Sepal.Length</a:t>
            </a: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)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4114800" y="971640"/>
            <a:ext cx="4518000" cy="34419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44" name="CustomShape 3"/>
          <p:cNvSpPr/>
          <p:nvPr/>
        </p:nvSpPr>
        <p:spPr>
          <a:xfrm>
            <a:off x="5943600" y="1047600"/>
            <a:ext cx="715320" cy="42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>
                <a:solidFill>
                  <a:srgbClr val="000000"/>
                </a:solidFill>
                <a:latin typeface="Tahoma"/>
              </a:rPr>
              <a:t>Boxplot</a:t>
            </a:r>
            <a:endParaRPr/>
          </a:p>
        </p:txBody>
      </p:sp>
      <p:sp>
        <p:nvSpPr>
          <p:cNvPr id="245" name="CustomShape 4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Basic graphs in 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455440" y="970920"/>
            <a:ext cx="3435840" cy="37292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47" name="CustomShape 2"/>
          <p:cNvSpPr/>
          <p:nvPr/>
        </p:nvSpPr>
        <p:spPr>
          <a:xfrm>
            <a:off x="536040" y="970920"/>
            <a:ext cx="7423920" cy="209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Basic graphs in R</a:t>
            </a:r>
            <a:endParaRPr/>
          </a:p>
          <a:p>
            <a:pPr algn="r">
              <a:lnSpc>
                <a:spcPct val="150000"/>
              </a:lnSpc>
            </a:pPr>
            <a:r>
              <a:rPr lang="en-IN" sz="1200" b="1" dirty="0" err="1">
                <a:solidFill>
                  <a:srgbClr val="000000"/>
                </a:solidFill>
                <a:latin typeface="Tahoma"/>
              </a:rPr>
              <a:t>Boxplot</a:t>
            </a:r>
            <a:r>
              <a:rPr lang="en-IN" sz="1200" b="1" dirty="0">
                <a:solidFill>
                  <a:srgbClr val="000000"/>
                </a:solidFill>
                <a:latin typeface="Tahoma"/>
              </a:rPr>
              <a:t> with Rug</a:t>
            </a:r>
            <a:endParaRPr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Boxplot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iris$Sepal.Length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)</a:t>
            </a:r>
            <a:endParaRPr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Rug(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iris$Sepal.Length,side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=2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)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Adds a rug representation (1-d plot) of the data to the plot.</a:t>
            </a: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Basic graphs in 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32440" y="966600"/>
            <a:ext cx="6546240" cy="3801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200000"/>
              </a:lnSpc>
              <a:buFont typeface="Wingdings" charset="2"/>
              <a:buChar char=""/>
            </a:pPr>
            <a:r>
              <a:rPr lang="en-IN" sz="1350" dirty="0" smtClean="0">
                <a:solidFill>
                  <a:srgbClr val="0070C0"/>
                </a:solidFill>
                <a:latin typeface="Tahoma"/>
                <a:ea typeface="Tahoma"/>
              </a:rPr>
              <a:t> Have </a:t>
            </a:r>
            <a:r>
              <a:rPr lang="en-IN" sz="1350" dirty="0">
                <a:solidFill>
                  <a:srgbClr val="0070C0"/>
                </a:solidFill>
                <a:latin typeface="Tahoma"/>
                <a:ea typeface="Tahoma"/>
              </a:rPr>
              <a:t>a basic understanding of Data Visualization as a field</a:t>
            </a:r>
            <a:endParaRPr dirty="0"/>
          </a:p>
          <a:p>
            <a:pPr>
              <a:lnSpc>
                <a:spcPct val="200000"/>
              </a:lnSpc>
              <a:buFont typeface="Wingdings" charset="2"/>
              <a:buChar char=""/>
            </a:pPr>
            <a:r>
              <a:rPr lang="en-IN" sz="1350" dirty="0" smtClean="0">
                <a:solidFill>
                  <a:srgbClr val="0070C0"/>
                </a:solidFill>
                <a:latin typeface="Tahoma"/>
                <a:ea typeface="Tahoma"/>
              </a:rPr>
              <a:t> Create </a:t>
            </a:r>
            <a:r>
              <a:rPr lang="en-IN" sz="1350" dirty="0">
                <a:solidFill>
                  <a:srgbClr val="0070C0"/>
                </a:solidFill>
                <a:latin typeface="Tahoma"/>
                <a:ea typeface="Tahoma"/>
              </a:rPr>
              <a:t>basic and advanced Graphs in R</a:t>
            </a:r>
            <a:endParaRPr dirty="0"/>
          </a:p>
          <a:p>
            <a:pPr>
              <a:lnSpc>
                <a:spcPct val="200000"/>
              </a:lnSpc>
              <a:buFont typeface="Wingdings" charset="2"/>
              <a:buChar char=""/>
            </a:pPr>
            <a:r>
              <a:rPr lang="en-IN" sz="1350" dirty="0" smtClean="0">
                <a:solidFill>
                  <a:srgbClr val="0070C0"/>
                </a:solidFill>
                <a:latin typeface="Tahoma"/>
                <a:ea typeface="Tahoma"/>
              </a:rPr>
              <a:t> Change </a:t>
            </a:r>
            <a:r>
              <a:rPr lang="en-IN" sz="1350" dirty="0" err="1">
                <a:solidFill>
                  <a:srgbClr val="0070C0"/>
                </a:solidFill>
                <a:latin typeface="Tahoma"/>
                <a:ea typeface="Tahoma"/>
              </a:rPr>
              <a:t>colors</a:t>
            </a:r>
            <a:r>
              <a:rPr lang="en-IN" sz="1350" dirty="0">
                <a:solidFill>
                  <a:srgbClr val="0070C0"/>
                </a:solidFill>
                <a:latin typeface="Tahoma"/>
                <a:ea typeface="Tahoma"/>
              </a:rPr>
              <a:t> or use custom palettes</a:t>
            </a:r>
            <a:endParaRPr dirty="0"/>
          </a:p>
          <a:p>
            <a:pPr>
              <a:lnSpc>
                <a:spcPct val="200000"/>
              </a:lnSpc>
              <a:buFont typeface="Wingdings" charset="2"/>
              <a:buChar char=""/>
            </a:pPr>
            <a:r>
              <a:rPr lang="en-IN" sz="1350" dirty="0" smtClean="0">
                <a:solidFill>
                  <a:srgbClr val="0070C0"/>
                </a:solidFill>
                <a:latin typeface="Tahoma"/>
                <a:ea typeface="Tahoma"/>
              </a:rPr>
              <a:t> Customize </a:t>
            </a:r>
            <a:r>
              <a:rPr lang="en-IN" sz="1350" dirty="0">
                <a:solidFill>
                  <a:srgbClr val="0070C0"/>
                </a:solidFill>
                <a:latin typeface="Tahoma"/>
                <a:ea typeface="Tahoma"/>
              </a:rPr>
              <a:t>graphical parameters</a:t>
            </a:r>
            <a:endParaRPr dirty="0"/>
          </a:p>
          <a:p>
            <a:pPr>
              <a:lnSpc>
                <a:spcPct val="200000"/>
              </a:lnSpc>
              <a:buFont typeface="Wingdings" charset="2"/>
              <a:buChar char=""/>
            </a:pPr>
            <a:r>
              <a:rPr lang="en-IN" sz="1350" dirty="0" smtClean="0">
                <a:solidFill>
                  <a:srgbClr val="0070C0"/>
                </a:solidFill>
                <a:latin typeface="Tahoma"/>
                <a:ea typeface="Tahoma"/>
              </a:rPr>
              <a:t> Learn </a:t>
            </a:r>
            <a:r>
              <a:rPr lang="en-IN" sz="1350" dirty="0">
                <a:solidFill>
                  <a:srgbClr val="0070C0"/>
                </a:solidFill>
                <a:latin typeface="Tahoma"/>
                <a:ea typeface="Tahoma"/>
              </a:rPr>
              <a:t>basics of Grammar of Graphics</a:t>
            </a:r>
            <a:endParaRPr dirty="0"/>
          </a:p>
          <a:p>
            <a:pPr>
              <a:lnSpc>
                <a:spcPct val="200000"/>
              </a:lnSpc>
              <a:buFont typeface="Wingdings" charset="2"/>
              <a:buChar char=""/>
            </a:pPr>
            <a:r>
              <a:rPr lang="en-IN" sz="1350" dirty="0" smtClean="0">
                <a:solidFill>
                  <a:srgbClr val="0070C0"/>
                </a:solidFill>
                <a:latin typeface="Tahoma"/>
                <a:ea typeface="Tahoma"/>
              </a:rPr>
              <a:t> Spatial </a:t>
            </a:r>
            <a:r>
              <a:rPr lang="en-IN" sz="1350" dirty="0">
                <a:solidFill>
                  <a:srgbClr val="0070C0"/>
                </a:solidFill>
                <a:latin typeface="Tahoma"/>
                <a:ea typeface="Tahoma"/>
              </a:rPr>
              <a:t>analysis Visualization</a:t>
            </a:r>
            <a:endParaRPr dirty="0"/>
          </a:p>
        </p:txBody>
      </p:sp>
      <p:sp>
        <p:nvSpPr>
          <p:cNvPr id="5" name="TextBox 5"/>
          <p:cNvSpPr txBox="1"/>
          <p:nvPr/>
        </p:nvSpPr>
        <p:spPr>
          <a:xfrm>
            <a:off x="449351" y="133350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What will you learn today?</a:t>
            </a:r>
            <a:endParaRPr lang="en-IN" sz="2800" dirty="0">
              <a:solidFill>
                <a:srgbClr val="262626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00800" y="1381016"/>
            <a:ext cx="2458192" cy="245973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47" descr="C:\Users\lopezga\Documents\a-FY14\Icons 2014\Web-Communications_Icons\Group_project\Group_project_RGB\Group_project_RGB_white_NT.pn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40" y="1480103"/>
            <a:ext cx="439521" cy="4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38" descr="C:\Users\lopezga\Documents\a-FY14\Icons 2014\Web-Communications_Icons\Alliances\Alliances_RGB\Alliances_RGB_white_NT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36" y="2350516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31" descr="C:\Users\lopezga\Documents\a-FY14\Icons 2014\Web-Communications_Icons\Support\Support_RGB\Support_RGB_white_NT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041" y="2350515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3" descr="C:\Users\lopezga\Documents\a-FY14\Icons 2014\Web-Communications_Icons\Professional_development\Professional_development_RGB\Professional_development_RGB_white_NT.png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40" y="3178892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101"/>
          <p:cNvGrpSpPr>
            <a:grpSpLocks/>
          </p:cNvGrpSpPr>
          <p:nvPr/>
        </p:nvGrpSpPr>
        <p:grpSpPr>
          <a:xfrm>
            <a:off x="7355576" y="2234894"/>
            <a:ext cx="612648" cy="603504"/>
            <a:chOff x="2644022" y="3804641"/>
            <a:chExt cx="258802" cy="373251"/>
          </a:xfrm>
          <a:solidFill>
            <a:sysClr val="window" lastClr="FFFFFF"/>
          </a:solidFill>
        </p:grpSpPr>
        <p:grpSp>
          <p:nvGrpSpPr>
            <p:cNvPr id="22" name="Group 20"/>
            <p:cNvGrpSpPr/>
            <p:nvPr/>
          </p:nvGrpSpPr>
          <p:grpSpPr>
            <a:xfrm>
              <a:off x="2661909" y="3804641"/>
              <a:ext cx="221532" cy="337923"/>
              <a:chOff x="4992029" y="402340"/>
              <a:chExt cx="825588" cy="1259346"/>
            </a:xfrm>
            <a:grpFill/>
          </p:grpSpPr>
          <p:sp>
            <p:nvSpPr>
              <p:cNvPr id="24" name="Freeform 23"/>
              <p:cNvSpPr/>
              <p:nvPr/>
            </p:nvSpPr>
            <p:spPr>
              <a:xfrm flipH="1">
                <a:off x="4992029" y="402340"/>
                <a:ext cx="825588" cy="1259346"/>
              </a:xfrm>
              <a:custGeom>
                <a:avLst/>
                <a:gdLst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1748790 w 2466498"/>
                  <a:gd name="connsiteY2" fmla="*/ 234315 h 3274695"/>
                  <a:gd name="connsiteX3" fmla="*/ 2466498 w 2466498"/>
                  <a:gd name="connsiteY3" fmla="*/ 768806 h 3274695"/>
                  <a:gd name="connsiteX4" fmla="*/ 1497330 w 2466498"/>
                  <a:gd name="connsiteY4" fmla="*/ 1583055 h 3274695"/>
                  <a:gd name="connsiteX5" fmla="*/ 1508760 w 2466498"/>
                  <a:gd name="connsiteY5" fmla="*/ 480060 h 3274695"/>
                  <a:gd name="connsiteX6" fmla="*/ 1388745 w 2466498"/>
                  <a:gd name="connsiteY6" fmla="*/ 417195 h 3274695"/>
                  <a:gd name="connsiteX7" fmla="*/ 1383030 w 2466498"/>
                  <a:gd name="connsiteY7" fmla="*/ 1703070 h 3274695"/>
                  <a:gd name="connsiteX8" fmla="*/ 1217295 w 2466498"/>
                  <a:gd name="connsiteY8" fmla="*/ 3188970 h 3274695"/>
                  <a:gd name="connsiteX9" fmla="*/ 1120140 w 2466498"/>
                  <a:gd name="connsiteY9" fmla="*/ 3274695 h 3274695"/>
                  <a:gd name="connsiteX10" fmla="*/ 617220 w 2466498"/>
                  <a:gd name="connsiteY10" fmla="*/ 3274695 h 3274695"/>
                  <a:gd name="connsiteX11" fmla="*/ 520065 w 2466498"/>
                  <a:gd name="connsiteY11" fmla="*/ 3143250 h 3274695"/>
                  <a:gd name="connsiteX12" fmla="*/ 371475 w 2466498"/>
                  <a:gd name="connsiteY12" fmla="*/ 1651635 h 3274695"/>
                  <a:gd name="connsiteX13" fmla="*/ 365760 w 2466498"/>
                  <a:gd name="connsiteY13" fmla="*/ 417195 h 3274695"/>
                  <a:gd name="connsiteX14" fmla="*/ 251460 w 2466498"/>
                  <a:gd name="connsiteY14" fmla="*/ 491490 h 3274695"/>
                  <a:gd name="connsiteX15" fmla="*/ 251460 w 2466498"/>
                  <a:gd name="connsiteY15" fmla="*/ 1571625 h 3274695"/>
                  <a:gd name="connsiteX16" fmla="*/ 0 w 2466498"/>
                  <a:gd name="connsiteY16" fmla="*/ 1560195 h 3274695"/>
                  <a:gd name="connsiteX17" fmla="*/ 0 w 2466498"/>
                  <a:gd name="connsiteY17" fmla="*/ 257175 h 3274695"/>
                  <a:gd name="connsiteX18" fmla="*/ 200025 w 2466498"/>
                  <a:gd name="connsiteY18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1497330 w 2473166"/>
                  <a:gd name="connsiteY3" fmla="*/ 1583055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2466498 w 2466498"/>
                  <a:gd name="connsiteY2" fmla="*/ 768806 h 3274695"/>
                  <a:gd name="connsiteX3" fmla="*/ 2167822 w 2466498"/>
                  <a:gd name="connsiteY3" fmla="*/ 1071367 h 3274695"/>
                  <a:gd name="connsiteX4" fmla="*/ 1508760 w 2466498"/>
                  <a:gd name="connsiteY4" fmla="*/ 480060 h 3274695"/>
                  <a:gd name="connsiteX5" fmla="*/ 1388745 w 2466498"/>
                  <a:gd name="connsiteY5" fmla="*/ 417195 h 3274695"/>
                  <a:gd name="connsiteX6" fmla="*/ 1383030 w 2466498"/>
                  <a:gd name="connsiteY6" fmla="*/ 1703070 h 3274695"/>
                  <a:gd name="connsiteX7" fmla="*/ 1217295 w 2466498"/>
                  <a:gd name="connsiteY7" fmla="*/ 3188970 h 3274695"/>
                  <a:gd name="connsiteX8" fmla="*/ 1120140 w 2466498"/>
                  <a:gd name="connsiteY8" fmla="*/ 3274695 h 3274695"/>
                  <a:gd name="connsiteX9" fmla="*/ 617220 w 2466498"/>
                  <a:gd name="connsiteY9" fmla="*/ 3274695 h 3274695"/>
                  <a:gd name="connsiteX10" fmla="*/ 520065 w 2466498"/>
                  <a:gd name="connsiteY10" fmla="*/ 3143250 h 3274695"/>
                  <a:gd name="connsiteX11" fmla="*/ 371475 w 2466498"/>
                  <a:gd name="connsiteY11" fmla="*/ 1651635 h 3274695"/>
                  <a:gd name="connsiteX12" fmla="*/ 365760 w 2466498"/>
                  <a:gd name="connsiteY12" fmla="*/ 417195 h 3274695"/>
                  <a:gd name="connsiteX13" fmla="*/ 251460 w 2466498"/>
                  <a:gd name="connsiteY13" fmla="*/ 491490 h 3274695"/>
                  <a:gd name="connsiteX14" fmla="*/ 251460 w 2466498"/>
                  <a:gd name="connsiteY14" fmla="*/ 1571625 h 3274695"/>
                  <a:gd name="connsiteX15" fmla="*/ 0 w 2466498"/>
                  <a:gd name="connsiteY15" fmla="*/ 1560195 h 3274695"/>
                  <a:gd name="connsiteX16" fmla="*/ 0 w 2466498"/>
                  <a:gd name="connsiteY16" fmla="*/ 257175 h 3274695"/>
                  <a:gd name="connsiteX17" fmla="*/ 200025 w 24664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167822 w 2387098"/>
                  <a:gd name="connsiteY3" fmla="*/ 1071367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238398 w 2387098"/>
                  <a:gd name="connsiteY3" fmla="*/ 1133124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420580 w 2607653"/>
                  <a:gd name="connsiteY0" fmla="*/ 1096451 h 4371146"/>
                  <a:gd name="connsiteX1" fmla="*/ 1757890 w 2607653"/>
                  <a:gd name="connsiteY1" fmla="*/ 1096451 h 4371146"/>
                  <a:gd name="connsiteX2" fmla="*/ 2607653 w 2607653"/>
                  <a:gd name="connsiteY2" fmla="*/ 2015233 h 4371146"/>
                  <a:gd name="connsiteX3" fmla="*/ 2458953 w 2607653"/>
                  <a:gd name="connsiteY3" fmla="*/ 2229575 h 4371146"/>
                  <a:gd name="connsiteX4" fmla="*/ 1729315 w 2607653"/>
                  <a:gd name="connsiteY4" fmla="*/ 1576511 h 4371146"/>
                  <a:gd name="connsiteX5" fmla="*/ 1609300 w 2607653"/>
                  <a:gd name="connsiteY5" fmla="*/ 1513646 h 4371146"/>
                  <a:gd name="connsiteX6" fmla="*/ 1603585 w 2607653"/>
                  <a:gd name="connsiteY6" fmla="*/ 2799521 h 4371146"/>
                  <a:gd name="connsiteX7" fmla="*/ 1437850 w 2607653"/>
                  <a:gd name="connsiteY7" fmla="*/ 4285421 h 4371146"/>
                  <a:gd name="connsiteX8" fmla="*/ 1340695 w 2607653"/>
                  <a:gd name="connsiteY8" fmla="*/ 4371146 h 4371146"/>
                  <a:gd name="connsiteX9" fmla="*/ 837775 w 2607653"/>
                  <a:gd name="connsiteY9" fmla="*/ 4371146 h 4371146"/>
                  <a:gd name="connsiteX10" fmla="*/ 740620 w 2607653"/>
                  <a:gd name="connsiteY10" fmla="*/ 4239701 h 4371146"/>
                  <a:gd name="connsiteX11" fmla="*/ 592030 w 2607653"/>
                  <a:gd name="connsiteY11" fmla="*/ 2748086 h 4371146"/>
                  <a:gd name="connsiteX12" fmla="*/ 586315 w 2607653"/>
                  <a:gd name="connsiteY12" fmla="*/ 1513646 h 4371146"/>
                  <a:gd name="connsiteX13" fmla="*/ 472015 w 2607653"/>
                  <a:gd name="connsiteY13" fmla="*/ 1587941 h 4371146"/>
                  <a:gd name="connsiteX14" fmla="*/ 472015 w 2607653"/>
                  <a:gd name="connsiteY14" fmla="*/ 2668076 h 4371146"/>
                  <a:gd name="connsiteX15" fmla="*/ 220555 w 2607653"/>
                  <a:gd name="connsiteY15" fmla="*/ 2656646 h 4371146"/>
                  <a:gd name="connsiteX16" fmla="*/ 0 w 2607653"/>
                  <a:gd name="connsiteY16" fmla="*/ 171449 h 4371146"/>
                  <a:gd name="connsiteX17" fmla="*/ 420580 w 260765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701395 w 2837033"/>
                  <a:gd name="connsiteY14" fmla="*/ 2668076 h 4371146"/>
                  <a:gd name="connsiteX15" fmla="*/ 0 w 2837033"/>
                  <a:gd name="connsiteY15" fmla="*/ 265827 h 4371146"/>
                  <a:gd name="connsiteX16" fmla="*/ 229380 w 2837033"/>
                  <a:gd name="connsiteY16" fmla="*/ 171449 h 4371146"/>
                  <a:gd name="connsiteX17" fmla="*/ 649960 w 283703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985207 w 2837033"/>
                  <a:gd name="connsiteY0" fmla="*/ 1114097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985207 w 2837033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987646 h 4244695"/>
                  <a:gd name="connsiteX1" fmla="*/ 1934337 w 2784100"/>
                  <a:gd name="connsiteY1" fmla="*/ 970000 h 4244695"/>
                  <a:gd name="connsiteX2" fmla="*/ 2784100 w 2784100"/>
                  <a:gd name="connsiteY2" fmla="*/ 1888782 h 4244695"/>
                  <a:gd name="connsiteX3" fmla="*/ 2635400 w 2784100"/>
                  <a:gd name="connsiteY3" fmla="*/ 2103124 h 4244695"/>
                  <a:gd name="connsiteX4" fmla="*/ 1905762 w 2784100"/>
                  <a:gd name="connsiteY4" fmla="*/ 1450060 h 4244695"/>
                  <a:gd name="connsiteX5" fmla="*/ 1785747 w 2784100"/>
                  <a:gd name="connsiteY5" fmla="*/ 1387195 h 4244695"/>
                  <a:gd name="connsiteX6" fmla="*/ 1780032 w 2784100"/>
                  <a:gd name="connsiteY6" fmla="*/ 2673070 h 4244695"/>
                  <a:gd name="connsiteX7" fmla="*/ 1614297 w 2784100"/>
                  <a:gd name="connsiteY7" fmla="*/ 4158970 h 4244695"/>
                  <a:gd name="connsiteX8" fmla="*/ 1517142 w 2784100"/>
                  <a:gd name="connsiteY8" fmla="*/ 4244695 h 4244695"/>
                  <a:gd name="connsiteX9" fmla="*/ 1014222 w 2784100"/>
                  <a:gd name="connsiteY9" fmla="*/ 4244695 h 4244695"/>
                  <a:gd name="connsiteX10" fmla="*/ 917067 w 2784100"/>
                  <a:gd name="connsiteY10" fmla="*/ 4113250 h 4244695"/>
                  <a:gd name="connsiteX11" fmla="*/ 768477 w 2784100"/>
                  <a:gd name="connsiteY11" fmla="*/ 2621635 h 4244695"/>
                  <a:gd name="connsiteX12" fmla="*/ 762762 w 2784100"/>
                  <a:gd name="connsiteY12" fmla="*/ 1387195 h 4244695"/>
                  <a:gd name="connsiteX13" fmla="*/ 604351 w 2784100"/>
                  <a:gd name="connsiteY13" fmla="*/ 1337980 h 4244695"/>
                  <a:gd name="connsiteX14" fmla="*/ 0 w 2784100"/>
                  <a:gd name="connsiteY14" fmla="*/ 254065 h 4244695"/>
                  <a:gd name="connsiteX15" fmla="*/ 176447 w 2784100"/>
                  <a:gd name="connsiteY15" fmla="*/ 44998 h 4244695"/>
                  <a:gd name="connsiteX16" fmla="*/ 932274 w 2784100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57284 w 2837033"/>
                  <a:gd name="connsiteY13" fmla="*/ 1337980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07870 w 2837033"/>
                  <a:gd name="connsiteY1" fmla="*/ 1022935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51981 w 2837033"/>
                  <a:gd name="connsiteY1" fmla="*/ 996468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688333 w 3101700"/>
                  <a:gd name="connsiteY3" fmla="*/ 210312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26535 w 3101700"/>
                  <a:gd name="connsiteY3" fmla="*/ 1706126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17713 w 3101700"/>
                  <a:gd name="connsiteY3" fmla="*/ 173259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899421 h 4156470"/>
                  <a:gd name="connsiteX1" fmla="*/ 1951981 w 3101700"/>
                  <a:gd name="connsiteY1" fmla="*/ 908243 h 4156470"/>
                  <a:gd name="connsiteX2" fmla="*/ 3101700 w 3101700"/>
                  <a:gd name="connsiteY2" fmla="*/ 1482956 h 4156470"/>
                  <a:gd name="connsiteX3" fmla="*/ 2917713 w 3101700"/>
                  <a:gd name="connsiteY3" fmla="*/ 1644369 h 4156470"/>
                  <a:gd name="connsiteX4" fmla="*/ 1932227 w 3101700"/>
                  <a:gd name="connsiteY4" fmla="*/ 1335367 h 4156470"/>
                  <a:gd name="connsiteX5" fmla="*/ 1821038 w 3101700"/>
                  <a:gd name="connsiteY5" fmla="*/ 1369549 h 4156470"/>
                  <a:gd name="connsiteX6" fmla="*/ 1832965 w 3101700"/>
                  <a:gd name="connsiteY6" fmla="*/ 2584845 h 4156470"/>
                  <a:gd name="connsiteX7" fmla="*/ 1667230 w 3101700"/>
                  <a:gd name="connsiteY7" fmla="*/ 4070745 h 4156470"/>
                  <a:gd name="connsiteX8" fmla="*/ 1570075 w 3101700"/>
                  <a:gd name="connsiteY8" fmla="*/ 4156470 h 4156470"/>
                  <a:gd name="connsiteX9" fmla="*/ 1067155 w 3101700"/>
                  <a:gd name="connsiteY9" fmla="*/ 4156470 h 4156470"/>
                  <a:gd name="connsiteX10" fmla="*/ 970000 w 3101700"/>
                  <a:gd name="connsiteY10" fmla="*/ 4025025 h 4156470"/>
                  <a:gd name="connsiteX11" fmla="*/ 821410 w 3101700"/>
                  <a:gd name="connsiteY11" fmla="*/ 2533410 h 4156470"/>
                  <a:gd name="connsiteX12" fmla="*/ 815695 w 3101700"/>
                  <a:gd name="connsiteY12" fmla="*/ 1298970 h 4156470"/>
                  <a:gd name="connsiteX13" fmla="*/ 604351 w 3101700"/>
                  <a:gd name="connsiteY13" fmla="*/ 1196822 h 4156470"/>
                  <a:gd name="connsiteX14" fmla="*/ 0 w 3101700"/>
                  <a:gd name="connsiteY14" fmla="*/ 165841 h 4156470"/>
                  <a:gd name="connsiteX15" fmla="*/ 114690 w 3101700"/>
                  <a:gd name="connsiteY15" fmla="*/ 44998 h 4156470"/>
                  <a:gd name="connsiteX16" fmla="*/ 985207 w 3101700"/>
                  <a:gd name="connsiteY16" fmla="*/ 899421 h 4156470"/>
                  <a:gd name="connsiteX0" fmla="*/ 1064608 w 3181101"/>
                  <a:gd name="connsiteY0" fmla="*/ 899421 h 4156470"/>
                  <a:gd name="connsiteX1" fmla="*/ 2031382 w 3181101"/>
                  <a:gd name="connsiteY1" fmla="*/ 908243 h 4156470"/>
                  <a:gd name="connsiteX2" fmla="*/ 3181101 w 3181101"/>
                  <a:gd name="connsiteY2" fmla="*/ 1482956 h 4156470"/>
                  <a:gd name="connsiteX3" fmla="*/ 2997114 w 3181101"/>
                  <a:gd name="connsiteY3" fmla="*/ 1644369 h 4156470"/>
                  <a:gd name="connsiteX4" fmla="*/ 2011628 w 3181101"/>
                  <a:gd name="connsiteY4" fmla="*/ 1335367 h 4156470"/>
                  <a:gd name="connsiteX5" fmla="*/ 1900439 w 3181101"/>
                  <a:gd name="connsiteY5" fmla="*/ 1369549 h 4156470"/>
                  <a:gd name="connsiteX6" fmla="*/ 1912366 w 3181101"/>
                  <a:gd name="connsiteY6" fmla="*/ 2584845 h 4156470"/>
                  <a:gd name="connsiteX7" fmla="*/ 1746631 w 3181101"/>
                  <a:gd name="connsiteY7" fmla="*/ 4070745 h 4156470"/>
                  <a:gd name="connsiteX8" fmla="*/ 1649476 w 3181101"/>
                  <a:gd name="connsiteY8" fmla="*/ 4156470 h 4156470"/>
                  <a:gd name="connsiteX9" fmla="*/ 1146556 w 3181101"/>
                  <a:gd name="connsiteY9" fmla="*/ 4156470 h 4156470"/>
                  <a:gd name="connsiteX10" fmla="*/ 1049401 w 3181101"/>
                  <a:gd name="connsiteY10" fmla="*/ 4025025 h 4156470"/>
                  <a:gd name="connsiteX11" fmla="*/ 900811 w 3181101"/>
                  <a:gd name="connsiteY11" fmla="*/ 2533410 h 4156470"/>
                  <a:gd name="connsiteX12" fmla="*/ 895096 w 3181101"/>
                  <a:gd name="connsiteY12" fmla="*/ 1298970 h 4156470"/>
                  <a:gd name="connsiteX13" fmla="*/ 683752 w 3181101"/>
                  <a:gd name="connsiteY13" fmla="*/ 1196822 h 4156470"/>
                  <a:gd name="connsiteX14" fmla="*/ 0 w 3181101"/>
                  <a:gd name="connsiteY14" fmla="*/ 289352 h 4156470"/>
                  <a:gd name="connsiteX15" fmla="*/ 194091 w 3181101"/>
                  <a:gd name="connsiteY15" fmla="*/ 44998 h 4156470"/>
                  <a:gd name="connsiteX16" fmla="*/ 1064608 w 3181101"/>
                  <a:gd name="connsiteY16" fmla="*/ 899421 h 4156470"/>
                  <a:gd name="connsiteX0" fmla="*/ 1202823 w 3319316"/>
                  <a:gd name="connsiteY0" fmla="*/ 1075865 h 4332914"/>
                  <a:gd name="connsiteX1" fmla="*/ 2169597 w 3319316"/>
                  <a:gd name="connsiteY1" fmla="*/ 1084687 h 4332914"/>
                  <a:gd name="connsiteX2" fmla="*/ 3319316 w 3319316"/>
                  <a:gd name="connsiteY2" fmla="*/ 1659400 h 4332914"/>
                  <a:gd name="connsiteX3" fmla="*/ 3135329 w 3319316"/>
                  <a:gd name="connsiteY3" fmla="*/ 1820813 h 4332914"/>
                  <a:gd name="connsiteX4" fmla="*/ 2149843 w 3319316"/>
                  <a:gd name="connsiteY4" fmla="*/ 1511811 h 4332914"/>
                  <a:gd name="connsiteX5" fmla="*/ 2038654 w 3319316"/>
                  <a:gd name="connsiteY5" fmla="*/ 1545993 h 4332914"/>
                  <a:gd name="connsiteX6" fmla="*/ 2050581 w 3319316"/>
                  <a:gd name="connsiteY6" fmla="*/ 2761289 h 4332914"/>
                  <a:gd name="connsiteX7" fmla="*/ 1884846 w 3319316"/>
                  <a:gd name="connsiteY7" fmla="*/ 4247189 h 4332914"/>
                  <a:gd name="connsiteX8" fmla="*/ 1787691 w 3319316"/>
                  <a:gd name="connsiteY8" fmla="*/ 4332914 h 4332914"/>
                  <a:gd name="connsiteX9" fmla="*/ 1284771 w 3319316"/>
                  <a:gd name="connsiteY9" fmla="*/ 4332914 h 4332914"/>
                  <a:gd name="connsiteX10" fmla="*/ 1187616 w 3319316"/>
                  <a:gd name="connsiteY10" fmla="*/ 4201469 h 4332914"/>
                  <a:gd name="connsiteX11" fmla="*/ 1039026 w 3319316"/>
                  <a:gd name="connsiteY11" fmla="*/ 2709854 h 4332914"/>
                  <a:gd name="connsiteX12" fmla="*/ 1033311 w 3319316"/>
                  <a:gd name="connsiteY12" fmla="*/ 1475414 h 4332914"/>
                  <a:gd name="connsiteX13" fmla="*/ 821967 w 3319316"/>
                  <a:gd name="connsiteY13" fmla="*/ 1373266 h 4332914"/>
                  <a:gd name="connsiteX14" fmla="*/ 138215 w 3319316"/>
                  <a:gd name="connsiteY14" fmla="*/ 465796 h 4332914"/>
                  <a:gd name="connsiteX15" fmla="*/ 102926 w 3319316"/>
                  <a:gd name="connsiteY15" fmla="*/ 44999 h 4332914"/>
                  <a:gd name="connsiteX16" fmla="*/ 1202823 w 331931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820813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989309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18224"/>
                  <a:gd name="connsiteY0" fmla="*/ 1075865 h 4332914"/>
                  <a:gd name="connsiteX1" fmla="*/ 2287227 w 3418224"/>
                  <a:gd name="connsiteY1" fmla="*/ 1084687 h 4332914"/>
                  <a:gd name="connsiteX2" fmla="*/ 3418224 w 3418224"/>
                  <a:gd name="connsiteY2" fmla="*/ 1734289 h 4332914"/>
                  <a:gd name="connsiteX3" fmla="*/ 3252959 w 3418224"/>
                  <a:gd name="connsiteY3" fmla="*/ 1989309 h 4332914"/>
                  <a:gd name="connsiteX4" fmla="*/ 2267473 w 3418224"/>
                  <a:gd name="connsiteY4" fmla="*/ 1511811 h 4332914"/>
                  <a:gd name="connsiteX5" fmla="*/ 2156284 w 3418224"/>
                  <a:gd name="connsiteY5" fmla="*/ 1545993 h 4332914"/>
                  <a:gd name="connsiteX6" fmla="*/ 2168211 w 3418224"/>
                  <a:gd name="connsiteY6" fmla="*/ 2761289 h 4332914"/>
                  <a:gd name="connsiteX7" fmla="*/ 2002476 w 3418224"/>
                  <a:gd name="connsiteY7" fmla="*/ 4247189 h 4332914"/>
                  <a:gd name="connsiteX8" fmla="*/ 1905321 w 3418224"/>
                  <a:gd name="connsiteY8" fmla="*/ 4332914 h 4332914"/>
                  <a:gd name="connsiteX9" fmla="*/ 1402401 w 3418224"/>
                  <a:gd name="connsiteY9" fmla="*/ 4332914 h 4332914"/>
                  <a:gd name="connsiteX10" fmla="*/ 1305246 w 3418224"/>
                  <a:gd name="connsiteY10" fmla="*/ 4201469 h 4332914"/>
                  <a:gd name="connsiteX11" fmla="*/ 1156656 w 3418224"/>
                  <a:gd name="connsiteY11" fmla="*/ 2709854 h 4332914"/>
                  <a:gd name="connsiteX12" fmla="*/ 1150941 w 3418224"/>
                  <a:gd name="connsiteY12" fmla="*/ 1475414 h 4332914"/>
                  <a:gd name="connsiteX13" fmla="*/ 939597 w 3418224"/>
                  <a:gd name="connsiteY13" fmla="*/ 1373266 h 4332914"/>
                  <a:gd name="connsiteX14" fmla="*/ 0 w 3418224"/>
                  <a:gd name="connsiteY14" fmla="*/ 201128 h 4332914"/>
                  <a:gd name="connsiteX15" fmla="*/ 220556 w 3418224"/>
                  <a:gd name="connsiteY15" fmla="*/ 44999 h 4332914"/>
                  <a:gd name="connsiteX16" fmla="*/ 1320453 w 3418224"/>
                  <a:gd name="connsiteY16" fmla="*/ 1075865 h 4332914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349089"/>
                  <a:gd name="connsiteY0" fmla="*/ 1089250 h 4346299"/>
                  <a:gd name="connsiteX1" fmla="*/ 2287227 w 3349089"/>
                  <a:gd name="connsiteY1" fmla="*/ 1098072 h 4346299"/>
                  <a:gd name="connsiteX2" fmla="*/ 3173654 w 3349089"/>
                  <a:gd name="connsiteY2" fmla="*/ 157977 h 4346299"/>
                  <a:gd name="connsiteX3" fmla="*/ 3252959 w 3349089"/>
                  <a:gd name="connsiteY3" fmla="*/ 2002694 h 4346299"/>
                  <a:gd name="connsiteX4" fmla="*/ 2267473 w 3349089"/>
                  <a:gd name="connsiteY4" fmla="*/ 1525196 h 4346299"/>
                  <a:gd name="connsiteX5" fmla="*/ 2156284 w 3349089"/>
                  <a:gd name="connsiteY5" fmla="*/ 1559378 h 4346299"/>
                  <a:gd name="connsiteX6" fmla="*/ 2168211 w 3349089"/>
                  <a:gd name="connsiteY6" fmla="*/ 2774674 h 4346299"/>
                  <a:gd name="connsiteX7" fmla="*/ 2002476 w 3349089"/>
                  <a:gd name="connsiteY7" fmla="*/ 4260574 h 4346299"/>
                  <a:gd name="connsiteX8" fmla="*/ 1905321 w 3349089"/>
                  <a:gd name="connsiteY8" fmla="*/ 4346299 h 4346299"/>
                  <a:gd name="connsiteX9" fmla="*/ 1402401 w 3349089"/>
                  <a:gd name="connsiteY9" fmla="*/ 4346299 h 4346299"/>
                  <a:gd name="connsiteX10" fmla="*/ 1305246 w 3349089"/>
                  <a:gd name="connsiteY10" fmla="*/ 4214854 h 4346299"/>
                  <a:gd name="connsiteX11" fmla="*/ 1156656 w 3349089"/>
                  <a:gd name="connsiteY11" fmla="*/ 2723239 h 4346299"/>
                  <a:gd name="connsiteX12" fmla="*/ 1150941 w 3349089"/>
                  <a:gd name="connsiteY12" fmla="*/ 1488799 h 4346299"/>
                  <a:gd name="connsiteX13" fmla="*/ 939597 w 3349089"/>
                  <a:gd name="connsiteY13" fmla="*/ 1386651 h 4346299"/>
                  <a:gd name="connsiteX14" fmla="*/ 0 w 3349089"/>
                  <a:gd name="connsiteY14" fmla="*/ 214513 h 4346299"/>
                  <a:gd name="connsiteX15" fmla="*/ 220556 w 3349089"/>
                  <a:gd name="connsiteY15" fmla="*/ 58384 h 4346299"/>
                  <a:gd name="connsiteX16" fmla="*/ 1320453 w 3349089"/>
                  <a:gd name="connsiteY16" fmla="*/ 1089250 h 4346299"/>
                  <a:gd name="connsiteX0" fmla="*/ 1320453 w 3401497"/>
                  <a:gd name="connsiteY0" fmla="*/ 1089250 h 4346299"/>
                  <a:gd name="connsiteX1" fmla="*/ 2287227 w 3401497"/>
                  <a:gd name="connsiteY1" fmla="*/ 1098072 h 4346299"/>
                  <a:gd name="connsiteX2" fmla="*/ 3173654 w 3401497"/>
                  <a:gd name="connsiteY2" fmla="*/ 157977 h 4346299"/>
                  <a:gd name="connsiteX3" fmla="*/ 3305367 w 3401497"/>
                  <a:gd name="connsiteY3" fmla="*/ 325650 h 4346299"/>
                  <a:gd name="connsiteX4" fmla="*/ 2267473 w 3401497"/>
                  <a:gd name="connsiteY4" fmla="*/ 1525196 h 4346299"/>
                  <a:gd name="connsiteX5" fmla="*/ 2156284 w 3401497"/>
                  <a:gd name="connsiteY5" fmla="*/ 1559378 h 4346299"/>
                  <a:gd name="connsiteX6" fmla="*/ 2168211 w 3401497"/>
                  <a:gd name="connsiteY6" fmla="*/ 2774674 h 4346299"/>
                  <a:gd name="connsiteX7" fmla="*/ 2002476 w 3401497"/>
                  <a:gd name="connsiteY7" fmla="*/ 4260574 h 4346299"/>
                  <a:gd name="connsiteX8" fmla="*/ 1905321 w 3401497"/>
                  <a:gd name="connsiteY8" fmla="*/ 4346299 h 4346299"/>
                  <a:gd name="connsiteX9" fmla="*/ 1402401 w 3401497"/>
                  <a:gd name="connsiteY9" fmla="*/ 4346299 h 4346299"/>
                  <a:gd name="connsiteX10" fmla="*/ 1305246 w 3401497"/>
                  <a:gd name="connsiteY10" fmla="*/ 4214854 h 4346299"/>
                  <a:gd name="connsiteX11" fmla="*/ 1156656 w 3401497"/>
                  <a:gd name="connsiteY11" fmla="*/ 2723239 h 4346299"/>
                  <a:gd name="connsiteX12" fmla="*/ 1150941 w 3401497"/>
                  <a:gd name="connsiteY12" fmla="*/ 1488799 h 4346299"/>
                  <a:gd name="connsiteX13" fmla="*/ 939597 w 3401497"/>
                  <a:gd name="connsiteY13" fmla="*/ 1386651 h 4346299"/>
                  <a:gd name="connsiteX14" fmla="*/ 0 w 3401497"/>
                  <a:gd name="connsiteY14" fmla="*/ 214513 h 4346299"/>
                  <a:gd name="connsiteX15" fmla="*/ 220556 w 3401497"/>
                  <a:gd name="connsiteY15" fmla="*/ 58384 h 4346299"/>
                  <a:gd name="connsiteX16" fmla="*/ 1320453 w 3401497"/>
                  <a:gd name="connsiteY16" fmla="*/ 1089250 h 4346299"/>
                  <a:gd name="connsiteX0" fmla="*/ 1320453 w 3394509"/>
                  <a:gd name="connsiteY0" fmla="*/ 1089250 h 4346299"/>
                  <a:gd name="connsiteX1" fmla="*/ 2287227 w 3394509"/>
                  <a:gd name="connsiteY1" fmla="*/ 1098072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73654 w 3394509"/>
                  <a:gd name="connsiteY2" fmla="*/ 144591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287897"/>
                  <a:gd name="connsiteY0" fmla="*/ 1075864 h 4332913"/>
                  <a:gd name="connsiteX1" fmla="*/ 2143979 w 3287897"/>
                  <a:gd name="connsiteY1" fmla="*/ 1074204 h 4332913"/>
                  <a:gd name="connsiteX2" fmla="*/ 3117752 w 3287897"/>
                  <a:gd name="connsiteY2" fmla="*/ 137604 h 4332913"/>
                  <a:gd name="connsiteX3" fmla="*/ 3287897 w 3287897"/>
                  <a:gd name="connsiteY3" fmla="*/ 280819 h 4332913"/>
                  <a:gd name="connsiteX4" fmla="*/ 2267473 w 3287897"/>
                  <a:gd name="connsiteY4" fmla="*/ 1511810 h 4332913"/>
                  <a:gd name="connsiteX5" fmla="*/ 2156284 w 3287897"/>
                  <a:gd name="connsiteY5" fmla="*/ 1545992 h 4332913"/>
                  <a:gd name="connsiteX6" fmla="*/ 2168211 w 3287897"/>
                  <a:gd name="connsiteY6" fmla="*/ 2761288 h 4332913"/>
                  <a:gd name="connsiteX7" fmla="*/ 2002476 w 3287897"/>
                  <a:gd name="connsiteY7" fmla="*/ 4247188 h 4332913"/>
                  <a:gd name="connsiteX8" fmla="*/ 1905321 w 3287897"/>
                  <a:gd name="connsiteY8" fmla="*/ 4332913 h 4332913"/>
                  <a:gd name="connsiteX9" fmla="*/ 1402401 w 3287897"/>
                  <a:gd name="connsiteY9" fmla="*/ 4332913 h 4332913"/>
                  <a:gd name="connsiteX10" fmla="*/ 1305246 w 3287897"/>
                  <a:gd name="connsiteY10" fmla="*/ 4201468 h 4332913"/>
                  <a:gd name="connsiteX11" fmla="*/ 1156656 w 3287897"/>
                  <a:gd name="connsiteY11" fmla="*/ 2709853 h 4332913"/>
                  <a:gd name="connsiteX12" fmla="*/ 1150941 w 3287897"/>
                  <a:gd name="connsiteY12" fmla="*/ 1475413 h 4332913"/>
                  <a:gd name="connsiteX13" fmla="*/ 939597 w 3287897"/>
                  <a:gd name="connsiteY13" fmla="*/ 1373265 h 4332913"/>
                  <a:gd name="connsiteX14" fmla="*/ 0 w 3287897"/>
                  <a:gd name="connsiteY14" fmla="*/ 201127 h 4332913"/>
                  <a:gd name="connsiteX15" fmla="*/ 220556 w 3287897"/>
                  <a:gd name="connsiteY15" fmla="*/ 44998 h 4332913"/>
                  <a:gd name="connsiteX16" fmla="*/ 1320453 w 3287897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17752 w 3358204"/>
                  <a:gd name="connsiteY2" fmla="*/ 137604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59063 w 3358204"/>
                  <a:gd name="connsiteY2" fmla="*/ 73761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159063 w 3290606"/>
                  <a:gd name="connsiteY2" fmla="*/ 73761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091465 w 3290606"/>
                  <a:gd name="connsiteY2" fmla="*/ 28695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188528 h 4445577"/>
                  <a:gd name="connsiteX1" fmla="*/ 2143979 w 3290606"/>
                  <a:gd name="connsiteY1" fmla="*/ 1186868 h 4445577"/>
                  <a:gd name="connsiteX2" fmla="*/ 3091465 w 3290606"/>
                  <a:gd name="connsiteY2" fmla="*/ 141359 h 4445577"/>
                  <a:gd name="connsiteX3" fmla="*/ 3290606 w 3290606"/>
                  <a:gd name="connsiteY3" fmla="*/ 237939 h 4445577"/>
                  <a:gd name="connsiteX4" fmla="*/ 2308480 w 3290606"/>
                  <a:gd name="connsiteY4" fmla="*/ 1541011 h 4445577"/>
                  <a:gd name="connsiteX5" fmla="*/ 2156284 w 3290606"/>
                  <a:gd name="connsiteY5" fmla="*/ 1658656 h 4445577"/>
                  <a:gd name="connsiteX6" fmla="*/ 2168211 w 3290606"/>
                  <a:gd name="connsiteY6" fmla="*/ 2873952 h 4445577"/>
                  <a:gd name="connsiteX7" fmla="*/ 2002476 w 3290606"/>
                  <a:gd name="connsiteY7" fmla="*/ 4359852 h 4445577"/>
                  <a:gd name="connsiteX8" fmla="*/ 1905321 w 3290606"/>
                  <a:gd name="connsiteY8" fmla="*/ 4445577 h 4445577"/>
                  <a:gd name="connsiteX9" fmla="*/ 1402401 w 3290606"/>
                  <a:gd name="connsiteY9" fmla="*/ 4445577 h 4445577"/>
                  <a:gd name="connsiteX10" fmla="*/ 1305246 w 3290606"/>
                  <a:gd name="connsiteY10" fmla="*/ 4314132 h 4445577"/>
                  <a:gd name="connsiteX11" fmla="*/ 1156656 w 3290606"/>
                  <a:gd name="connsiteY11" fmla="*/ 2822517 h 4445577"/>
                  <a:gd name="connsiteX12" fmla="*/ 1150941 w 3290606"/>
                  <a:gd name="connsiteY12" fmla="*/ 1588077 h 4445577"/>
                  <a:gd name="connsiteX13" fmla="*/ 939597 w 3290606"/>
                  <a:gd name="connsiteY13" fmla="*/ 1485929 h 4445577"/>
                  <a:gd name="connsiteX14" fmla="*/ 0 w 3290606"/>
                  <a:gd name="connsiteY14" fmla="*/ 313791 h 4445577"/>
                  <a:gd name="connsiteX15" fmla="*/ 382042 w 3290606"/>
                  <a:gd name="connsiteY15" fmla="*/ 44998 h 4445577"/>
                  <a:gd name="connsiteX16" fmla="*/ 1320453 w 3290606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778111 w 3129120"/>
                  <a:gd name="connsiteY13" fmla="*/ 1485929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866135 w 3129120"/>
                  <a:gd name="connsiteY2" fmla="*/ 118827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233594 h 4490643"/>
                  <a:gd name="connsiteX1" fmla="*/ 1982493 w 3129120"/>
                  <a:gd name="connsiteY1" fmla="*/ 1231934 h 4490643"/>
                  <a:gd name="connsiteX2" fmla="*/ 2866135 w 3129120"/>
                  <a:gd name="connsiteY2" fmla="*/ 163893 h 4490643"/>
                  <a:gd name="connsiteX3" fmla="*/ 3129120 w 3129120"/>
                  <a:gd name="connsiteY3" fmla="*/ 283005 h 4490643"/>
                  <a:gd name="connsiteX4" fmla="*/ 2146994 w 3129120"/>
                  <a:gd name="connsiteY4" fmla="*/ 1586077 h 4490643"/>
                  <a:gd name="connsiteX5" fmla="*/ 1994798 w 3129120"/>
                  <a:gd name="connsiteY5" fmla="*/ 1703722 h 4490643"/>
                  <a:gd name="connsiteX6" fmla="*/ 2006725 w 3129120"/>
                  <a:gd name="connsiteY6" fmla="*/ 2919018 h 4490643"/>
                  <a:gd name="connsiteX7" fmla="*/ 1840990 w 3129120"/>
                  <a:gd name="connsiteY7" fmla="*/ 4404918 h 4490643"/>
                  <a:gd name="connsiteX8" fmla="*/ 1743835 w 3129120"/>
                  <a:gd name="connsiteY8" fmla="*/ 4490643 h 4490643"/>
                  <a:gd name="connsiteX9" fmla="*/ 1240915 w 3129120"/>
                  <a:gd name="connsiteY9" fmla="*/ 4490643 h 4490643"/>
                  <a:gd name="connsiteX10" fmla="*/ 1143760 w 3129120"/>
                  <a:gd name="connsiteY10" fmla="*/ 4359198 h 4490643"/>
                  <a:gd name="connsiteX11" fmla="*/ 995170 w 3129120"/>
                  <a:gd name="connsiteY11" fmla="*/ 2867583 h 4490643"/>
                  <a:gd name="connsiteX12" fmla="*/ 989455 w 3129120"/>
                  <a:gd name="connsiteY12" fmla="*/ 1633143 h 4490643"/>
                  <a:gd name="connsiteX13" fmla="*/ 819422 w 3129120"/>
                  <a:gd name="connsiteY13" fmla="*/ 1508462 h 4490643"/>
                  <a:gd name="connsiteX14" fmla="*/ 0 w 3129120"/>
                  <a:gd name="connsiteY14" fmla="*/ 238682 h 4490643"/>
                  <a:gd name="connsiteX15" fmla="*/ 318199 w 3129120"/>
                  <a:gd name="connsiteY15" fmla="*/ 44998 h 4490643"/>
                  <a:gd name="connsiteX16" fmla="*/ 1158967 w 3129120"/>
                  <a:gd name="connsiteY16" fmla="*/ 1233594 h 4490643"/>
                  <a:gd name="connsiteX0" fmla="*/ 1121412 w 3091565"/>
                  <a:gd name="connsiteY0" fmla="*/ 1233594 h 4490643"/>
                  <a:gd name="connsiteX1" fmla="*/ 1944938 w 3091565"/>
                  <a:gd name="connsiteY1" fmla="*/ 1231934 h 4490643"/>
                  <a:gd name="connsiteX2" fmla="*/ 2828580 w 3091565"/>
                  <a:gd name="connsiteY2" fmla="*/ 163893 h 4490643"/>
                  <a:gd name="connsiteX3" fmla="*/ 3091565 w 3091565"/>
                  <a:gd name="connsiteY3" fmla="*/ 283005 h 4490643"/>
                  <a:gd name="connsiteX4" fmla="*/ 2109439 w 3091565"/>
                  <a:gd name="connsiteY4" fmla="*/ 1586077 h 4490643"/>
                  <a:gd name="connsiteX5" fmla="*/ 1957243 w 3091565"/>
                  <a:gd name="connsiteY5" fmla="*/ 1703722 h 4490643"/>
                  <a:gd name="connsiteX6" fmla="*/ 1969170 w 3091565"/>
                  <a:gd name="connsiteY6" fmla="*/ 2919018 h 4490643"/>
                  <a:gd name="connsiteX7" fmla="*/ 1803435 w 3091565"/>
                  <a:gd name="connsiteY7" fmla="*/ 4404918 h 4490643"/>
                  <a:gd name="connsiteX8" fmla="*/ 1706280 w 3091565"/>
                  <a:gd name="connsiteY8" fmla="*/ 4490643 h 4490643"/>
                  <a:gd name="connsiteX9" fmla="*/ 1203360 w 3091565"/>
                  <a:gd name="connsiteY9" fmla="*/ 4490643 h 4490643"/>
                  <a:gd name="connsiteX10" fmla="*/ 1106205 w 3091565"/>
                  <a:gd name="connsiteY10" fmla="*/ 4359198 h 4490643"/>
                  <a:gd name="connsiteX11" fmla="*/ 957615 w 3091565"/>
                  <a:gd name="connsiteY11" fmla="*/ 2867583 h 4490643"/>
                  <a:gd name="connsiteX12" fmla="*/ 951900 w 3091565"/>
                  <a:gd name="connsiteY12" fmla="*/ 1633143 h 4490643"/>
                  <a:gd name="connsiteX13" fmla="*/ 781867 w 3091565"/>
                  <a:gd name="connsiteY13" fmla="*/ 1508462 h 4490643"/>
                  <a:gd name="connsiteX14" fmla="*/ 0 w 3091565"/>
                  <a:gd name="connsiteY14" fmla="*/ 167328 h 4490643"/>
                  <a:gd name="connsiteX15" fmla="*/ 280644 w 3091565"/>
                  <a:gd name="connsiteY15" fmla="*/ 44998 h 4490643"/>
                  <a:gd name="connsiteX16" fmla="*/ 1121412 w 3091565"/>
                  <a:gd name="connsiteY16" fmla="*/ 1233594 h 4490643"/>
                  <a:gd name="connsiteX0" fmla="*/ 1121412 w 3091565"/>
                  <a:gd name="connsiteY0" fmla="*/ 1203551 h 4460600"/>
                  <a:gd name="connsiteX1" fmla="*/ 1944938 w 3091565"/>
                  <a:gd name="connsiteY1" fmla="*/ 1201891 h 4460600"/>
                  <a:gd name="connsiteX2" fmla="*/ 2828580 w 3091565"/>
                  <a:gd name="connsiteY2" fmla="*/ 133850 h 4460600"/>
                  <a:gd name="connsiteX3" fmla="*/ 3091565 w 3091565"/>
                  <a:gd name="connsiteY3" fmla="*/ 252962 h 4460600"/>
                  <a:gd name="connsiteX4" fmla="*/ 2109439 w 3091565"/>
                  <a:gd name="connsiteY4" fmla="*/ 1556034 h 4460600"/>
                  <a:gd name="connsiteX5" fmla="*/ 1957243 w 3091565"/>
                  <a:gd name="connsiteY5" fmla="*/ 1673679 h 4460600"/>
                  <a:gd name="connsiteX6" fmla="*/ 1969170 w 3091565"/>
                  <a:gd name="connsiteY6" fmla="*/ 2888975 h 4460600"/>
                  <a:gd name="connsiteX7" fmla="*/ 1803435 w 3091565"/>
                  <a:gd name="connsiteY7" fmla="*/ 4374875 h 4460600"/>
                  <a:gd name="connsiteX8" fmla="*/ 1706280 w 3091565"/>
                  <a:gd name="connsiteY8" fmla="*/ 4460600 h 4460600"/>
                  <a:gd name="connsiteX9" fmla="*/ 1203360 w 3091565"/>
                  <a:gd name="connsiteY9" fmla="*/ 4460600 h 4460600"/>
                  <a:gd name="connsiteX10" fmla="*/ 1106205 w 3091565"/>
                  <a:gd name="connsiteY10" fmla="*/ 4329155 h 4460600"/>
                  <a:gd name="connsiteX11" fmla="*/ 957615 w 3091565"/>
                  <a:gd name="connsiteY11" fmla="*/ 2837540 h 4460600"/>
                  <a:gd name="connsiteX12" fmla="*/ 951900 w 3091565"/>
                  <a:gd name="connsiteY12" fmla="*/ 1603100 h 4460600"/>
                  <a:gd name="connsiteX13" fmla="*/ 781867 w 3091565"/>
                  <a:gd name="connsiteY13" fmla="*/ 1478419 h 4460600"/>
                  <a:gd name="connsiteX14" fmla="*/ 0 w 3091565"/>
                  <a:gd name="connsiteY14" fmla="*/ 137285 h 4460600"/>
                  <a:gd name="connsiteX15" fmla="*/ 295667 w 3091565"/>
                  <a:gd name="connsiteY15" fmla="*/ 44998 h 4460600"/>
                  <a:gd name="connsiteX16" fmla="*/ 1121412 w 3091565"/>
                  <a:gd name="connsiteY16" fmla="*/ 1203551 h 4460600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839847 w 3102832"/>
                  <a:gd name="connsiteY2" fmla="*/ 136652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727182 w 3102832"/>
                  <a:gd name="connsiteY2" fmla="*/ 23988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689627 w 2982656"/>
                  <a:gd name="connsiteY2" fmla="*/ 46282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814 h 4463863"/>
                  <a:gd name="connsiteX1" fmla="*/ 1956205 w 2915058"/>
                  <a:gd name="connsiteY1" fmla="*/ 1205154 h 4463863"/>
                  <a:gd name="connsiteX2" fmla="*/ 2689627 w 2915058"/>
                  <a:gd name="connsiteY2" fmla="*/ 43228 h 4463863"/>
                  <a:gd name="connsiteX3" fmla="*/ 2915058 w 2915058"/>
                  <a:gd name="connsiteY3" fmla="*/ 87228 h 4463863"/>
                  <a:gd name="connsiteX4" fmla="*/ 2120706 w 2915058"/>
                  <a:gd name="connsiteY4" fmla="*/ 1559297 h 4463863"/>
                  <a:gd name="connsiteX5" fmla="*/ 1968510 w 2915058"/>
                  <a:gd name="connsiteY5" fmla="*/ 1676942 h 4463863"/>
                  <a:gd name="connsiteX6" fmla="*/ 1980437 w 2915058"/>
                  <a:gd name="connsiteY6" fmla="*/ 2892238 h 4463863"/>
                  <a:gd name="connsiteX7" fmla="*/ 1814702 w 2915058"/>
                  <a:gd name="connsiteY7" fmla="*/ 4378138 h 4463863"/>
                  <a:gd name="connsiteX8" fmla="*/ 1717547 w 2915058"/>
                  <a:gd name="connsiteY8" fmla="*/ 4463863 h 4463863"/>
                  <a:gd name="connsiteX9" fmla="*/ 1214627 w 2915058"/>
                  <a:gd name="connsiteY9" fmla="*/ 4463863 h 4463863"/>
                  <a:gd name="connsiteX10" fmla="*/ 1117472 w 2915058"/>
                  <a:gd name="connsiteY10" fmla="*/ 4332418 h 4463863"/>
                  <a:gd name="connsiteX11" fmla="*/ 968882 w 2915058"/>
                  <a:gd name="connsiteY11" fmla="*/ 2840803 h 4463863"/>
                  <a:gd name="connsiteX12" fmla="*/ 963167 w 2915058"/>
                  <a:gd name="connsiteY12" fmla="*/ 1606363 h 4463863"/>
                  <a:gd name="connsiteX13" fmla="*/ 793134 w 2915058"/>
                  <a:gd name="connsiteY13" fmla="*/ 1481682 h 4463863"/>
                  <a:gd name="connsiteX14" fmla="*/ 0 w 2915058"/>
                  <a:gd name="connsiteY14" fmla="*/ 114260 h 4463863"/>
                  <a:gd name="connsiteX15" fmla="*/ 306934 w 2915058"/>
                  <a:gd name="connsiteY15" fmla="*/ 48261 h 4463863"/>
                  <a:gd name="connsiteX16" fmla="*/ 1132679 w 2915058"/>
                  <a:gd name="connsiteY16" fmla="*/ 1206814 h 4463863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083368 w 2915058"/>
                  <a:gd name="connsiteY0" fmla="*/ 1197761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85044 w 2915058"/>
                  <a:gd name="connsiteY5" fmla="*/ 1651403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15058" h="4446592">
                    <a:moveTo>
                      <a:pt x="1083368" y="1197761"/>
                    </a:moveTo>
                    <a:cubicBezTo>
                      <a:pt x="1417389" y="1191879"/>
                      <a:pt x="1678456" y="1157919"/>
                      <a:pt x="1906609" y="1196148"/>
                    </a:cubicBezTo>
                    <a:cubicBezTo>
                      <a:pt x="2016195" y="1139720"/>
                      <a:pt x="2572084" y="95080"/>
                      <a:pt x="2689627" y="25957"/>
                    </a:cubicBezTo>
                    <a:cubicBezTo>
                      <a:pt x="2692709" y="-17271"/>
                      <a:pt x="2895890" y="-9058"/>
                      <a:pt x="2915058" y="69957"/>
                    </a:cubicBezTo>
                    <a:cubicBezTo>
                      <a:pt x="2688864" y="554611"/>
                      <a:pt x="2476394" y="1141150"/>
                      <a:pt x="2120706" y="1542026"/>
                    </a:cubicBezTo>
                    <a:cubicBezTo>
                      <a:pt x="2059970" y="1591567"/>
                      <a:pt x="2082200" y="1588830"/>
                      <a:pt x="1985044" y="1651403"/>
                    </a:cubicBezTo>
                    <a:cubicBezTo>
                      <a:pt x="1983508" y="2059258"/>
                      <a:pt x="1981973" y="2467112"/>
                      <a:pt x="1980437" y="2874967"/>
                    </a:cubicBezTo>
                    <a:lnTo>
                      <a:pt x="1814702" y="4360867"/>
                    </a:lnTo>
                    <a:cubicBezTo>
                      <a:pt x="1810892" y="4395157"/>
                      <a:pt x="1755647" y="4446592"/>
                      <a:pt x="1717547" y="4446592"/>
                    </a:cubicBezTo>
                    <a:lnTo>
                      <a:pt x="1214627" y="4446592"/>
                    </a:lnTo>
                    <a:cubicBezTo>
                      <a:pt x="1159382" y="4442782"/>
                      <a:pt x="1121282" y="4370392"/>
                      <a:pt x="1117472" y="4315147"/>
                    </a:cubicBezTo>
                    <a:lnTo>
                      <a:pt x="968882" y="2823532"/>
                    </a:lnTo>
                    <a:cubicBezTo>
                      <a:pt x="966977" y="2412052"/>
                      <a:pt x="932195" y="2042790"/>
                      <a:pt x="930290" y="1631310"/>
                    </a:cubicBezTo>
                    <a:cubicBezTo>
                      <a:pt x="827906" y="1534429"/>
                      <a:pt x="844162" y="1516437"/>
                      <a:pt x="793134" y="1464411"/>
                    </a:cubicBezTo>
                    <a:lnTo>
                      <a:pt x="0" y="96989"/>
                    </a:lnTo>
                    <a:cubicBezTo>
                      <a:pt x="14706" y="-16810"/>
                      <a:pt x="204008" y="-14008"/>
                      <a:pt x="306934" y="30990"/>
                    </a:cubicBezTo>
                    <a:cubicBezTo>
                      <a:pt x="487190" y="194785"/>
                      <a:pt x="953828" y="1203476"/>
                      <a:pt x="1083368" y="1197761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P Simplified"/>
                  <a:ea typeface="+mn-ea"/>
                  <a:cs typeface="+mn-cs"/>
                </a:endParaRPr>
              </a:p>
            </p:txBody>
          </p:sp>
          <p:sp>
            <p:nvSpPr>
              <p:cNvPr id="25" name="Freeform 217"/>
              <p:cNvSpPr>
                <a:spLocks/>
              </p:cNvSpPr>
              <p:nvPr/>
            </p:nvSpPr>
            <p:spPr bwMode="auto">
              <a:xfrm rot="10800000">
                <a:off x="5275662" y="419791"/>
                <a:ext cx="258323" cy="271403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84"/>
                  </a:cxn>
                  <a:cxn ang="0">
                    <a:pos x="2" y="104"/>
                  </a:cxn>
                  <a:cxn ang="0">
                    <a:pos x="4" y="122"/>
                  </a:cxn>
                  <a:cxn ang="0">
                    <a:pos x="10" y="136"/>
                  </a:cxn>
                  <a:cxn ang="0">
                    <a:pos x="18" y="148"/>
                  </a:cxn>
                  <a:cxn ang="0">
                    <a:pos x="30" y="156"/>
                  </a:cxn>
                  <a:cxn ang="0">
                    <a:pos x="42" y="162"/>
                  </a:cxn>
                  <a:cxn ang="0">
                    <a:pos x="60" y="166"/>
                  </a:cxn>
                  <a:cxn ang="0">
                    <a:pos x="78" y="166"/>
                  </a:cxn>
                  <a:cxn ang="0">
                    <a:pos x="78" y="166"/>
                  </a:cxn>
                  <a:cxn ang="0">
                    <a:pos x="98" y="166"/>
                  </a:cxn>
                  <a:cxn ang="0">
                    <a:pos x="116" y="162"/>
                  </a:cxn>
                  <a:cxn ang="0">
                    <a:pos x="128" y="156"/>
                  </a:cxn>
                  <a:cxn ang="0">
                    <a:pos x="140" y="148"/>
                  </a:cxn>
                  <a:cxn ang="0">
                    <a:pos x="148" y="136"/>
                  </a:cxn>
                  <a:cxn ang="0">
                    <a:pos x="154" y="122"/>
                  </a:cxn>
                  <a:cxn ang="0">
                    <a:pos x="156" y="104"/>
                  </a:cxn>
                  <a:cxn ang="0">
                    <a:pos x="158" y="84"/>
                  </a:cxn>
                  <a:cxn ang="0">
                    <a:pos x="158" y="84"/>
                  </a:cxn>
                  <a:cxn ang="0">
                    <a:pos x="156" y="62"/>
                  </a:cxn>
                  <a:cxn ang="0">
                    <a:pos x="154" y="46"/>
                  </a:cxn>
                  <a:cxn ang="0">
                    <a:pos x="148" y="30"/>
                  </a:cxn>
                  <a:cxn ang="0">
                    <a:pos x="140" y="20"/>
                  </a:cxn>
                  <a:cxn ang="0">
                    <a:pos x="128" y="10"/>
                  </a:cxn>
                  <a:cxn ang="0">
                    <a:pos x="116" y="4"/>
                  </a:cxn>
                  <a:cxn ang="0">
                    <a:pos x="98" y="2"/>
                  </a:cxn>
                  <a:cxn ang="0">
                    <a:pos x="78" y="0"/>
                  </a:cxn>
                  <a:cxn ang="0">
                    <a:pos x="78" y="0"/>
                  </a:cxn>
                  <a:cxn ang="0">
                    <a:pos x="60" y="2"/>
                  </a:cxn>
                  <a:cxn ang="0">
                    <a:pos x="42" y="4"/>
                  </a:cxn>
                  <a:cxn ang="0">
                    <a:pos x="30" y="10"/>
                  </a:cxn>
                  <a:cxn ang="0">
                    <a:pos x="18" y="20"/>
                  </a:cxn>
                  <a:cxn ang="0">
                    <a:pos x="10" y="30"/>
                  </a:cxn>
                  <a:cxn ang="0">
                    <a:pos x="4" y="46"/>
                  </a:cxn>
                  <a:cxn ang="0">
                    <a:pos x="2" y="62"/>
                  </a:cxn>
                  <a:cxn ang="0">
                    <a:pos x="0" y="84"/>
                  </a:cxn>
                </a:cxnLst>
                <a:rect l="0" t="0" r="r" b="b"/>
                <a:pathLst>
                  <a:path w="158" h="166">
                    <a:moveTo>
                      <a:pt x="0" y="84"/>
                    </a:moveTo>
                    <a:lnTo>
                      <a:pt x="0" y="84"/>
                    </a:lnTo>
                    <a:lnTo>
                      <a:pt x="2" y="104"/>
                    </a:lnTo>
                    <a:lnTo>
                      <a:pt x="4" y="122"/>
                    </a:lnTo>
                    <a:lnTo>
                      <a:pt x="10" y="136"/>
                    </a:lnTo>
                    <a:lnTo>
                      <a:pt x="18" y="148"/>
                    </a:lnTo>
                    <a:lnTo>
                      <a:pt x="30" y="156"/>
                    </a:lnTo>
                    <a:lnTo>
                      <a:pt x="42" y="162"/>
                    </a:lnTo>
                    <a:lnTo>
                      <a:pt x="60" y="166"/>
                    </a:lnTo>
                    <a:lnTo>
                      <a:pt x="78" y="166"/>
                    </a:lnTo>
                    <a:lnTo>
                      <a:pt x="78" y="166"/>
                    </a:lnTo>
                    <a:lnTo>
                      <a:pt x="98" y="166"/>
                    </a:lnTo>
                    <a:lnTo>
                      <a:pt x="116" y="162"/>
                    </a:lnTo>
                    <a:lnTo>
                      <a:pt x="128" y="156"/>
                    </a:lnTo>
                    <a:lnTo>
                      <a:pt x="140" y="148"/>
                    </a:lnTo>
                    <a:lnTo>
                      <a:pt x="148" y="136"/>
                    </a:lnTo>
                    <a:lnTo>
                      <a:pt x="154" y="122"/>
                    </a:lnTo>
                    <a:lnTo>
                      <a:pt x="156" y="104"/>
                    </a:lnTo>
                    <a:lnTo>
                      <a:pt x="158" y="84"/>
                    </a:lnTo>
                    <a:lnTo>
                      <a:pt x="158" y="84"/>
                    </a:lnTo>
                    <a:lnTo>
                      <a:pt x="156" y="62"/>
                    </a:lnTo>
                    <a:lnTo>
                      <a:pt x="154" y="46"/>
                    </a:lnTo>
                    <a:lnTo>
                      <a:pt x="148" y="30"/>
                    </a:lnTo>
                    <a:lnTo>
                      <a:pt x="140" y="20"/>
                    </a:lnTo>
                    <a:lnTo>
                      <a:pt x="128" y="10"/>
                    </a:lnTo>
                    <a:lnTo>
                      <a:pt x="116" y="4"/>
                    </a:lnTo>
                    <a:lnTo>
                      <a:pt x="98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0" y="2"/>
                    </a:lnTo>
                    <a:lnTo>
                      <a:pt x="42" y="4"/>
                    </a:lnTo>
                    <a:lnTo>
                      <a:pt x="30" y="1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4" y="46"/>
                    </a:lnTo>
                    <a:lnTo>
                      <a:pt x="2" y="62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Freeform 66"/>
            <p:cNvSpPr>
              <a:spLocks noEditPoints="1"/>
            </p:cNvSpPr>
            <p:nvPr/>
          </p:nvSpPr>
          <p:spPr bwMode="auto">
            <a:xfrm>
              <a:off x="2644022" y="4054313"/>
              <a:ext cx="258802" cy="123579"/>
            </a:xfrm>
            <a:custGeom>
              <a:avLst/>
              <a:gdLst/>
              <a:ahLst/>
              <a:cxnLst>
                <a:cxn ang="0">
                  <a:pos x="180" y="2"/>
                </a:cxn>
                <a:cxn ang="0">
                  <a:pos x="122" y="16"/>
                </a:cxn>
                <a:cxn ang="0">
                  <a:pos x="72" y="46"/>
                </a:cxn>
                <a:cxn ang="0">
                  <a:pos x="34" y="88"/>
                </a:cxn>
                <a:cxn ang="0">
                  <a:pos x="8" y="142"/>
                </a:cxn>
                <a:cxn ang="0">
                  <a:pos x="0" y="200"/>
                </a:cxn>
                <a:cxn ang="0">
                  <a:pos x="4" y="242"/>
                </a:cxn>
                <a:cxn ang="0">
                  <a:pos x="24" y="296"/>
                </a:cxn>
                <a:cxn ang="0">
                  <a:pos x="58" y="342"/>
                </a:cxn>
                <a:cxn ang="0">
                  <a:pos x="104" y="378"/>
                </a:cxn>
                <a:cxn ang="0">
                  <a:pos x="160" y="398"/>
                </a:cxn>
                <a:cxn ang="0">
                  <a:pos x="200" y="402"/>
                </a:cxn>
                <a:cxn ang="0">
                  <a:pos x="260" y="392"/>
                </a:cxn>
                <a:cxn ang="0">
                  <a:pos x="312" y="368"/>
                </a:cxn>
                <a:cxn ang="0">
                  <a:pos x="354" y="328"/>
                </a:cxn>
                <a:cxn ang="0">
                  <a:pos x="384" y="280"/>
                </a:cxn>
                <a:cxn ang="0">
                  <a:pos x="398" y="222"/>
                </a:cxn>
                <a:cxn ang="0">
                  <a:pos x="398" y="180"/>
                </a:cxn>
                <a:cxn ang="0">
                  <a:pos x="384" y="122"/>
                </a:cxn>
                <a:cxn ang="0">
                  <a:pos x="354" y="74"/>
                </a:cxn>
                <a:cxn ang="0">
                  <a:pos x="312" y="34"/>
                </a:cxn>
                <a:cxn ang="0">
                  <a:pos x="260" y="10"/>
                </a:cxn>
                <a:cxn ang="0">
                  <a:pos x="200" y="0"/>
                </a:cxn>
                <a:cxn ang="0">
                  <a:pos x="200" y="368"/>
                </a:cxn>
                <a:cxn ang="0">
                  <a:pos x="150" y="360"/>
                </a:cxn>
                <a:cxn ang="0">
                  <a:pos x="106" y="338"/>
                </a:cxn>
                <a:cxn ang="0">
                  <a:pos x="72" y="306"/>
                </a:cxn>
                <a:cxn ang="0">
                  <a:pos x="46" y="266"/>
                </a:cxn>
                <a:cxn ang="0">
                  <a:pos x="34" y="218"/>
                </a:cxn>
                <a:cxn ang="0">
                  <a:pos x="34" y="184"/>
                </a:cxn>
                <a:cxn ang="0">
                  <a:pos x="46" y="136"/>
                </a:cxn>
                <a:cxn ang="0">
                  <a:pos x="72" y="96"/>
                </a:cxn>
                <a:cxn ang="0">
                  <a:pos x="106" y="64"/>
                </a:cxn>
                <a:cxn ang="0">
                  <a:pos x="150" y="42"/>
                </a:cxn>
                <a:cxn ang="0">
                  <a:pos x="200" y="34"/>
                </a:cxn>
                <a:cxn ang="0">
                  <a:pos x="234" y="38"/>
                </a:cxn>
                <a:cxn ang="0">
                  <a:pos x="278" y="54"/>
                </a:cxn>
                <a:cxn ang="0">
                  <a:pos x="318" y="84"/>
                </a:cxn>
                <a:cxn ang="0">
                  <a:pos x="346" y="122"/>
                </a:cxn>
                <a:cxn ang="0">
                  <a:pos x="362" y="168"/>
                </a:cxn>
                <a:cxn ang="0">
                  <a:pos x="366" y="200"/>
                </a:cxn>
                <a:cxn ang="0">
                  <a:pos x="358" y="250"/>
                </a:cxn>
                <a:cxn ang="0">
                  <a:pos x="338" y="294"/>
                </a:cxn>
                <a:cxn ang="0">
                  <a:pos x="306" y="330"/>
                </a:cxn>
                <a:cxn ang="0">
                  <a:pos x="264" y="354"/>
                </a:cxn>
                <a:cxn ang="0">
                  <a:pos x="216" y="366"/>
                </a:cxn>
              </a:cxnLst>
              <a:rect l="0" t="0" r="r" b="b"/>
              <a:pathLst>
                <a:path w="400" h="402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60"/>
                  </a:lnTo>
                  <a:lnTo>
                    <a:pt x="44" y="74"/>
                  </a:lnTo>
                  <a:lnTo>
                    <a:pt x="34" y="88"/>
                  </a:lnTo>
                  <a:lnTo>
                    <a:pt x="24" y="106"/>
                  </a:lnTo>
                  <a:lnTo>
                    <a:pt x="14" y="122"/>
                  </a:lnTo>
                  <a:lnTo>
                    <a:pt x="8" y="142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2"/>
                  </a:lnTo>
                  <a:lnTo>
                    <a:pt x="4" y="242"/>
                  </a:lnTo>
                  <a:lnTo>
                    <a:pt x="8" y="260"/>
                  </a:lnTo>
                  <a:lnTo>
                    <a:pt x="14" y="280"/>
                  </a:lnTo>
                  <a:lnTo>
                    <a:pt x="24" y="296"/>
                  </a:lnTo>
                  <a:lnTo>
                    <a:pt x="34" y="314"/>
                  </a:lnTo>
                  <a:lnTo>
                    <a:pt x="44" y="328"/>
                  </a:lnTo>
                  <a:lnTo>
                    <a:pt x="58" y="342"/>
                  </a:lnTo>
                  <a:lnTo>
                    <a:pt x="72" y="356"/>
                  </a:lnTo>
                  <a:lnTo>
                    <a:pt x="88" y="368"/>
                  </a:lnTo>
                  <a:lnTo>
                    <a:pt x="104" y="378"/>
                  </a:lnTo>
                  <a:lnTo>
                    <a:pt x="122" y="386"/>
                  </a:lnTo>
                  <a:lnTo>
                    <a:pt x="140" y="392"/>
                  </a:lnTo>
                  <a:lnTo>
                    <a:pt x="160" y="398"/>
                  </a:lnTo>
                  <a:lnTo>
                    <a:pt x="180" y="400"/>
                  </a:lnTo>
                  <a:lnTo>
                    <a:pt x="200" y="402"/>
                  </a:lnTo>
                  <a:lnTo>
                    <a:pt x="200" y="402"/>
                  </a:lnTo>
                  <a:lnTo>
                    <a:pt x="220" y="400"/>
                  </a:lnTo>
                  <a:lnTo>
                    <a:pt x="240" y="398"/>
                  </a:lnTo>
                  <a:lnTo>
                    <a:pt x="260" y="392"/>
                  </a:lnTo>
                  <a:lnTo>
                    <a:pt x="278" y="386"/>
                  </a:lnTo>
                  <a:lnTo>
                    <a:pt x="296" y="378"/>
                  </a:lnTo>
                  <a:lnTo>
                    <a:pt x="312" y="368"/>
                  </a:lnTo>
                  <a:lnTo>
                    <a:pt x="328" y="356"/>
                  </a:lnTo>
                  <a:lnTo>
                    <a:pt x="342" y="342"/>
                  </a:lnTo>
                  <a:lnTo>
                    <a:pt x="354" y="328"/>
                  </a:lnTo>
                  <a:lnTo>
                    <a:pt x="366" y="314"/>
                  </a:lnTo>
                  <a:lnTo>
                    <a:pt x="376" y="296"/>
                  </a:lnTo>
                  <a:lnTo>
                    <a:pt x="384" y="280"/>
                  </a:lnTo>
                  <a:lnTo>
                    <a:pt x="390" y="260"/>
                  </a:lnTo>
                  <a:lnTo>
                    <a:pt x="396" y="242"/>
                  </a:lnTo>
                  <a:lnTo>
                    <a:pt x="398" y="222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398" y="180"/>
                  </a:lnTo>
                  <a:lnTo>
                    <a:pt x="396" y="160"/>
                  </a:lnTo>
                  <a:lnTo>
                    <a:pt x="390" y="142"/>
                  </a:lnTo>
                  <a:lnTo>
                    <a:pt x="384" y="122"/>
                  </a:lnTo>
                  <a:lnTo>
                    <a:pt x="376" y="106"/>
                  </a:lnTo>
                  <a:lnTo>
                    <a:pt x="366" y="88"/>
                  </a:lnTo>
                  <a:lnTo>
                    <a:pt x="354" y="74"/>
                  </a:lnTo>
                  <a:lnTo>
                    <a:pt x="342" y="60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00" y="368"/>
                  </a:moveTo>
                  <a:lnTo>
                    <a:pt x="200" y="368"/>
                  </a:lnTo>
                  <a:lnTo>
                    <a:pt x="182" y="366"/>
                  </a:lnTo>
                  <a:lnTo>
                    <a:pt x="166" y="364"/>
                  </a:lnTo>
                  <a:lnTo>
                    <a:pt x="150" y="360"/>
                  </a:lnTo>
                  <a:lnTo>
                    <a:pt x="134" y="354"/>
                  </a:lnTo>
                  <a:lnTo>
                    <a:pt x="120" y="348"/>
                  </a:lnTo>
                  <a:lnTo>
                    <a:pt x="106" y="338"/>
                  </a:lnTo>
                  <a:lnTo>
                    <a:pt x="94" y="330"/>
                  </a:lnTo>
                  <a:lnTo>
                    <a:pt x="82" y="318"/>
                  </a:lnTo>
                  <a:lnTo>
                    <a:pt x="72" y="306"/>
                  </a:lnTo>
                  <a:lnTo>
                    <a:pt x="62" y="294"/>
                  </a:lnTo>
                  <a:lnTo>
                    <a:pt x="54" y="280"/>
                  </a:lnTo>
                  <a:lnTo>
                    <a:pt x="46" y="266"/>
                  </a:lnTo>
                  <a:lnTo>
                    <a:pt x="40" y="250"/>
                  </a:lnTo>
                  <a:lnTo>
                    <a:pt x="36" y="234"/>
                  </a:lnTo>
                  <a:lnTo>
                    <a:pt x="34" y="218"/>
                  </a:lnTo>
                  <a:lnTo>
                    <a:pt x="34" y="200"/>
                  </a:lnTo>
                  <a:lnTo>
                    <a:pt x="34" y="200"/>
                  </a:lnTo>
                  <a:lnTo>
                    <a:pt x="34" y="184"/>
                  </a:lnTo>
                  <a:lnTo>
                    <a:pt x="36" y="168"/>
                  </a:lnTo>
                  <a:lnTo>
                    <a:pt x="40" y="152"/>
                  </a:lnTo>
                  <a:lnTo>
                    <a:pt x="46" y="136"/>
                  </a:lnTo>
                  <a:lnTo>
                    <a:pt x="54" y="122"/>
                  </a:lnTo>
                  <a:lnTo>
                    <a:pt x="62" y="108"/>
                  </a:lnTo>
                  <a:lnTo>
                    <a:pt x="72" y="96"/>
                  </a:lnTo>
                  <a:lnTo>
                    <a:pt x="82" y="84"/>
                  </a:lnTo>
                  <a:lnTo>
                    <a:pt x="94" y="72"/>
                  </a:lnTo>
                  <a:lnTo>
                    <a:pt x="106" y="64"/>
                  </a:lnTo>
                  <a:lnTo>
                    <a:pt x="120" y="54"/>
                  </a:lnTo>
                  <a:lnTo>
                    <a:pt x="134" y="48"/>
                  </a:lnTo>
                  <a:lnTo>
                    <a:pt x="150" y="42"/>
                  </a:lnTo>
                  <a:lnTo>
                    <a:pt x="166" y="38"/>
                  </a:lnTo>
                  <a:lnTo>
                    <a:pt x="182" y="36"/>
                  </a:lnTo>
                  <a:lnTo>
                    <a:pt x="200" y="34"/>
                  </a:lnTo>
                  <a:lnTo>
                    <a:pt x="200" y="34"/>
                  </a:lnTo>
                  <a:lnTo>
                    <a:pt x="216" y="36"/>
                  </a:lnTo>
                  <a:lnTo>
                    <a:pt x="234" y="38"/>
                  </a:lnTo>
                  <a:lnTo>
                    <a:pt x="250" y="42"/>
                  </a:lnTo>
                  <a:lnTo>
                    <a:pt x="264" y="48"/>
                  </a:lnTo>
                  <a:lnTo>
                    <a:pt x="278" y="54"/>
                  </a:lnTo>
                  <a:lnTo>
                    <a:pt x="292" y="64"/>
                  </a:lnTo>
                  <a:lnTo>
                    <a:pt x="306" y="72"/>
                  </a:lnTo>
                  <a:lnTo>
                    <a:pt x="318" y="84"/>
                  </a:lnTo>
                  <a:lnTo>
                    <a:pt x="328" y="96"/>
                  </a:lnTo>
                  <a:lnTo>
                    <a:pt x="338" y="108"/>
                  </a:lnTo>
                  <a:lnTo>
                    <a:pt x="346" y="122"/>
                  </a:lnTo>
                  <a:lnTo>
                    <a:pt x="352" y="136"/>
                  </a:lnTo>
                  <a:lnTo>
                    <a:pt x="358" y="152"/>
                  </a:lnTo>
                  <a:lnTo>
                    <a:pt x="362" y="168"/>
                  </a:lnTo>
                  <a:lnTo>
                    <a:pt x="366" y="184"/>
                  </a:lnTo>
                  <a:lnTo>
                    <a:pt x="366" y="200"/>
                  </a:lnTo>
                  <a:lnTo>
                    <a:pt x="366" y="200"/>
                  </a:lnTo>
                  <a:lnTo>
                    <a:pt x="366" y="218"/>
                  </a:lnTo>
                  <a:lnTo>
                    <a:pt x="362" y="234"/>
                  </a:lnTo>
                  <a:lnTo>
                    <a:pt x="358" y="250"/>
                  </a:lnTo>
                  <a:lnTo>
                    <a:pt x="352" y="266"/>
                  </a:lnTo>
                  <a:lnTo>
                    <a:pt x="346" y="280"/>
                  </a:lnTo>
                  <a:lnTo>
                    <a:pt x="338" y="294"/>
                  </a:lnTo>
                  <a:lnTo>
                    <a:pt x="328" y="306"/>
                  </a:lnTo>
                  <a:lnTo>
                    <a:pt x="318" y="318"/>
                  </a:lnTo>
                  <a:lnTo>
                    <a:pt x="306" y="330"/>
                  </a:lnTo>
                  <a:lnTo>
                    <a:pt x="292" y="338"/>
                  </a:lnTo>
                  <a:lnTo>
                    <a:pt x="278" y="348"/>
                  </a:lnTo>
                  <a:lnTo>
                    <a:pt x="264" y="354"/>
                  </a:lnTo>
                  <a:lnTo>
                    <a:pt x="250" y="360"/>
                  </a:lnTo>
                  <a:lnTo>
                    <a:pt x="234" y="364"/>
                  </a:lnTo>
                  <a:lnTo>
                    <a:pt x="216" y="366"/>
                  </a:lnTo>
                  <a:lnTo>
                    <a:pt x="200" y="368"/>
                  </a:lnTo>
                  <a:lnTo>
                    <a:pt x="200" y="3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6" name="Picture 5" descr="C:\Users\lopezga\Documents\a-FY14\Icons 2014\MIsc_Icons\Certificate_small-usage\Certificate_small-usage_RGB\Certificate_small-usage_RGB_white_NT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13" y="2348296"/>
            <a:ext cx="305023" cy="2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33160" y="971640"/>
            <a:ext cx="2900160" cy="62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Customizing </a:t>
            </a:r>
            <a:r>
              <a:rPr lang="en-IN" sz="1400" dirty="0" smtClean="0">
                <a:solidFill>
                  <a:srgbClr val="006FC0"/>
                </a:solidFill>
                <a:latin typeface="Tahoma"/>
              </a:rPr>
              <a:t>Graphs</a:t>
            </a:r>
            <a:endParaRPr/>
          </a:p>
          <a:p>
            <a:pPr>
              <a:lnSpc>
                <a:spcPts val="617"/>
              </a:lnSpc>
            </a:pPr>
            <a:endParaRPr/>
          </a:p>
          <a:p>
            <a:pPr>
              <a:lnSpc>
                <a:spcPct val="100000"/>
              </a:lnSpc>
              <a:buSzPct val="166000"/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70C0"/>
                </a:solidFill>
                <a:latin typeface="Tahoma"/>
              </a:rPr>
              <a:t> </a:t>
            </a:r>
            <a:r>
              <a:rPr lang="en-IN" sz="1200" dirty="0" smtClean="0">
                <a:latin typeface="Tahoma"/>
              </a:rPr>
              <a:t>Multiple </a:t>
            </a:r>
            <a:r>
              <a:rPr lang="en-IN" sz="1200" dirty="0">
                <a:latin typeface="Tahoma"/>
              </a:rPr>
              <a:t>graphs on same screen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533160" y="1854000"/>
            <a:ext cx="2351160" cy="4105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par(mfrow=c(3,2))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sunflowerplot(iris$Sepal.Length)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plot(iris$Sepal.Length)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boxplot(iris$Sepal.Length)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plot(iris$Sepal.Length,type="l")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plot(density(iris$Sepal.Length))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hist(iris$Sepal.Length)</a:t>
            </a:r>
            <a:endParaRPr/>
          </a:p>
        </p:txBody>
      </p:sp>
      <p:sp>
        <p:nvSpPr>
          <p:cNvPr id="251" name="CustomShape 3"/>
          <p:cNvSpPr/>
          <p:nvPr/>
        </p:nvSpPr>
        <p:spPr>
          <a:xfrm>
            <a:off x="3647880" y="1066320"/>
            <a:ext cx="5114520" cy="3029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52" name="CustomShape 4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Customizing Graphs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647880" y="1066320"/>
            <a:ext cx="5114520" cy="3029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54" name="CustomShape 2"/>
          <p:cNvSpPr/>
          <p:nvPr/>
        </p:nvSpPr>
        <p:spPr>
          <a:xfrm>
            <a:off x="533160" y="968760"/>
            <a:ext cx="2900160" cy="62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Customizing Graphs</a:t>
            </a:r>
            <a:endParaRPr/>
          </a:p>
          <a:p>
            <a:pPr>
              <a:lnSpc>
                <a:spcPts val="617"/>
              </a:lnSpc>
            </a:pPr>
            <a:endParaRPr/>
          </a:p>
          <a:p>
            <a:pPr>
              <a:lnSpc>
                <a:spcPct val="100000"/>
              </a:lnSpc>
              <a:buSzPct val="166000"/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70C0"/>
                </a:solidFill>
                <a:latin typeface="Tahoma"/>
              </a:rPr>
              <a:t> </a:t>
            </a:r>
            <a:r>
              <a:rPr lang="en-IN" sz="1200" dirty="0" smtClean="0">
                <a:latin typeface="Tahoma"/>
              </a:rPr>
              <a:t>Multiple </a:t>
            </a:r>
            <a:r>
              <a:rPr lang="en-IN" sz="1200" dirty="0">
                <a:latin typeface="Tahoma"/>
              </a:rPr>
              <a:t>graphs on same screen</a:t>
            </a:r>
            <a:endParaRPr/>
          </a:p>
        </p:txBody>
      </p:sp>
      <p:sp>
        <p:nvSpPr>
          <p:cNvPr id="255" name="CustomShape 3"/>
          <p:cNvSpPr/>
          <p:nvPr/>
        </p:nvSpPr>
        <p:spPr>
          <a:xfrm>
            <a:off x="536040" y="1744560"/>
            <a:ext cx="2351160" cy="4105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par(mfrow=c(3,2))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sunflowerplot(iris$Sepal.Length)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plot(iris$Sepal.Length)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boxplot(iris$Sepal.Length)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plot(iris$Sepal.Length,type="l")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plot(density(iris$Sepal.Length))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hist(iris$Sepal.Length)</a:t>
            </a:r>
            <a:endParaRPr/>
          </a:p>
        </p:txBody>
      </p:sp>
      <p:sp>
        <p:nvSpPr>
          <p:cNvPr id="256" name="CustomShape 4"/>
          <p:cNvSpPr/>
          <p:nvPr/>
        </p:nvSpPr>
        <p:spPr>
          <a:xfrm>
            <a:off x="3011760" y="1746720"/>
            <a:ext cx="1955160" cy="6242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57" name="CustomShape 5"/>
          <p:cNvSpPr/>
          <p:nvPr/>
        </p:nvSpPr>
        <p:spPr>
          <a:xfrm>
            <a:off x="3542040" y="1969200"/>
            <a:ext cx="327240" cy="213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>
                <a:solidFill>
                  <a:srgbClr val="000000"/>
                </a:solidFill>
                <a:latin typeface="Tahoma"/>
              </a:rPr>
              <a:t>???</a:t>
            </a:r>
            <a:endParaRPr/>
          </a:p>
        </p:txBody>
      </p:sp>
      <p:sp>
        <p:nvSpPr>
          <p:cNvPr id="258" name="CustomShape 6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Customizing Graphs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647880" y="1066320"/>
            <a:ext cx="5114520" cy="3029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60" name="CustomShape 2"/>
          <p:cNvSpPr/>
          <p:nvPr/>
        </p:nvSpPr>
        <p:spPr>
          <a:xfrm>
            <a:off x="533160" y="968760"/>
            <a:ext cx="2900160" cy="66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Customizing Graphs</a:t>
            </a:r>
            <a:endParaRPr/>
          </a:p>
          <a:p>
            <a:pPr>
              <a:lnSpc>
                <a:spcPts val="617"/>
              </a:lnSpc>
            </a:pPr>
            <a:endParaRPr/>
          </a:p>
          <a:p>
            <a:pPr>
              <a:lnSpc>
                <a:spcPct val="100000"/>
              </a:lnSpc>
              <a:buSzPct val="166000"/>
              <a:buFont typeface="Arial" pitchFamily="34" charset="0"/>
              <a:buChar char="•"/>
            </a:pPr>
            <a:r>
              <a:rPr lang="en-IN" sz="1200" dirty="0" smtClean="0">
                <a:latin typeface="Tahoma"/>
              </a:rPr>
              <a:t> Multiple </a:t>
            </a:r>
            <a:r>
              <a:rPr lang="en-IN" sz="1200" dirty="0">
                <a:latin typeface="Tahoma"/>
              </a:rPr>
              <a:t>graphs on same screen</a:t>
            </a:r>
            <a:endParaRPr/>
          </a:p>
        </p:txBody>
      </p:sp>
      <p:sp>
        <p:nvSpPr>
          <p:cNvPr id="261" name="CustomShape 3"/>
          <p:cNvSpPr/>
          <p:nvPr/>
        </p:nvSpPr>
        <p:spPr>
          <a:xfrm>
            <a:off x="536040" y="1744560"/>
            <a:ext cx="2351160" cy="4105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par(mfrow=c(3,2))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sunflowerplot(iris$Sepal.Length)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plot(iris$Sepal.Length)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boxplot(iris$Sepal.Length)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plot(iris$Sepal.Length,type="l")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plot(density(iris$Sepal.Length))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hist(iris$Sepal.Length)</a:t>
            </a:r>
            <a:endParaRPr/>
          </a:p>
        </p:txBody>
      </p:sp>
      <p:sp>
        <p:nvSpPr>
          <p:cNvPr id="262" name="CustomShape 4"/>
          <p:cNvSpPr/>
          <p:nvPr/>
        </p:nvSpPr>
        <p:spPr>
          <a:xfrm>
            <a:off x="3011760" y="1746720"/>
            <a:ext cx="1955160" cy="6242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63" name="CustomShape 5"/>
          <p:cNvSpPr/>
          <p:nvPr/>
        </p:nvSpPr>
        <p:spPr>
          <a:xfrm>
            <a:off x="3542040" y="1949760"/>
            <a:ext cx="1230120" cy="42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>
                <a:solidFill>
                  <a:srgbClr val="000000"/>
                </a:solidFill>
                <a:latin typeface="Tahoma"/>
              </a:rPr>
              <a:t>Over-plotting</a:t>
            </a:r>
            <a:endParaRPr/>
          </a:p>
        </p:txBody>
      </p:sp>
      <p:sp>
        <p:nvSpPr>
          <p:cNvPr id="264" name="CustomShape 6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Customizing Graphs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971640"/>
            <a:ext cx="2784600" cy="63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Customizing Graphs</a:t>
            </a:r>
            <a:endParaRPr/>
          </a:p>
          <a:p>
            <a:pPr>
              <a:lnSpc>
                <a:spcPts val="635"/>
              </a:lnSpc>
            </a:pPr>
            <a:endParaRPr/>
          </a:p>
          <a:p>
            <a:pPr>
              <a:lnSpc>
                <a:spcPct val="100000"/>
              </a:lnSpc>
              <a:buSzPct val="164000"/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X 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Axis, Y Axis, Title,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Color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539280" y="1741680"/>
            <a:ext cx="3980880" cy="200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20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par(mfrow=c(1,2))</a:t>
            </a:r>
            <a:endParaRPr/>
          </a:p>
          <a:p>
            <a:pPr>
              <a:lnSpc>
                <a:spcPct val="20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plot(mtcars$mpg,mtcars$cyl,</a:t>
            </a:r>
            <a:r>
              <a:rPr lang="en-IN" sz="1200" b="1">
                <a:solidFill>
                  <a:srgbClr val="000000"/>
                </a:solidFill>
                <a:latin typeface="Tahoma"/>
              </a:rPr>
              <a:t>main</a:t>
            </a:r>
            <a:r>
              <a:rPr lang="en-IN" sz="1200">
                <a:solidFill>
                  <a:srgbClr val="000000"/>
                </a:solidFill>
                <a:latin typeface="Tahoma"/>
              </a:rPr>
              <a:t>="Example Title",</a:t>
            </a:r>
            <a:r>
              <a:rPr lang="en-IN" sz="1200" b="1">
                <a:solidFill>
                  <a:srgbClr val="000000"/>
                </a:solidFill>
                <a:latin typeface="Tahoma"/>
              </a:rPr>
              <a:t>col</a:t>
            </a:r>
            <a:r>
              <a:rPr lang="en-IN" sz="1200">
                <a:solidFill>
                  <a:srgbClr val="000000"/>
                </a:solidFill>
                <a:latin typeface="Tahoma"/>
              </a:rPr>
              <a:t>="blue",</a:t>
            </a:r>
            <a:r>
              <a:rPr lang="en-IN" sz="1200" b="1">
                <a:solidFill>
                  <a:srgbClr val="000000"/>
                </a:solidFill>
                <a:latin typeface="Tahoma"/>
              </a:rPr>
              <a:t>xlab</a:t>
            </a:r>
            <a:r>
              <a:rPr lang="en-IN" sz="1200">
                <a:solidFill>
                  <a:srgbClr val="000000"/>
                </a:solidFill>
                <a:latin typeface="Tahoma"/>
              </a:rPr>
              <a:t>="Miles per Gallon", </a:t>
            </a:r>
            <a:r>
              <a:rPr lang="en-IN" sz="1200" b="1">
                <a:solidFill>
                  <a:srgbClr val="000000"/>
                </a:solidFill>
                <a:latin typeface="Tahoma"/>
              </a:rPr>
              <a:t>ylab</a:t>
            </a:r>
            <a:r>
              <a:rPr lang="en-IN" sz="1200">
                <a:solidFill>
                  <a:srgbClr val="000000"/>
                </a:solidFill>
                <a:latin typeface="Tahoma"/>
              </a:rPr>
              <a:t>="Number of Cylinders")</a:t>
            </a:r>
            <a:endParaRPr/>
          </a:p>
          <a:p>
            <a:pPr>
              <a:lnSpc>
                <a:spcPct val="20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&gt; plot(mtcars$mpg,mtcars$cyl)</a:t>
            </a:r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4608720" y="1415160"/>
            <a:ext cx="4336200" cy="2858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  <p:sp>
        <p:nvSpPr>
          <p:cNvPr id="268" name="CustomShape 4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Customizing Graphs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67720" y="971640"/>
            <a:ext cx="2784600" cy="63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  <a:ea typeface="Tahoma"/>
              </a:rPr>
              <a:t>Part 3 : </a:t>
            </a:r>
            <a:r>
              <a:rPr lang="en-IN" sz="1400" dirty="0">
                <a:solidFill>
                  <a:srgbClr val="006FC0"/>
                </a:solidFill>
                <a:latin typeface="Tahoma"/>
                <a:ea typeface="Tahoma"/>
              </a:rPr>
              <a:t>Customizing Graphs</a:t>
            </a:r>
            <a:endParaRPr/>
          </a:p>
          <a:p>
            <a:pPr>
              <a:lnSpc>
                <a:spcPts val="635"/>
              </a:lnSpc>
            </a:pPr>
            <a:endParaRPr/>
          </a:p>
          <a:p>
            <a:pPr>
              <a:lnSpc>
                <a:spcPct val="100000"/>
              </a:lnSpc>
              <a:buSzPct val="164000"/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 Background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581760" y="1930680"/>
            <a:ext cx="2410200" cy="1094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  <a:ea typeface="Tahoma"/>
              </a:rPr>
              <a:t>Try a variation of  this yourself par(</a:t>
            </a:r>
            <a:r>
              <a:rPr lang="en-IN" sz="1200" b="1">
                <a:solidFill>
                  <a:srgbClr val="000000"/>
                </a:solidFill>
                <a:latin typeface="Tahoma"/>
                <a:ea typeface="Tahoma"/>
              </a:rPr>
              <a:t>bg</a:t>
            </a:r>
            <a:r>
              <a:rPr lang="en-IN" sz="1200">
                <a:solidFill>
                  <a:srgbClr val="000000"/>
                </a:solidFill>
                <a:latin typeface="Tahoma"/>
                <a:ea typeface="Tahoma"/>
              </a:rPr>
              <a:t>="yellow") boxplot(mtcars$mpg~mtcars$gear)</a:t>
            </a:r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3962520" y="1023120"/>
            <a:ext cx="4823640" cy="3097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72" name="CustomShape 4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Customizing Graphs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09480" y="863640"/>
            <a:ext cx="4580640" cy="461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Customizing </a:t>
            </a:r>
            <a:r>
              <a:rPr lang="en-IN" sz="1400" dirty="0" smtClean="0">
                <a:solidFill>
                  <a:srgbClr val="006FC0"/>
                </a:solidFill>
                <a:latin typeface="Tahoma"/>
              </a:rPr>
              <a:t>Graphs</a:t>
            </a: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64000"/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Use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Color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Palettes</a:t>
            </a:r>
          </a:p>
          <a:p>
            <a:pPr>
              <a:lnSpc>
                <a:spcPct val="100000"/>
              </a:lnSpc>
              <a:buSzPct val="164000"/>
            </a:pPr>
            <a:endParaRPr/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&gt; par(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mfrow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=c(3,2))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&gt;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hist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VADeaths,col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heat.colors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(7),main="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heat.colors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(7)")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&gt;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hist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VADeaths,col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terrain.colors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(7),main="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terrain.colors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(7)")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&gt;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hist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VADeaths,col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topo.colors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(8),main="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topo.colors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(8)")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&gt;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hist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VADeaths,col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cm.colors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(8),main="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cm.colors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(8)")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&gt;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hist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VADeaths,col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cm.colors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(10),main="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cm.colors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(10)")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&gt;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hist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VADeaths,col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=rainbow(8),main="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=rainbow(8)")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2438280" y="4781520"/>
            <a:ext cx="4433760" cy="33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100" b="1">
                <a:solidFill>
                  <a:srgbClr val="000000"/>
                </a:solidFill>
                <a:latin typeface="Tahoma"/>
              </a:rPr>
              <a:t>source- </a:t>
            </a:r>
            <a:r>
              <a:rPr lang="en-IN" sz="1100" u="sng">
                <a:solidFill>
                  <a:srgbClr val="00AFEF"/>
                </a:solidFill>
                <a:latin typeface="Tahoma"/>
              </a:rPr>
              <a:t>http://decisionstats.com/2011/04/21/using-color-palettes-in-r/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5306400" y="1130400"/>
            <a:ext cx="3554640" cy="26434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76" name="CustomShape 4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Customizing Graphs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33520" y="964080"/>
            <a:ext cx="4921920" cy="527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Customizing </a:t>
            </a:r>
            <a:r>
              <a:rPr lang="en-IN" sz="1400" dirty="0" smtClean="0">
                <a:solidFill>
                  <a:srgbClr val="006FC0"/>
                </a:solidFill>
                <a:latin typeface="Tahoma"/>
              </a:rPr>
              <a:t>Graphs</a:t>
            </a:r>
            <a:endParaRPr/>
          </a:p>
          <a:p>
            <a:pPr>
              <a:lnSpc>
                <a:spcPct val="150000"/>
              </a:lnSpc>
              <a:buSzPct val="164000"/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Use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Color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 Palettes in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RColorBrewer</a:t>
            </a:r>
            <a:endParaRPr/>
          </a:p>
          <a:p>
            <a:pPr>
              <a:lnSpc>
                <a:spcPct val="150000"/>
              </a:lnSpc>
            </a:pPr>
            <a:endParaRPr lang="en-IN" sz="1200" dirty="0" smtClean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&gt; 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library(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RColorBrewer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&gt; par(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mfrow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=c(2,3))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&gt; 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hist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VADeaths,col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=brewer.pal(3,"Set3"),main="Set3 3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colors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")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&gt; 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hist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VADeaths,col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=brewer.pal(3,"Set2"),main="Set2 3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colors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")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&gt; 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hist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VADeaths,col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=brewer.pal(3,"Set1"),main="Set1 3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colors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")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&gt; 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hist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VADeaths,col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=brewer.pal(8,"Set3"),main="Set3 8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colors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")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&gt; 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hist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VADeaths,col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=brewer.pal(8,"Greys"),main="Greys 8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colors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")</a:t>
            </a:r>
            <a:endParaRPr/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&gt; 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hist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VADeaths,col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=brewer.pal(8,"Greens"),main="Greens 8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colors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")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1733400" y="4681080"/>
            <a:ext cx="5657400" cy="33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100" b="1">
                <a:solidFill>
                  <a:srgbClr val="000000"/>
                </a:solidFill>
                <a:latin typeface="Tahoma"/>
              </a:rPr>
              <a:t>source- </a:t>
            </a:r>
            <a:r>
              <a:rPr lang="en-IN" sz="1100" u="sng">
                <a:solidFill>
                  <a:srgbClr val="00AFEF"/>
                </a:solidFill>
                <a:latin typeface="Tahoma"/>
              </a:rPr>
              <a:t>http://decisionstats.com/2012/04/08/color-palettes-in-r-using-rcolorbrewer-rstats/</a:t>
            </a:r>
            <a:endParaRPr/>
          </a:p>
        </p:txBody>
      </p:sp>
      <p:sp>
        <p:nvSpPr>
          <p:cNvPr id="279" name="CustomShape 3"/>
          <p:cNvSpPr/>
          <p:nvPr/>
        </p:nvSpPr>
        <p:spPr>
          <a:xfrm>
            <a:off x="5650920" y="1181520"/>
            <a:ext cx="3264120" cy="2456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80" name="CustomShape 4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Customizing Graphs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191120" y="1047600"/>
            <a:ext cx="4571280" cy="269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  <p:sp>
        <p:nvSpPr>
          <p:cNvPr id="282" name="CustomShape 2"/>
          <p:cNvSpPr/>
          <p:nvPr/>
        </p:nvSpPr>
        <p:spPr>
          <a:xfrm>
            <a:off x="208440" y="971640"/>
            <a:ext cx="3525120" cy="190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25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4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Advanced Graphs</a:t>
            </a:r>
            <a:endParaRPr/>
          </a:p>
          <a:p>
            <a:pPr>
              <a:lnSpc>
                <a:spcPct val="250000"/>
              </a:lnSpc>
              <a:buSzPct val="164000"/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IN" sz="1200" dirty="0" err="1" smtClean="0">
                <a:solidFill>
                  <a:srgbClr val="000000"/>
                </a:solidFill>
                <a:latin typeface="Arial"/>
              </a:rPr>
              <a:t>Hexbin</a:t>
            </a:r>
            <a:r>
              <a:rPr lang="en-IN" sz="1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Arial"/>
              </a:rPr>
              <a:t>for over plotting</a:t>
            </a:r>
            <a:endParaRPr/>
          </a:p>
          <a:p>
            <a:pPr>
              <a:lnSpc>
                <a:spcPct val="250000"/>
              </a:lnSpc>
            </a:pPr>
            <a:r>
              <a:rPr lang="en-IN" sz="1200" dirty="0" smtClean="0">
                <a:solidFill>
                  <a:srgbClr val="000000"/>
                </a:solidFill>
                <a:latin typeface="Arial"/>
              </a:rPr>
              <a:t> (</a:t>
            </a:r>
            <a:r>
              <a:rPr lang="en-IN" sz="1200" dirty="0">
                <a:solidFill>
                  <a:srgbClr val="000000"/>
                </a:solidFill>
                <a:latin typeface="Arial"/>
              </a:rPr>
              <a:t>many data points at same) library(</a:t>
            </a:r>
            <a:r>
              <a:rPr lang="en-IN" sz="1200" dirty="0" err="1">
                <a:solidFill>
                  <a:srgbClr val="000000"/>
                </a:solidFill>
                <a:latin typeface="Arial"/>
              </a:rPr>
              <a:t>hexbin</a:t>
            </a:r>
            <a:r>
              <a:rPr lang="en-IN" sz="1200" dirty="0">
                <a:solidFill>
                  <a:srgbClr val="000000"/>
                </a:solidFill>
                <a:latin typeface="Arial"/>
              </a:rPr>
              <a:t>)  </a:t>
            </a:r>
            <a:endParaRPr/>
          </a:p>
          <a:p>
            <a:pPr>
              <a:lnSpc>
                <a:spcPct val="250000"/>
              </a:lnSpc>
            </a:pPr>
            <a:r>
              <a:rPr lang="en-IN" sz="1200" dirty="0">
                <a:solidFill>
                  <a:srgbClr val="000000"/>
                </a:solidFill>
                <a:latin typeface="Arial"/>
              </a:rPr>
              <a:t>plot(</a:t>
            </a:r>
            <a:r>
              <a:rPr lang="en-IN" sz="1200" dirty="0" err="1">
                <a:solidFill>
                  <a:srgbClr val="000000"/>
                </a:solidFill>
                <a:latin typeface="Arial"/>
              </a:rPr>
              <a:t>hexbin</a:t>
            </a:r>
            <a:r>
              <a:rPr lang="en-IN" sz="1200" dirty="0">
                <a:solidFill>
                  <a:srgbClr val="000000"/>
                </a:solidFill>
                <a:latin typeface="Arial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Arial"/>
              </a:rPr>
              <a:t>iris$Species,iris$Sepal.Length</a:t>
            </a:r>
            <a:r>
              <a:rPr lang="en-IN" sz="1200" dirty="0">
                <a:solidFill>
                  <a:srgbClr val="000000"/>
                </a:solidFill>
                <a:latin typeface="Arial"/>
              </a:rPr>
              <a:t>))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Advanced Graphs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304880" y="1356120"/>
            <a:ext cx="4232160" cy="2699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  <p:sp>
        <p:nvSpPr>
          <p:cNvPr id="285" name="CustomShape 2"/>
          <p:cNvSpPr/>
          <p:nvPr/>
        </p:nvSpPr>
        <p:spPr>
          <a:xfrm>
            <a:off x="428596" y="785800"/>
            <a:ext cx="3786214" cy="30003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25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  <a:ea typeface="Tahoma"/>
              </a:rPr>
              <a:t>Part 4 </a:t>
            </a:r>
            <a:r>
              <a:rPr lang="en-IN" sz="1400" dirty="0">
                <a:solidFill>
                  <a:srgbClr val="006FC0"/>
                </a:solidFill>
                <a:latin typeface="Tahoma"/>
                <a:ea typeface="Tahoma"/>
              </a:rPr>
              <a:t>Advanced Graphs</a:t>
            </a:r>
            <a:endParaRPr/>
          </a:p>
          <a:p>
            <a:pPr>
              <a:lnSpc>
                <a:spcPct val="250000"/>
              </a:lnSpc>
              <a:buSzPct val="164000"/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  <a:ea typeface="Tahoma"/>
              </a:rPr>
              <a:t>Hexbin</a:t>
            </a: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for over </a:t>
            </a: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plotting(many </a:t>
            </a: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data points </a:t>
            </a: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are same)</a:t>
            </a:r>
          </a:p>
          <a:p>
            <a:pPr>
              <a:lnSpc>
                <a:spcPct val="250000"/>
              </a:lnSpc>
            </a:pP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library(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  <a:ea typeface="Tahoma"/>
              </a:rPr>
              <a:t>hexbin</a:t>
            </a: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) </a:t>
            </a:r>
          </a:p>
          <a:p>
            <a:pPr>
              <a:lnSpc>
                <a:spcPct val="250000"/>
              </a:lnSpc>
            </a:pP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 plot(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  <a:ea typeface="Tahoma"/>
              </a:rPr>
              <a:t>hexbin</a:t>
            </a: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  <a:ea typeface="Tahoma"/>
              </a:rPr>
              <a:t>mtcars$mpg,mcars$cyl</a:t>
            </a: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))</a:t>
            </a:r>
            <a:endParaRPr lang="en-IN" sz="1200" dirty="0" smtClean="0"/>
          </a:p>
          <a:p>
            <a:pPr>
              <a:lnSpc>
                <a:spcPct val="250000"/>
              </a:lnSpc>
              <a:buSzPct val="164000"/>
            </a:pP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Advanced Graphs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642200" y="1032840"/>
            <a:ext cx="4023360" cy="33325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88" name="CustomShape 2"/>
          <p:cNvSpPr/>
          <p:nvPr/>
        </p:nvSpPr>
        <p:spPr>
          <a:xfrm>
            <a:off x="536040" y="937800"/>
            <a:ext cx="3687840" cy="2109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2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4 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Advanced Graphs</a:t>
            </a:r>
            <a:endParaRPr/>
          </a:p>
          <a:p>
            <a:pPr>
              <a:lnSpc>
                <a:spcPct val="200000"/>
              </a:lnSpc>
              <a:buSzPct val="164000"/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Tabplot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for visual summary of a dataset</a:t>
            </a:r>
            <a:endParaRPr/>
          </a:p>
          <a:p>
            <a:pPr>
              <a:lnSpc>
                <a:spcPct val="200000"/>
              </a:lnSpc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   library(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tabplot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)</a:t>
            </a:r>
            <a:endParaRPr/>
          </a:p>
          <a:p>
            <a:pPr>
              <a:lnSpc>
                <a:spcPct val="200000"/>
              </a:lnSpc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   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tableplot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(iris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)</a:t>
            </a:r>
            <a:endParaRPr/>
          </a:p>
        </p:txBody>
      </p:sp>
      <p:sp>
        <p:nvSpPr>
          <p:cNvPr id="289" name="CustomShape 3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Advanced Graphs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36040" y="944280"/>
            <a:ext cx="3580560" cy="193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  <a:ea typeface="Tahoma"/>
              </a:rPr>
              <a:t>Part 1 : </a:t>
            </a:r>
            <a:r>
              <a:rPr lang="en-IN" sz="1400" dirty="0">
                <a:solidFill>
                  <a:srgbClr val="006FC0"/>
                </a:solidFill>
                <a:latin typeface="Tahoma"/>
                <a:ea typeface="Tahoma"/>
              </a:rPr>
              <a:t>What is Data Visualization </a:t>
            </a:r>
            <a:r>
              <a:rPr lang="en-IN" sz="1400" dirty="0" smtClean="0">
                <a:solidFill>
                  <a:srgbClr val="006FC0"/>
                </a:solidFill>
                <a:latin typeface="Tahoma"/>
                <a:ea typeface="Tahoma"/>
              </a:rPr>
              <a:t>?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285750" indent="-285750">
              <a:lnSpc>
                <a:spcPts val="635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171450" indent="-171450">
              <a:lnSpc>
                <a:spcPct val="100000"/>
              </a:lnSpc>
              <a:buSzPct val="165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Study of the visual representation of data</a:t>
            </a:r>
            <a:endParaRPr dirty="0"/>
          </a:p>
          <a:p>
            <a:pPr marL="171450" indent="-171450">
              <a:lnSpc>
                <a:spcPct val="100000"/>
              </a:lnSpc>
              <a:buSzPct val="165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More than pretty graphs</a:t>
            </a:r>
            <a:endParaRPr dirty="0"/>
          </a:p>
          <a:p>
            <a:pPr marL="171450" indent="-171450">
              <a:lnSpc>
                <a:spcPct val="100000"/>
              </a:lnSpc>
              <a:buSzPct val="165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Gives insights</a:t>
            </a:r>
            <a:endParaRPr dirty="0"/>
          </a:p>
          <a:p>
            <a:pPr marL="171450" indent="-171450">
              <a:lnSpc>
                <a:spcPct val="100000"/>
              </a:lnSpc>
              <a:buSzPct val="165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Helps decision making</a:t>
            </a:r>
            <a:endParaRPr dirty="0"/>
          </a:p>
          <a:p>
            <a:pPr marL="171450" indent="-171450">
              <a:lnSpc>
                <a:spcPct val="100000"/>
              </a:lnSpc>
              <a:buSzPct val="165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Accurate and truthful</a:t>
            </a:r>
            <a:endParaRPr dirty="0"/>
          </a:p>
        </p:txBody>
      </p:sp>
      <p:sp>
        <p:nvSpPr>
          <p:cNvPr id="174" name="CustomShape 2"/>
          <p:cNvSpPr/>
          <p:nvPr/>
        </p:nvSpPr>
        <p:spPr>
          <a:xfrm>
            <a:off x="428596" y="2643188"/>
            <a:ext cx="8322120" cy="183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1CADE4"/>
            </a:solidFill>
            <a:round/>
          </a:ln>
        </p:spPr>
        <p:txBody>
          <a:bodyPr lIns="0" tIns="0" rIns="0" bIns="0"/>
          <a:lstStyle/>
          <a:p>
            <a:pPr algn="just">
              <a:lnSpc>
                <a:spcPts val="229"/>
              </a:lnSpc>
            </a:pPr>
            <a:endParaRPr dirty="0"/>
          </a:p>
          <a:p>
            <a:pPr algn="just">
              <a:lnSpc>
                <a:spcPts val="459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IN" sz="1400" dirty="0" smtClean="0">
                <a:solidFill>
                  <a:srgbClr val="006FC0"/>
                </a:solidFill>
                <a:latin typeface="Tahoma"/>
              </a:rPr>
              <a:t>   Why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Data Visualization?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  "</a:t>
            </a:r>
            <a:r>
              <a:rPr lang="en-IN" sz="1200" b="1" dirty="0">
                <a:solidFill>
                  <a:srgbClr val="000000"/>
                </a:solidFill>
                <a:latin typeface="Tahoma"/>
              </a:rPr>
              <a:t>Lies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, damned </a:t>
            </a:r>
            <a:r>
              <a:rPr lang="en-IN" sz="1200" b="1" dirty="0">
                <a:solidFill>
                  <a:srgbClr val="000000"/>
                </a:solidFill>
                <a:latin typeface="Tahoma"/>
              </a:rPr>
              <a:t>lies, and statistics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" is a phrase describing the persuasive power of numbers, particularly the use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  of 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statistics to bolster weak 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argument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  Cue 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Anscombe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-Case Study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  Source-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Anscombe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 (1973) </a:t>
            </a:r>
            <a:r>
              <a:rPr lang="en-IN" sz="1200" u="sng" dirty="0">
                <a:solidFill>
                  <a:srgbClr val="00AFEF"/>
                </a:solidFill>
                <a:latin typeface="Tahoma"/>
              </a:rPr>
              <a:t>http://www.sjsu.edu/faculty/gerstman/StatPrimer/anscombe1973.pdf</a:t>
            </a:r>
            <a:endParaRPr dirty="0"/>
          </a:p>
        </p:txBody>
      </p:sp>
      <p:sp>
        <p:nvSpPr>
          <p:cNvPr id="175" name="CustomShape 3"/>
          <p:cNvSpPr/>
          <p:nvPr/>
        </p:nvSpPr>
        <p:spPr>
          <a:xfrm>
            <a:off x="398880" y="145800"/>
            <a:ext cx="465552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>
                <a:solidFill>
                  <a:srgbClr val="262626"/>
                </a:solidFill>
                <a:latin typeface="Calibri"/>
              </a:rPr>
              <a:t>Data Visualization In 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537440" y="1000440"/>
            <a:ext cx="4416480" cy="3596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91" name="CustomShape 2"/>
          <p:cNvSpPr/>
          <p:nvPr/>
        </p:nvSpPr>
        <p:spPr>
          <a:xfrm>
            <a:off x="536040" y="972360"/>
            <a:ext cx="3687840" cy="2109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2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4 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Advanced Graphs</a:t>
            </a:r>
            <a:endParaRPr/>
          </a:p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200000"/>
              </a:lnSpc>
              <a:buSzPct val="164000"/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Tabplot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for visual summary of a dataset</a:t>
            </a:r>
            <a:endParaRPr/>
          </a:p>
          <a:p>
            <a:pPr>
              <a:lnSpc>
                <a:spcPct val="200000"/>
              </a:lnSpc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  library(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tabplot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)</a:t>
            </a:r>
            <a:endParaRPr/>
          </a:p>
          <a:p>
            <a:pPr>
              <a:lnSpc>
                <a:spcPct val="200000"/>
              </a:lnSpc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  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tableplot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 smtClean="0">
                <a:solidFill>
                  <a:srgbClr val="000000"/>
                </a:solidFill>
                <a:latin typeface="Arial"/>
              </a:rPr>
              <a:t>mtcars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)</a:t>
            </a:r>
            <a:endParaRPr/>
          </a:p>
        </p:txBody>
      </p:sp>
      <p:sp>
        <p:nvSpPr>
          <p:cNvPr id="292" name="CustomShape 3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Advanced Graphs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677120" y="1038240"/>
            <a:ext cx="4237920" cy="34675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94" name="CustomShape 2"/>
          <p:cNvSpPr/>
          <p:nvPr/>
        </p:nvSpPr>
        <p:spPr>
          <a:xfrm>
            <a:off x="536040" y="955080"/>
            <a:ext cx="3874320" cy="163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2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  <a:ea typeface="Tahoma"/>
              </a:rPr>
              <a:t>Part 4 </a:t>
            </a:r>
            <a:r>
              <a:rPr lang="en-IN" sz="1400" dirty="0">
                <a:solidFill>
                  <a:srgbClr val="006FC0"/>
                </a:solidFill>
                <a:latin typeface="Tahoma"/>
                <a:ea typeface="Tahoma"/>
              </a:rPr>
              <a:t>Advanced </a:t>
            </a:r>
            <a:r>
              <a:rPr lang="en-IN" sz="1400" dirty="0" smtClean="0">
                <a:solidFill>
                  <a:srgbClr val="006FC0"/>
                </a:solidFill>
                <a:latin typeface="Tahoma"/>
                <a:ea typeface="Tahoma"/>
              </a:rPr>
              <a:t>Graphs</a:t>
            </a:r>
            <a:endParaRPr/>
          </a:p>
          <a:p>
            <a:pPr>
              <a:lnSpc>
                <a:spcPct val="200000"/>
              </a:lnSpc>
              <a:buSzPct val="164000"/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  <a:ea typeface="Tahoma"/>
              </a:rPr>
              <a:t>Tabplot</a:t>
            </a: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for visual summary of a dataset</a:t>
            </a:r>
            <a:endParaRPr/>
          </a:p>
          <a:p>
            <a:pPr>
              <a:lnSpc>
                <a:spcPct val="200000"/>
              </a:lnSpc>
              <a:buSzPct val="164000"/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 Can </a:t>
            </a: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summarize a lot of data relatively fast</a:t>
            </a:r>
            <a:endParaRPr/>
          </a:p>
        </p:txBody>
      </p:sp>
      <p:sp>
        <p:nvSpPr>
          <p:cNvPr id="295" name="CustomShape 3"/>
          <p:cNvSpPr/>
          <p:nvPr/>
        </p:nvSpPr>
        <p:spPr>
          <a:xfrm>
            <a:off x="684000" y="2894760"/>
            <a:ext cx="1505160" cy="145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20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  <a:ea typeface="Tahoma"/>
              </a:rPr>
              <a:t>library(tabplot) library(ggplot) tableplot(diamonds)</a:t>
            </a:r>
            <a:endParaRPr/>
          </a:p>
        </p:txBody>
      </p:sp>
      <p:sp>
        <p:nvSpPr>
          <p:cNvPr id="296" name="CustomShape 4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Advanced Graphs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166640" y="971640"/>
            <a:ext cx="4849200" cy="3967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98" name="CustomShape 2"/>
          <p:cNvSpPr/>
          <p:nvPr/>
        </p:nvSpPr>
        <p:spPr>
          <a:xfrm>
            <a:off x="536040" y="955080"/>
            <a:ext cx="2545200" cy="163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2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  <a:ea typeface="Tahoma"/>
              </a:rPr>
              <a:t>Part 4 : </a:t>
            </a:r>
            <a:r>
              <a:rPr lang="en-IN" sz="1400" dirty="0">
                <a:solidFill>
                  <a:srgbClr val="006FC0"/>
                </a:solidFill>
                <a:latin typeface="Tahoma"/>
                <a:ea typeface="Tahoma"/>
              </a:rPr>
              <a:t>Advanced Graphs</a:t>
            </a:r>
            <a:endParaRPr/>
          </a:p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200000"/>
              </a:lnSpc>
              <a:buSzPct val="164000"/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  <a:ea typeface="Tahoma"/>
              </a:rPr>
              <a:t>Vcd</a:t>
            </a: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for categorical data</a:t>
            </a:r>
            <a:endParaRPr/>
          </a:p>
          <a:p>
            <a:pPr>
              <a:lnSpc>
                <a:spcPct val="200000"/>
              </a:lnSpc>
              <a:buSzPct val="164000"/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 Mosaic</a:t>
            </a:r>
            <a:endParaRPr/>
          </a:p>
        </p:txBody>
      </p:sp>
      <p:sp>
        <p:nvSpPr>
          <p:cNvPr id="299" name="CustomShape 3"/>
          <p:cNvSpPr/>
          <p:nvPr/>
        </p:nvSpPr>
        <p:spPr>
          <a:xfrm>
            <a:off x="663480" y="2629800"/>
            <a:ext cx="1609920" cy="1094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20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  <a:ea typeface="Tahoma"/>
              </a:rPr>
              <a:t>library(vcd) mosaic(HairEyeColor)</a:t>
            </a:r>
            <a:endParaRPr/>
          </a:p>
        </p:txBody>
      </p:sp>
      <p:sp>
        <p:nvSpPr>
          <p:cNvPr id="300" name="CustomShape 4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Advanced Graphs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048920" y="1042560"/>
            <a:ext cx="4713840" cy="3662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02" name="CustomShape 2"/>
          <p:cNvSpPr/>
          <p:nvPr/>
        </p:nvSpPr>
        <p:spPr>
          <a:xfrm>
            <a:off x="536040" y="937800"/>
            <a:ext cx="2545200" cy="125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  <a:ea typeface="Tahoma"/>
              </a:rPr>
              <a:t>Part 4 : </a:t>
            </a:r>
            <a:r>
              <a:rPr lang="en-IN" sz="1400" dirty="0">
                <a:solidFill>
                  <a:srgbClr val="006FC0"/>
                </a:solidFill>
                <a:latin typeface="Tahoma"/>
                <a:ea typeface="Tahoma"/>
              </a:rPr>
              <a:t>Advanced Graphs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SzPct val="164000"/>
              <a:buFont typeface="Arial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  <a:ea typeface="Tahoma"/>
              </a:rPr>
              <a:t>Vcd</a:t>
            </a: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for categorical data</a:t>
            </a:r>
            <a:endParaRPr/>
          </a:p>
          <a:p>
            <a:pPr>
              <a:lnSpc>
                <a:spcPct val="150000"/>
              </a:lnSpc>
              <a:buSzPct val="164000"/>
              <a:buFont typeface="Arial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 Mosaic</a:t>
            </a:r>
            <a:endParaRPr/>
          </a:p>
        </p:txBody>
      </p:sp>
      <p:sp>
        <p:nvSpPr>
          <p:cNvPr id="303" name="CustomShape 3"/>
          <p:cNvSpPr/>
          <p:nvPr/>
        </p:nvSpPr>
        <p:spPr>
          <a:xfrm>
            <a:off x="612000" y="2230920"/>
            <a:ext cx="1224720" cy="7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20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  <a:ea typeface="Tahoma"/>
              </a:rPr>
              <a:t>library(vcd) mosaic(Titanic)</a:t>
            </a:r>
            <a:endParaRPr/>
          </a:p>
        </p:txBody>
      </p:sp>
      <p:sp>
        <p:nvSpPr>
          <p:cNvPr id="304" name="CustomShape 4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Advanced Graphs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343760" y="1017720"/>
            <a:ext cx="4340520" cy="3535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06" name="CustomShape 2"/>
          <p:cNvSpPr/>
          <p:nvPr/>
        </p:nvSpPr>
        <p:spPr>
          <a:xfrm>
            <a:off x="536040" y="951120"/>
            <a:ext cx="2714760" cy="764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>
                <a:solidFill>
                  <a:srgbClr val="006FC0"/>
                </a:solidFill>
                <a:latin typeface="Tahoma"/>
              </a:rPr>
              <a:t>Part 4 : </a:t>
            </a:r>
            <a:r>
              <a:rPr lang="en-IN" sz="1400">
                <a:solidFill>
                  <a:srgbClr val="006FC0"/>
                </a:solidFill>
                <a:latin typeface="Tahoma"/>
              </a:rPr>
              <a:t>Lots of Graphs in 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</a:rPr>
              <a:t>heatmap(as.matrix(mtcars))</a:t>
            </a: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Advanced Graphs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6612" y="995277"/>
            <a:ext cx="653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2000" b="1" dirty="0" smtClean="0">
                <a:latin typeface="Calibri" panose="020F0502020204030204" pitchFamily="34" charset="0"/>
              </a:rPr>
              <a:t>Get Certified in R Analytics from </a:t>
            </a:r>
            <a:r>
              <a:rPr lang="en-US" sz="2000" b="1" dirty="0" err="1" smtClean="0">
                <a:latin typeface="Calibri" panose="020F0502020204030204" pitchFamily="34" charset="0"/>
              </a:rPr>
              <a:t>Edureka</a:t>
            </a:r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  <a:cs typeface="HP Simplified" pitchFamily="34" charset="0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292954" y="2690697"/>
            <a:ext cx="8407730" cy="2116860"/>
          </a:xfrm>
          <a:prstGeom prst="round2Diag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Edureka's</a:t>
            </a: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Mastering Data Analytics with R course: </a:t>
            </a:r>
          </a:p>
          <a:p>
            <a:endParaRPr lang="en-US" sz="12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An </a:t>
            </a:r>
            <a:r>
              <a:rPr lang="en-US" sz="1200" dirty="0">
                <a:solidFill>
                  <a:schemeClr val="tx1"/>
                </a:solidFill>
              </a:rPr>
              <a:t>Online course covering Techniques of Regression, Predictive Analytics, Data </a:t>
            </a:r>
            <a:r>
              <a:rPr lang="en-US" sz="1200" dirty="0" smtClean="0">
                <a:solidFill>
                  <a:schemeClr val="tx1"/>
                </a:solidFill>
              </a:rPr>
              <a:t>Mining and </a:t>
            </a:r>
            <a:r>
              <a:rPr lang="en-US" sz="1200" dirty="0">
                <a:solidFill>
                  <a:schemeClr val="tx1"/>
                </a:solidFill>
              </a:rPr>
              <a:t>Sentiment </a:t>
            </a:r>
            <a:r>
              <a:rPr lang="en-US" sz="1200" dirty="0" smtClean="0">
                <a:solidFill>
                  <a:schemeClr val="tx1"/>
                </a:solidFill>
              </a:rPr>
              <a:t>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Online Live Courses: 24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Assignments: 30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Project: 25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Lifetime Access + 24 X 7 Support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8287" y="1751810"/>
            <a:ext cx="6080166" cy="5981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Go to </a:t>
            </a:r>
            <a:r>
              <a:rPr lang="en-US" sz="2000" b="1" dirty="0" smtClean="0">
                <a:latin typeface="Calibri" panose="020F0502020204030204" pitchFamily="34" charset="0"/>
              </a:rPr>
              <a:t>www.edureka.co/r-for-analytics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6940" y="2349959"/>
            <a:ext cx="422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en-US" sz="1400" i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Batch starts from 10th October (Weekend Batch)</a:t>
            </a:r>
          </a:p>
        </p:txBody>
      </p:sp>
      <p:pic>
        <p:nvPicPr>
          <p:cNvPr id="6" name="Picture 5"/>
          <p:cNvPicPr preferRelativeResize="0">
            <a:picLocks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59" t="36990" r="29991" b="33407"/>
          <a:stretch/>
        </p:blipFill>
        <p:spPr bwMode="auto">
          <a:xfrm>
            <a:off x="1881015" y="877756"/>
            <a:ext cx="612648" cy="60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20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7844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Thank You</a:t>
            </a:r>
          </a:p>
          <a:p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Questions/Queries/Feedback</a:t>
            </a:r>
          </a:p>
          <a:p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smtClean="0">
                <a:latin typeface="Calibri" panose="020F0502020204030204" pitchFamily="34" charset="0"/>
                <a:cs typeface="Calibri" panose="020F0502020204030204" pitchFamily="34" charset="0"/>
              </a:rPr>
              <a:t>Recording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 presentation will be made available to you within 24 hours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42160" y="1509120"/>
            <a:ext cx="783720" cy="50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100">
                <a:solidFill>
                  <a:srgbClr val="464646"/>
                </a:solidFill>
                <a:latin typeface="Calibri"/>
              </a:rPr>
              <a:t>&gt; cor(mtcars)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536040" y="937800"/>
            <a:ext cx="3152880" cy="213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</a:t>
            </a:r>
            <a:r>
              <a:rPr lang="en-IN" sz="1400" b="1" dirty="0" smtClean="0">
                <a:solidFill>
                  <a:srgbClr val="006FC0"/>
                </a:solidFill>
                <a:latin typeface="Tahoma"/>
              </a:rPr>
              <a:t>2 </a:t>
            </a:r>
            <a:r>
              <a:rPr lang="en-IN" sz="1400" b="1" dirty="0">
                <a:solidFill>
                  <a:srgbClr val="006FC0"/>
                </a:solidFill>
                <a:latin typeface="Tahoma"/>
              </a:rPr>
              <a:t>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Does This Make Sense?</a:t>
            </a:r>
            <a:endParaRPr/>
          </a:p>
        </p:txBody>
      </p:sp>
      <p:pic>
        <p:nvPicPr>
          <p:cNvPr id="178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36040" y="1327320"/>
            <a:ext cx="8286480" cy="359064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398880" y="145800"/>
            <a:ext cx="465552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>
                <a:solidFill>
                  <a:srgbClr val="262626"/>
                </a:solidFill>
                <a:latin typeface="Calibri"/>
              </a:rPr>
              <a:t>Data Visualization In 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54720" y="1047600"/>
            <a:ext cx="4284000" cy="35053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81" name="CustomShape 2"/>
          <p:cNvSpPr/>
          <p:nvPr/>
        </p:nvSpPr>
        <p:spPr>
          <a:xfrm>
            <a:off x="536040" y="971640"/>
            <a:ext cx="3836880" cy="185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</a:t>
            </a:r>
            <a:r>
              <a:rPr lang="en-IN" sz="1400" b="1" dirty="0" smtClean="0">
                <a:solidFill>
                  <a:srgbClr val="006FC0"/>
                </a:solidFill>
                <a:latin typeface="Tahoma"/>
              </a:rPr>
              <a:t>2 </a:t>
            </a:r>
            <a:r>
              <a:rPr lang="en-IN" sz="1400" b="1" dirty="0">
                <a:solidFill>
                  <a:srgbClr val="006FC0"/>
                </a:solidFill>
                <a:latin typeface="Tahoma"/>
              </a:rPr>
              <a:t>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Does This Make </a:t>
            </a:r>
            <a:r>
              <a:rPr lang="en-IN" sz="1400" i="1" dirty="0">
                <a:solidFill>
                  <a:srgbClr val="006FC0"/>
                </a:solidFill>
                <a:latin typeface="Tahoma"/>
              </a:rPr>
              <a:t>Better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Sense?</a:t>
            </a:r>
            <a:endParaRPr/>
          </a:p>
          <a:p>
            <a:pPr>
              <a:lnSpc>
                <a:spcPts val="741"/>
              </a:lnSpc>
            </a:pPr>
            <a:endParaRPr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IN" sz="1200" dirty="0" smtClean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Library(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corrgram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)</a:t>
            </a:r>
            <a:endParaRPr/>
          </a:p>
          <a:p>
            <a:pPr>
              <a:lnSpc>
                <a:spcPct val="135000"/>
              </a:lnSpc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Corrgram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mtcars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) RED is negative BLUE is positive</a:t>
            </a:r>
            <a:endParaRPr smtClean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 Darker the 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</a:rPr>
              <a:t>color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, more the correlation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398880" y="145800"/>
            <a:ext cx="465552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>
                <a:solidFill>
                  <a:srgbClr val="262626"/>
                </a:solidFill>
                <a:latin typeface="Calibri"/>
              </a:rPr>
              <a:t>Data Visualization In 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36040" y="971640"/>
            <a:ext cx="6472800" cy="29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Basic graphs in R </a:t>
            </a:r>
            <a:r>
              <a:rPr lang="en-IN" sz="1400" dirty="0" smtClean="0">
                <a:solidFill>
                  <a:srgbClr val="006FC0"/>
                </a:solidFill>
                <a:latin typeface="Tahoma"/>
              </a:rPr>
              <a:t>(Which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one should we use </a:t>
            </a:r>
            <a:r>
              <a:rPr lang="en-IN" sz="1400" dirty="0" smtClean="0">
                <a:solidFill>
                  <a:srgbClr val="006FC0"/>
                </a:solidFill>
                <a:latin typeface="Tahoma"/>
              </a:rPr>
              <a:t>and when?)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285750" indent="-285750">
              <a:lnSpc>
                <a:spcPts val="635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Pie Chart (never use them)</a:t>
            </a: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Scatter Plot (always use them?)</a:t>
            </a: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Line Graph (Linear Trend)</a:t>
            </a: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Bar Graphs (When are they better than Line graphs?)</a:t>
            </a: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Sunflower plot 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overplotting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)</a:t>
            </a: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Rug Plot</a:t>
            </a: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Density Plot</a:t>
            </a: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Histograms (Give us a good break!)</a:t>
            </a: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Box Plots</a:t>
            </a:r>
            <a:endParaRPr dirty="0"/>
          </a:p>
        </p:txBody>
      </p:sp>
      <p:sp>
        <p:nvSpPr>
          <p:cNvPr id="203" name="CustomShape 2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Basic graphs in 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36040" y="971640"/>
            <a:ext cx="3798720" cy="12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: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Basic graphs in </a:t>
            </a:r>
            <a:r>
              <a:rPr lang="en-IN" sz="1400" dirty="0" smtClean="0">
                <a:solidFill>
                  <a:srgbClr val="006FC0"/>
                </a:solidFill>
                <a:latin typeface="Tahoma"/>
              </a:rPr>
              <a:t>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285750" indent="-285750">
              <a:lnSpc>
                <a:spcPts val="635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P</a:t>
            </a:r>
            <a:r>
              <a:rPr lang="en-IN" sz="1200" dirty="0" smtClean="0">
                <a:solidFill>
                  <a:srgbClr val="000000"/>
                </a:solidFill>
                <a:latin typeface="Tahoma"/>
              </a:rPr>
              <a:t>lot(iris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)</a:t>
            </a: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Plot the entire object</a:t>
            </a: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See how variables behave with each other</a:t>
            </a:r>
            <a:endParaRPr dirty="0"/>
          </a:p>
        </p:txBody>
      </p:sp>
      <p:sp>
        <p:nvSpPr>
          <p:cNvPr id="205" name="CustomShape 2"/>
          <p:cNvSpPr/>
          <p:nvPr/>
        </p:nvSpPr>
        <p:spPr>
          <a:xfrm>
            <a:off x="4952880" y="1047600"/>
            <a:ext cx="3601800" cy="2948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06" name="CustomShape 3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Basic graphs in 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181480" y="1047600"/>
            <a:ext cx="3551400" cy="28378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08" name="CustomShape 2"/>
          <p:cNvSpPr/>
          <p:nvPr/>
        </p:nvSpPr>
        <p:spPr>
          <a:xfrm>
            <a:off x="536040" y="955080"/>
            <a:ext cx="5088600" cy="153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</a:rPr>
              <a:t>Part 3 </a:t>
            </a:r>
            <a:r>
              <a:rPr lang="en-IN" sz="1400" dirty="0">
                <a:solidFill>
                  <a:srgbClr val="006FC0"/>
                </a:solidFill>
                <a:latin typeface="Tahoma"/>
              </a:rPr>
              <a:t>Basic graphs in 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ts val="635"/>
              </a:lnSpc>
            </a:pP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Plot(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iris$Sepal.Length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, </a:t>
            </a:r>
            <a:r>
              <a:rPr lang="en-IN" sz="1200" dirty="0" err="1">
                <a:solidFill>
                  <a:srgbClr val="000000"/>
                </a:solidFill>
                <a:latin typeface="Tahoma"/>
              </a:rPr>
              <a:t>iris$Species</a:t>
            </a:r>
            <a:r>
              <a:rPr lang="en-IN" sz="1200" dirty="0">
                <a:solidFill>
                  <a:srgbClr val="000000"/>
                </a:solidFill>
                <a:latin typeface="Tahoma"/>
              </a:rPr>
              <a:t>)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171450" indent="-171450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</a:rPr>
              <a:t>Plot two variables at a time to closely examine relationship</a:t>
            </a:r>
            <a:endParaRPr dirty="0"/>
          </a:p>
        </p:txBody>
      </p:sp>
      <p:sp>
        <p:nvSpPr>
          <p:cNvPr id="209" name="CustomShape 3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Basic graphs in 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648320" y="971640"/>
            <a:ext cx="4301640" cy="3520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11" name="CustomShape 2"/>
          <p:cNvSpPr/>
          <p:nvPr/>
        </p:nvSpPr>
        <p:spPr>
          <a:xfrm>
            <a:off x="536040" y="984600"/>
            <a:ext cx="3403800" cy="1281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rgbClr val="006FC0"/>
                </a:solidFill>
                <a:latin typeface="Tahoma"/>
                <a:ea typeface="Tahoma"/>
              </a:rPr>
              <a:t>Part 3 </a:t>
            </a:r>
            <a:r>
              <a:rPr lang="en-IN" sz="1400" dirty="0">
                <a:solidFill>
                  <a:srgbClr val="006FC0"/>
                </a:solidFill>
                <a:latin typeface="Tahoma"/>
                <a:ea typeface="Tahoma"/>
              </a:rPr>
              <a:t>Basic graphs in R</a:t>
            </a:r>
            <a:endParaRPr dirty="0"/>
          </a:p>
          <a:p>
            <a:pPr>
              <a:lnSpc>
                <a:spcPts val="847"/>
              </a:lnSpc>
            </a:pPr>
            <a:endParaRPr dirty="0"/>
          </a:p>
          <a:p>
            <a:pPr marL="171450" indent="-171450" algn="just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P</a:t>
            </a:r>
            <a:r>
              <a:rPr lang="en-IN" sz="1200" dirty="0" smtClean="0">
                <a:solidFill>
                  <a:srgbClr val="000000"/>
                </a:solidFill>
                <a:latin typeface="Tahoma"/>
                <a:ea typeface="Tahoma"/>
              </a:rPr>
              <a:t>lot(</a:t>
            </a:r>
            <a:r>
              <a:rPr lang="en-IN" sz="1200" dirty="0" err="1" smtClean="0">
                <a:solidFill>
                  <a:srgbClr val="000000"/>
                </a:solidFill>
                <a:latin typeface="Tahoma"/>
                <a:ea typeface="Tahoma"/>
              </a:rPr>
              <a:t>iris$Species</a:t>
            </a: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, </a:t>
            </a:r>
            <a:r>
              <a:rPr lang="en-IN" sz="1200" dirty="0" err="1">
                <a:solidFill>
                  <a:srgbClr val="000000"/>
                </a:solidFill>
                <a:latin typeface="Tahoma"/>
                <a:ea typeface="Tahoma"/>
              </a:rPr>
              <a:t>iris$Sepal.Length</a:t>
            </a: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)</a:t>
            </a:r>
            <a:endParaRPr dirty="0"/>
          </a:p>
          <a:p>
            <a:pPr marL="171450" indent="-171450" algn="just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Plot two variables at a time</a:t>
            </a:r>
            <a:endParaRPr dirty="0"/>
          </a:p>
          <a:p>
            <a:pPr marL="171450" indent="-171450" algn="just">
              <a:lnSpc>
                <a:spcPct val="10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Tahoma"/>
                <a:ea typeface="Tahoma"/>
              </a:rPr>
              <a:t>Order is important</a:t>
            </a:r>
            <a:endParaRPr dirty="0"/>
          </a:p>
        </p:txBody>
      </p:sp>
      <p:sp>
        <p:nvSpPr>
          <p:cNvPr id="212" name="CustomShape 3"/>
          <p:cNvSpPr/>
          <p:nvPr/>
        </p:nvSpPr>
        <p:spPr>
          <a:xfrm>
            <a:off x="533520" y="2416320"/>
            <a:ext cx="4032000" cy="836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IN" sz="1200" b="1">
                <a:solidFill>
                  <a:srgbClr val="000000"/>
                </a:solidFill>
                <a:latin typeface="Tahoma"/>
                <a:ea typeface="Tahoma"/>
              </a:rPr>
              <a:t>Hint</a:t>
            </a:r>
            <a:r>
              <a:rPr lang="en-IN" sz="1200">
                <a:solidFill>
                  <a:srgbClr val="000000"/>
                </a:solidFill>
                <a:latin typeface="Tahoma"/>
                <a:ea typeface="Tahoma"/>
              </a:rPr>
              <a:t>- Keep factor variables to X axis Box Plot- Five Numbers! minimum, first quartile, median,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  <a:ea typeface="Tahoma"/>
              </a:rPr>
              <a:t>third quartile, maximum.</a:t>
            </a:r>
            <a:endParaRPr/>
          </a:p>
        </p:txBody>
      </p:sp>
      <p:sp>
        <p:nvSpPr>
          <p:cNvPr id="213" name="CustomShape 4"/>
          <p:cNvSpPr/>
          <p:nvPr/>
        </p:nvSpPr>
        <p:spPr>
          <a:xfrm>
            <a:off x="514800" y="177120"/>
            <a:ext cx="4940280" cy="3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600">
                <a:solidFill>
                  <a:srgbClr val="252525"/>
                </a:solidFill>
                <a:latin typeface="Calibri"/>
              </a:rPr>
              <a:t>Basic graphs in 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1106</Words>
  <Application>Microsoft Office PowerPoint</Application>
  <PresentationFormat>On-screen Show (16:9)</PresentationFormat>
  <Paragraphs>268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Castellar</vt:lpstr>
      <vt:lpstr>DejaVu Sans</vt:lpstr>
      <vt:lpstr>HP Simplified</vt:lpstr>
      <vt:lpstr>StarSymbol</vt:lpstr>
      <vt:lpstr>Tahoma</vt:lpstr>
      <vt:lpstr>Times New Roman</vt:lpstr>
      <vt:lpstr>Wingdings</vt:lpstr>
      <vt:lpstr>Office Theme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Pooja Gupta</dc:creator>
  <cp:lastModifiedBy>Vardhan</cp:lastModifiedBy>
  <cp:revision>15</cp:revision>
  <dcterms:modified xsi:type="dcterms:W3CDTF">2015-10-07T10:13:40Z</dcterms:modified>
</cp:coreProperties>
</file>