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  <p:sldMasterId id="2147483713" r:id="rId4"/>
  </p:sldMasterIdLst>
  <p:notesMasterIdLst>
    <p:notesMasterId r:id="rId33"/>
  </p:notesMasterIdLst>
  <p:handoutMasterIdLst>
    <p:handoutMasterId r:id="rId34"/>
  </p:handoutMasterIdLst>
  <p:sldIdLst>
    <p:sldId id="308" r:id="rId5"/>
    <p:sldId id="320" r:id="rId6"/>
    <p:sldId id="333" r:id="rId7"/>
    <p:sldId id="334" r:id="rId8"/>
    <p:sldId id="337" r:id="rId9"/>
    <p:sldId id="302" r:id="rId10"/>
    <p:sldId id="326" r:id="rId11"/>
    <p:sldId id="332" r:id="rId12"/>
    <p:sldId id="306" r:id="rId13"/>
    <p:sldId id="329" r:id="rId14"/>
    <p:sldId id="330" r:id="rId15"/>
    <p:sldId id="310" r:id="rId16"/>
    <p:sldId id="338" r:id="rId17"/>
    <p:sldId id="339" r:id="rId18"/>
    <p:sldId id="340" r:id="rId19"/>
    <p:sldId id="341" r:id="rId20"/>
    <p:sldId id="276" r:id="rId21"/>
    <p:sldId id="327" r:id="rId22"/>
    <p:sldId id="328" r:id="rId23"/>
    <p:sldId id="312" r:id="rId24"/>
    <p:sldId id="313" r:id="rId25"/>
    <p:sldId id="325" r:id="rId26"/>
    <p:sldId id="314" r:id="rId27"/>
    <p:sldId id="315" r:id="rId28"/>
    <p:sldId id="316" r:id="rId29"/>
    <p:sldId id="323" r:id="rId30"/>
    <p:sldId id="321" r:id="rId31"/>
    <p:sldId id="322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6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20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82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08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7AD8-F30C-4F9C-820E-149D077B2C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364355" y="4340995"/>
            <a:ext cx="779646" cy="105878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https://nodejs.org/images/logos/nodej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83" y="810205"/>
            <a:ext cx="3104511" cy="16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7"/>
          <p:cNvSpPr/>
          <p:nvPr userDrawn="1"/>
        </p:nvSpPr>
        <p:spPr>
          <a:xfrm>
            <a:off x="-9525" y="598488"/>
            <a:ext cx="466725" cy="82550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30720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5" y="-6432"/>
            <a:ext cx="2634018" cy="2634018"/>
          </a:xfrm>
          <a:prstGeom prst="rect">
            <a:avLst/>
          </a:prstGeom>
        </p:spPr>
      </p:pic>
      <p:sp>
        <p:nvSpPr>
          <p:cNvPr id="6" name="Rectangle 7"/>
          <p:cNvSpPr/>
          <p:nvPr userDrawn="1"/>
        </p:nvSpPr>
        <p:spPr>
          <a:xfrm>
            <a:off x="8364355" y="4340995"/>
            <a:ext cx="779646" cy="105878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8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335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43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24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0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113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55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88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841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810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498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03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42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424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2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</p:spTree>
    <p:extLst>
      <p:ext uri="{BB962C8B-B14F-4D97-AF65-F5344CB8AC3E}">
        <p14:creationId xmlns:p14="http://schemas.microsoft.com/office/powerpoint/2010/main" val="4022028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0646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46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90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7"/>
          <p:cNvSpPr/>
          <p:nvPr userDrawn="1"/>
        </p:nvSpPr>
        <p:spPr>
          <a:xfrm>
            <a:off x="5546" y="598488"/>
            <a:ext cx="466725" cy="82550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45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12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66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492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07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9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55698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86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6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530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75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52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3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2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1.emf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1.emf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rgbClr val="009DD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78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1" r:id="rId17"/>
    <p:sldLayoutId id="2147483700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</p:spTree>
    <p:extLst>
      <p:ext uri="{BB962C8B-B14F-4D97-AF65-F5344CB8AC3E}">
        <p14:creationId xmlns:p14="http://schemas.microsoft.com/office/powerpoint/2010/main" val="35543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mastering-node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0362" y="3252816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Mastering </a:t>
            </a:r>
            <a:r>
              <a:rPr lang="en-US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Node.js course details at </a:t>
            </a:r>
            <a:r>
              <a:rPr lang="en-US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www.edureka.co/mastering-node-js</a:t>
            </a:r>
            <a:endParaRPr lang="en-US" sz="14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381" y="2677608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Communication in Node.js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static.wixstatic.com/media/887bb4_df1c8071a1344597a00e518b56600ed2.jpg_2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18" y="1060825"/>
            <a:ext cx="1838528" cy="13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9875" y="1229358"/>
            <a:ext cx="51020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 LinkedIn Mobile was powered by Ruby on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synchronous app in which clients used to make several calls for a single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page, consequently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was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bursting because of the load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 of using Node.js</a:t>
            </a:r>
          </a:p>
          <a:p>
            <a:pPr algn="just"/>
            <a:endParaRPr lang="en-US" sz="12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moved to Node.js which enabled them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move to a model where the client makes a single request for 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led to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 in the number of machines used to host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services greater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10:1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91" y="1892142"/>
            <a:ext cx="766091" cy="48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00" y="1274412"/>
            <a:ext cx="1505717" cy="61773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532" y="1173182"/>
            <a:ext cx="49319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Ebay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making real time applications with huge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eBay-specific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</a:p>
          <a:p>
            <a:pPr lvl="2"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eBay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having java infrastructure, it consumed many more resources than expected, raising questions about scalability for production</a:t>
            </a: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2" indent="-342900">
              <a:buFont typeface="Wingdings" panose="05000000000000000000" pitchFamily="2" charset="2"/>
              <a:buChar char="§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2" indent="-342900">
              <a:buFont typeface="Wingdings" panose="05000000000000000000" pitchFamily="2" charset="2"/>
              <a:buChar char="§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00" y="1274412"/>
            <a:ext cx="1505717" cy="6177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1532" y="1173182"/>
            <a:ext cx="493192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Ebay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making real time applications with huge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eBay-specific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</a:p>
          <a:p>
            <a:pPr lvl="2" algn="just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eBay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having java infrastructure, it consumed many more resources than expected, raising questions about scalability for production</a:t>
            </a: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2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solved this issue as it is scalable because its single threaded so less overheads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that is why it utilizes the resources in the right manner, so no extra consumption of resources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2" indent="-342900">
              <a:buFont typeface="Wingdings" panose="05000000000000000000" pitchFamily="2" charset="2"/>
              <a:buChar char="§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2" indent="-342900">
              <a:buFont typeface="Wingdings" panose="05000000000000000000" pitchFamily="2" charset="2"/>
              <a:buChar char="§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84255" y="2650509"/>
            <a:ext cx="2297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 of using Node.js</a:t>
            </a:r>
          </a:p>
        </p:txBody>
      </p:sp>
    </p:spTree>
    <p:extLst>
      <p:ext uri="{BB962C8B-B14F-4D97-AF65-F5344CB8AC3E}">
        <p14:creationId xmlns:p14="http://schemas.microsoft.com/office/powerpoint/2010/main" val="4074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Uber’s Story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49" y="1488606"/>
            <a:ext cx="5421049" cy="2278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296" y="894303"/>
            <a:ext cx="8179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Uber is a transportation company which allows users to get a taxi, private car or rideshare from their smartphones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4030" y="4084205"/>
            <a:ext cx="455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Uber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NodeJS to implement their cab dispatch operation   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Uber - Old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66" y="1665084"/>
            <a:ext cx="1835218" cy="183521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4282" y="892352"/>
            <a:ext cx="2171142" cy="3380681"/>
            <a:chOff x="931135" y="1039802"/>
            <a:chExt cx="2171142" cy="36243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35" y="1067267"/>
              <a:ext cx="979281" cy="16202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225" y="1039802"/>
              <a:ext cx="884253" cy="16751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15" y="2847052"/>
              <a:ext cx="874922" cy="18133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926" y="2826278"/>
              <a:ext cx="943351" cy="183782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733526" y="2184199"/>
            <a:ext cx="1925815" cy="989110"/>
            <a:chOff x="3694614" y="2196630"/>
            <a:chExt cx="1925815" cy="989110"/>
          </a:xfrm>
        </p:grpSpPr>
        <p:sp>
          <p:nvSpPr>
            <p:cNvPr id="9" name="Rectangle 8"/>
            <p:cNvSpPr/>
            <p:nvPr/>
          </p:nvSpPr>
          <p:spPr>
            <a:xfrm>
              <a:off x="3697038" y="2196672"/>
              <a:ext cx="865762" cy="39883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54667" y="2786906"/>
              <a:ext cx="865762" cy="39883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PHP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54667" y="2196630"/>
              <a:ext cx="865762" cy="39883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614" y="2779595"/>
              <a:ext cx="865762" cy="39883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PHP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004478" y="2678754"/>
            <a:ext cx="689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59341" y="2678754"/>
            <a:ext cx="712277" cy="8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Uber - Multiple Dispatch Problem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031" y="1079770"/>
            <a:ext cx="7614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PHP is a multithreaded language , each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user’s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is handled in a separate thread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one car is dispatched for a user, in between the same car get dispatched to another user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was car dispatch operation was executed from multiple threads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Uber - New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8288" y="2641441"/>
            <a:ext cx="865762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3440" y="1785407"/>
            <a:ext cx="865762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0331" y="1401164"/>
            <a:ext cx="865762" cy="233425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50153" y="747406"/>
            <a:ext cx="2086059" cy="173595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6933" y="1877777"/>
            <a:ext cx="802268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57006" y="2017273"/>
            <a:ext cx="689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57006" y="2889520"/>
            <a:ext cx="689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68693" y="1113175"/>
            <a:ext cx="1278747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State (MongoDB)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6508066" y="1512009"/>
            <a:ext cx="1" cy="365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50154" y="2889520"/>
            <a:ext cx="2086059" cy="181866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226093" y="2077194"/>
            <a:ext cx="188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88569" y="726579"/>
            <a:ext cx="1258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Real-time Logic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9109" y="4395592"/>
            <a:ext cx="1188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53808" y="3890951"/>
            <a:ext cx="1278747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Store (MySQL)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16870" y="3073715"/>
            <a:ext cx="802268" cy="3988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6508065" y="2271191"/>
            <a:ext cx="9939" cy="802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18004" y="3484138"/>
            <a:ext cx="0" cy="406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36030" y="3273132"/>
            <a:ext cx="1880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>
                <a:solidFill>
                  <a:srgbClr val="0070C0"/>
                </a:solidFill>
              </a:rPr>
              <a:t>the graph below : 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number of jobs are skyrocketing.</a:t>
            </a:r>
          </a:p>
        </p:txBody>
      </p:sp>
      <p:pic>
        <p:nvPicPr>
          <p:cNvPr id="4" name="Picture 2" descr="node.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96" y="1561727"/>
            <a:ext cx="5143500" cy="28575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Let us see how communication works in Node.js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02807" y="871408"/>
            <a:ext cx="8545249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For Network communication on Node.js, we use the “net”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module</a:t>
            </a:r>
          </a:p>
          <a:p>
            <a:pPr marL="285750" marR="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net.createServer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([options][,callback])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 </a:t>
            </a:r>
          </a:p>
          <a:p>
            <a:pPr marL="285750" marR="0" lvl="0" indent="-285750" algn="just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If </a:t>
            </a:r>
            <a:r>
              <a:rPr lang="en-IN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allowHalfOpen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is true then when the other side initiates Connection Termination the server WILL NOT send the FIN packet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-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4857" y="1828344"/>
            <a:ext cx="3829050" cy="1068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//options object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</a:t>
            </a:r>
            <a:r>
              <a:rPr lang="en-IN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allowHalfOpen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: false ,   </a:t>
            </a:r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pauseOnConnect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: 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false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  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//values : true or false, default : false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1862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5184" y="1473044"/>
            <a:ext cx="4885464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Introduction of </a:t>
            </a:r>
            <a:r>
              <a:rPr lang="en-US" sz="1400" dirty="0" smtClean="0">
                <a:solidFill>
                  <a:prstClr val="black"/>
                </a:solidFill>
                <a:cs typeface="Calibri" panose="020F0502020204030204" pitchFamily="34" charset="0"/>
              </a:rPr>
              <a:t>Node.js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Use Cases of </a:t>
            </a:r>
            <a:r>
              <a:rPr lang="en-US" sz="1400" dirty="0" smtClean="0">
                <a:solidFill>
                  <a:prstClr val="black"/>
                </a:solidFill>
                <a:cs typeface="Calibri" panose="020F0502020204030204" pitchFamily="34" charset="0"/>
              </a:rPr>
              <a:t>Node.js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Network Communication in </a:t>
            </a:r>
            <a:r>
              <a:rPr lang="en-US" sz="1400" dirty="0" smtClean="0">
                <a:solidFill>
                  <a:prstClr val="black"/>
                </a:solidFill>
                <a:cs typeface="Calibri" panose="020F0502020204030204" pitchFamily="34" charset="0"/>
              </a:rPr>
              <a:t>Node.js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cs typeface="Calibri" panose="020F0502020204030204" pitchFamily="34" charset="0"/>
              </a:rPr>
              <a:t>Two Way Communication in </a:t>
            </a:r>
            <a:r>
              <a:rPr lang="en-US" sz="1400" dirty="0" smtClean="0">
                <a:solidFill>
                  <a:prstClr val="black"/>
                </a:solidFill>
                <a:cs typeface="Calibri" panose="020F0502020204030204" pitchFamily="34" charset="0"/>
              </a:rPr>
              <a:t>Node.js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cs typeface="HP Simplified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0757" y="1303194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97" y="1402281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93" y="2272694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98" y="2272693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97" y="3101070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01"/>
          <p:cNvGrpSpPr>
            <a:grpSpLocks/>
          </p:cNvGrpSpPr>
          <p:nvPr/>
        </p:nvGrpSpPr>
        <p:grpSpPr>
          <a:xfrm>
            <a:off x="6285533" y="2157072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59502" y="1222481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70" y="2270474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mtClean="0">
                <a:solidFill>
                  <a:prstClr val="black"/>
                </a:solidFill>
              </a:rPr>
              <a:t>What will you learn today?</a:t>
            </a: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8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4576" y="865962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//Creating a TCP Server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25" y="1223000"/>
            <a:ext cx="3829050" cy="222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net = require(‘net’);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server = </a:t>
            </a:r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net.createServer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(function(socket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)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socket.end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(‘Hello World’); //Socket is a Duplex stream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  <a:p>
            <a:pPr lvl="0"/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server.listen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(3000,function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()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console.log(“Server is listening on Port 3000”);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</p:txBody>
      </p:sp>
      <p:sp>
        <p:nvSpPr>
          <p:cNvPr id="6" name="Shape 287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9669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866775"/>
            <a:ext cx="6732351" cy="234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//A TCP client 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var net = require(‘net’);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var socket =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net.createConnection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({port: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3000,host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 ‘192.168.0.1’);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socket.on(‘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connect’,function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()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{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console.log(‘connected to the server’);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})</a:t>
            </a:r>
          </a:p>
          <a:p>
            <a:pPr>
              <a:buClr>
                <a:srgbClr val="262626"/>
              </a:buClr>
              <a:buSzPct val="100000"/>
              <a:defRPr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socket.end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(‘Hello Server’);</a:t>
            </a:r>
          </a:p>
          <a:p>
            <a:pPr>
              <a:buClr>
                <a:srgbClr val="262626"/>
              </a:buClr>
              <a:buSzPct val="100000"/>
              <a:defRPr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//we can now create a command line TCP chat server and client by using the //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process.stdin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(Readable Stream) and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process.stdout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(Writable)</a:t>
            </a:r>
          </a:p>
        </p:txBody>
      </p:sp>
      <p:sp>
        <p:nvSpPr>
          <p:cNvPr id="5" name="Shape 287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006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Demo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  <p:sp>
        <p:nvSpPr>
          <p:cNvPr id="274" name="Shape 274"/>
          <p:cNvSpPr/>
          <p:nvPr/>
        </p:nvSpPr>
        <p:spPr>
          <a:xfrm>
            <a:off x="401603" y="786321"/>
            <a:ext cx="8256013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Socket.io is a fast, real-time engine.</a:t>
            </a: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Transmitting messages and Receiving message between client and server is simple: Events.</a:t>
            </a: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On server/client when sending a message use </a:t>
            </a: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socket.emit(‘eventname’,data)</a:t>
            </a: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 “eventname” can be any string</a:t>
            </a: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And data can be any data: even Binary data!</a:t>
            </a: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On server/client when you want to listen to events-messages use </a:t>
            </a: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socket.on(‘eventname’,callbackFunction)</a:t>
            </a: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 </a:t>
            </a: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Where the callbackFunction is a function that accepts a Data argument : Data sent by the other party.      </a:t>
            </a:r>
          </a:p>
        </p:txBody>
      </p:sp>
    </p:spTree>
    <p:extLst>
      <p:ext uri="{BB962C8B-B14F-4D97-AF65-F5344CB8AC3E}">
        <p14:creationId xmlns:p14="http://schemas.microsoft.com/office/powerpoint/2010/main" val="3249933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01605" y="796049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 simple example: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             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95300" y="1133299"/>
            <a:ext cx="3967800" cy="35454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//Server-side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app = require('express')();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server = require('http').Server(app);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io = require('socket.io')(server);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server.listen(80);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app.get('/', function (req, res)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res.sendfile(__dirname + '/index.html');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io.on('connection', function (socket)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socket.emit('news', { hello: 'world'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socket.on('my other event', function (data)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console.log(data);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556795" y="1133299"/>
            <a:ext cx="3682533" cy="24172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//client-side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 src="/socket.io/socket.io.js"&gt;&lt;/script&gt;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&lt;script&gt;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var socket = io.connect('http://localhost');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socket.on('news', function (data)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console.log(data);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socket.emit('my other event', { my: 'data'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&lt;/script&gt;</a:t>
            </a:r>
          </a:p>
          <a:p>
            <a:pPr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</p:spTree>
    <p:extLst>
      <p:ext uri="{BB962C8B-B14F-4D97-AF65-F5344CB8AC3E}">
        <p14:creationId xmlns:p14="http://schemas.microsoft.com/office/powerpoint/2010/main" val="4283260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01606" y="786321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Besides ‘connect’, ‘message’ and ‘disconnect’ you can use any custom event names</a:t>
            </a:r>
          </a:p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indent="-285750" algn="just"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You could also have a separation of concerns by namespacing. Namespacing also means, that the same websocket connection is used but is multiplexed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             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46029" y="1661505"/>
            <a:ext cx="3660599" cy="322177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io = require('socket.io').listen(80);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chat = io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.of('/chat')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.on('connection', function (socket)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socket.emit('a message',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    that: 'only'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  , '/chat': 'will get'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});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news = io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.of('/news')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.on('connection', function (socket)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socket.emit('item', { news: 'item'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687431" y="1679808"/>
            <a:ext cx="3542170" cy="2651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&lt;script&gt;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var chat = io.connect('http://localhost/chat')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, news = io.connect('http://localhost/news');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chat.on('connect', function ()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chat.emit('hi!');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news.on('news', function ()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news.emit('woot');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&lt;/script&gt;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6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</p:spTree>
    <p:extLst>
      <p:ext uri="{BB962C8B-B14F-4D97-AF65-F5344CB8AC3E}">
        <p14:creationId xmlns:p14="http://schemas.microsoft.com/office/powerpoint/2010/main" val="1954436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Demo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>
                <a:latin typeface="Calibri" panose="020F0502020204030204" pitchFamily="34" charset="0"/>
              </a:rPr>
              <a:t>Certifications </a:t>
            </a:r>
            <a:endParaRPr lang="en-US" sz="240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8656" y="886705"/>
            <a:ext cx="6099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</a:rPr>
              <a:t>Get certified in Mastering Node.js by </a:t>
            </a:r>
            <a:r>
              <a:rPr lang="en-US" sz="1400" b="1" dirty="0" err="1" smtClean="0">
                <a:solidFill>
                  <a:prstClr val="black"/>
                </a:solidFill>
              </a:rPr>
              <a:t>Edureka</a:t>
            </a:r>
            <a:endParaRPr lang="en-US" sz="1400" b="1" dirty="0" smtClean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</a:rPr>
              <a:t>Edureka's</a:t>
            </a:r>
            <a:r>
              <a:rPr lang="en-US" sz="1200" b="1" dirty="0">
                <a:solidFill>
                  <a:prstClr val="black"/>
                </a:solidFill>
              </a:rPr>
              <a:t> Mastering </a:t>
            </a:r>
            <a:r>
              <a:rPr lang="en-US" sz="1200" b="1" dirty="0" smtClean="0">
                <a:solidFill>
                  <a:prstClr val="black"/>
                </a:solidFill>
              </a:rPr>
              <a:t>Node.js course: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You will learn how to develop fast </a:t>
            </a:r>
            <a:r>
              <a:rPr lang="en-US" sz="1200" dirty="0">
                <a:solidFill>
                  <a:prstClr val="black"/>
                </a:solidFill>
              </a:rPr>
              <a:t>real-time network applications using Node.js, </a:t>
            </a:r>
            <a:r>
              <a:rPr lang="en-US" sz="1200" dirty="0" err="1">
                <a:solidFill>
                  <a:prstClr val="black"/>
                </a:solidFill>
              </a:rPr>
              <a:t>ExpressJS</a:t>
            </a:r>
            <a:r>
              <a:rPr lang="en-US" sz="1200" dirty="0">
                <a:solidFill>
                  <a:prstClr val="black"/>
                </a:solidFill>
              </a:rPr>
              <a:t> and MongoDB, deal with templating engines like Jade/Hogan/Handlebars and understand testing using </a:t>
            </a:r>
            <a:r>
              <a:rPr lang="en-US" sz="1200" dirty="0" smtClean="0">
                <a:solidFill>
                  <a:prstClr val="black"/>
                </a:solidFill>
              </a:rPr>
              <a:t>Mocha/Jasmine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It will </a:t>
            </a:r>
            <a:r>
              <a:rPr lang="en-US" sz="1200" dirty="0">
                <a:solidFill>
                  <a:prstClr val="black"/>
                </a:solidFill>
              </a:rPr>
              <a:t>train you to build networking and web based applications that are far more superior and efficient than applications build in other languages.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Get to work on a To-Do List App Project towards the end of the course, which gives you complete insights on the Node.js framework.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Online Live Courses: 27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Assignments: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Lifetime Access + 24 X 7 Support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</a:rPr>
              <a:t>Go </a:t>
            </a:r>
            <a:r>
              <a:rPr lang="en-US" sz="2000" b="1" dirty="0" smtClean="0">
                <a:solidFill>
                  <a:prstClr val="white"/>
                </a:solidFill>
              </a:rPr>
              <a:t>to www.edureka.co/mastering-node-js 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593224" y="766497"/>
            <a:ext cx="572119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801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pPr defTabSz="457200"/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Recording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Traditional Multithreaded Model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08" y="686931"/>
            <a:ext cx="6086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Problem with Multithreaded Model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56155" y="911726"/>
            <a:ext cx="4328982" cy="1663429"/>
            <a:chOff x="933852" y="1347844"/>
            <a:chExt cx="7147649" cy="2650223"/>
          </a:xfrm>
        </p:grpSpPr>
        <p:sp>
          <p:nvSpPr>
            <p:cNvPr id="2" name="Rectangle 1"/>
            <p:cNvSpPr/>
            <p:nvPr/>
          </p:nvSpPr>
          <p:spPr>
            <a:xfrm>
              <a:off x="933852" y="1347845"/>
              <a:ext cx="1750979" cy="5836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61369" y="1347844"/>
              <a:ext cx="1750979" cy="5836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3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706237" y="2616739"/>
              <a:ext cx="1726659" cy="138132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Shared Resource</a:t>
              </a:r>
              <a:endParaRPr lang="en-US" sz="1100" dirty="0"/>
            </a:p>
          </p:txBody>
        </p:sp>
        <p:cxnSp>
          <p:nvCxnSpPr>
            <p:cNvPr id="10" name="Curved Connector 9"/>
            <p:cNvCxnSpPr>
              <a:stCxn id="2" idx="2"/>
              <a:endCxn id="4" idx="2"/>
            </p:cNvCxnSpPr>
            <p:nvPr/>
          </p:nvCxnSpPr>
          <p:spPr>
            <a:xfrm rot="16200000" flipH="1">
              <a:off x="2069838" y="1671006"/>
              <a:ext cx="1375900" cy="18968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6" idx="2"/>
              <a:endCxn id="4" idx="6"/>
            </p:cNvCxnSpPr>
            <p:nvPr/>
          </p:nvCxnSpPr>
          <p:spPr>
            <a:xfrm rot="5400000">
              <a:off x="5596928" y="1767472"/>
              <a:ext cx="1375901" cy="17039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37075" y="2763899"/>
              <a:ext cx="1624519" cy="8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</a:t>
              </a:r>
              <a:r>
                <a:rPr lang="en-US" dirty="0" smtClean="0">
                  <a:solidFill>
                    <a:srgbClr val="00B0F0"/>
                  </a:solidFill>
                </a:rPr>
                <a:t>ants to update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6982" y="2727214"/>
              <a:ext cx="1624519" cy="8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</a:t>
              </a:r>
              <a:r>
                <a:rPr lang="en-US" dirty="0" smtClean="0">
                  <a:solidFill>
                    <a:srgbClr val="00B0F0"/>
                  </a:solidFill>
                </a:rPr>
                <a:t>ants to update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81918" y="1352711"/>
              <a:ext cx="1750979" cy="5836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2</a:t>
              </a:r>
              <a:endParaRPr lang="en-US" dirty="0"/>
            </a:p>
          </p:txBody>
        </p:sp>
        <p:cxnSp>
          <p:nvCxnSpPr>
            <p:cNvPr id="21" name="Curved Connector 20"/>
            <p:cNvCxnSpPr/>
            <p:nvPr/>
          </p:nvCxnSpPr>
          <p:spPr>
            <a:xfrm rot="5400000">
              <a:off x="4209927" y="2281418"/>
              <a:ext cx="670643" cy="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45248" y="1946098"/>
              <a:ext cx="1624519" cy="8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</a:t>
              </a:r>
              <a:r>
                <a:rPr lang="en-US" dirty="0" smtClean="0">
                  <a:solidFill>
                    <a:srgbClr val="00B0F0"/>
                  </a:solidFill>
                </a:rPr>
                <a:t>ants to update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805233" y="3074588"/>
            <a:ext cx="7716195" cy="148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multi-threaded HTTP server, for each and every request that the server receives, it creates a separate thread which handles that request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request acquires a lock in the shared resource and it is ‘exclusive’, it will affect result of other requests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Single Threading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8256" y="2441028"/>
            <a:ext cx="5058800" cy="2069396"/>
            <a:chOff x="1630236" y="2334638"/>
            <a:chExt cx="5058800" cy="2461200"/>
          </a:xfrm>
        </p:grpSpPr>
        <p:sp>
          <p:nvSpPr>
            <p:cNvPr id="16" name="Rectangle 15"/>
            <p:cNvSpPr/>
            <p:nvPr/>
          </p:nvSpPr>
          <p:spPr>
            <a:xfrm>
              <a:off x="1630236" y="2334638"/>
              <a:ext cx="5058800" cy="2461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>
              <a:off x="5613530" y="4264337"/>
              <a:ext cx="7178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820122" y="3166439"/>
              <a:ext cx="712942" cy="772315"/>
              <a:chOff x="1715784" y="2831987"/>
              <a:chExt cx="924674" cy="98378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715784" y="2831987"/>
                <a:ext cx="924674" cy="1577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715784" y="3038486"/>
                <a:ext cx="924674" cy="1577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15784" y="3244985"/>
                <a:ext cx="924674" cy="1577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15784" y="3451484"/>
                <a:ext cx="924674" cy="1577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15784" y="3657983"/>
                <a:ext cx="924674" cy="1577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203646" y="2665437"/>
              <a:ext cx="1732682" cy="1784459"/>
              <a:chOff x="2136712" y="2478977"/>
              <a:chExt cx="2247260" cy="227307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136712" y="2478977"/>
                <a:ext cx="2247260" cy="2273077"/>
                <a:chOff x="7004236" y="2399018"/>
                <a:chExt cx="1546838" cy="1547546"/>
              </a:xfrm>
            </p:grpSpPr>
            <p:sp>
              <p:nvSpPr>
                <p:cNvPr id="31" name="Flowchart: Connector 30"/>
                <p:cNvSpPr/>
                <p:nvPr/>
              </p:nvSpPr>
              <p:spPr>
                <a:xfrm>
                  <a:off x="7099560" y="2399018"/>
                  <a:ext cx="1451514" cy="1547546"/>
                </a:xfrm>
                <a:prstGeom prst="flowChartConnector">
                  <a:avLst/>
                </a:prstGeom>
                <a:ln>
                  <a:solidFill>
                    <a:srgbClr val="1CB7F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7004236" y="3060798"/>
                  <a:ext cx="231169" cy="198582"/>
                </a:xfrm>
                <a:prstGeom prst="triangle">
                  <a:avLst/>
                </a:prstGeom>
                <a:solidFill>
                  <a:srgbClr val="1CB7F1"/>
                </a:solidFill>
                <a:ln>
                  <a:solidFill>
                    <a:srgbClr val="1CB7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3006379" y="3219844"/>
                <a:ext cx="683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Event </a:t>
                </a:r>
              </a:p>
              <a:p>
                <a:pPr algn="ctr"/>
                <a:r>
                  <a:rPr lang="en-US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Loop </a:t>
                </a:r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36989" y="2665438"/>
              <a:ext cx="690048" cy="36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Event Queue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71215" y="2623774"/>
              <a:ext cx="766931" cy="217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Thread Pool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33064" y="3228195"/>
              <a:ext cx="8000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567987" y="2917082"/>
              <a:ext cx="830770" cy="12710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42191" y="3003583"/>
              <a:ext cx="702437" cy="215444"/>
              <a:chOff x="4859914" y="2882358"/>
              <a:chExt cx="1363867" cy="3480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957281" y="2921856"/>
                <a:ext cx="1171254" cy="2744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59914" y="2882358"/>
                <a:ext cx="1363867" cy="34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file system 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692338" y="3281905"/>
              <a:ext cx="603235" cy="215444"/>
              <a:chOff x="4957281" y="2873358"/>
              <a:chExt cx="1171254" cy="34802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57281" y="2921856"/>
                <a:ext cx="1171254" cy="2744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008473" y="2873358"/>
                <a:ext cx="1071297" cy="34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network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692338" y="3569676"/>
              <a:ext cx="603235" cy="215444"/>
              <a:chOff x="4957281" y="2869190"/>
              <a:chExt cx="1171254" cy="34802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957281" y="2921856"/>
                <a:ext cx="1171254" cy="2744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9225" y="2869190"/>
                <a:ext cx="1027724" cy="34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process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92338" y="3850490"/>
              <a:ext cx="603235" cy="215444"/>
              <a:chOff x="4957281" y="2871591"/>
              <a:chExt cx="1171254" cy="34802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957281" y="2921856"/>
                <a:ext cx="1171254" cy="27442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97736" y="2871591"/>
                <a:ext cx="822304" cy="34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other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4877205" y="3228195"/>
              <a:ext cx="7050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171986" y="3946776"/>
              <a:ext cx="0" cy="685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171986" y="4618566"/>
              <a:ext cx="3807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5485" y="2336597"/>
              <a:ext cx="1819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One Thread at a Time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24319" y="893330"/>
            <a:ext cx="776576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other hand, framework like Node.js is event driven, handling all requests asynchronously from single thread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Almost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function in Node directly performs I/O, so the process never blocks</a:t>
            </a:r>
          </a:p>
        </p:txBody>
      </p:sp>
    </p:spTree>
    <p:extLst>
      <p:ext uri="{BB962C8B-B14F-4D97-AF65-F5344CB8AC3E}">
        <p14:creationId xmlns:p14="http://schemas.microsoft.com/office/powerpoint/2010/main" val="34028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45" y="857250"/>
            <a:ext cx="7866603" cy="2616842"/>
          </a:xfrm>
        </p:spPr>
        <p:txBody>
          <a:bodyPr/>
          <a:lstStyle/>
          <a:p>
            <a:pPr marL="285750" indent="-285750" defTabSz="685800">
              <a:buFont typeface="Wingdings" panose="05000000000000000000" pitchFamily="2" charset="2"/>
              <a:buChar char="ü"/>
            </a:pPr>
            <a:r>
              <a:rPr lang="en-US" dirty="0"/>
              <a:t>Node.js is a </a:t>
            </a:r>
            <a:r>
              <a:rPr lang="en-US" dirty="0">
                <a:solidFill>
                  <a:srgbClr val="0070C0"/>
                </a:solidFill>
              </a:rPr>
              <a:t>server-side runtime environment </a:t>
            </a:r>
            <a:r>
              <a:rPr lang="en-US" dirty="0"/>
              <a:t>for networking applications. It is </a:t>
            </a:r>
            <a:r>
              <a:rPr lang="en-US" dirty="0">
                <a:solidFill>
                  <a:srgbClr val="0070C0"/>
                </a:solidFill>
              </a:rPr>
              <a:t>single threaded</a:t>
            </a:r>
            <a:r>
              <a:rPr lang="en-US" dirty="0"/>
              <a:t>.</a:t>
            </a:r>
          </a:p>
          <a:p>
            <a:pPr marL="285750" indent="-285750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defTabSz="685800">
              <a:buFont typeface="Wingdings" panose="05000000000000000000" pitchFamily="2" charset="2"/>
              <a:buChar char="ü"/>
            </a:pPr>
            <a:r>
              <a:rPr lang="en-US" dirty="0"/>
              <a:t>Node.js applications are written in JavaScript, and its open source based on </a:t>
            </a:r>
            <a:r>
              <a:rPr lang="en-US" dirty="0">
                <a:solidFill>
                  <a:srgbClr val="0070C0"/>
                </a:solidFill>
              </a:rPr>
              <a:t>Google’s V8 JavaScript Engine</a:t>
            </a:r>
          </a:p>
          <a:p>
            <a:pPr marL="285750" indent="-285750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defTabSz="685800">
              <a:buFont typeface="Wingdings" panose="05000000000000000000" pitchFamily="2" charset="2"/>
              <a:buChar char="ü"/>
            </a:pPr>
            <a:r>
              <a:rPr lang="en-US" dirty="0"/>
              <a:t>It is </a:t>
            </a:r>
            <a:r>
              <a:rPr lang="en-US" dirty="0">
                <a:solidFill>
                  <a:srgbClr val="0070C0"/>
                </a:solidFill>
              </a:rPr>
              <a:t>cross platform </a:t>
            </a:r>
            <a:r>
              <a:rPr lang="en-US" dirty="0"/>
              <a:t>and can run within the Node.js runtime on OS X, Microsoft Windows, Linux, FreeBSD, </a:t>
            </a:r>
            <a:r>
              <a:rPr lang="en-US" dirty="0" err="1"/>
              <a:t>NonStop</a:t>
            </a:r>
            <a:r>
              <a:rPr lang="en-US" dirty="0"/>
              <a:t> and IBM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nodejs.org/images/logos/nod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32" y="2542752"/>
            <a:ext cx="3104511" cy="16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4739" y="788482"/>
            <a:ext cx="5451544" cy="4007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Node.js Detailed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018" y="1969062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1045007" y="2066343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1045729" y="2870742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1070040" y="4002747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4897" y="1036699"/>
            <a:ext cx="2060643" cy="7003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5954" y="1194042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1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3904418" y="2423136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1</a:t>
            </a:r>
            <a:endParaRPr lang="en-US" sz="12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2384897" y="2272598"/>
            <a:ext cx="1082608" cy="1071419"/>
          </a:xfrm>
          <a:prstGeom prst="bentConnector3">
            <a:avLst>
              <a:gd name="adj1" fmla="val 100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2238416" y="3276171"/>
            <a:ext cx="1374355" cy="1076530"/>
          </a:xfrm>
          <a:prstGeom prst="bentConnector3">
            <a:avLst>
              <a:gd name="adj1" fmla="val 4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63858" y="2279652"/>
            <a:ext cx="0" cy="7484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4896" y="3814436"/>
            <a:ext cx="1" cy="687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wn Arrow 53"/>
          <p:cNvSpPr/>
          <p:nvPr/>
        </p:nvSpPr>
        <p:spPr>
          <a:xfrm>
            <a:off x="2575074" y="1774992"/>
            <a:ext cx="199012" cy="4720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>
            <a:off x="1661054" y="3294935"/>
            <a:ext cx="868948" cy="26641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Flowchart: Decision 7168"/>
          <p:cNvSpPr/>
          <p:nvPr/>
        </p:nvSpPr>
        <p:spPr>
          <a:xfrm>
            <a:off x="4919233" y="3195764"/>
            <a:ext cx="1014078" cy="84630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Blocking IO Request ?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230126" y="2693617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41568" y="3896027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034879" y="1197694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2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3820533" y="1194042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n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3890219" y="3117815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2</a:t>
            </a:r>
            <a:endParaRPr lang="en-US" sz="1200" dirty="0"/>
          </a:p>
        </p:txBody>
      </p:sp>
      <p:cxnSp>
        <p:nvCxnSpPr>
          <p:cNvPr id="7172" name="Elbow Connector 7171"/>
          <p:cNvCxnSpPr>
            <a:stCxn id="21" idx="3"/>
            <a:endCxn id="7169" idx="0"/>
          </p:cNvCxnSpPr>
          <p:nvPr/>
        </p:nvCxnSpPr>
        <p:spPr>
          <a:xfrm>
            <a:off x="4640242" y="2590452"/>
            <a:ext cx="786030" cy="60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Arrow Connector 7176"/>
          <p:cNvCxnSpPr>
            <a:endCxn id="21" idx="1"/>
          </p:cNvCxnSpPr>
          <p:nvPr/>
        </p:nvCxnSpPr>
        <p:spPr>
          <a:xfrm>
            <a:off x="3452329" y="2590452"/>
            <a:ext cx="4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452329" y="3280790"/>
            <a:ext cx="4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Elbow Connector 7179"/>
          <p:cNvCxnSpPr/>
          <p:nvPr/>
        </p:nvCxnSpPr>
        <p:spPr>
          <a:xfrm>
            <a:off x="4626043" y="3255947"/>
            <a:ext cx="422714" cy="233984"/>
          </a:xfrm>
          <a:prstGeom prst="bentConnector3">
            <a:avLst>
              <a:gd name="adj1" fmla="val 100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447858" y="2934610"/>
            <a:ext cx="198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447858" y="3609188"/>
            <a:ext cx="1471375" cy="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TextBox 7190"/>
          <p:cNvSpPr txBox="1"/>
          <p:nvPr/>
        </p:nvSpPr>
        <p:spPr>
          <a:xfrm>
            <a:off x="2461269" y="2313253"/>
            <a:ext cx="8789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Event Loop Single Threaded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48439" y="3904519"/>
            <a:ext cx="10982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Non Blocking I/O Tasks Processed here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5007" y="1842104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1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4756" y="2629745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2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0843" y="3765059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n</a:t>
            </a:r>
            <a:endParaRPr 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998897" y="2245803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1</a:t>
            </a:r>
            <a:endParaRPr 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6775" y="3010228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2</a:t>
            </a:r>
            <a:endParaRPr 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997072" y="4132694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n</a:t>
            </a:r>
            <a:endParaRPr lang="en-US" sz="1050" dirty="0"/>
          </a:p>
        </p:txBody>
      </p:sp>
      <p:sp>
        <p:nvSpPr>
          <p:cNvPr id="114" name="Flowchart: Connector 113"/>
          <p:cNvSpPr/>
          <p:nvPr/>
        </p:nvSpPr>
        <p:spPr>
          <a:xfrm>
            <a:off x="583144" y="3461243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585124" y="3696935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583144" y="3227074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107145" y="2681997"/>
            <a:ext cx="45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04849" y="3340283"/>
            <a:ext cx="45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16664" y="2747943"/>
            <a:ext cx="1095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Non-Blocking IO</a:t>
            </a:r>
            <a:endParaRPr 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894100" y="3439780"/>
            <a:ext cx="1095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Non-Blocking IO</a:t>
            </a:r>
            <a:endParaRPr lang="en-US" sz="900" dirty="0"/>
          </a:p>
        </p:txBody>
      </p:sp>
      <p:sp>
        <p:nvSpPr>
          <p:cNvPr id="135" name="Rectangle 134"/>
          <p:cNvSpPr/>
          <p:nvPr/>
        </p:nvSpPr>
        <p:spPr>
          <a:xfrm>
            <a:off x="2598500" y="3011254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604390" y="3503296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2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43062" y="3453241"/>
            <a:ext cx="878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Send Responses</a:t>
            </a:r>
            <a:endParaRPr 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32509" y="1753478"/>
            <a:ext cx="18332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Pick up requests from queue</a:t>
            </a:r>
            <a:endParaRPr lang="en-US" sz="105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21977" y="774441"/>
            <a:ext cx="2386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Event Queue</a:t>
            </a:r>
            <a:endParaRPr lang="en-US" sz="1050" dirty="0"/>
          </a:p>
        </p:txBody>
      </p:sp>
      <p:sp>
        <p:nvSpPr>
          <p:cNvPr id="145" name="Flowchart: Connector 144"/>
          <p:cNvSpPr/>
          <p:nvPr/>
        </p:nvSpPr>
        <p:spPr>
          <a:xfrm>
            <a:off x="3622339" y="1371660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3710568" y="1376210"/>
            <a:ext cx="5468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4739" y="788482"/>
            <a:ext cx="5451544" cy="4007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Node.js Detailed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018" y="1969062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1045007" y="2066343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1045729" y="2870742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1070040" y="4002747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4897" y="1026971"/>
            <a:ext cx="2060643" cy="7003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7091" y="1041318"/>
            <a:ext cx="2136811" cy="700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57063" y="3320013"/>
            <a:ext cx="1704287" cy="855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5954" y="1194042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1</a:t>
            </a:r>
            <a:endParaRPr lang="en-US" sz="800" dirty="0"/>
          </a:p>
        </p:txBody>
      </p:sp>
      <p:sp>
        <p:nvSpPr>
          <p:cNvPr id="9" name="Oval 8"/>
          <p:cNvSpPr/>
          <p:nvPr/>
        </p:nvSpPr>
        <p:spPr>
          <a:xfrm>
            <a:off x="4808072" y="1176128"/>
            <a:ext cx="569570" cy="413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T-1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904418" y="2423136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1</a:t>
            </a:r>
            <a:endParaRPr lang="en-US" sz="12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2384897" y="2272598"/>
            <a:ext cx="1082608" cy="1071419"/>
          </a:xfrm>
          <a:prstGeom prst="bentConnector3">
            <a:avLst>
              <a:gd name="adj1" fmla="val 100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2238416" y="3276171"/>
            <a:ext cx="1374355" cy="1076530"/>
          </a:xfrm>
          <a:prstGeom prst="bentConnector3">
            <a:avLst>
              <a:gd name="adj1" fmla="val 4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63858" y="2279652"/>
            <a:ext cx="0" cy="7484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4896" y="3814436"/>
            <a:ext cx="1" cy="687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own Arrow 53"/>
          <p:cNvSpPr/>
          <p:nvPr/>
        </p:nvSpPr>
        <p:spPr>
          <a:xfrm>
            <a:off x="2575074" y="1774992"/>
            <a:ext cx="199012" cy="4720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>
            <a:off x="1661054" y="3294935"/>
            <a:ext cx="868948" cy="26641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6087238" y="1800568"/>
            <a:ext cx="258594" cy="1041350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6958114" y="3461243"/>
            <a:ext cx="714984" cy="1459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7270791" y="2735242"/>
            <a:ext cx="1860213" cy="101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gnetic Disk 61"/>
          <p:cNvSpPr/>
          <p:nvPr/>
        </p:nvSpPr>
        <p:spPr>
          <a:xfrm>
            <a:off x="7791847" y="2590452"/>
            <a:ext cx="790317" cy="494163"/>
          </a:xfrm>
          <a:prstGeom prst="flowChartMagneticDisk">
            <a:avLst/>
          </a:prstGeom>
          <a:solidFill>
            <a:srgbClr val="00B050">
              <a:alpha val="6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7168" name="Flowchart: Multidocument 7167"/>
          <p:cNvSpPr/>
          <p:nvPr/>
        </p:nvSpPr>
        <p:spPr>
          <a:xfrm>
            <a:off x="7770683" y="3361813"/>
            <a:ext cx="857403" cy="542706"/>
          </a:xfrm>
          <a:prstGeom prst="flowChartMultidocument">
            <a:avLst/>
          </a:prstGeom>
          <a:solidFill>
            <a:srgbClr val="00B050">
              <a:alpha val="60000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Filesystem</a:t>
            </a:r>
            <a:endParaRPr lang="en-US" sz="1000" dirty="0"/>
          </a:p>
        </p:txBody>
      </p:sp>
      <p:sp>
        <p:nvSpPr>
          <p:cNvPr id="7169" name="Flowchart: Decision 7168"/>
          <p:cNvSpPr/>
          <p:nvPr/>
        </p:nvSpPr>
        <p:spPr>
          <a:xfrm>
            <a:off x="4919233" y="3195764"/>
            <a:ext cx="1014078" cy="84630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Blocking IO Request ?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230126" y="2693617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41568" y="3896027"/>
            <a:ext cx="758757" cy="3501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034879" y="1197694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2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3820533" y="1194042"/>
            <a:ext cx="544950" cy="4131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Request n</a:t>
            </a:r>
            <a:endParaRPr lang="en-US" sz="800" dirty="0"/>
          </a:p>
        </p:txBody>
      </p:sp>
      <p:sp>
        <p:nvSpPr>
          <p:cNvPr id="74" name="Oval 73"/>
          <p:cNvSpPr/>
          <p:nvPr/>
        </p:nvSpPr>
        <p:spPr>
          <a:xfrm>
            <a:off x="5433751" y="1178546"/>
            <a:ext cx="569570" cy="413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T-2</a:t>
            </a:r>
            <a:endParaRPr lang="en-US" sz="1200" dirty="0"/>
          </a:p>
        </p:txBody>
      </p:sp>
      <p:sp>
        <p:nvSpPr>
          <p:cNvPr id="75" name="Oval 74"/>
          <p:cNvSpPr/>
          <p:nvPr/>
        </p:nvSpPr>
        <p:spPr>
          <a:xfrm>
            <a:off x="6221231" y="1178104"/>
            <a:ext cx="614428" cy="413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T-m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6112031" y="4048159"/>
            <a:ext cx="779078" cy="4626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Thread T-1</a:t>
            </a:r>
            <a:endParaRPr lang="en-US" sz="1000" dirty="0"/>
          </a:p>
        </p:txBody>
      </p:sp>
      <p:sp>
        <p:nvSpPr>
          <p:cNvPr id="77" name="Oval 76"/>
          <p:cNvSpPr/>
          <p:nvPr/>
        </p:nvSpPr>
        <p:spPr>
          <a:xfrm>
            <a:off x="6112031" y="3025364"/>
            <a:ext cx="801871" cy="69543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n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890219" y="3117815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2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3890219" y="3823760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n</a:t>
            </a:r>
            <a:endParaRPr lang="en-US" sz="1200" dirty="0"/>
          </a:p>
        </p:txBody>
      </p:sp>
      <p:cxnSp>
        <p:nvCxnSpPr>
          <p:cNvPr id="7172" name="Elbow Connector 7171"/>
          <p:cNvCxnSpPr>
            <a:stCxn id="21" idx="3"/>
            <a:endCxn id="7169" idx="0"/>
          </p:cNvCxnSpPr>
          <p:nvPr/>
        </p:nvCxnSpPr>
        <p:spPr>
          <a:xfrm>
            <a:off x="4640242" y="2590452"/>
            <a:ext cx="786030" cy="60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Arrow Connector 7176"/>
          <p:cNvCxnSpPr>
            <a:endCxn id="21" idx="1"/>
          </p:cNvCxnSpPr>
          <p:nvPr/>
        </p:nvCxnSpPr>
        <p:spPr>
          <a:xfrm>
            <a:off x="3452329" y="2590452"/>
            <a:ext cx="4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452329" y="3280790"/>
            <a:ext cx="4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447858" y="4011261"/>
            <a:ext cx="45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447858" y="4376674"/>
            <a:ext cx="263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Elbow Connector 7179"/>
          <p:cNvCxnSpPr/>
          <p:nvPr/>
        </p:nvCxnSpPr>
        <p:spPr>
          <a:xfrm>
            <a:off x="4626043" y="3255947"/>
            <a:ext cx="422714" cy="233984"/>
          </a:xfrm>
          <a:prstGeom prst="bentConnector3">
            <a:avLst>
              <a:gd name="adj1" fmla="val 100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447858" y="2934610"/>
            <a:ext cx="198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447858" y="3609188"/>
            <a:ext cx="1471375" cy="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TextBox 7190"/>
          <p:cNvSpPr txBox="1"/>
          <p:nvPr/>
        </p:nvSpPr>
        <p:spPr>
          <a:xfrm>
            <a:off x="2461269" y="2313253"/>
            <a:ext cx="8789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Event Loop Single Threaded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48439" y="3904519"/>
            <a:ext cx="10982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Non Blocking I/O Tasks Processed here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5007" y="1842104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1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4756" y="2629745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2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0843" y="3765059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 n</a:t>
            </a:r>
            <a:endParaRPr 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998897" y="2245803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1</a:t>
            </a:r>
            <a:endParaRPr 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996775" y="3010228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2</a:t>
            </a:r>
            <a:endParaRPr 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997072" y="4132694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Response n</a:t>
            </a:r>
            <a:endParaRPr lang="en-US" sz="1050" dirty="0"/>
          </a:p>
        </p:txBody>
      </p:sp>
      <p:sp>
        <p:nvSpPr>
          <p:cNvPr id="114" name="Flowchart: Connector 113"/>
          <p:cNvSpPr/>
          <p:nvPr/>
        </p:nvSpPr>
        <p:spPr>
          <a:xfrm>
            <a:off x="583144" y="3461243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585124" y="3696935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/>
          <p:cNvSpPr/>
          <p:nvPr/>
        </p:nvSpPr>
        <p:spPr>
          <a:xfrm>
            <a:off x="583144" y="3227074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79" idx="3"/>
          </p:cNvCxnSpPr>
          <p:nvPr/>
        </p:nvCxnSpPr>
        <p:spPr>
          <a:xfrm>
            <a:off x="4626043" y="3991076"/>
            <a:ext cx="729238" cy="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07145" y="2681997"/>
            <a:ext cx="45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04849" y="3340283"/>
            <a:ext cx="45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sp>
        <p:nvSpPr>
          <p:cNvPr id="127" name="TextBox 126"/>
          <p:cNvSpPr txBox="1"/>
          <p:nvPr/>
        </p:nvSpPr>
        <p:spPr>
          <a:xfrm>
            <a:off x="5039777" y="3991925"/>
            <a:ext cx="45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7198" name="Elbow Connector 7197"/>
          <p:cNvCxnSpPr>
            <a:stCxn id="7169" idx="2"/>
          </p:cNvCxnSpPr>
          <p:nvPr/>
        </p:nvCxnSpPr>
        <p:spPr>
          <a:xfrm rot="16200000" flipH="1">
            <a:off x="5673800" y="3794538"/>
            <a:ext cx="160051" cy="655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76627" y="3777561"/>
            <a:ext cx="87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</a:t>
            </a:r>
            <a:r>
              <a:rPr lang="en-US" sz="1050" dirty="0" smtClean="0"/>
              <a:t>andle by</a:t>
            </a:r>
            <a:endParaRPr lang="en-US" sz="105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16664" y="2747943"/>
            <a:ext cx="1095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Non-Blocking IO</a:t>
            </a:r>
            <a:endParaRPr 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894100" y="3439780"/>
            <a:ext cx="1095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Non-Blocking IO</a:t>
            </a:r>
            <a:endParaRPr lang="en-US" sz="900" dirty="0"/>
          </a:p>
        </p:txBody>
      </p:sp>
      <p:sp>
        <p:nvSpPr>
          <p:cNvPr id="135" name="Rectangle 134"/>
          <p:cNvSpPr/>
          <p:nvPr/>
        </p:nvSpPr>
        <p:spPr>
          <a:xfrm>
            <a:off x="2598500" y="3011254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604390" y="3503296"/>
            <a:ext cx="735824" cy="3346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 2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43062" y="3453241"/>
            <a:ext cx="878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Send Responses</a:t>
            </a:r>
            <a:endParaRPr 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32509" y="1753478"/>
            <a:ext cx="18332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Pick up requests from queue</a:t>
            </a:r>
            <a:endParaRPr lang="en-US" sz="105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54539" y="789177"/>
            <a:ext cx="2386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Node.js Platform internal Thread Pool</a:t>
            </a:r>
            <a:endParaRPr lang="en-US" sz="105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21977" y="774441"/>
            <a:ext cx="2386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Event Queue</a:t>
            </a:r>
            <a:endParaRPr lang="en-US" sz="1050" dirty="0"/>
          </a:p>
        </p:txBody>
      </p:sp>
      <p:sp>
        <p:nvSpPr>
          <p:cNvPr id="142" name="TextBox 141"/>
          <p:cNvSpPr txBox="1"/>
          <p:nvPr/>
        </p:nvSpPr>
        <p:spPr>
          <a:xfrm>
            <a:off x="3496494" y="4351898"/>
            <a:ext cx="2386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Send Response to Request n</a:t>
            </a:r>
            <a:endParaRPr lang="en-US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6236004" y="2042320"/>
            <a:ext cx="8734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Pick up one Thread from pool</a:t>
            </a:r>
            <a:endParaRPr 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260" y="3245981"/>
            <a:ext cx="1086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Blocking IO</a:t>
            </a:r>
            <a:endParaRPr lang="en-US" sz="1050" dirty="0"/>
          </a:p>
        </p:txBody>
      </p:sp>
      <p:sp>
        <p:nvSpPr>
          <p:cNvPr id="145" name="Flowchart: Connector 144"/>
          <p:cNvSpPr/>
          <p:nvPr/>
        </p:nvSpPr>
        <p:spPr>
          <a:xfrm>
            <a:off x="3622339" y="1371660"/>
            <a:ext cx="45719" cy="509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3719529" y="1368993"/>
            <a:ext cx="45719" cy="541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/>
          <p:cNvSpPr/>
          <p:nvPr/>
        </p:nvSpPr>
        <p:spPr>
          <a:xfrm>
            <a:off x="6049585" y="1360923"/>
            <a:ext cx="45719" cy="51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/>
          <p:cNvSpPr/>
          <p:nvPr/>
        </p:nvSpPr>
        <p:spPr>
          <a:xfrm>
            <a:off x="6146775" y="136259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static.wixstatic.com/media/887bb4_df1c8071a1344597a00e518b56600ed2.jpg_2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18" y="1060825"/>
            <a:ext cx="1838528" cy="13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9875" y="1229358"/>
            <a:ext cx="51020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 LinkedIn Mobile was powered by Ruby on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Rails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synchronous app in which clients used to make several calls for a single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page, consequently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was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bursting because of the load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1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3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1384</TotalTime>
  <Words>1213</Words>
  <Application>Microsoft Office PowerPoint</Application>
  <PresentationFormat>On-screen Show (16:9)</PresentationFormat>
  <Paragraphs>273</Paragraphs>
  <Slides>28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Castellar</vt:lpstr>
      <vt:lpstr>Consolas</vt:lpstr>
      <vt:lpstr>HP Simplified</vt:lpstr>
      <vt:lpstr>Lucida Grande</vt:lpstr>
      <vt:lpstr>Symbol</vt:lpstr>
      <vt:lpstr>Tahoma</vt:lpstr>
      <vt:lpstr>Wingdings</vt:lpstr>
      <vt:lpstr>Brain4ce_course_template</vt:lpstr>
      <vt:lpstr>1_Brain4ce_course_template</vt:lpstr>
      <vt:lpstr>HP_PPT_Standard_16x9</vt:lpstr>
      <vt:lpstr>2_HP_PPT_Standard_16x9</vt:lpstr>
      <vt:lpstr>think-cell Slide</vt:lpstr>
      <vt:lpstr>PowerPoint Presentation</vt:lpstr>
      <vt:lpstr>PowerPoint Presentation</vt:lpstr>
      <vt:lpstr>Traditional Multithreaded Model </vt:lpstr>
      <vt:lpstr>Problem with Multithreaded Model </vt:lpstr>
      <vt:lpstr>Single Threading</vt:lpstr>
      <vt:lpstr>What is Node.js ? </vt:lpstr>
      <vt:lpstr>Node.js Detailed Architecture</vt:lpstr>
      <vt:lpstr>Node.js Detailed Architecture</vt:lpstr>
      <vt:lpstr>Use-Cases of Node.js (Contd.)</vt:lpstr>
      <vt:lpstr>Use-Cases of Node.js (Contd.)</vt:lpstr>
      <vt:lpstr>Use-Cases of Node.js (Contd.)</vt:lpstr>
      <vt:lpstr>Use-Cases of Node.js (Contd.)</vt:lpstr>
      <vt:lpstr>Uber’s Story  </vt:lpstr>
      <vt:lpstr>Uber - Old Architecture</vt:lpstr>
      <vt:lpstr>Uber - Multiple Dispatch Problem</vt:lpstr>
      <vt:lpstr>Uber - New Architecture </vt:lpstr>
      <vt:lpstr>Job Trends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162</cp:revision>
  <dcterms:created xsi:type="dcterms:W3CDTF">2015-04-07T13:08:00Z</dcterms:created>
  <dcterms:modified xsi:type="dcterms:W3CDTF">2015-10-15T11:11:56Z</dcterms:modified>
</cp:coreProperties>
</file>