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5" r:id="rId3"/>
    <p:sldMasterId id="2147483706" r:id="rId4"/>
    <p:sldMasterId id="2147483717" r:id="rId5"/>
  </p:sldMasterIdLst>
  <p:notesMasterIdLst>
    <p:notesMasterId r:id="rId39"/>
  </p:notesMasterIdLst>
  <p:handoutMasterIdLst>
    <p:handoutMasterId r:id="rId40"/>
  </p:handoutMasterIdLst>
  <p:sldIdLst>
    <p:sldId id="256" r:id="rId6"/>
    <p:sldId id="357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87" r:id="rId15"/>
    <p:sldId id="386" r:id="rId16"/>
    <p:sldId id="389" r:id="rId17"/>
    <p:sldId id="345" r:id="rId18"/>
    <p:sldId id="347" r:id="rId19"/>
    <p:sldId id="362" r:id="rId20"/>
    <p:sldId id="381" r:id="rId21"/>
    <p:sldId id="312" r:id="rId22"/>
    <p:sldId id="383" r:id="rId23"/>
    <p:sldId id="353" r:id="rId24"/>
    <p:sldId id="384" r:id="rId25"/>
    <p:sldId id="370" r:id="rId26"/>
    <p:sldId id="369" r:id="rId27"/>
    <p:sldId id="375" r:id="rId28"/>
    <p:sldId id="376" r:id="rId29"/>
    <p:sldId id="363" r:id="rId30"/>
    <p:sldId id="378" r:id="rId31"/>
    <p:sldId id="379" r:id="rId32"/>
    <p:sldId id="380" r:id="rId33"/>
    <p:sldId id="350" r:id="rId34"/>
    <p:sldId id="341" r:id="rId35"/>
    <p:sldId id="354" r:id="rId36"/>
    <p:sldId id="356" r:id="rId37"/>
    <p:sldId id="338" r:id="rId3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 showGuides="1">
      <p:cViewPr varScale="1">
        <p:scale>
          <a:sx n="91" d="100"/>
          <a:sy n="91" d="100"/>
        </p:scale>
        <p:origin x="84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https://pbs.twimg.com/profile_images/378800000629767461/5c5bac0da24cad68077969a2b5147845_400x400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44" y="382587"/>
            <a:ext cx="1961983" cy="196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12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825211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1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48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8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30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297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937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3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883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51844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2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440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62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89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482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5261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4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1478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9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1570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46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77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19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791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4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32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3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4602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7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6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271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8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480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54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45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1.pn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0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vmlDrawing" Target="../drawings/vmlDrawing3.v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vmlDrawing" Target="../drawings/vmlDrawing4.v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1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www.edureka.co/angular-js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2" r:id="rId17"/>
    <p:sldLayoutId id="2147483683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9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7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srgbClr val="B9B8BB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defTabSz="914400"/>
            <a:fld id="{6C5AF65D-6854-49AF-ABC5-48B5BA0EA842}" type="slidenum">
              <a:rPr lang="en-US" sz="700" smtClean="0">
                <a:solidFill>
                  <a:srgbClr val="B9B8BB"/>
                </a:solidFill>
                <a:cs typeface="HP Simplified"/>
              </a:rPr>
              <a:pPr defTabSz="914400"/>
              <a:t>‹#›</a:t>
            </a:fld>
            <a:endParaRPr lang="en-US" sz="700" dirty="0" smtClean="0">
              <a:solidFill>
                <a:srgbClr val="B9B8B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reka.co/angular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hyperlink" Target="http://www.madewithangula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gularjs.org/api/ng/type/form.FormController" TargetMode="External"/><Relationship Id="rId3" Type="http://schemas.openxmlformats.org/officeDocument/2006/relationships/hyperlink" Target="https://docs.angularjs.org/api/ng/directive/ngApp" TargetMode="External"/><Relationship Id="rId7" Type="http://schemas.openxmlformats.org/officeDocument/2006/relationships/hyperlink" Target="https://docs.angularjs.org/api/ng/directive/form" TargetMode="External"/><Relationship Id="rId2" Type="http://schemas.openxmlformats.org/officeDocument/2006/relationships/hyperlink" Target="https://docs.angularjs.org/api/ng/directive/ngJq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angularjs.org/guide/expression" TargetMode="External"/><Relationship Id="rId5" Type="http://schemas.openxmlformats.org/officeDocument/2006/relationships/hyperlink" Target="https://docs.angularjs.org/api/ng/directive/ngDisabled" TargetMode="External"/><Relationship Id="rId10" Type="http://schemas.openxmlformats.org/officeDocument/2006/relationships/hyperlink" Target="https://docs.angularjs.org/api/ng/directive/ngController" TargetMode="External"/><Relationship Id="rId4" Type="http://schemas.openxmlformats.org/officeDocument/2006/relationships/hyperlink" Target="https://docs.angularjs.org/api/ng/directive/a" TargetMode="External"/><Relationship Id="rId9" Type="http://schemas.openxmlformats.org/officeDocument/2006/relationships/hyperlink" Target="https://docs.angularjs.org/api/ng/directive/ngClas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417" y="3104893"/>
            <a:ext cx="762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View </a:t>
            </a:r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AngularJS course details at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www.edureka.co/angular-js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750" y="2473817"/>
            <a:ext cx="70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stellar" panose="020A0402060406010301" pitchFamily="18" charset="0"/>
              </a:rPr>
              <a:t>Getting Started With AngularJS</a:t>
            </a:r>
            <a:endParaRPr lang="en-IN" sz="1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6851" y="1322451"/>
            <a:ext cx="1541522" cy="33179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9801" y="1940759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9801" y="3817820"/>
            <a:ext cx="940526" cy="44413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</a:t>
            </a:r>
          </a:p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(view)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7365" y="1884153"/>
            <a:ext cx="1271451" cy="5573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Content 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Loaded 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67305" y="1367246"/>
            <a:ext cx="3988718" cy="3230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0102" y="1994802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g-app=“application name”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0102" y="2592465"/>
            <a:ext cx="2307772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$injector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3387" y="323613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1926" y="3284773"/>
            <a:ext cx="1332457" cy="3309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$rootscope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11219" y="3818139"/>
            <a:ext cx="2177142" cy="4448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$compile(</a:t>
            </a:r>
            <a:r>
              <a:rPr lang="en-IN" sz="11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</a:t>
            </a:r>
            <a:r>
              <a:rPr lang="en-IN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$rootscope)</a:t>
            </a:r>
            <a:endParaRPr lang="en-IN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2360" y="1439196"/>
            <a:ext cx="68800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74459" y="1477177"/>
            <a:ext cx="800219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7482" y="842544"/>
            <a:ext cx="540533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endParaRPr lang="en-IN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/>
          <p:cNvCxnSpPr>
            <a:stCxn id="5" idx="3"/>
            <a:endCxn id="7" idx="1"/>
          </p:cNvCxnSpPr>
          <p:nvPr/>
        </p:nvCxnSpPr>
        <p:spPr>
          <a:xfrm flipV="1">
            <a:off x="2220327" y="2162827"/>
            <a:ext cx="6970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9" idx="1"/>
          </p:cNvCxnSpPr>
          <p:nvPr/>
        </p:nvCxnSpPr>
        <p:spPr>
          <a:xfrm flipV="1">
            <a:off x="4188816" y="2160265"/>
            <a:ext cx="1171286" cy="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1"/>
            <a:endCxn id="6" idx="3"/>
          </p:cNvCxnSpPr>
          <p:nvPr/>
        </p:nvCxnSpPr>
        <p:spPr>
          <a:xfrm flipH="1" flipV="1">
            <a:off x="2220327" y="4039889"/>
            <a:ext cx="2390892" cy="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5" idx="0"/>
          </p:cNvCxnSpPr>
          <p:nvPr/>
        </p:nvCxnSpPr>
        <p:spPr>
          <a:xfrm>
            <a:off x="1747749" y="1104154"/>
            <a:ext cx="2315" cy="8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</p:cNvCxnSpPr>
          <p:nvPr/>
        </p:nvCxnSpPr>
        <p:spPr>
          <a:xfrm flipH="1">
            <a:off x="5719864" y="2923391"/>
            <a:ext cx="794124" cy="31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6513988" y="2923391"/>
            <a:ext cx="810940" cy="36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2"/>
            <a:endCxn id="10" idx="0"/>
          </p:cNvCxnSpPr>
          <p:nvPr/>
        </p:nvCxnSpPr>
        <p:spPr>
          <a:xfrm>
            <a:off x="6513988" y="2325728"/>
            <a:ext cx="0" cy="2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>
            <a:off x="1745433" y="2415236"/>
            <a:ext cx="4631" cy="140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</p:cNvCxnSpPr>
          <p:nvPr/>
        </p:nvCxnSpPr>
        <p:spPr>
          <a:xfrm flipH="1">
            <a:off x="5574678" y="3567059"/>
            <a:ext cx="74938" cy="250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3" idx="3"/>
          </p:cNvCxnSpPr>
          <p:nvPr/>
        </p:nvCxnSpPr>
        <p:spPr>
          <a:xfrm flipH="1">
            <a:off x="6788361" y="3615699"/>
            <a:ext cx="709794" cy="42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6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635" y="856034"/>
            <a:ext cx="1512651" cy="377759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 URI request is made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499" y="1495628"/>
            <a:ext cx="149805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Angular.js is Downloaded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2516" y="2167646"/>
            <a:ext cx="1648839" cy="41018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callback is registered by AngularJS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2516" y="2839664"/>
            <a:ext cx="1622899" cy="46530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page is fully downloaded and callback is executed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0641" y="3571259"/>
            <a:ext cx="1786648" cy="416670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traverses the DOM tree to find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7438" y="4250987"/>
            <a:ext cx="2193588" cy="522051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locates the element containing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ng-app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directive and defines it as the root of app DOM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3365" y="4286046"/>
            <a:ext cx="1798807" cy="44462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Injection is created by an Injector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04512" y="4192416"/>
            <a:ext cx="2286812" cy="547984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Injector creates the root scope object 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</a:t>
            </a:r>
            <a:r>
              <a:rPr lang="en-US" sz="9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rootScope</a:t>
            </a:r>
            <a:r>
              <a:rPr lang="en-US" sz="9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will become the context for app’s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6854" y="3375498"/>
            <a:ext cx="2683216" cy="568658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compiles the DOM by starting at the ng-app root, then processes  directives and bindings  as it work its way down the tree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2328" y="2598096"/>
            <a:ext cx="1974718" cy="480503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bootstrapped, Angular waits for browser events that might change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2328" y="1859002"/>
            <a:ext cx="1896895" cy="442402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event occurs, Angular checks for a change to the model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7490" y="1128819"/>
            <a:ext cx="2109284" cy="462467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changes to the model are found, Angular updates the affected bindings within the view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1731529" y="1233793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29096" y="1888186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20989" y="259141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11261" y="3324824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701533" y="3989152"/>
            <a:ext cx="2432" cy="261835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38190" y="3924700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28462" y="308406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208599" y="229693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86712" y="1587024"/>
            <a:ext cx="0" cy="281706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 flipV="1">
            <a:off x="2821026" y="4508359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65718" y="4476136"/>
            <a:ext cx="742339" cy="3654"/>
          </a:xfrm>
          <a:prstGeom prst="straightConnector1">
            <a:avLst/>
          </a:prstGeom>
          <a:ln w="15875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12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upload.wikimedia.org/wikipedia/en/b/b6/Wright_broth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04878" y="808706"/>
            <a:ext cx="2568170" cy="15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41" y="858036"/>
            <a:ext cx="2944036" cy="1472018"/>
          </a:xfrm>
          <a:prstGeom prst="rect">
            <a:avLst/>
          </a:prstGeom>
        </p:spPr>
      </p:pic>
      <p:pic>
        <p:nvPicPr>
          <p:cNvPr id="4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90" y="3075062"/>
            <a:ext cx="2602591" cy="146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i.ytimg.com/vi/tCb9rIPfi1M/hq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45" y="2780693"/>
            <a:ext cx="2344434" cy="17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img1.ndsstatic.com/wallpapers/6733083005a81b1455d3e31ca93fb848_larg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70" y="2107262"/>
            <a:ext cx="2698798" cy="16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Can you guess, Who invented AngularJS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08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AngularJS</a:t>
            </a:r>
            <a:r>
              <a:rPr lang="en-US" dirty="0"/>
              <a:t> </a:t>
            </a:r>
            <a:r>
              <a:rPr lang="en-US" dirty="0" smtClean="0"/>
              <a:t>Inventors</a:t>
            </a:r>
            <a:endParaRPr lang="en-US" dirty="0"/>
          </a:p>
        </p:txBody>
      </p:sp>
      <p:pic>
        <p:nvPicPr>
          <p:cNvPr id="19" name="Picture 2" descr="http://i.ytimg.com/vi/4EVBg1pNdtc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44" y="1505867"/>
            <a:ext cx="3475423" cy="19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3671" y="1513444"/>
            <a:ext cx="3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was originally developed in 2009 by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Misko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Hevery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Adam </a:t>
            </a:r>
            <a:r>
              <a:rPr lang="en-US" sz="12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Abrons</a:t>
            </a:r>
            <a:r>
              <a:rPr lang="en-US" sz="1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Brat Tech LLC, firstly named as </a:t>
            </a:r>
            <a:r>
              <a:rPr lang="en-US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GetAngular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620" y="2333107"/>
            <a:ext cx="3082152" cy="1117409"/>
            <a:chOff x="2951226" y="2627505"/>
            <a:chExt cx="3318601" cy="11910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815" y="2627505"/>
              <a:ext cx="3019425" cy="9334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951226" y="3510793"/>
              <a:ext cx="331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&lt;html&gt; enhanced for web applications </a:t>
              </a:r>
              <a:endPara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Big Brands Using AngularJS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057" y="852457"/>
            <a:ext cx="1292940" cy="481023"/>
          </a:xfrm>
          <a:prstGeom prst="rect">
            <a:avLst/>
          </a:prstGeom>
        </p:spPr>
      </p:pic>
      <p:pic>
        <p:nvPicPr>
          <p:cNvPr id="12" name="Picture 4" descr="http://search.gigaom.com/wp-content/uploads/sites/3/2012/06/Netfli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1" y="2362194"/>
            <a:ext cx="1164698" cy="31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63744" y="810971"/>
            <a:ext cx="2565839" cy="1329113"/>
            <a:chOff x="663744" y="810971"/>
            <a:chExt cx="3182603" cy="170650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959" y="810971"/>
              <a:ext cx="2832174" cy="143424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63744" y="2240481"/>
              <a:ext cx="3182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YouTube application for Sony's PlayStation </a:t>
              </a:r>
              <a:r>
                <a:rPr lang="en-US" sz="12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9" name="Picture 8" descr="http://3.bp.blogspot.com/-Sff89YZ1Kq0/T-dvh03TsnI/AAAAAAAAADo/ZOnhfHNRUXM/s1600/Freelancer-copy.com_logo_color_on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06" y="2878894"/>
            <a:ext cx="2407855" cy="50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thepowderstash.com/images/Weather.com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32" y="1541076"/>
            <a:ext cx="1451597" cy="10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encrypted-tbn2.gstatic.com/images?q=tbn:ANd9GcQs6s7JkPkkjwgPmNQYjrBPdnM4rpBOIMOV456T188kTcYZtcAm4DS95d8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9" y="1063418"/>
            <a:ext cx="880961" cy="8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www.webshaper.com.my/0img/freegraphics/paypal/paypal_logo-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14" y="2671622"/>
            <a:ext cx="1829413" cy="4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4369" y="3922448"/>
            <a:ext cx="3346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 To : </a:t>
            </a:r>
            <a:r>
              <a:rPr lang="en-US" sz="1600" dirty="0">
                <a:hlinkClick r:id="rId9"/>
              </a:rPr>
              <a:t>www.madewithangular.com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7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ngular js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846138"/>
            <a:ext cx="662463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Hence The Growth In Job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3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Features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1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Features of AngularJS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51"/>
          <a:stretch/>
        </p:blipFill>
        <p:spPr>
          <a:xfrm>
            <a:off x="2962300" y="824747"/>
            <a:ext cx="3234224" cy="3391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028" y="4195320"/>
            <a:ext cx="827588" cy="8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&amp; MVW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9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897177" y="3215601"/>
            <a:ext cx="1182" cy="479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MVC &amp; MVW Way of AngularJS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258" y="136793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57538" y="133874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3330" y="3708028"/>
            <a:ext cx="1108019" cy="569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71548" y="3708028"/>
            <a:ext cx="107976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69564" y="3708028"/>
            <a:ext cx="1005649" cy="569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9578" y="2802042"/>
            <a:ext cx="1261771" cy="517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Whatever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01" y="1457398"/>
            <a:ext cx="827588" cy="827588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1" idx="0"/>
            <a:endCxn id="12" idx="1"/>
          </p:cNvCxnSpPr>
          <p:nvPr/>
        </p:nvCxnSpPr>
        <p:spPr>
          <a:xfrm flipV="1">
            <a:off x="5572389" y="3060975"/>
            <a:ext cx="687189" cy="647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7521349" y="3079489"/>
            <a:ext cx="890084" cy="62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79808" y="17138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2208" y="18662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84608" y="2018658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52092" y="171385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52092" y="202332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43841" y="1278337"/>
            <a:ext cx="10510" cy="3091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6348" y="731869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MVC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38339" y="746538"/>
            <a:ext cx="117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MVW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138238" y="1355263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6518" y="1326079"/>
            <a:ext cx="1264595" cy="100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38789" y="3193812"/>
            <a:ext cx="1261771" cy="1222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81" y="1444728"/>
            <a:ext cx="827588" cy="82758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58788" y="16914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1188" y="18438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63588" y="1996260"/>
            <a:ext cx="350196" cy="203689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31072" y="1701188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131072" y="2010653"/>
            <a:ext cx="882002" cy="2036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657518" y="3488981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657518" y="4021400"/>
            <a:ext cx="1024314" cy="237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Services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4" y="4053884"/>
            <a:ext cx="170170" cy="170170"/>
          </a:xfrm>
          <a:prstGeom prst="rect">
            <a:avLst/>
          </a:prstGeom>
        </p:spPr>
      </p:pic>
      <p:pic>
        <p:nvPicPr>
          <p:cNvPr id="11266" name="Picture 2" descr="http://www.smsitgroup.com/wp-content/uploads/2014/09/virtual-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1" y="3761900"/>
            <a:ext cx="718980" cy="74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/>
          <p:cNvCxnSpPr>
            <a:stCxn id="47" idx="3"/>
            <a:endCxn id="11266" idx="1"/>
          </p:cNvCxnSpPr>
          <p:nvPr/>
        </p:nvCxnSpPr>
        <p:spPr>
          <a:xfrm flipV="1">
            <a:off x="2681832" y="4136504"/>
            <a:ext cx="804719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22289" y="1856238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2"/>
            <a:endCxn id="33" idx="0"/>
          </p:cNvCxnSpPr>
          <p:nvPr/>
        </p:nvCxnSpPr>
        <p:spPr>
          <a:xfrm>
            <a:off x="2169675" y="2272316"/>
            <a:ext cx="0" cy="921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37731" y="1852993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45847" y="183946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260897" y="1841212"/>
            <a:ext cx="353048" cy="2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</p:cNvCxnSpPr>
          <p:nvPr/>
        </p:nvCxnSpPr>
        <p:spPr>
          <a:xfrm>
            <a:off x="6890695" y="2284986"/>
            <a:ext cx="6482" cy="509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11266"/>
          <p:cNvSpPr txBox="1"/>
          <p:nvPr/>
        </p:nvSpPr>
        <p:spPr>
          <a:xfrm>
            <a:off x="2169674" y="2519342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53767" y="245917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2 way data 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469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4244" y="981522"/>
            <a:ext cx="4885464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we use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AngularJS?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Brands Using AngularJS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MVC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MVW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AngularJS Program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 and Filters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Single Page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ingle Page Application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430213">
              <a:spcAft>
                <a:spcPts val="400"/>
              </a:spcAft>
              <a:buSzPct val="100000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430213">
              <a:spcAft>
                <a:spcPts val="400"/>
              </a:spcAft>
              <a:buSzPct val="100000"/>
              <a:buFont typeface="Wingdings" panose="05000000000000000000" pitchFamily="2" charset="2"/>
              <a:buChar char="ü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12524" y="137050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146959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60" y="234000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65" y="234000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64" y="316838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01"/>
          <p:cNvGrpSpPr>
            <a:grpSpLocks/>
          </p:cNvGrpSpPr>
          <p:nvPr/>
        </p:nvGrpSpPr>
        <p:grpSpPr>
          <a:xfrm>
            <a:off x="6567300" y="222438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2" name="Freeform 11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200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541269" y="128979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5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37" y="233778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you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1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AngularJS First Program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70916" y="935935"/>
            <a:ext cx="1587062" cy="714703"/>
          </a:xfrm>
          <a:prstGeom prst="wedgeRectCallout">
            <a:avLst>
              <a:gd name="adj1" fmla="val -54608"/>
              <a:gd name="adj2" fmla="val 77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AngularJS</a:t>
            </a:r>
          </a:p>
        </p:txBody>
      </p:sp>
    </p:spTree>
    <p:extLst>
      <p:ext uri="{BB962C8B-B14F-4D97-AF65-F5344CB8AC3E}">
        <p14:creationId xmlns:p14="http://schemas.microsoft.com/office/powerpoint/2010/main" val="42929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91" y="1338861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324615" y="1040972"/>
            <a:ext cx="1629103" cy="704557"/>
          </a:xfrm>
          <a:prstGeom prst="wedgeRectCallout">
            <a:avLst>
              <a:gd name="adj1" fmla="val -75437"/>
              <a:gd name="adj2" fmla="val 114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Bootstrap </a:t>
            </a:r>
            <a:r>
              <a:rPr lang="en-US" dirty="0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7758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00" y="134858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87815" y="2521616"/>
            <a:ext cx="1381401" cy="508830"/>
          </a:xfrm>
          <a:prstGeom prst="wedgeRectCallout">
            <a:avLst>
              <a:gd name="adj1" fmla="val 78948"/>
              <a:gd name="adj2" fmla="val -20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Create </a:t>
            </a:r>
            <a:r>
              <a:rPr lang="en-US" dirty="0"/>
              <a:t>the Controller</a:t>
            </a:r>
          </a:p>
        </p:txBody>
      </p:sp>
    </p:spTree>
    <p:extLst>
      <p:ext uri="{BB962C8B-B14F-4D97-AF65-F5344CB8AC3E}">
        <p14:creationId xmlns:p14="http://schemas.microsoft.com/office/powerpoint/2010/main" val="6356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6" y="1299949"/>
            <a:ext cx="7858125" cy="2914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469" y="770918"/>
            <a:ext cx="349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 to create an AngularJS Application</a:t>
            </a:r>
          </a:p>
          <a:p>
            <a:pPr defTabSz="685783"/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685783"/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defTabSz="685783">
              <a:lnSpc>
                <a:spcPct val="150000"/>
              </a:lnSpc>
              <a:buFont typeface="+mj-lt"/>
              <a:buAutoNum type="arabicPeriod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AngularJS: Your </a:t>
            </a:r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175099" y="2499029"/>
            <a:ext cx="1450427" cy="588579"/>
          </a:xfrm>
          <a:prstGeom prst="wedgeRectCallout">
            <a:avLst>
              <a:gd name="adj1" fmla="val 73548"/>
              <a:gd name="adj2" fmla="val 126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Create </a:t>
            </a:r>
            <a:r>
              <a:rPr lang="en-US" dirty="0"/>
              <a:t>the View</a:t>
            </a:r>
          </a:p>
        </p:txBody>
      </p:sp>
    </p:spTree>
    <p:extLst>
      <p:ext uri="{BB962C8B-B14F-4D97-AF65-F5344CB8AC3E}">
        <p14:creationId xmlns:p14="http://schemas.microsoft.com/office/powerpoint/2010/main" val="3522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2" y="1912794"/>
            <a:ext cx="7858125" cy="2914650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AngularJS Directives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68136"/>
            <a:ext cx="826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The process of rendering of HTML inside the AngularJS application are controlled by Directives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Directives guide the HTML compiler to control the DOM elements by attaching specific behavior to the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283987" y="1701257"/>
            <a:ext cx="1324303" cy="493986"/>
          </a:xfrm>
          <a:prstGeom prst="wedgeRectCallout">
            <a:avLst>
              <a:gd name="adj1" fmla="val -68224"/>
              <a:gd name="adj2" fmla="val 171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68879" y="3200184"/>
            <a:ext cx="1324303" cy="493986"/>
          </a:xfrm>
          <a:prstGeom prst="wedgeRectCallout">
            <a:avLst>
              <a:gd name="adj1" fmla="val 70057"/>
              <a:gd name="adj2" fmla="val 145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73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</a:t>
            </a:r>
            <a:r>
              <a:rPr lang="en-US" dirty="0" smtClean="0"/>
              <a:t>Directives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1367"/>
              </p:ext>
            </p:extLst>
          </p:nvPr>
        </p:nvGraphicFramePr>
        <p:xfrm>
          <a:off x="646384" y="741637"/>
          <a:ext cx="7855585" cy="3759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900"/>
                <a:gridCol w="6750685"/>
              </a:tblGrid>
              <a:tr h="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6257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2"/>
                        </a:rPr>
                        <a:t>ngJq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 force the angular.element library. This should be used to force either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Jqlite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 leaving ng-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blank or setting the name of the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jQuery 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under window (</a:t>
                      </a:r>
                      <a:r>
                        <a:rPr lang="en-US" sz="1200" b="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eg</a:t>
                      </a: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jQuery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/>
                        </a:rPr>
                        <a:t>ngApp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 this directive to auto-bootstrap an AngularJS application. The ngApp directive designates the root elementof the application and is typically placed near the root element of the page - e.g. on the &lt;body&gt; or &lt;html&gt; 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tags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/>
                        </a:rPr>
                        <a:t>a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Modifies the default behavior of the html A tag so that the default action is prevented when the href attribute is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empty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lv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u="sng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ngDisabled</a:t>
                      </a:r>
                      <a:endParaRPr lang="en-US" sz="1200" b="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directive sets the disabled attribute on the element if</a:t>
                      </a:r>
                      <a:r>
                        <a:rPr lang="en-US" sz="1200" b="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u="sng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/>
                        </a:rPr>
                        <a:t>expression</a:t>
                      </a:r>
                      <a:r>
                        <a:rPr lang="en-US" sz="1200" b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inside ngDisabled evaluates to truthy</a:t>
                      </a:r>
                    </a:p>
                  </a:txBody>
                  <a:tcPr marL="27305" marR="27305" marT="27305" marB="27305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162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/>
                        </a:rPr>
                        <a:t>form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Directive that instantiates 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/>
                        </a:rPr>
                        <a:t>FormController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9"/>
                        </a:rPr>
                        <a:t>ngClass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ngClass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directive allows you to dynamically set CSS classes on an HTML element by databinding an expression that represents all classes to be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added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10"/>
                        </a:rPr>
                        <a:t>ngController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8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 ngController directive attaches a controller class to the view. This is a key aspect of how angular supports the principles behind the Model-View-Controller design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pattern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0615" y="4699415"/>
            <a:ext cx="741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rest of the directives </a:t>
            </a: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 https://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docs.angularjs.org/api/ng/directive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89" y="1002762"/>
            <a:ext cx="4556234" cy="3513269"/>
          </a:xfrm>
          <a:noFill/>
        </p:spPr>
        <p:txBody>
          <a:bodyPr wrap="square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It formats the value of an expression for display to the </a:t>
            </a:r>
            <a:r>
              <a:rPr lang="en-US" dirty="0" smtClean="0"/>
              <a:t>user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in view templates can be used with the following syntax</a:t>
            </a:r>
          </a:p>
          <a:p>
            <a:pPr marL="342900" lvl="1" algn="l" defTabSz="685800"/>
            <a:r>
              <a:rPr lang="en-US" sz="135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{{ expression | filter </a:t>
            </a:r>
            <a:r>
              <a:rPr lang="en-US" sz="135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}}</a:t>
            </a:r>
          </a:p>
          <a:p>
            <a:pPr marL="342900" lvl="1" algn="l" defTabSz="685800"/>
            <a:endParaRPr lang="en-US" sz="135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Filters are generally injected when used with controllers, services and </a:t>
            </a:r>
            <a:r>
              <a:rPr lang="en-US" dirty="0" smtClean="0"/>
              <a:t>directives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With filters data can be organized to meet certain criteria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7986" y="1059069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UpperCase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LowerCase</a:t>
            </a:r>
          </a:p>
          <a:p>
            <a:endParaRPr lang="en-US" smtClean="0"/>
          </a:p>
          <a:p>
            <a:pPr marL="0" indent="0">
              <a:buFont typeface="Symbol" panose="05050102010706020507" pitchFamily="18" charset="2"/>
              <a:buNone/>
            </a:pPr>
            <a:endParaRPr lang="en-US" smtClean="0"/>
          </a:p>
          <a:p>
            <a:r>
              <a:rPr lang="en-US" smtClean="0"/>
              <a:t>Currency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47036" y="1469230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uppercase}}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27986" y="3325664"/>
            <a:ext cx="2618329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entity.amount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| currency}}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27986" y="2397447"/>
            <a:ext cx="2284954" cy="361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{{entity.name() | lowercase}}</a:t>
            </a:r>
          </a:p>
        </p:txBody>
      </p:sp>
    </p:spTree>
    <p:extLst>
      <p:ext uri="{BB962C8B-B14F-4D97-AF65-F5344CB8AC3E}">
        <p14:creationId xmlns:p14="http://schemas.microsoft.com/office/powerpoint/2010/main" val="34978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</a:t>
            </a:r>
            <a:r>
              <a:rPr lang="en-US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683264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l" defTabSz="685800">
              <a:buFont typeface="Wingdings" panose="05000000000000000000" pitchFamily="2" charset="2"/>
              <a:buChar char="ü"/>
            </a:pPr>
            <a:r>
              <a:rPr lang="en-US" dirty="0"/>
              <a:t>Generally used filter types</a:t>
            </a:r>
          </a:p>
          <a:p>
            <a:pPr marL="285750" indent="-285750" algn="l" defTabSz="68580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1324276"/>
          <a:ext cx="7465687" cy="33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542"/>
                <a:gridCol w="5460145"/>
              </a:tblGrid>
              <a:tr h="20924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</a:p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Usage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uppercase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Change case of string to lowercase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currency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string to currency format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numerical value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json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Json representation 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Formats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Filters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array based on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orderBy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Orders array based in criteria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9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limitTo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Limits number of  objects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70856"/>
            <a:ext cx="7886700" cy="15511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Single-Page Applications (SPAs) are Web apps that load a </a:t>
            </a:r>
            <a:r>
              <a:rPr lang="en-US" dirty="0">
                <a:solidFill>
                  <a:srgbClr val="0070C0"/>
                </a:solidFill>
              </a:rPr>
              <a:t>single HTML page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and dynamically update </a:t>
            </a:r>
            <a:r>
              <a:rPr lang="en-US" dirty="0"/>
              <a:t>that page as the user interacts with the </a:t>
            </a:r>
            <a:r>
              <a:rPr lang="en-US" dirty="0" smtClean="0"/>
              <a:t>app</a:t>
            </a:r>
          </a:p>
          <a:p>
            <a:endParaRPr lang="en-US" dirty="0"/>
          </a:p>
          <a:p>
            <a:r>
              <a:rPr lang="en-US" dirty="0"/>
              <a:t>In a Single Page Application or SPA the page </a:t>
            </a:r>
            <a:r>
              <a:rPr lang="en-US" dirty="0">
                <a:solidFill>
                  <a:srgbClr val="0070C0"/>
                </a:solidFill>
              </a:rPr>
              <a:t>never reloads</a:t>
            </a:r>
            <a:r>
              <a:rPr lang="en-US" dirty="0"/>
              <a:t>, though parts of the page may refresh. This reduces the round trips to the server to a minimum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92" y="2666593"/>
            <a:ext cx="2476907" cy="247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0235" y="2451148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Routing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20645" y="2451149"/>
            <a:ext cx="1060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Client Side Rendering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67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Web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3" y="1265305"/>
            <a:ext cx="31432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385" y="1309968"/>
            <a:ext cx="3781425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3038" y="1787945"/>
            <a:ext cx="8849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Web Page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4590" y="4768141"/>
            <a:ext cx="25633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DOM Tree of the HTML document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09904" y="2184512"/>
            <a:ext cx="2393004" cy="2498512"/>
            <a:chOff x="5223753" y="1478604"/>
            <a:chExt cx="2393004" cy="2498512"/>
          </a:xfrm>
        </p:grpSpPr>
        <p:sp>
          <p:nvSpPr>
            <p:cNvPr id="13" name="Oval 12"/>
            <p:cNvSpPr/>
            <p:nvPr/>
          </p:nvSpPr>
          <p:spPr>
            <a:xfrm>
              <a:off x="6021421" y="1478604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23753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19089" y="2280005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819089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223753" y="3271208"/>
              <a:ext cx="797668" cy="70590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title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4" idx="7"/>
              <a:endCxn id="13" idx="3"/>
            </p:cNvCxnSpPr>
            <p:nvPr/>
          </p:nvCxnSpPr>
          <p:spPr>
            <a:xfrm flipV="1">
              <a:off x="5904605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" idx="1"/>
              <a:endCxn id="13" idx="5"/>
            </p:cNvCxnSpPr>
            <p:nvPr/>
          </p:nvCxnSpPr>
          <p:spPr>
            <a:xfrm flipH="1" flipV="1">
              <a:off x="6702273" y="2081134"/>
              <a:ext cx="233632" cy="30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0"/>
              <a:endCxn id="14" idx="4"/>
            </p:cNvCxnSpPr>
            <p:nvPr/>
          </p:nvCxnSpPr>
          <p:spPr>
            <a:xfrm flipV="1">
              <a:off x="5622587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6" idx="0"/>
              <a:endCxn id="15" idx="4"/>
            </p:cNvCxnSpPr>
            <p:nvPr/>
          </p:nvCxnSpPr>
          <p:spPr>
            <a:xfrm flipV="1">
              <a:off x="7217923" y="2985913"/>
              <a:ext cx="0" cy="285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04561" y="2543184"/>
            <a:ext cx="1185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HTML Markup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36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Build Responsive SPA Using AngularJS ?</a:t>
            </a:r>
            <a:endParaRPr lang="en-US" sz="48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50" smtClean="0"/>
              <a:t>Building Highly Responsive Single Page Application </a:t>
            </a:r>
            <a:endParaRPr lang="en-US" sz="255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780670"/>
            <a:ext cx="8297186" cy="44504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85776" indent="-128588" algn="just" defTabSz="914378">
              <a:lnSpc>
                <a:spcPct val="150000"/>
              </a:lnSpc>
              <a:spcBef>
                <a:spcPct val="20000"/>
              </a:spcBef>
              <a:buFont typeface="Tahoma" panose="020B0604030504040204" pitchFamily="34" charset="0"/>
              <a:buChar char="»"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378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566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754" indent="0" algn="just" defTabSz="914378">
              <a:lnSpc>
                <a:spcPct val="150000"/>
              </a:lnSpc>
              <a:spcBef>
                <a:spcPct val="20000"/>
              </a:spcBef>
              <a:buFontTx/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dirty="0" err="1">
                <a:solidFill>
                  <a:srgbClr val="0070C0"/>
                </a:solidFill>
              </a:rPr>
              <a:t>Usecase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: Build a User Management Application</a:t>
            </a:r>
          </a:p>
          <a:p>
            <a:r>
              <a:rPr lang="en-IN" dirty="0">
                <a:solidFill>
                  <a:srgbClr val="0070C0"/>
                </a:solidFill>
              </a:rPr>
              <a:t>Prerequisite</a:t>
            </a:r>
            <a:r>
              <a:rPr lang="en-IN" dirty="0"/>
              <a:t> :</a:t>
            </a:r>
          </a:p>
          <a:p>
            <a:pPr lvl="1"/>
            <a:r>
              <a:rPr lang="en-IN" dirty="0"/>
              <a:t>Text Editor (sublime or </a:t>
            </a:r>
            <a:r>
              <a:rPr lang="en-IN" dirty="0" err="1"/>
              <a:t>notepadd</a:t>
            </a:r>
            <a:r>
              <a:rPr lang="en-IN" dirty="0"/>
              <a:t> ++)</a:t>
            </a:r>
          </a:p>
          <a:p>
            <a:pPr lvl="1"/>
            <a:r>
              <a:rPr lang="en-IN" dirty="0"/>
              <a:t>Latest browser (Firefox or Chrome)</a:t>
            </a:r>
          </a:p>
          <a:p>
            <a:pPr lvl="1"/>
            <a:r>
              <a:rPr lang="en-IN" dirty="0"/>
              <a:t>Installed </a:t>
            </a:r>
            <a:r>
              <a:rPr lang="en-IN" dirty="0" err="1"/>
              <a:t>NodeJS</a:t>
            </a:r>
            <a:r>
              <a:rPr lang="en-IN" dirty="0"/>
              <a:t> (server)</a:t>
            </a:r>
          </a:p>
          <a:p>
            <a:pPr lvl="1"/>
            <a:r>
              <a:rPr lang="en-IN" dirty="0"/>
              <a:t>Mongo (To store 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  <a:p>
            <a:r>
              <a:rPr lang="en-IN" dirty="0">
                <a:solidFill>
                  <a:srgbClr val="0070C0"/>
                </a:solidFill>
              </a:rPr>
              <a:t>Project Specifications 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Login to the Application</a:t>
            </a:r>
          </a:p>
          <a:p>
            <a:pPr lvl="1"/>
            <a:r>
              <a:rPr lang="en-IN" dirty="0"/>
              <a:t>Create a new user</a:t>
            </a:r>
          </a:p>
          <a:p>
            <a:pPr lvl="1"/>
            <a:r>
              <a:rPr lang="en-IN" dirty="0"/>
              <a:t>View Users List</a:t>
            </a:r>
          </a:p>
          <a:p>
            <a:pPr lvl="1"/>
            <a:r>
              <a:rPr lang="en-IN" dirty="0"/>
              <a:t>Update a existing user</a:t>
            </a:r>
          </a:p>
          <a:p>
            <a:pPr lvl="1"/>
            <a:r>
              <a:rPr lang="en-IN" dirty="0"/>
              <a:t>Delete user</a:t>
            </a:r>
          </a:p>
          <a:p>
            <a:pPr lvl="1"/>
            <a:r>
              <a:rPr lang="en-IN" dirty="0" err="1"/>
              <a:t>Signout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63" y="81240"/>
            <a:ext cx="8117206" cy="430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GB" sz="2800" b="1" i="0" kern="1200" dirty="0" smtClean="0">
                <a:solidFill>
                  <a:srgbClr val="000000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sz="2400" dirty="0">
                <a:latin typeface="Calibri" panose="020F0502020204030204" pitchFamily="34" charset="0"/>
              </a:rPr>
              <a:t>Certifications </a:t>
            </a:r>
            <a:endParaRPr lang="en-US" sz="2400" dirty="0">
              <a:latin typeface="Calibri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4842" y="886705"/>
            <a:ext cx="653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4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Get certified in AngularJS by </a:t>
            </a:r>
            <a:r>
              <a:rPr lang="en-US" sz="14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</a:t>
            </a:r>
            <a:endParaRPr lang="en-US" sz="1400" b="1" dirty="0" smtClean="0">
              <a:solidFill>
                <a:srgbClr val="000000"/>
              </a:solidFill>
              <a:latin typeface="Calibri" panose="020F0502020204030204" pitchFamily="34" charset="0"/>
              <a:cs typeface="HP Simplified" pitchFamily="3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341593" y="2438920"/>
            <a:ext cx="8539760" cy="2240084"/>
          </a:xfrm>
          <a:prstGeom prst="round2Diag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200" b="1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Edureka's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AngularJS course: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covers the fundamental concepts like directives, routes, filters, services and factors which helps to build rich user interface web applications in AngularJS.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It helps you boost your web development skills and become a sought after SPA (single page application) developer. You will learn the highly efficient Angular features like data binding, scope management, form validation, routing, i18n &amp; lot more. 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Get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 work </a:t>
            </a:r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</a:rPr>
              <a:t>on a To-Do List App Project </a:t>
            </a: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towards the end of the course, which gives you complete insights on </a:t>
            </a:r>
            <a:r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t>the Node.js framework.</a:t>
            </a:r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Online Live Courses: 21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Assignments: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Project: 20 hours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Lifetime Access + 24 X 7 Support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1897" y="1431801"/>
            <a:ext cx="6080166" cy="5981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Calibri" panose="020F0502020204030204" pitchFamily="34" charset="0"/>
              </a:rPr>
              <a:t>Go to </a:t>
            </a:r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www.edureka.co/angular-js 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5307" y="2088235"/>
            <a:ext cx="422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30213">
              <a:spcAft>
                <a:spcPts val="400"/>
              </a:spcAft>
              <a:buSzPct val="100000"/>
            </a:pP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Batch starts from 24</a:t>
            </a:r>
            <a:r>
              <a:rPr lang="en-US" sz="1400" i="1" baseline="30000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th</a:t>
            </a:r>
            <a:r>
              <a:rPr lang="en-US" sz="1400" i="1" dirty="0" smtClean="0">
                <a:solidFill>
                  <a:srgbClr val="000000"/>
                </a:solidFill>
                <a:latin typeface="Calibri" panose="020F0502020204030204" pitchFamily="34" charset="0"/>
                <a:cs typeface="HP Simplified" pitchFamily="34" charset="0"/>
              </a:rPr>
              <a:t> October (Weekend)</a:t>
            </a:r>
          </a:p>
        </p:txBody>
      </p:sp>
      <p:pic>
        <p:nvPicPr>
          <p:cNvPr id="8" name="Picture 7"/>
          <p:cNvPicPr preferRelativeResize="0">
            <a:picLocks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59" t="36990" r="29991" b="33407"/>
          <a:stretch/>
        </p:blipFill>
        <p:spPr bwMode="auto">
          <a:xfrm>
            <a:off x="2729411" y="766497"/>
            <a:ext cx="612648" cy="60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8511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/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</a:t>
            </a:r>
            <a:r>
              <a:rPr lang="en-US" sz="48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  <a:p>
            <a:pPr defTabSz="457200"/>
            <a:endParaRPr lang="en-US" sz="32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32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Questions/Queries/Feedback</a:t>
            </a:r>
          </a:p>
          <a:p>
            <a:pPr defTabSz="457200"/>
            <a:endParaRPr lang="en-US" sz="32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endParaRPr lang="en-US" sz="2000" b="1" dirty="0" smtClea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57200"/>
            <a:r>
              <a:rPr lang="en-US" sz="20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Recording and presentation will be made available to you within 24 hours</a:t>
            </a:r>
            <a:endParaRPr lang="en-US" sz="20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the heck is DOM ?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3630" y="908009"/>
            <a:ext cx="782734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 is a structured representation of a document and it </a:t>
            </a:r>
            <a:r>
              <a:rPr lang="en-US" sz="1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programming interface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allows you to change the style and content of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page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98" y="1808229"/>
            <a:ext cx="5867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99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02" y="2000207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4965567" y="872358"/>
            <a:ext cx="2475757" cy="1683067"/>
          </a:xfrm>
          <a:prstGeom prst="wedgeEllipseCallout">
            <a:avLst>
              <a:gd name="adj1" fmla="val -66258"/>
              <a:gd name="adj2" fmla="val 3939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it means If I can manipulate the DOM, I would be able to change page content, but how would I do that ?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32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Traditional Way of Manipulating </a:t>
            </a:r>
            <a:r>
              <a:rPr lang="en-US" dirty="0" smtClean="0"/>
              <a:t>DOM - JavaScript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7" y="1947556"/>
            <a:ext cx="6502050" cy="2575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55205" y="4627454"/>
            <a:ext cx="35321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JavaScript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00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Deep Thought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60" y="1527242"/>
            <a:ext cx="2903371" cy="2903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10978" y="969188"/>
            <a:ext cx="2172913" cy="1116108"/>
          </a:xfrm>
          <a:prstGeom prst="wedgeEllipseCallout">
            <a:avLst>
              <a:gd name="adj1" fmla="val -67752"/>
              <a:gd name="adj2" fmla="val 31424"/>
            </a:avLst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remember jQuery can do </a:t>
            </a:r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manipulation</a:t>
            </a:r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pretty easily !</a:t>
            </a:r>
            <a:endParaRPr lang="en-US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95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Way of Manipulating </a:t>
            </a:r>
            <a:r>
              <a:rPr lang="en-US" dirty="0" smtClean="0"/>
              <a:t>DOM -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0" y="954055"/>
            <a:ext cx="2432417" cy="889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9" y="969800"/>
            <a:ext cx="3731281" cy="85803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0523" y="1484867"/>
            <a:ext cx="2470058" cy="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40727" y="1173880"/>
            <a:ext cx="244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 clicking </a:t>
            </a:r>
            <a:r>
              <a:rPr lang="en-US" sz="1200" dirty="0" smtClean="0">
                <a:solidFill>
                  <a:srgbClr val="00B0F0"/>
                </a:solidFill>
              </a:rPr>
              <a:t>Manipulate DOM </a:t>
            </a:r>
            <a:r>
              <a:rPr lang="en-US" sz="1200" dirty="0" smtClean="0"/>
              <a:t>button 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6372" y="4497601"/>
            <a:ext cx="31817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Manipulating DOM (webpage) with jQuery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33" y="1891199"/>
            <a:ext cx="61436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68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>
            <a:lvl1pPr algn="l" defTabSz="914378" rtl="0" eaLnBrk="1" latinLnBrk="0" hangingPunct="1">
              <a:spcBef>
                <a:spcPct val="0"/>
              </a:spcBef>
              <a:buNone/>
              <a:defRPr lang="en-US" sz="2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Manipulating </a:t>
            </a:r>
            <a:r>
              <a:rPr lang="en-US" dirty="0" smtClean="0"/>
              <a:t>DOM - </a:t>
            </a:r>
            <a:r>
              <a:rPr lang="en-US" dirty="0" smtClean="0"/>
              <a:t>AngularJS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561" y="880592"/>
            <a:ext cx="757784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Traditionally, the view modifies the DOM to present data and manipulates the DOM (or invokes jQuery) to add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AngularJS puts all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DOM manipulation code into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directives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thus easily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separating that code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from the view and making it available as standalone reusable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the UI developer to concentrate fully on the user interface and the application developer to </a:t>
            </a:r>
            <a:r>
              <a:rPr lang="en-US" sz="16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separately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DOM manipulations and JQuery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4675" y="1391392"/>
            <a:ext cx="272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whereas…</a:t>
            </a:r>
            <a:endParaRPr lang="en-US" sz="2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53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ain4ce_course_temp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3194</TotalTime>
  <Words>1119</Words>
  <Application>Microsoft Office PowerPoint</Application>
  <PresentationFormat>On-screen Show (16:9)</PresentationFormat>
  <Paragraphs>237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Castellar</vt:lpstr>
      <vt:lpstr>HP Simplified</vt:lpstr>
      <vt:lpstr>Lucida Grande</vt:lpstr>
      <vt:lpstr>Symbol</vt:lpstr>
      <vt:lpstr>Tahoma</vt:lpstr>
      <vt:lpstr>Wingdings</vt:lpstr>
      <vt:lpstr>Brain4ce_course_template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 in Directives</vt:lpstr>
      <vt:lpstr>AngularJS Filters</vt:lpstr>
      <vt:lpstr>Filter Types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294</cp:revision>
  <dcterms:created xsi:type="dcterms:W3CDTF">2015-04-07T13:08:00Z</dcterms:created>
  <dcterms:modified xsi:type="dcterms:W3CDTF">2015-10-20T14:20:27Z</dcterms:modified>
</cp:coreProperties>
</file>