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70" r:id="rId9"/>
    <p:sldId id="272" r:id="rId10"/>
    <p:sldId id="273" r:id="rId11"/>
    <p:sldId id="277" r:id="rId12"/>
    <p:sldId id="297" r:id="rId13"/>
    <p:sldId id="278" r:id="rId14"/>
    <p:sldId id="309" r:id="rId15"/>
    <p:sldId id="311" r:id="rId16"/>
    <p:sldId id="313" r:id="rId17"/>
    <p:sldId id="312" r:id="rId18"/>
    <p:sldId id="317" r:id="rId19"/>
    <p:sldId id="316" r:id="rId20"/>
    <p:sldId id="315" r:id="rId21"/>
    <p:sldId id="314" r:id="rId22"/>
    <p:sldId id="298" r:id="rId23"/>
    <p:sldId id="310" r:id="rId24"/>
    <p:sldId id="308" r:id="rId25"/>
    <p:sldId id="302" r:id="rId26"/>
    <p:sldId id="304" r:id="rId27"/>
    <p:sldId id="303" r:id="rId28"/>
    <p:sldId id="287" r:id="rId29"/>
    <p:sldId id="288" r:id="rId30"/>
    <p:sldId id="305" r:id="rId31"/>
    <p:sldId id="307" r:id="rId32"/>
    <p:sldId id="306" r:id="rId33"/>
    <p:sldId id="296" r:id="rId34"/>
    <p:sldId id="282" r:id="rId35"/>
    <p:sldId id="283" r:id="rId36"/>
    <p:sldId id="284" r:id="rId3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E87089-E071-4F58-9954-434E530FF334}">
  <a:tblStyle styleId="{5CE87089-E071-4F58-9954-434E530FF33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FB’s Relationship Build Pattern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2880423824767818E-2"/>
          <c:y val="0.1909830612372371"/>
          <c:w val="0.9433261351710216"/>
          <c:h val="0.30843517266323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100 days before(slow  increase in the no of  posts shared 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Posts exchange chart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12 days before(About to get commited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Posts exchange chart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Day 0 (Comitted)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Posts exchange chart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2.6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Days after(In physical touch)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</c:f>
              <c:strCache>
                <c:ptCount val="1"/>
                <c:pt idx="0">
                  <c:v>Posts exchange chart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0.2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5128288"/>
        <c:axId val="185128848"/>
      </c:barChart>
      <c:catAx>
        <c:axId val="185128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128848"/>
        <c:crosses val="autoZero"/>
        <c:auto val="1"/>
        <c:lblAlgn val="ctr"/>
        <c:lblOffset val="100"/>
        <c:noMultiLvlLbl val="0"/>
      </c:catAx>
      <c:valAx>
        <c:axId val="1851288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5128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2.png"/><Relationship Id="rId1" Type="http://schemas.openxmlformats.org/officeDocument/2006/relationships/image" Target="../media/image18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2.png"/><Relationship Id="rId1" Type="http://schemas.openxmlformats.org/officeDocument/2006/relationships/image" Target="../media/image1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621F0-BD0B-4A3D-A81D-A38CBE466EDD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A69442-12FF-4A9E-951A-E1FB9B7A4E51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200" b="0" i="0" baseline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Women get 60% more attention if photo is taken indoors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4D53D20-2BF9-48A7-BA8D-93E4DBB52916}" type="parTrans" cxnId="{703A8CF3-ABBA-4B76-A919-B0A2ECC405EA}">
      <dgm:prSet/>
      <dgm:spPr/>
      <dgm:t>
        <a:bodyPr/>
        <a:lstStyle/>
        <a:p>
          <a:endParaRPr lang="en-US" sz="12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44EB3F7-2730-46C3-B283-2F9D04FD7A36}" type="sibTrans" cxnId="{703A8CF3-ABBA-4B76-A919-B0A2ECC405EA}">
      <dgm:prSet/>
      <dgm:spPr/>
      <dgm:t>
        <a:bodyPr/>
        <a:lstStyle/>
        <a:p>
          <a:endParaRPr lang="en-US" sz="12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E123751-1190-40CC-AE50-5D0592A0B306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200" b="0" i="0" baseline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Men get 19% more attention if their photo is taken outside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B905F14-69DB-4DA6-B651-B1C0E3AC2AD7}" type="parTrans" cxnId="{9A22142F-E944-467F-ACB4-B4EC043BAD24}">
      <dgm:prSet/>
      <dgm:spPr/>
      <dgm:t>
        <a:bodyPr/>
        <a:lstStyle/>
        <a:p>
          <a:endParaRPr lang="en-US" sz="12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498EE61-4CD0-4637-8E6C-4C39853106DA}" type="sibTrans" cxnId="{9A22142F-E944-467F-ACB4-B4EC043BAD24}">
      <dgm:prSet/>
      <dgm:spPr/>
      <dgm:t>
        <a:bodyPr/>
        <a:lstStyle/>
        <a:p>
          <a:endParaRPr lang="en-US" sz="12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CE75304-6E05-404B-99F2-AA3826B36419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Full-body photos boost both sexes success by 203%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B0688A5-942E-43CF-823D-E92F71177725}" type="parTrans" cxnId="{7FE8425D-E283-4C73-8470-E2E876E534BB}">
      <dgm:prSet/>
      <dgm:spPr/>
      <dgm:t>
        <a:bodyPr/>
        <a:lstStyle/>
        <a:p>
          <a:endParaRPr lang="en-US" sz="12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26B80CA-44D4-43FE-8784-7D3DCED47555}" type="sibTrans" cxnId="{7FE8425D-E283-4C73-8470-E2E876E534BB}">
      <dgm:prSet/>
      <dgm:spPr/>
      <dgm:t>
        <a:bodyPr/>
        <a:lstStyle/>
        <a:p>
          <a:endParaRPr lang="en-US" sz="12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BC55A50-9B90-45E8-A99D-595EA53F738E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Posing with animals or your best friends might seem cute but it actually reduces your  popularity by 53% (men) and 42% (women)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B3BD28B-E735-4993-A682-4B14AB50E7D8}" type="parTrans" cxnId="{60481145-B984-4B24-ADAB-1170A4D288A6}">
      <dgm:prSet/>
      <dgm:spPr/>
      <dgm:t>
        <a:bodyPr/>
        <a:lstStyle/>
        <a:p>
          <a:endParaRPr lang="en-US" sz="12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16B0B18-9B14-4AFE-9EB3-878FE4F2E2E8}" type="sibTrans" cxnId="{60481145-B984-4B24-ADAB-1170A4D288A6}">
      <dgm:prSet/>
      <dgm:spPr/>
      <dgm:t>
        <a:bodyPr/>
        <a:lstStyle/>
        <a:p>
          <a:endParaRPr lang="en-US" sz="12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253B983-8F86-4CF4-9F48-C11F2E4896F7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200" b="0" i="0" baseline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Men get 8% fewer messages if they put up selfies.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BF00F57-B152-42D9-BACF-DDFEC2FB5C1F}" type="parTrans" cxnId="{F90502CD-2D4B-44A1-938D-853DA463956D}">
      <dgm:prSet/>
      <dgm:spPr/>
      <dgm:t>
        <a:bodyPr/>
        <a:lstStyle/>
        <a:p>
          <a:endParaRPr lang="en-US" sz="12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3FC7A3F-96E8-42C7-862E-DA7A29A70E6B}" type="sibTrans" cxnId="{F90502CD-2D4B-44A1-938D-853DA463956D}">
      <dgm:prSet/>
      <dgm:spPr/>
      <dgm:t>
        <a:bodyPr/>
        <a:lstStyle/>
        <a:p>
          <a:endParaRPr lang="en-US" sz="12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C98ED4C-9279-460A-9865-C710F3B9E32A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200" b="0" i="0" baseline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Mentions of words like divorce and separated gets men 52% more messages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88C2BB4-E7D6-4DEA-B7E2-6FD593B34768}" type="parTrans" cxnId="{9EDD2A79-7790-4A7A-A3C8-CC0CCC342A32}">
      <dgm:prSet/>
      <dgm:spPr/>
      <dgm:t>
        <a:bodyPr/>
        <a:lstStyle/>
        <a:p>
          <a:endParaRPr lang="en-US" sz="12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0799BD2-41EE-4D9C-B528-B96E34A1AF69}" type="sibTrans" cxnId="{9EDD2A79-7790-4A7A-A3C8-CC0CCC342A32}">
      <dgm:prSet/>
      <dgm:spPr/>
      <dgm:t>
        <a:bodyPr/>
        <a:lstStyle/>
        <a:p>
          <a:endParaRPr lang="en-US" sz="12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694167B-9BA7-47E5-AAA1-E50B222DD919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Women , using phrases like dinner, drinks or lunch in the first message get 73% more replies</a:t>
          </a:r>
        </a:p>
        <a:p>
          <a:pPr rtl="0"/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While men who mention the same words in their opening message get 35% fewer replies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F7513C3-3D2C-41AC-9CA8-16D393CC7D28}" type="parTrans" cxnId="{8011C3E2-FEFF-4AD3-99E2-AD67CB0ABFCF}">
      <dgm:prSet/>
      <dgm:spPr/>
      <dgm:t>
        <a:bodyPr/>
        <a:lstStyle/>
        <a:p>
          <a:endParaRPr lang="en-US" sz="12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3D05818-1190-423F-85E3-3B47B2117F92}" type="sibTrans" cxnId="{8011C3E2-FEFF-4AD3-99E2-AD67CB0ABFCF}">
      <dgm:prSet/>
      <dgm:spPr/>
      <dgm:t>
        <a:bodyPr/>
        <a:lstStyle/>
        <a:p>
          <a:endParaRPr lang="en-US" sz="120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AE25F6B-686C-4742-B316-963287169699}" type="pres">
      <dgm:prSet presAssocID="{3BB621F0-BD0B-4A3D-A81D-A38CBE466ED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E980C1-53D6-40F0-8A8F-6C5F77D10355}" type="pres">
      <dgm:prSet presAssocID="{A3A69442-12FF-4A9E-951A-E1FB9B7A4E51}" presName="parentText" presStyleLbl="node1" presStyleIdx="0" presStyleCnt="7" custScaleY="105369" custLinFactY="4372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467FA3-BFDA-496E-82E7-43B4A79B74F0}" type="pres">
      <dgm:prSet presAssocID="{044EB3F7-2730-46C3-B283-2F9D04FD7A36}" presName="spacer" presStyleCnt="0"/>
      <dgm:spPr/>
    </dgm:pt>
    <dgm:pt modelId="{AD3FC952-FDE7-49EE-8F50-26F901829EB6}" type="pres">
      <dgm:prSet presAssocID="{FE123751-1190-40CC-AE50-5D0592A0B306}" presName="parentText" presStyleLbl="node1" presStyleIdx="1" presStyleCnt="7" custLinFactY="2354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A691D0-C0B3-4F02-8BED-72F02FE10BAB}" type="pres">
      <dgm:prSet presAssocID="{0498EE61-4CD0-4637-8E6C-4C39853106DA}" presName="spacer" presStyleCnt="0"/>
      <dgm:spPr/>
    </dgm:pt>
    <dgm:pt modelId="{8C65D2D6-EB23-4472-966E-94A7690911E6}" type="pres">
      <dgm:prSet presAssocID="{3CE75304-6E05-404B-99F2-AA3826B36419}" presName="parentText" presStyleLbl="node1" presStyleIdx="2" presStyleCnt="7" custLinFactNeighborY="931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59B124-02C5-4D3E-82A2-E18E1702EC8C}" type="pres">
      <dgm:prSet presAssocID="{526B80CA-44D4-43FE-8784-7D3DCED47555}" presName="spacer" presStyleCnt="0"/>
      <dgm:spPr/>
    </dgm:pt>
    <dgm:pt modelId="{EB8951A0-23F5-4D7F-AC48-C5A9EA89A9F8}" type="pres">
      <dgm:prSet presAssocID="{2BC55A50-9B90-45E8-A99D-595EA53F738E}" presName="parentText" presStyleLbl="node1" presStyleIdx="3" presStyleCnt="7" custLinFactNeighborY="7912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2556B4-6BB9-4317-BBDB-2042AB45B13E}" type="pres">
      <dgm:prSet presAssocID="{F16B0B18-9B14-4AFE-9EB3-878FE4F2E2E8}" presName="spacer" presStyleCnt="0"/>
      <dgm:spPr/>
    </dgm:pt>
    <dgm:pt modelId="{30CEBFAA-C0B6-426F-8CB3-98E927A6272A}" type="pres">
      <dgm:prSet presAssocID="{C253B983-8F86-4CF4-9F48-C11F2E4896F7}" presName="parentText" presStyleLbl="node1" presStyleIdx="4" presStyleCnt="7" custLinFactNeighborY="6368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203586-333F-4834-94D2-5B24CA9441CF}" type="pres">
      <dgm:prSet presAssocID="{93FC7A3F-96E8-42C7-862E-DA7A29A70E6B}" presName="spacer" presStyleCnt="0"/>
      <dgm:spPr/>
    </dgm:pt>
    <dgm:pt modelId="{2D1E0860-6BD7-4E41-8A97-8FE203A4CB5C}" type="pres">
      <dgm:prSet presAssocID="{1C98ED4C-9279-460A-9865-C710F3B9E32A}" presName="parentText" presStyleLbl="node1" presStyleIdx="5" presStyleCnt="7" custLinFactNeighborY="-2509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9D650-8A80-4B71-8F49-7558F43515BC}" type="pres">
      <dgm:prSet presAssocID="{00799BD2-41EE-4D9C-B528-B96E34A1AF69}" presName="spacer" presStyleCnt="0"/>
      <dgm:spPr/>
    </dgm:pt>
    <dgm:pt modelId="{7BE25EFD-D10A-4DE9-A55B-E897D14C3B23}" type="pres">
      <dgm:prSet presAssocID="{E694167B-9BA7-47E5-AAA1-E50B222DD919}" presName="parentText" presStyleLbl="node1" presStyleIdx="6" presStyleCnt="7" custLinFactNeighborY="-671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DD2A79-7790-4A7A-A3C8-CC0CCC342A32}" srcId="{3BB621F0-BD0B-4A3D-A81D-A38CBE466EDD}" destId="{1C98ED4C-9279-460A-9865-C710F3B9E32A}" srcOrd="5" destOrd="0" parTransId="{488C2BB4-E7D6-4DEA-B7E2-6FD593B34768}" sibTransId="{00799BD2-41EE-4D9C-B528-B96E34A1AF69}"/>
    <dgm:cxn modelId="{7FE8425D-E283-4C73-8470-E2E876E534BB}" srcId="{3BB621F0-BD0B-4A3D-A81D-A38CBE466EDD}" destId="{3CE75304-6E05-404B-99F2-AA3826B36419}" srcOrd="2" destOrd="0" parTransId="{8B0688A5-942E-43CF-823D-E92F71177725}" sibTransId="{526B80CA-44D4-43FE-8784-7D3DCED47555}"/>
    <dgm:cxn modelId="{F356EBB5-4BB3-435B-9FA7-B119AE732A4A}" type="presOf" srcId="{1C98ED4C-9279-460A-9865-C710F3B9E32A}" destId="{2D1E0860-6BD7-4E41-8A97-8FE203A4CB5C}" srcOrd="0" destOrd="0" presId="urn:microsoft.com/office/officeart/2005/8/layout/vList2"/>
    <dgm:cxn modelId="{F1EDB712-7FE5-41AA-BC42-91E41D1C6B6D}" type="presOf" srcId="{A3A69442-12FF-4A9E-951A-E1FB9B7A4E51}" destId="{9CE980C1-53D6-40F0-8A8F-6C5F77D10355}" srcOrd="0" destOrd="0" presId="urn:microsoft.com/office/officeart/2005/8/layout/vList2"/>
    <dgm:cxn modelId="{79093FCD-8E52-4443-A26C-BE0D7D01EBAE}" type="presOf" srcId="{3BB621F0-BD0B-4A3D-A81D-A38CBE466EDD}" destId="{1AE25F6B-686C-4742-B316-963287169699}" srcOrd="0" destOrd="0" presId="urn:microsoft.com/office/officeart/2005/8/layout/vList2"/>
    <dgm:cxn modelId="{58052A41-73D7-41E6-A2A2-E385D4A0CADD}" type="presOf" srcId="{FE123751-1190-40CC-AE50-5D0592A0B306}" destId="{AD3FC952-FDE7-49EE-8F50-26F901829EB6}" srcOrd="0" destOrd="0" presId="urn:microsoft.com/office/officeart/2005/8/layout/vList2"/>
    <dgm:cxn modelId="{60481145-B984-4B24-ADAB-1170A4D288A6}" srcId="{3BB621F0-BD0B-4A3D-A81D-A38CBE466EDD}" destId="{2BC55A50-9B90-45E8-A99D-595EA53F738E}" srcOrd="3" destOrd="0" parTransId="{7B3BD28B-E735-4993-A682-4B14AB50E7D8}" sibTransId="{F16B0B18-9B14-4AFE-9EB3-878FE4F2E2E8}"/>
    <dgm:cxn modelId="{9A22142F-E944-467F-ACB4-B4EC043BAD24}" srcId="{3BB621F0-BD0B-4A3D-A81D-A38CBE466EDD}" destId="{FE123751-1190-40CC-AE50-5D0592A0B306}" srcOrd="1" destOrd="0" parTransId="{EB905F14-69DB-4DA6-B651-B1C0E3AC2AD7}" sibTransId="{0498EE61-4CD0-4637-8E6C-4C39853106DA}"/>
    <dgm:cxn modelId="{703A8CF3-ABBA-4B76-A919-B0A2ECC405EA}" srcId="{3BB621F0-BD0B-4A3D-A81D-A38CBE466EDD}" destId="{A3A69442-12FF-4A9E-951A-E1FB9B7A4E51}" srcOrd="0" destOrd="0" parTransId="{24D53D20-2BF9-48A7-BA8D-93E4DBB52916}" sibTransId="{044EB3F7-2730-46C3-B283-2F9D04FD7A36}"/>
    <dgm:cxn modelId="{9A88608C-D585-4B7E-AEB9-F500900A12DB}" type="presOf" srcId="{E694167B-9BA7-47E5-AAA1-E50B222DD919}" destId="{7BE25EFD-D10A-4DE9-A55B-E897D14C3B23}" srcOrd="0" destOrd="0" presId="urn:microsoft.com/office/officeart/2005/8/layout/vList2"/>
    <dgm:cxn modelId="{3FF7854B-8914-4006-B78A-C71F2E343D7E}" type="presOf" srcId="{3CE75304-6E05-404B-99F2-AA3826B36419}" destId="{8C65D2D6-EB23-4472-966E-94A7690911E6}" srcOrd="0" destOrd="0" presId="urn:microsoft.com/office/officeart/2005/8/layout/vList2"/>
    <dgm:cxn modelId="{F90502CD-2D4B-44A1-938D-853DA463956D}" srcId="{3BB621F0-BD0B-4A3D-A81D-A38CBE466EDD}" destId="{C253B983-8F86-4CF4-9F48-C11F2E4896F7}" srcOrd="4" destOrd="0" parTransId="{EBF00F57-B152-42D9-BACF-DDFEC2FB5C1F}" sibTransId="{93FC7A3F-96E8-42C7-862E-DA7A29A70E6B}"/>
    <dgm:cxn modelId="{2F49618F-D7B5-4E81-AA2D-FDEC880763B9}" type="presOf" srcId="{2BC55A50-9B90-45E8-A99D-595EA53F738E}" destId="{EB8951A0-23F5-4D7F-AC48-C5A9EA89A9F8}" srcOrd="0" destOrd="0" presId="urn:microsoft.com/office/officeart/2005/8/layout/vList2"/>
    <dgm:cxn modelId="{6F5BE9A8-CF4A-4171-8271-69B2A4ABA660}" type="presOf" srcId="{C253B983-8F86-4CF4-9F48-C11F2E4896F7}" destId="{30CEBFAA-C0B6-426F-8CB3-98E927A6272A}" srcOrd="0" destOrd="0" presId="urn:microsoft.com/office/officeart/2005/8/layout/vList2"/>
    <dgm:cxn modelId="{8011C3E2-FEFF-4AD3-99E2-AD67CB0ABFCF}" srcId="{3BB621F0-BD0B-4A3D-A81D-A38CBE466EDD}" destId="{E694167B-9BA7-47E5-AAA1-E50B222DD919}" srcOrd="6" destOrd="0" parTransId="{3F7513C3-3D2C-41AC-9CA8-16D393CC7D28}" sibTransId="{83D05818-1190-423F-85E3-3B47B2117F92}"/>
    <dgm:cxn modelId="{A9A82084-FC23-4A11-8815-5DDBD0AE421E}" type="presParOf" srcId="{1AE25F6B-686C-4742-B316-963287169699}" destId="{9CE980C1-53D6-40F0-8A8F-6C5F77D10355}" srcOrd="0" destOrd="0" presId="urn:microsoft.com/office/officeart/2005/8/layout/vList2"/>
    <dgm:cxn modelId="{F9C2DA43-20B3-4053-84C2-117225D51BD7}" type="presParOf" srcId="{1AE25F6B-686C-4742-B316-963287169699}" destId="{81467FA3-BFDA-496E-82E7-43B4A79B74F0}" srcOrd="1" destOrd="0" presId="urn:microsoft.com/office/officeart/2005/8/layout/vList2"/>
    <dgm:cxn modelId="{04D16994-8B74-47E6-92A4-0A481F8CC7F5}" type="presParOf" srcId="{1AE25F6B-686C-4742-B316-963287169699}" destId="{AD3FC952-FDE7-49EE-8F50-26F901829EB6}" srcOrd="2" destOrd="0" presId="urn:microsoft.com/office/officeart/2005/8/layout/vList2"/>
    <dgm:cxn modelId="{19E2B46B-CFD1-4BF2-A211-C3074E09D059}" type="presParOf" srcId="{1AE25F6B-686C-4742-B316-963287169699}" destId="{37A691D0-C0B3-4F02-8BED-72F02FE10BAB}" srcOrd="3" destOrd="0" presId="urn:microsoft.com/office/officeart/2005/8/layout/vList2"/>
    <dgm:cxn modelId="{4B804D60-22A5-46CA-BB2D-E9A40DC7466D}" type="presParOf" srcId="{1AE25F6B-686C-4742-B316-963287169699}" destId="{8C65D2D6-EB23-4472-966E-94A7690911E6}" srcOrd="4" destOrd="0" presId="urn:microsoft.com/office/officeart/2005/8/layout/vList2"/>
    <dgm:cxn modelId="{98E2F0DB-C931-4CC4-911C-C145A97FED8D}" type="presParOf" srcId="{1AE25F6B-686C-4742-B316-963287169699}" destId="{5D59B124-02C5-4D3E-82A2-E18E1702EC8C}" srcOrd="5" destOrd="0" presId="urn:microsoft.com/office/officeart/2005/8/layout/vList2"/>
    <dgm:cxn modelId="{D5669818-FD49-4DF5-A819-1611523F1184}" type="presParOf" srcId="{1AE25F6B-686C-4742-B316-963287169699}" destId="{EB8951A0-23F5-4D7F-AC48-C5A9EA89A9F8}" srcOrd="6" destOrd="0" presId="urn:microsoft.com/office/officeart/2005/8/layout/vList2"/>
    <dgm:cxn modelId="{EFA9D6B6-6279-4B0A-AB7C-2F2611C95FDF}" type="presParOf" srcId="{1AE25F6B-686C-4742-B316-963287169699}" destId="{AF2556B4-6BB9-4317-BBDB-2042AB45B13E}" srcOrd="7" destOrd="0" presId="urn:microsoft.com/office/officeart/2005/8/layout/vList2"/>
    <dgm:cxn modelId="{1285E5D8-BFF9-49B3-8815-67E8C1678883}" type="presParOf" srcId="{1AE25F6B-686C-4742-B316-963287169699}" destId="{30CEBFAA-C0B6-426F-8CB3-98E927A6272A}" srcOrd="8" destOrd="0" presId="urn:microsoft.com/office/officeart/2005/8/layout/vList2"/>
    <dgm:cxn modelId="{38D0AC7D-42A7-4D93-A1E6-1D5B95D527D9}" type="presParOf" srcId="{1AE25F6B-686C-4742-B316-963287169699}" destId="{32203586-333F-4834-94D2-5B24CA9441CF}" srcOrd="9" destOrd="0" presId="urn:microsoft.com/office/officeart/2005/8/layout/vList2"/>
    <dgm:cxn modelId="{2D04AC5D-6D73-4566-BB84-2025D25B90C8}" type="presParOf" srcId="{1AE25F6B-686C-4742-B316-963287169699}" destId="{2D1E0860-6BD7-4E41-8A97-8FE203A4CB5C}" srcOrd="10" destOrd="0" presId="urn:microsoft.com/office/officeart/2005/8/layout/vList2"/>
    <dgm:cxn modelId="{838FC7F8-6FEC-45DB-A29C-CD3D79EEE1C6}" type="presParOf" srcId="{1AE25F6B-686C-4742-B316-963287169699}" destId="{2FB9D650-8A80-4B71-8F49-7558F43515BC}" srcOrd="11" destOrd="0" presId="urn:microsoft.com/office/officeart/2005/8/layout/vList2"/>
    <dgm:cxn modelId="{6CD62A2E-7FB2-4D9F-B561-3AF4E6252EFF}" type="presParOf" srcId="{1AE25F6B-686C-4742-B316-963287169699}" destId="{7BE25EFD-D10A-4DE9-A55B-E897D14C3B2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8B9FEF-C910-4EEC-9791-31468C4DE7B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D1D7EC-B043-492F-AB32-D6E13442A4A2}">
      <dgm:prSet custT="1"/>
      <dgm:spPr/>
      <dgm:t>
        <a:bodyPr/>
        <a:lstStyle/>
        <a:p>
          <a:pPr rtl="0"/>
          <a:r>
            <a:rPr lang="en-US" sz="1300" b="0" i="0" baseline="0" dirty="0" smtClean="0"/>
            <a:t>In 2014 the online dating industry made $2 billion. </a:t>
          </a:r>
          <a:endParaRPr lang="en-US" sz="1300" dirty="0"/>
        </a:p>
      </dgm:t>
    </dgm:pt>
    <dgm:pt modelId="{FBE756C0-8801-49B2-89CA-B10B618D1CE9}" type="parTrans" cxnId="{243F9B45-B925-4193-8AC5-B72EBF619168}">
      <dgm:prSet/>
      <dgm:spPr/>
      <dgm:t>
        <a:bodyPr/>
        <a:lstStyle/>
        <a:p>
          <a:endParaRPr lang="en-US" sz="1300"/>
        </a:p>
      </dgm:t>
    </dgm:pt>
    <dgm:pt modelId="{FBB4416F-4A42-4FC8-A1A1-5C6EFE9330EB}" type="sibTrans" cxnId="{243F9B45-B925-4193-8AC5-B72EBF619168}">
      <dgm:prSet/>
      <dgm:spPr/>
      <dgm:t>
        <a:bodyPr/>
        <a:lstStyle/>
        <a:p>
          <a:endParaRPr lang="en-US" sz="1300"/>
        </a:p>
      </dgm:t>
    </dgm:pt>
    <dgm:pt modelId="{9CDC8289-EF78-40A8-BE2D-387EC7FB53B6}">
      <dgm:prSet custT="1"/>
      <dgm:spPr/>
      <dgm:t>
        <a:bodyPr/>
        <a:lstStyle/>
        <a:p>
          <a:pPr rtl="0"/>
          <a:r>
            <a:rPr lang="en-US" sz="1300" b="0" i="0" baseline="0" dirty="0" smtClean="0"/>
            <a:t>Match.com </a:t>
          </a:r>
          <a:r>
            <a:rPr lang="en-US" sz="1300" b="0" i="0" baseline="0" dirty="0" smtClean="0"/>
            <a:t>alone has 2.4 million paid subscribers. </a:t>
          </a:r>
          <a:endParaRPr lang="en-US" sz="1300" dirty="0"/>
        </a:p>
      </dgm:t>
    </dgm:pt>
    <dgm:pt modelId="{881C66AB-FED7-4A4C-B053-BC8EA69C920E}" type="parTrans" cxnId="{C513A187-F406-448D-B0C0-0D70CC189929}">
      <dgm:prSet/>
      <dgm:spPr/>
      <dgm:t>
        <a:bodyPr/>
        <a:lstStyle/>
        <a:p>
          <a:endParaRPr lang="en-US" sz="1300"/>
        </a:p>
      </dgm:t>
    </dgm:pt>
    <dgm:pt modelId="{785A7E68-A4DF-4286-AF80-3EC9E01EAEAF}" type="sibTrans" cxnId="{C513A187-F406-448D-B0C0-0D70CC189929}">
      <dgm:prSet/>
      <dgm:spPr/>
      <dgm:t>
        <a:bodyPr/>
        <a:lstStyle/>
        <a:p>
          <a:endParaRPr lang="en-US" sz="1300"/>
        </a:p>
      </dgm:t>
    </dgm:pt>
    <dgm:pt modelId="{58C7D6FE-B9B4-45DE-AD7D-19207B80839F}">
      <dgm:prSet custT="1"/>
      <dgm:spPr/>
      <dgm:t>
        <a:bodyPr/>
        <a:lstStyle/>
        <a:p>
          <a:pPr rtl="0"/>
          <a:r>
            <a:rPr lang="en-US" sz="1300" b="0" i="0" baseline="0" dirty="0" smtClean="0"/>
            <a:t>Tinder</a:t>
          </a:r>
          <a:r>
            <a:rPr lang="en-US" sz="1300" b="0" i="0" baseline="0" dirty="0" smtClean="0"/>
            <a:t>, will soon start charging for a premium edition to get a bigger piece of the online market.</a:t>
          </a:r>
          <a:endParaRPr lang="en-US" sz="1300" dirty="0"/>
        </a:p>
      </dgm:t>
    </dgm:pt>
    <dgm:pt modelId="{AB4CE332-3CEA-4E7D-9C44-4D4644F3B6B4}" type="parTrans" cxnId="{5EFE6662-7D18-44F4-8D91-0BD2C3F4EA53}">
      <dgm:prSet/>
      <dgm:spPr/>
      <dgm:t>
        <a:bodyPr/>
        <a:lstStyle/>
        <a:p>
          <a:endParaRPr lang="en-US" sz="1300"/>
        </a:p>
      </dgm:t>
    </dgm:pt>
    <dgm:pt modelId="{BFFD83B4-205B-4C9D-88B4-1D7F836B0E01}" type="sibTrans" cxnId="{5EFE6662-7D18-44F4-8D91-0BD2C3F4EA53}">
      <dgm:prSet/>
      <dgm:spPr/>
      <dgm:t>
        <a:bodyPr/>
        <a:lstStyle/>
        <a:p>
          <a:endParaRPr lang="en-US" sz="1300"/>
        </a:p>
      </dgm:t>
    </dgm:pt>
    <dgm:pt modelId="{1B777EB7-2B83-4C6F-8BF1-7F2163DBC560}" type="pres">
      <dgm:prSet presAssocID="{2A8B9FEF-C910-4EEC-9791-31468C4DE7B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024D0F-28DE-4325-BEF3-D63F0C3DB912}" type="pres">
      <dgm:prSet presAssocID="{00D1D7EC-B043-492F-AB32-D6E13442A4A2}" presName="parentLin" presStyleCnt="0"/>
      <dgm:spPr/>
    </dgm:pt>
    <dgm:pt modelId="{4A076C21-6693-4955-9E98-6B25C04F51DF}" type="pres">
      <dgm:prSet presAssocID="{00D1D7EC-B043-492F-AB32-D6E13442A4A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030287F-458E-4638-866A-93116F447DFF}" type="pres">
      <dgm:prSet presAssocID="{00D1D7EC-B043-492F-AB32-D6E13442A4A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586C81-9011-44C4-9011-8230BE19099C}" type="pres">
      <dgm:prSet presAssocID="{00D1D7EC-B043-492F-AB32-D6E13442A4A2}" presName="negativeSpace" presStyleCnt="0"/>
      <dgm:spPr/>
    </dgm:pt>
    <dgm:pt modelId="{503B5A78-0E9D-4B87-B7F6-F7EDB1CFE426}" type="pres">
      <dgm:prSet presAssocID="{00D1D7EC-B043-492F-AB32-D6E13442A4A2}" presName="childText" presStyleLbl="conFgAcc1" presStyleIdx="0" presStyleCnt="3">
        <dgm:presLayoutVars>
          <dgm:bulletEnabled val="1"/>
        </dgm:presLayoutVars>
      </dgm:prSet>
      <dgm:spPr/>
    </dgm:pt>
    <dgm:pt modelId="{DDF814FB-E1A0-4755-999B-9E715DBE1A6F}" type="pres">
      <dgm:prSet presAssocID="{FBB4416F-4A42-4FC8-A1A1-5C6EFE9330EB}" presName="spaceBetweenRectangles" presStyleCnt="0"/>
      <dgm:spPr/>
    </dgm:pt>
    <dgm:pt modelId="{7D2452E6-0ABE-4384-86F7-360A95A42DE4}" type="pres">
      <dgm:prSet presAssocID="{9CDC8289-EF78-40A8-BE2D-387EC7FB53B6}" presName="parentLin" presStyleCnt="0"/>
      <dgm:spPr/>
    </dgm:pt>
    <dgm:pt modelId="{A4B01DED-98B6-4084-8438-1CDC6EA4A48E}" type="pres">
      <dgm:prSet presAssocID="{9CDC8289-EF78-40A8-BE2D-387EC7FB53B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14D94B4-3BD2-4563-8907-2488325D2941}" type="pres">
      <dgm:prSet presAssocID="{9CDC8289-EF78-40A8-BE2D-387EC7FB53B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A97886-D8BA-4504-8D8E-C39E127D788E}" type="pres">
      <dgm:prSet presAssocID="{9CDC8289-EF78-40A8-BE2D-387EC7FB53B6}" presName="negativeSpace" presStyleCnt="0"/>
      <dgm:spPr/>
    </dgm:pt>
    <dgm:pt modelId="{36D45DC9-BFD7-4C04-AA9F-89D0DD117FBC}" type="pres">
      <dgm:prSet presAssocID="{9CDC8289-EF78-40A8-BE2D-387EC7FB53B6}" presName="childText" presStyleLbl="conFgAcc1" presStyleIdx="1" presStyleCnt="3">
        <dgm:presLayoutVars>
          <dgm:bulletEnabled val="1"/>
        </dgm:presLayoutVars>
      </dgm:prSet>
      <dgm:spPr/>
    </dgm:pt>
    <dgm:pt modelId="{5E0DF59B-D923-4D00-AF89-15E509DB8473}" type="pres">
      <dgm:prSet presAssocID="{785A7E68-A4DF-4286-AF80-3EC9E01EAEAF}" presName="spaceBetweenRectangles" presStyleCnt="0"/>
      <dgm:spPr/>
    </dgm:pt>
    <dgm:pt modelId="{7CC067B6-2315-4279-A6C4-712CA2C5CDB7}" type="pres">
      <dgm:prSet presAssocID="{58C7D6FE-B9B4-45DE-AD7D-19207B80839F}" presName="parentLin" presStyleCnt="0"/>
      <dgm:spPr/>
    </dgm:pt>
    <dgm:pt modelId="{496B974C-D121-42C3-AE00-5D24743E0A66}" type="pres">
      <dgm:prSet presAssocID="{58C7D6FE-B9B4-45DE-AD7D-19207B80839F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B30B51A8-12FC-4F26-AF8D-5EE2B84519A7}" type="pres">
      <dgm:prSet presAssocID="{58C7D6FE-B9B4-45DE-AD7D-19207B8083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6AC67F-A263-4FCF-980F-696E7E1BF41C}" type="pres">
      <dgm:prSet presAssocID="{58C7D6FE-B9B4-45DE-AD7D-19207B80839F}" presName="negativeSpace" presStyleCnt="0"/>
      <dgm:spPr/>
    </dgm:pt>
    <dgm:pt modelId="{F8392184-9C11-461A-8E76-4381AC03400F}" type="pres">
      <dgm:prSet presAssocID="{58C7D6FE-B9B4-45DE-AD7D-19207B80839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1CCEC6F-3C23-4121-A93B-9FE0A0024F04}" type="presOf" srcId="{00D1D7EC-B043-492F-AB32-D6E13442A4A2}" destId="{1030287F-458E-4638-866A-93116F447DFF}" srcOrd="1" destOrd="0" presId="urn:microsoft.com/office/officeart/2005/8/layout/list1"/>
    <dgm:cxn modelId="{F8188F70-5941-4C1C-BBFF-F67D3AB99EF9}" type="presOf" srcId="{9CDC8289-EF78-40A8-BE2D-387EC7FB53B6}" destId="{314D94B4-3BD2-4563-8907-2488325D2941}" srcOrd="1" destOrd="0" presId="urn:microsoft.com/office/officeart/2005/8/layout/list1"/>
    <dgm:cxn modelId="{514F4B1A-AB3D-4B5D-8413-CF8A16494191}" type="presOf" srcId="{58C7D6FE-B9B4-45DE-AD7D-19207B80839F}" destId="{496B974C-D121-42C3-AE00-5D24743E0A66}" srcOrd="0" destOrd="0" presId="urn:microsoft.com/office/officeart/2005/8/layout/list1"/>
    <dgm:cxn modelId="{454113E7-C8C6-408E-A115-22FBF4BFDEF7}" type="presOf" srcId="{00D1D7EC-B043-492F-AB32-D6E13442A4A2}" destId="{4A076C21-6693-4955-9E98-6B25C04F51DF}" srcOrd="0" destOrd="0" presId="urn:microsoft.com/office/officeart/2005/8/layout/list1"/>
    <dgm:cxn modelId="{5EFE6662-7D18-44F4-8D91-0BD2C3F4EA53}" srcId="{2A8B9FEF-C910-4EEC-9791-31468C4DE7B6}" destId="{58C7D6FE-B9B4-45DE-AD7D-19207B80839F}" srcOrd="2" destOrd="0" parTransId="{AB4CE332-3CEA-4E7D-9C44-4D4644F3B6B4}" sibTransId="{BFFD83B4-205B-4C9D-88B4-1D7F836B0E01}"/>
    <dgm:cxn modelId="{F6A5ECF9-E634-4B45-BA62-804518EBF9B6}" type="presOf" srcId="{2A8B9FEF-C910-4EEC-9791-31468C4DE7B6}" destId="{1B777EB7-2B83-4C6F-8BF1-7F2163DBC560}" srcOrd="0" destOrd="0" presId="urn:microsoft.com/office/officeart/2005/8/layout/list1"/>
    <dgm:cxn modelId="{54FD5D7B-F83C-4C44-A7FD-D77CC77B8453}" type="presOf" srcId="{58C7D6FE-B9B4-45DE-AD7D-19207B80839F}" destId="{B30B51A8-12FC-4F26-AF8D-5EE2B84519A7}" srcOrd="1" destOrd="0" presId="urn:microsoft.com/office/officeart/2005/8/layout/list1"/>
    <dgm:cxn modelId="{E67FBC68-7F3B-4B9B-BFD6-EA2880459E55}" type="presOf" srcId="{9CDC8289-EF78-40A8-BE2D-387EC7FB53B6}" destId="{A4B01DED-98B6-4084-8438-1CDC6EA4A48E}" srcOrd="0" destOrd="0" presId="urn:microsoft.com/office/officeart/2005/8/layout/list1"/>
    <dgm:cxn modelId="{C513A187-F406-448D-B0C0-0D70CC189929}" srcId="{2A8B9FEF-C910-4EEC-9791-31468C4DE7B6}" destId="{9CDC8289-EF78-40A8-BE2D-387EC7FB53B6}" srcOrd="1" destOrd="0" parTransId="{881C66AB-FED7-4A4C-B053-BC8EA69C920E}" sibTransId="{785A7E68-A4DF-4286-AF80-3EC9E01EAEAF}"/>
    <dgm:cxn modelId="{243F9B45-B925-4193-8AC5-B72EBF619168}" srcId="{2A8B9FEF-C910-4EEC-9791-31468C4DE7B6}" destId="{00D1D7EC-B043-492F-AB32-D6E13442A4A2}" srcOrd="0" destOrd="0" parTransId="{FBE756C0-8801-49B2-89CA-B10B618D1CE9}" sibTransId="{FBB4416F-4A42-4FC8-A1A1-5C6EFE9330EB}"/>
    <dgm:cxn modelId="{6217B963-1844-40E3-B656-580EEF07D178}" type="presParOf" srcId="{1B777EB7-2B83-4C6F-8BF1-7F2163DBC560}" destId="{24024D0F-28DE-4325-BEF3-D63F0C3DB912}" srcOrd="0" destOrd="0" presId="urn:microsoft.com/office/officeart/2005/8/layout/list1"/>
    <dgm:cxn modelId="{E0D68FEC-9C43-4703-BD0C-C3DCB6CEE506}" type="presParOf" srcId="{24024D0F-28DE-4325-BEF3-D63F0C3DB912}" destId="{4A076C21-6693-4955-9E98-6B25C04F51DF}" srcOrd="0" destOrd="0" presId="urn:microsoft.com/office/officeart/2005/8/layout/list1"/>
    <dgm:cxn modelId="{C7F979F7-90BD-4477-A42C-AD0B97EB6ACE}" type="presParOf" srcId="{24024D0F-28DE-4325-BEF3-D63F0C3DB912}" destId="{1030287F-458E-4638-866A-93116F447DFF}" srcOrd="1" destOrd="0" presId="urn:microsoft.com/office/officeart/2005/8/layout/list1"/>
    <dgm:cxn modelId="{4BFE5A58-667F-4822-9787-36F3F793AE2A}" type="presParOf" srcId="{1B777EB7-2B83-4C6F-8BF1-7F2163DBC560}" destId="{70586C81-9011-44C4-9011-8230BE19099C}" srcOrd="1" destOrd="0" presId="urn:microsoft.com/office/officeart/2005/8/layout/list1"/>
    <dgm:cxn modelId="{67DD952F-8D1E-4361-A4AC-F1B5C22DB3EB}" type="presParOf" srcId="{1B777EB7-2B83-4C6F-8BF1-7F2163DBC560}" destId="{503B5A78-0E9D-4B87-B7F6-F7EDB1CFE426}" srcOrd="2" destOrd="0" presId="urn:microsoft.com/office/officeart/2005/8/layout/list1"/>
    <dgm:cxn modelId="{FE57DD95-83E7-46B3-B9A2-01288F994A4B}" type="presParOf" srcId="{1B777EB7-2B83-4C6F-8BF1-7F2163DBC560}" destId="{DDF814FB-E1A0-4755-999B-9E715DBE1A6F}" srcOrd="3" destOrd="0" presId="urn:microsoft.com/office/officeart/2005/8/layout/list1"/>
    <dgm:cxn modelId="{73CE0654-1988-42C3-B880-1D9F3EA1BDF2}" type="presParOf" srcId="{1B777EB7-2B83-4C6F-8BF1-7F2163DBC560}" destId="{7D2452E6-0ABE-4384-86F7-360A95A42DE4}" srcOrd="4" destOrd="0" presId="urn:microsoft.com/office/officeart/2005/8/layout/list1"/>
    <dgm:cxn modelId="{315BC7B6-710B-4F27-BA71-B4BA69B785FF}" type="presParOf" srcId="{7D2452E6-0ABE-4384-86F7-360A95A42DE4}" destId="{A4B01DED-98B6-4084-8438-1CDC6EA4A48E}" srcOrd="0" destOrd="0" presId="urn:microsoft.com/office/officeart/2005/8/layout/list1"/>
    <dgm:cxn modelId="{1A9C859A-210F-457B-80F8-6EC7C861FACB}" type="presParOf" srcId="{7D2452E6-0ABE-4384-86F7-360A95A42DE4}" destId="{314D94B4-3BD2-4563-8907-2488325D2941}" srcOrd="1" destOrd="0" presId="urn:microsoft.com/office/officeart/2005/8/layout/list1"/>
    <dgm:cxn modelId="{3B249A37-BB26-4081-B705-FEF0CBDF004B}" type="presParOf" srcId="{1B777EB7-2B83-4C6F-8BF1-7F2163DBC560}" destId="{E9A97886-D8BA-4504-8D8E-C39E127D788E}" srcOrd="5" destOrd="0" presId="urn:microsoft.com/office/officeart/2005/8/layout/list1"/>
    <dgm:cxn modelId="{EFBD2FFC-0A76-40AC-B3B7-849A0AF50BBA}" type="presParOf" srcId="{1B777EB7-2B83-4C6F-8BF1-7F2163DBC560}" destId="{36D45DC9-BFD7-4C04-AA9F-89D0DD117FBC}" srcOrd="6" destOrd="0" presId="urn:microsoft.com/office/officeart/2005/8/layout/list1"/>
    <dgm:cxn modelId="{D0F12243-C16A-4B6C-BA7B-6D0EBA85FE48}" type="presParOf" srcId="{1B777EB7-2B83-4C6F-8BF1-7F2163DBC560}" destId="{5E0DF59B-D923-4D00-AF89-15E509DB8473}" srcOrd="7" destOrd="0" presId="urn:microsoft.com/office/officeart/2005/8/layout/list1"/>
    <dgm:cxn modelId="{8B6A0FA9-3CB5-4AB6-A4ED-8CA9030AF13C}" type="presParOf" srcId="{1B777EB7-2B83-4C6F-8BF1-7F2163DBC560}" destId="{7CC067B6-2315-4279-A6C4-712CA2C5CDB7}" srcOrd="8" destOrd="0" presId="urn:microsoft.com/office/officeart/2005/8/layout/list1"/>
    <dgm:cxn modelId="{A75702DE-D6D6-4952-B070-EEFCE15D683C}" type="presParOf" srcId="{7CC067B6-2315-4279-A6C4-712CA2C5CDB7}" destId="{496B974C-D121-42C3-AE00-5D24743E0A66}" srcOrd="0" destOrd="0" presId="urn:microsoft.com/office/officeart/2005/8/layout/list1"/>
    <dgm:cxn modelId="{2C90B3D1-DD5A-409E-8D96-AC9210FEB257}" type="presParOf" srcId="{7CC067B6-2315-4279-A6C4-712CA2C5CDB7}" destId="{B30B51A8-12FC-4F26-AF8D-5EE2B84519A7}" srcOrd="1" destOrd="0" presId="urn:microsoft.com/office/officeart/2005/8/layout/list1"/>
    <dgm:cxn modelId="{76ECFDB5-A9C4-4DF5-8A88-4716454EBD25}" type="presParOf" srcId="{1B777EB7-2B83-4C6F-8BF1-7F2163DBC560}" destId="{2F6AC67F-A263-4FCF-980F-696E7E1BF41C}" srcOrd="9" destOrd="0" presId="urn:microsoft.com/office/officeart/2005/8/layout/list1"/>
    <dgm:cxn modelId="{9A417090-02C4-4B35-BC81-D047BC31278B}" type="presParOf" srcId="{1B777EB7-2B83-4C6F-8BF1-7F2163DBC560}" destId="{F8392184-9C11-461A-8E76-4381AC03400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71C091-0595-4521-8295-19DD570DD5CC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AB6649-2FBD-42A2-8ED2-12BFCF93D549}">
      <dgm:prSet/>
      <dgm:spPr/>
      <dgm:t>
        <a:bodyPr/>
        <a:lstStyle/>
        <a:p>
          <a:pPr rtl="0"/>
          <a:r>
            <a:rPr lang="en-US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Tailored matches based on your profession, education history, and interests, as well who you’ve had the hots for in the past.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68B458D-0906-446C-BE37-2669111BFF08}" type="parTrans" cxnId="{7CB98797-1BBC-4FDD-B035-7C6E0A1E2A27}">
      <dgm:prSet/>
      <dgm:spPr/>
      <dgm:t>
        <a:bodyPr/>
        <a:lstStyle/>
        <a:p>
          <a:endParaRPr lang="en-US"/>
        </a:p>
      </dgm:t>
    </dgm:pt>
    <dgm:pt modelId="{1625B90B-0ED0-4DE4-A321-67885053D48A}" type="sibTrans" cxnId="{7CB98797-1BBC-4FDD-B035-7C6E0A1E2A27}">
      <dgm:prSet/>
      <dgm:spPr/>
      <dgm:t>
        <a:bodyPr/>
        <a:lstStyle/>
        <a:p>
          <a:endParaRPr lang="en-US"/>
        </a:p>
      </dgm:t>
    </dgm:pt>
    <dgm:pt modelId="{8BC4B2A2-932A-4654-9A9D-E42CB12FC7FB}">
      <dgm:prSet/>
      <dgm:spPr/>
      <dgm:t>
        <a:bodyPr/>
        <a:lstStyle/>
        <a:p>
          <a:pPr rtl="0"/>
          <a:r>
            <a:rPr lang="en-US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Provides a slew of questions to mathematically match you up with a compatible date.</a:t>
          </a:r>
        </a:p>
        <a:p>
          <a:pPr rtl="0"/>
          <a:r>
            <a:rPr lang="en-US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Its “broadcast” service, which sends out a note to those in your vicinity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A03BE45-4C48-4D71-BDF6-8F55F864883B}" type="parTrans" cxnId="{CBF6617C-2912-4B56-9F21-DEC03824700B}">
      <dgm:prSet/>
      <dgm:spPr/>
      <dgm:t>
        <a:bodyPr/>
        <a:lstStyle/>
        <a:p>
          <a:endParaRPr lang="en-US"/>
        </a:p>
      </dgm:t>
    </dgm:pt>
    <dgm:pt modelId="{7A422580-8BCA-493C-B3BC-CCD3BB8CA093}" type="sibTrans" cxnId="{CBF6617C-2912-4B56-9F21-DEC03824700B}">
      <dgm:prSet/>
      <dgm:spPr/>
      <dgm:t>
        <a:bodyPr/>
        <a:lstStyle/>
        <a:p>
          <a:endParaRPr lang="en-US"/>
        </a:p>
      </dgm:t>
    </dgm:pt>
    <dgm:pt modelId="{5D4C3DD7-AC2E-49D3-A7FD-4BA6186CF20B}">
      <dgm:prSet/>
      <dgm:spPr/>
      <dgm:t>
        <a:bodyPr/>
        <a:lstStyle/>
        <a:p>
          <a:pPr rtl="0"/>
          <a:r>
            <a:rPr lang="en-US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gay men-finding app. </a:t>
          </a:r>
        </a:p>
        <a:p>
          <a:pPr rtl="0"/>
          <a:r>
            <a:rPr lang="en-US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Following of 4 million users, and its co-ed partner</a:t>
          </a:r>
        </a:p>
        <a:p>
          <a:pPr rtl="0"/>
          <a:r>
            <a:rPr lang="en-US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Allow you search the social network of nearby singles looking to connect. </a:t>
          </a:r>
        </a:p>
        <a:p>
          <a:pPr rtl="0"/>
          <a:r>
            <a:rPr lang="en-US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Leverages the mobile location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0362745-3632-4598-9183-AD97B8D02B93}" type="parTrans" cxnId="{38FB7C35-0804-4110-87AD-FEA46FA70691}">
      <dgm:prSet/>
      <dgm:spPr/>
      <dgm:t>
        <a:bodyPr/>
        <a:lstStyle/>
        <a:p>
          <a:endParaRPr lang="en-US"/>
        </a:p>
      </dgm:t>
    </dgm:pt>
    <dgm:pt modelId="{871B6ED7-CD85-490A-BF9A-112FB22BC582}" type="sibTrans" cxnId="{38FB7C35-0804-4110-87AD-FEA46FA70691}">
      <dgm:prSet/>
      <dgm:spPr/>
      <dgm:t>
        <a:bodyPr/>
        <a:lstStyle/>
        <a:p>
          <a:endParaRPr lang="en-US"/>
        </a:p>
      </dgm:t>
    </dgm:pt>
    <dgm:pt modelId="{B5CC7A52-74FB-437E-882E-49BD422449F3}">
      <dgm:prSet/>
      <dgm:spPr/>
      <dgm:t>
        <a:bodyPr/>
        <a:lstStyle/>
        <a:p>
          <a:pPr rtl="0"/>
          <a:r>
            <a:rPr lang="en-US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Using FB to determine mutual friends, interests and location. </a:t>
          </a:r>
        </a:p>
        <a:p>
          <a:pPr rtl="0"/>
          <a:r>
            <a:rPr lang="en-US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“Like” a profile and if they like you back, you two can see more information about each other, chat and make plans.</a:t>
          </a:r>
        </a:p>
        <a:p>
          <a:pPr rtl="0"/>
          <a:r>
            <a:rPr lang="en-US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Good for: the dater who values privacy.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31AAFF0-11EA-4A27-8981-55CF23FDA2A8}" type="parTrans" cxnId="{6964EE4E-8C33-4CC2-8782-C28008540798}">
      <dgm:prSet/>
      <dgm:spPr/>
      <dgm:t>
        <a:bodyPr/>
        <a:lstStyle/>
        <a:p>
          <a:endParaRPr lang="en-US"/>
        </a:p>
      </dgm:t>
    </dgm:pt>
    <dgm:pt modelId="{6EA239D6-2D49-4C9C-A02A-DE21F4B48B3C}" type="sibTrans" cxnId="{6964EE4E-8C33-4CC2-8782-C28008540798}">
      <dgm:prSet/>
      <dgm:spPr/>
      <dgm:t>
        <a:bodyPr/>
        <a:lstStyle/>
        <a:p>
          <a:endParaRPr lang="en-US"/>
        </a:p>
      </dgm:t>
    </dgm:pt>
    <dgm:pt modelId="{29712CA3-F83E-4019-B851-0D17872959ED}">
      <dgm:prSet/>
      <dgm:spPr/>
      <dgm:t>
        <a:bodyPr/>
        <a:lstStyle/>
        <a:p>
          <a:pPr rtl="0"/>
          <a:r>
            <a:rPr lang="en-US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Same as </a:t>
          </a:r>
          <a:r>
            <a:rPr lang="en-US" b="0" i="0" baseline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match.Com</a:t>
          </a:r>
          <a:r>
            <a:rPr lang="en-US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but aimed at finding love.</a:t>
          </a:r>
        </a:p>
        <a:p>
          <a:pPr rtl="0"/>
          <a:r>
            <a:rPr lang="en-US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selling angle is the ability to find a mate and higher odds of getting married.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8E062D1-61FB-45A9-A368-FDC22438436C}" type="parTrans" cxnId="{7A7EEA45-900D-4DA1-8276-12C5C090CC85}">
      <dgm:prSet/>
      <dgm:spPr/>
      <dgm:t>
        <a:bodyPr/>
        <a:lstStyle/>
        <a:p>
          <a:endParaRPr lang="en-US"/>
        </a:p>
      </dgm:t>
    </dgm:pt>
    <dgm:pt modelId="{9FBB066B-930A-47B6-BA41-053C8687DACC}" type="sibTrans" cxnId="{7A7EEA45-900D-4DA1-8276-12C5C090CC85}">
      <dgm:prSet/>
      <dgm:spPr/>
      <dgm:t>
        <a:bodyPr/>
        <a:lstStyle/>
        <a:p>
          <a:endParaRPr lang="en-US"/>
        </a:p>
      </dgm:t>
    </dgm:pt>
    <dgm:pt modelId="{FFE79452-72FC-4C52-88A3-4D2C034F04EB}">
      <dgm:prSet/>
      <dgm:spPr/>
      <dgm:t>
        <a:bodyPr/>
        <a:lstStyle/>
        <a:p>
          <a:pPr rtl="0"/>
          <a:r>
            <a:rPr lang="en-US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Focusing on Spaniards, Italians and French </a:t>
          </a:r>
        </a:p>
        <a:p>
          <a:pPr rtl="0"/>
          <a:r>
            <a:rPr lang="en-US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Makes easier to find people nearby looking for romance.</a:t>
          </a:r>
        </a:p>
        <a:p>
          <a:pPr rtl="0"/>
          <a:r>
            <a:rPr lang="en-US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Some 200 million people signed up worldwide, </a:t>
          </a:r>
        </a:p>
        <a:p>
          <a:pPr rtl="0"/>
          <a:r>
            <a:rPr lang="en-US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25 million of them active users.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6459580-7C7D-4068-B958-D2EAC1193671}" type="parTrans" cxnId="{2EDA3A4C-4025-4A77-83B9-6CFFC4072868}">
      <dgm:prSet/>
      <dgm:spPr/>
      <dgm:t>
        <a:bodyPr/>
        <a:lstStyle/>
        <a:p>
          <a:endParaRPr lang="en-US"/>
        </a:p>
      </dgm:t>
    </dgm:pt>
    <dgm:pt modelId="{41A7BF11-E073-41A5-9E71-B34567B586CD}" type="sibTrans" cxnId="{2EDA3A4C-4025-4A77-83B9-6CFFC4072868}">
      <dgm:prSet/>
      <dgm:spPr/>
      <dgm:t>
        <a:bodyPr/>
        <a:lstStyle/>
        <a:p>
          <a:endParaRPr lang="en-US"/>
        </a:p>
      </dgm:t>
    </dgm:pt>
    <dgm:pt modelId="{554FF350-D107-4D09-A7D7-8544296145C4}" type="pres">
      <dgm:prSet presAssocID="{D471C091-0595-4521-8295-19DD570DD5C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066348E-7303-4272-AA53-A5036E6029FA}" type="pres">
      <dgm:prSet presAssocID="{D471C091-0595-4521-8295-19DD570DD5CC}" presName="fgShape" presStyleLbl="fgShp" presStyleIdx="0" presStyleCnt="1"/>
      <dgm:spPr/>
    </dgm:pt>
    <dgm:pt modelId="{49C37C67-D167-4368-B79A-0299545107B8}" type="pres">
      <dgm:prSet presAssocID="{D471C091-0595-4521-8295-19DD570DD5CC}" presName="linComp" presStyleCnt="0"/>
      <dgm:spPr/>
    </dgm:pt>
    <dgm:pt modelId="{981A43A4-3D16-464B-8489-776DA8D1E489}" type="pres">
      <dgm:prSet presAssocID="{55AB6649-2FBD-42A2-8ED2-12BFCF93D549}" presName="compNode" presStyleCnt="0"/>
      <dgm:spPr/>
    </dgm:pt>
    <dgm:pt modelId="{C70E4B6B-6740-4F7C-9E93-2ABB8C1C73D8}" type="pres">
      <dgm:prSet presAssocID="{55AB6649-2FBD-42A2-8ED2-12BFCF93D549}" presName="bkgdShape" presStyleLbl="node1" presStyleIdx="0" presStyleCnt="6"/>
      <dgm:spPr/>
      <dgm:t>
        <a:bodyPr/>
        <a:lstStyle/>
        <a:p>
          <a:endParaRPr lang="en-US"/>
        </a:p>
      </dgm:t>
    </dgm:pt>
    <dgm:pt modelId="{41AEE4DC-D89D-4334-9318-58404631F2DD}" type="pres">
      <dgm:prSet presAssocID="{55AB6649-2FBD-42A2-8ED2-12BFCF93D549}" presName="nodeTx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DA7DA1-83F0-4316-866C-728397CE8C9B}" type="pres">
      <dgm:prSet presAssocID="{55AB6649-2FBD-42A2-8ED2-12BFCF93D549}" presName="invisiNode" presStyleLbl="node1" presStyleIdx="0" presStyleCnt="6"/>
      <dgm:spPr/>
    </dgm:pt>
    <dgm:pt modelId="{85F68EE3-5A6D-4E90-B103-80B6441388C2}" type="pres">
      <dgm:prSet presAssocID="{55AB6649-2FBD-42A2-8ED2-12BFCF93D549}" presName="imagNode" presStyleLbl="fgImgPlace1" presStyleIdx="0" presStyleCnt="6"/>
      <dgm:spPr>
        <a:prstGeom prst="flowChartProcess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E441C1C5-C8CC-4FD2-93C2-F3CD852EA0DD}" type="pres">
      <dgm:prSet presAssocID="{1625B90B-0ED0-4DE4-A321-67885053D48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E14A934-9F60-4606-8F36-45DC77F1B25F}" type="pres">
      <dgm:prSet presAssocID="{8BC4B2A2-932A-4654-9A9D-E42CB12FC7FB}" presName="compNode" presStyleCnt="0"/>
      <dgm:spPr/>
    </dgm:pt>
    <dgm:pt modelId="{956151BD-7C33-4730-8BEA-144161649441}" type="pres">
      <dgm:prSet presAssocID="{8BC4B2A2-932A-4654-9A9D-E42CB12FC7FB}" presName="bkgdShape" presStyleLbl="node1" presStyleIdx="1" presStyleCnt="6"/>
      <dgm:spPr/>
      <dgm:t>
        <a:bodyPr/>
        <a:lstStyle/>
        <a:p>
          <a:endParaRPr lang="en-US"/>
        </a:p>
      </dgm:t>
    </dgm:pt>
    <dgm:pt modelId="{BA6EAA49-D807-4699-B7E2-B59F0D19F799}" type="pres">
      <dgm:prSet presAssocID="{8BC4B2A2-932A-4654-9A9D-E42CB12FC7FB}" presName="nodeTx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3299EE-42A7-4462-AD13-952993CC4EA1}" type="pres">
      <dgm:prSet presAssocID="{8BC4B2A2-932A-4654-9A9D-E42CB12FC7FB}" presName="invisiNode" presStyleLbl="node1" presStyleIdx="1" presStyleCnt="6"/>
      <dgm:spPr/>
    </dgm:pt>
    <dgm:pt modelId="{B1002A2C-7927-4D3D-A558-961DE05F3C75}" type="pres">
      <dgm:prSet presAssocID="{8BC4B2A2-932A-4654-9A9D-E42CB12FC7FB}" presName="imagNode" presStyleLbl="fgImgPlace1" presStyleIdx="1" presStyleCnt="6"/>
      <dgm:spPr>
        <a:prstGeom prst="flowChartProcess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790C3D1D-4821-4478-8456-936F4002D3AD}" type="pres">
      <dgm:prSet presAssocID="{7A422580-8BCA-493C-B3BC-CCD3BB8CA09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34B8D38-1B6F-442F-9436-55E861F36096}" type="pres">
      <dgm:prSet presAssocID="{5D4C3DD7-AC2E-49D3-A7FD-4BA6186CF20B}" presName="compNode" presStyleCnt="0"/>
      <dgm:spPr/>
    </dgm:pt>
    <dgm:pt modelId="{F4D394F1-DB0F-4F5B-9945-808F2305BA74}" type="pres">
      <dgm:prSet presAssocID="{5D4C3DD7-AC2E-49D3-A7FD-4BA6186CF20B}" presName="bkgdShape" presStyleLbl="node1" presStyleIdx="2" presStyleCnt="6"/>
      <dgm:spPr/>
      <dgm:t>
        <a:bodyPr/>
        <a:lstStyle/>
        <a:p>
          <a:endParaRPr lang="en-US"/>
        </a:p>
      </dgm:t>
    </dgm:pt>
    <dgm:pt modelId="{4BD243C9-C39D-47BE-80EF-A0CE24E49044}" type="pres">
      <dgm:prSet presAssocID="{5D4C3DD7-AC2E-49D3-A7FD-4BA6186CF20B}" presName="nodeTx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A1AB2-4B51-49BE-8914-6F6D89FCCA7D}" type="pres">
      <dgm:prSet presAssocID="{5D4C3DD7-AC2E-49D3-A7FD-4BA6186CF20B}" presName="invisiNode" presStyleLbl="node1" presStyleIdx="2" presStyleCnt="6"/>
      <dgm:spPr/>
    </dgm:pt>
    <dgm:pt modelId="{ACF52C71-3F52-40F2-8DCC-BC890C0EC445}" type="pres">
      <dgm:prSet presAssocID="{5D4C3DD7-AC2E-49D3-A7FD-4BA6186CF20B}" presName="imagNode" presStyleLbl="fgImgPlace1" presStyleIdx="2" presStyleCnt="6"/>
      <dgm:spPr>
        <a:prstGeom prst="flowChartProcess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EECDA612-95F3-4D3B-9695-2C153B306432}" type="pres">
      <dgm:prSet presAssocID="{871B6ED7-CD85-490A-BF9A-112FB22BC58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F6180F3-64BE-4041-BBDA-6932DDBB95DA}" type="pres">
      <dgm:prSet presAssocID="{B5CC7A52-74FB-437E-882E-49BD422449F3}" presName="compNode" presStyleCnt="0"/>
      <dgm:spPr/>
    </dgm:pt>
    <dgm:pt modelId="{C4737E03-F7FA-4BFC-854B-6418C3E27BF8}" type="pres">
      <dgm:prSet presAssocID="{B5CC7A52-74FB-437E-882E-49BD422449F3}" presName="bkgdShape" presStyleLbl="node1" presStyleIdx="3" presStyleCnt="6"/>
      <dgm:spPr/>
      <dgm:t>
        <a:bodyPr/>
        <a:lstStyle/>
        <a:p>
          <a:endParaRPr lang="en-US"/>
        </a:p>
      </dgm:t>
    </dgm:pt>
    <dgm:pt modelId="{0C7675D2-7577-4AA8-BB9D-57466E47782D}" type="pres">
      <dgm:prSet presAssocID="{B5CC7A52-74FB-437E-882E-49BD422449F3}" presName="nodeTx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606B88-6B38-4E1A-8DA8-BBEC74A1A6D1}" type="pres">
      <dgm:prSet presAssocID="{B5CC7A52-74FB-437E-882E-49BD422449F3}" presName="invisiNode" presStyleLbl="node1" presStyleIdx="3" presStyleCnt="6"/>
      <dgm:spPr/>
    </dgm:pt>
    <dgm:pt modelId="{86AF2C10-DBBC-4809-97B8-EB61C8B1B523}" type="pres">
      <dgm:prSet presAssocID="{B5CC7A52-74FB-437E-882E-49BD422449F3}" presName="imagNode" presStyleLbl="fgImgPlace1" presStyleIdx="3" presStyleCnt="6"/>
      <dgm:spPr>
        <a:prstGeom prst="flowChartProcess">
          <a:avLst/>
        </a:prstGeom>
        <a:solidFill>
          <a:schemeClr val="bg1"/>
        </a:solidFill>
      </dgm:spPr>
    </dgm:pt>
    <dgm:pt modelId="{3F73D621-9863-427E-839A-B22E80139546}" type="pres">
      <dgm:prSet presAssocID="{6EA239D6-2D49-4C9C-A02A-DE21F4B48B3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DC5271F-D5BE-4ABE-9DFE-B4ABC7B123ED}" type="pres">
      <dgm:prSet presAssocID="{29712CA3-F83E-4019-B851-0D17872959ED}" presName="compNode" presStyleCnt="0"/>
      <dgm:spPr/>
    </dgm:pt>
    <dgm:pt modelId="{9BCE46C2-D1C4-4EC4-AEC9-6FD022A8581A}" type="pres">
      <dgm:prSet presAssocID="{29712CA3-F83E-4019-B851-0D17872959ED}" presName="bkgdShape" presStyleLbl="node1" presStyleIdx="4" presStyleCnt="6"/>
      <dgm:spPr/>
      <dgm:t>
        <a:bodyPr/>
        <a:lstStyle/>
        <a:p>
          <a:endParaRPr lang="en-US"/>
        </a:p>
      </dgm:t>
    </dgm:pt>
    <dgm:pt modelId="{9F83FE1F-06DB-42C6-8256-BED325380F1B}" type="pres">
      <dgm:prSet presAssocID="{29712CA3-F83E-4019-B851-0D17872959ED}" presName="nodeTx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5E871B-8B32-4DF6-B995-58F8F839C786}" type="pres">
      <dgm:prSet presAssocID="{29712CA3-F83E-4019-B851-0D17872959ED}" presName="invisiNode" presStyleLbl="node1" presStyleIdx="4" presStyleCnt="6"/>
      <dgm:spPr/>
    </dgm:pt>
    <dgm:pt modelId="{26BB4E50-ED3D-4AC8-9DB5-181D8CE670EC}" type="pres">
      <dgm:prSet presAssocID="{29712CA3-F83E-4019-B851-0D17872959ED}" presName="imagNode" presStyleLbl="fgImgPlace1" presStyleIdx="4" presStyleCnt="6"/>
      <dgm:spPr>
        <a:prstGeom prst="flowChartProcess">
          <a:avLst/>
        </a:prstGeom>
        <a:solidFill>
          <a:schemeClr val="bg1"/>
        </a:solidFill>
      </dgm:spPr>
    </dgm:pt>
    <dgm:pt modelId="{847C71A8-E09F-431F-9877-2283C696FBA0}" type="pres">
      <dgm:prSet presAssocID="{9FBB066B-930A-47B6-BA41-053C8687DAC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680AD73-F27A-4E95-9FEA-17D7F0319261}" type="pres">
      <dgm:prSet presAssocID="{FFE79452-72FC-4C52-88A3-4D2C034F04EB}" presName="compNode" presStyleCnt="0"/>
      <dgm:spPr/>
    </dgm:pt>
    <dgm:pt modelId="{545B6ACE-590A-4660-90C8-437A0BF32DE5}" type="pres">
      <dgm:prSet presAssocID="{FFE79452-72FC-4C52-88A3-4D2C034F04EB}" presName="bkgdShape" presStyleLbl="node1" presStyleIdx="5" presStyleCnt="6" custLinFactNeighborX="6202" custLinFactNeighborY="-492"/>
      <dgm:spPr/>
      <dgm:t>
        <a:bodyPr/>
        <a:lstStyle/>
        <a:p>
          <a:endParaRPr lang="en-US"/>
        </a:p>
      </dgm:t>
    </dgm:pt>
    <dgm:pt modelId="{3B078F86-8588-49D3-B989-B19E75BF14FB}" type="pres">
      <dgm:prSet presAssocID="{FFE79452-72FC-4C52-88A3-4D2C034F04EB}" presName="nodeTx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A30438-1857-4A87-99BF-EFBF87D742E1}" type="pres">
      <dgm:prSet presAssocID="{FFE79452-72FC-4C52-88A3-4D2C034F04EB}" presName="invisiNode" presStyleLbl="node1" presStyleIdx="5" presStyleCnt="6"/>
      <dgm:spPr/>
    </dgm:pt>
    <dgm:pt modelId="{4DD9BF4B-C53D-429C-9895-466CC284330E}" type="pres">
      <dgm:prSet presAssocID="{FFE79452-72FC-4C52-88A3-4D2C034F04EB}" presName="imagNode" presStyleLbl="fgImgPlace1" presStyleIdx="5" presStyleCnt="6"/>
      <dgm:spPr>
        <a:prstGeom prst="flowChartProcess">
          <a:avLst/>
        </a:prstGeom>
        <a:solidFill>
          <a:srgbClr val="F3F3F3"/>
        </a:solidFill>
      </dgm:spPr>
    </dgm:pt>
  </dgm:ptLst>
  <dgm:cxnLst>
    <dgm:cxn modelId="{6BD368B8-EF84-4A4C-AD1B-609A126C46EF}" type="presOf" srcId="{5D4C3DD7-AC2E-49D3-A7FD-4BA6186CF20B}" destId="{4BD243C9-C39D-47BE-80EF-A0CE24E49044}" srcOrd="1" destOrd="0" presId="urn:microsoft.com/office/officeart/2005/8/layout/hList7"/>
    <dgm:cxn modelId="{2EDA3A4C-4025-4A77-83B9-6CFFC4072868}" srcId="{D471C091-0595-4521-8295-19DD570DD5CC}" destId="{FFE79452-72FC-4C52-88A3-4D2C034F04EB}" srcOrd="5" destOrd="0" parTransId="{86459580-7C7D-4068-B958-D2EAC1193671}" sibTransId="{41A7BF11-E073-41A5-9E71-B34567B586CD}"/>
    <dgm:cxn modelId="{35AA6882-8D7A-4B7B-A914-8A86871E9D66}" type="presOf" srcId="{8BC4B2A2-932A-4654-9A9D-E42CB12FC7FB}" destId="{BA6EAA49-D807-4699-B7E2-B59F0D19F799}" srcOrd="1" destOrd="0" presId="urn:microsoft.com/office/officeart/2005/8/layout/hList7"/>
    <dgm:cxn modelId="{FE74E069-BE3D-42B4-BBBC-903D704F4FC3}" type="presOf" srcId="{7A422580-8BCA-493C-B3BC-CCD3BB8CA093}" destId="{790C3D1D-4821-4478-8456-936F4002D3AD}" srcOrd="0" destOrd="0" presId="urn:microsoft.com/office/officeart/2005/8/layout/hList7"/>
    <dgm:cxn modelId="{99C6D6F1-852C-4185-8366-8DDD250206CD}" type="presOf" srcId="{FFE79452-72FC-4C52-88A3-4D2C034F04EB}" destId="{3B078F86-8588-49D3-B989-B19E75BF14FB}" srcOrd="1" destOrd="0" presId="urn:microsoft.com/office/officeart/2005/8/layout/hList7"/>
    <dgm:cxn modelId="{6964EE4E-8C33-4CC2-8782-C28008540798}" srcId="{D471C091-0595-4521-8295-19DD570DD5CC}" destId="{B5CC7A52-74FB-437E-882E-49BD422449F3}" srcOrd="3" destOrd="0" parTransId="{731AAFF0-11EA-4A27-8981-55CF23FDA2A8}" sibTransId="{6EA239D6-2D49-4C9C-A02A-DE21F4B48B3C}"/>
    <dgm:cxn modelId="{95FC0152-DB50-444D-90C3-90DAC64309D0}" type="presOf" srcId="{55AB6649-2FBD-42A2-8ED2-12BFCF93D549}" destId="{41AEE4DC-D89D-4334-9318-58404631F2DD}" srcOrd="1" destOrd="0" presId="urn:microsoft.com/office/officeart/2005/8/layout/hList7"/>
    <dgm:cxn modelId="{C743EC73-CFBC-4E9B-AF05-BCD2D5B70AE1}" type="presOf" srcId="{FFE79452-72FC-4C52-88A3-4D2C034F04EB}" destId="{545B6ACE-590A-4660-90C8-437A0BF32DE5}" srcOrd="0" destOrd="0" presId="urn:microsoft.com/office/officeart/2005/8/layout/hList7"/>
    <dgm:cxn modelId="{C93670B6-71C0-4E5C-AB43-69401F7F6433}" type="presOf" srcId="{29712CA3-F83E-4019-B851-0D17872959ED}" destId="{9F83FE1F-06DB-42C6-8256-BED325380F1B}" srcOrd="1" destOrd="0" presId="urn:microsoft.com/office/officeart/2005/8/layout/hList7"/>
    <dgm:cxn modelId="{CBF6617C-2912-4B56-9F21-DEC03824700B}" srcId="{D471C091-0595-4521-8295-19DD570DD5CC}" destId="{8BC4B2A2-932A-4654-9A9D-E42CB12FC7FB}" srcOrd="1" destOrd="0" parTransId="{AA03BE45-4C48-4D71-BDF6-8F55F864883B}" sibTransId="{7A422580-8BCA-493C-B3BC-CCD3BB8CA093}"/>
    <dgm:cxn modelId="{C1FC1AD6-E59C-4A2F-96DA-D78D040794AB}" type="presOf" srcId="{29712CA3-F83E-4019-B851-0D17872959ED}" destId="{9BCE46C2-D1C4-4EC4-AEC9-6FD022A8581A}" srcOrd="0" destOrd="0" presId="urn:microsoft.com/office/officeart/2005/8/layout/hList7"/>
    <dgm:cxn modelId="{44A151A7-B250-4373-912A-60CF3CA47E6A}" type="presOf" srcId="{B5CC7A52-74FB-437E-882E-49BD422449F3}" destId="{C4737E03-F7FA-4BFC-854B-6418C3E27BF8}" srcOrd="0" destOrd="0" presId="urn:microsoft.com/office/officeart/2005/8/layout/hList7"/>
    <dgm:cxn modelId="{1DF9E3ED-7A6A-4C97-BC5B-6324B48206E1}" type="presOf" srcId="{D471C091-0595-4521-8295-19DD570DD5CC}" destId="{554FF350-D107-4D09-A7D7-8544296145C4}" srcOrd="0" destOrd="0" presId="urn:microsoft.com/office/officeart/2005/8/layout/hList7"/>
    <dgm:cxn modelId="{F8386098-CBB4-433F-8788-A4A1B4097FBF}" type="presOf" srcId="{6EA239D6-2D49-4C9C-A02A-DE21F4B48B3C}" destId="{3F73D621-9863-427E-839A-B22E80139546}" srcOrd="0" destOrd="0" presId="urn:microsoft.com/office/officeart/2005/8/layout/hList7"/>
    <dgm:cxn modelId="{FAB45003-00A0-4FF6-BCD0-F00D4B4FA2F0}" type="presOf" srcId="{9FBB066B-930A-47B6-BA41-053C8687DACC}" destId="{847C71A8-E09F-431F-9877-2283C696FBA0}" srcOrd="0" destOrd="0" presId="urn:microsoft.com/office/officeart/2005/8/layout/hList7"/>
    <dgm:cxn modelId="{4249E921-4C4F-4B42-85B1-3D4D449C2302}" type="presOf" srcId="{5D4C3DD7-AC2E-49D3-A7FD-4BA6186CF20B}" destId="{F4D394F1-DB0F-4F5B-9945-808F2305BA74}" srcOrd="0" destOrd="0" presId="urn:microsoft.com/office/officeart/2005/8/layout/hList7"/>
    <dgm:cxn modelId="{D69BD74E-F510-4AAF-8A7C-1105B081C899}" type="presOf" srcId="{871B6ED7-CD85-490A-BF9A-112FB22BC582}" destId="{EECDA612-95F3-4D3B-9695-2C153B306432}" srcOrd="0" destOrd="0" presId="urn:microsoft.com/office/officeart/2005/8/layout/hList7"/>
    <dgm:cxn modelId="{7A7EEA45-900D-4DA1-8276-12C5C090CC85}" srcId="{D471C091-0595-4521-8295-19DD570DD5CC}" destId="{29712CA3-F83E-4019-B851-0D17872959ED}" srcOrd="4" destOrd="0" parTransId="{C8E062D1-61FB-45A9-A368-FDC22438436C}" sibTransId="{9FBB066B-930A-47B6-BA41-053C8687DACC}"/>
    <dgm:cxn modelId="{5A2335F7-8F5C-4450-93B4-E4A3DC686F82}" type="presOf" srcId="{1625B90B-0ED0-4DE4-A321-67885053D48A}" destId="{E441C1C5-C8CC-4FD2-93C2-F3CD852EA0DD}" srcOrd="0" destOrd="0" presId="urn:microsoft.com/office/officeart/2005/8/layout/hList7"/>
    <dgm:cxn modelId="{8A9ABCEC-6E2F-4F0D-A5F2-8CBFB4A271C8}" type="presOf" srcId="{55AB6649-2FBD-42A2-8ED2-12BFCF93D549}" destId="{C70E4B6B-6740-4F7C-9E93-2ABB8C1C73D8}" srcOrd="0" destOrd="0" presId="urn:microsoft.com/office/officeart/2005/8/layout/hList7"/>
    <dgm:cxn modelId="{8E0476A6-D8B1-4BAE-8433-6E12BCCD620D}" type="presOf" srcId="{8BC4B2A2-932A-4654-9A9D-E42CB12FC7FB}" destId="{956151BD-7C33-4730-8BEA-144161649441}" srcOrd="0" destOrd="0" presId="urn:microsoft.com/office/officeart/2005/8/layout/hList7"/>
    <dgm:cxn modelId="{7CB98797-1BBC-4FDD-B035-7C6E0A1E2A27}" srcId="{D471C091-0595-4521-8295-19DD570DD5CC}" destId="{55AB6649-2FBD-42A2-8ED2-12BFCF93D549}" srcOrd="0" destOrd="0" parTransId="{368B458D-0906-446C-BE37-2669111BFF08}" sibTransId="{1625B90B-0ED0-4DE4-A321-67885053D48A}"/>
    <dgm:cxn modelId="{38FB7C35-0804-4110-87AD-FEA46FA70691}" srcId="{D471C091-0595-4521-8295-19DD570DD5CC}" destId="{5D4C3DD7-AC2E-49D3-A7FD-4BA6186CF20B}" srcOrd="2" destOrd="0" parTransId="{D0362745-3632-4598-9183-AD97B8D02B93}" sibTransId="{871B6ED7-CD85-490A-BF9A-112FB22BC582}"/>
    <dgm:cxn modelId="{CD51E5DB-C8A5-4393-8A34-16B65342168E}" type="presOf" srcId="{B5CC7A52-74FB-437E-882E-49BD422449F3}" destId="{0C7675D2-7577-4AA8-BB9D-57466E47782D}" srcOrd="1" destOrd="0" presId="urn:microsoft.com/office/officeart/2005/8/layout/hList7"/>
    <dgm:cxn modelId="{0760B8DB-5FD1-41C9-9433-9FEDA1918480}" type="presParOf" srcId="{554FF350-D107-4D09-A7D7-8544296145C4}" destId="{7066348E-7303-4272-AA53-A5036E6029FA}" srcOrd="0" destOrd="0" presId="urn:microsoft.com/office/officeart/2005/8/layout/hList7"/>
    <dgm:cxn modelId="{B6629487-05C2-4890-92CA-1273E349DE50}" type="presParOf" srcId="{554FF350-D107-4D09-A7D7-8544296145C4}" destId="{49C37C67-D167-4368-B79A-0299545107B8}" srcOrd="1" destOrd="0" presId="urn:microsoft.com/office/officeart/2005/8/layout/hList7"/>
    <dgm:cxn modelId="{783CBC77-5FF9-4E22-9B83-C6B3A34CDE6D}" type="presParOf" srcId="{49C37C67-D167-4368-B79A-0299545107B8}" destId="{981A43A4-3D16-464B-8489-776DA8D1E489}" srcOrd="0" destOrd="0" presId="urn:microsoft.com/office/officeart/2005/8/layout/hList7"/>
    <dgm:cxn modelId="{4A95B5DC-3AA4-4647-A2B7-54EB84E23E90}" type="presParOf" srcId="{981A43A4-3D16-464B-8489-776DA8D1E489}" destId="{C70E4B6B-6740-4F7C-9E93-2ABB8C1C73D8}" srcOrd="0" destOrd="0" presId="urn:microsoft.com/office/officeart/2005/8/layout/hList7"/>
    <dgm:cxn modelId="{09B5C6D2-B31C-4290-B552-EBB2C86A9D91}" type="presParOf" srcId="{981A43A4-3D16-464B-8489-776DA8D1E489}" destId="{41AEE4DC-D89D-4334-9318-58404631F2DD}" srcOrd="1" destOrd="0" presId="urn:microsoft.com/office/officeart/2005/8/layout/hList7"/>
    <dgm:cxn modelId="{203AAF5C-8992-4F30-B0A8-78EDF8F5BB43}" type="presParOf" srcId="{981A43A4-3D16-464B-8489-776DA8D1E489}" destId="{7FDA7DA1-83F0-4316-866C-728397CE8C9B}" srcOrd="2" destOrd="0" presId="urn:microsoft.com/office/officeart/2005/8/layout/hList7"/>
    <dgm:cxn modelId="{AA2C3DA2-BD20-4462-A791-AB360B77076E}" type="presParOf" srcId="{981A43A4-3D16-464B-8489-776DA8D1E489}" destId="{85F68EE3-5A6D-4E90-B103-80B6441388C2}" srcOrd="3" destOrd="0" presId="urn:microsoft.com/office/officeart/2005/8/layout/hList7"/>
    <dgm:cxn modelId="{7707C865-3EA1-4A00-8069-B5416D607F5D}" type="presParOf" srcId="{49C37C67-D167-4368-B79A-0299545107B8}" destId="{E441C1C5-C8CC-4FD2-93C2-F3CD852EA0DD}" srcOrd="1" destOrd="0" presId="urn:microsoft.com/office/officeart/2005/8/layout/hList7"/>
    <dgm:cxn modelId="{3E2A7B62-6970-43C5-9FCB-2E89D5C6377E}" type="presParOf" srcId="{49C37C67-D167-4368-B79A-0299545107B8}" destId="{CE14A934-9F60-4606-8F36-45DC77F1B25F}" srcOrd="2" destOrd="0" presId="urn:microsoft.com/office/officeart/2005/8/layout/hList7"/>
    <dgm:cxn modelId="{C60A3548-373A-4991-98BE-82C1C776B150}" type="presParOf" srcId="{CE14A934-9F60-4606-8F36-45DC77F1B25F}" destId="{956151BD-7C33-4730-8BEA-144161649441}" srcOrd="0" destOrd="0" presId="urn:microsoft.com/office/officeart/2005/8/layout/hList7"/>
    <dgm:cxn modelId="{36B18DD4-DFE6-47C8-ABEE-414A9E82F267}" type="presParOf" srcId="{CE14A934-9F60-4606-8F36-45DC77F1B25F}" destId="{BA6EAA49-D807-4699-B7E2-B59F0D19F799}" srcOrd="1" destOrd="0" presId="urn:microsoft.com/office/officeart/2005/8/layout/hList7"/>
    <dgm:cxn modelId="{2D2FF34F-1649-4B89-BC46-A2EFFDE092B3}" type="presParOf" srcId="{CE14A934-9F60-4606-8F36-45DC77F1B25F}" destId="{1F3299EE-42A7-4462-AD13-952993CC4EA1}" srcOrd="2" destOrd="0" presId="urn:microsoft.com/office/officeart/2005/8/layout/hList7"/>
    <dgm:cxn modelId="{D3D20A98-69B2-45F8-ACF0-15D38C5CBD97}" type="presParOf" srcId="{CE14A934-9F60-4606-8F36-45DC77F1B25F}" destId="{B1002A2C-7927-4D3D-A558-961DE05F3C75}" srcOrd="3" destOrd="0" presId="urn:microsoft.com/office/officeart/2005/8/layout/hList7"/>
    <dgm:cxn modelId="{FE3141D2-7A32-4F94-9915-4D1E70F3289C}" type="presParOf" srcId="{49C37C67-D167-4368-B79A-0299545107B8}" destId="{790C3D1D-4821-4478-8456-936F4002D3AD}" srcOrd="3" destOrd="0" presId="urn:microsoft.com/office/officeart/2005/8/layout/hList7"/>
    <dgm:cxn modelId="{C80DD3D3-4AF5-4C09-94A8-09840B1D63F7}" type="presParOf" srcId="{49C37C67-D167-4368-B79A-0299545107B8}" destId="{734B8D38-1B6F-442F-9436-55E861F36096}" srcOrd="4" destOrd="0" presId="urn:microsoft.com/office/officeart/2005/8/layout/hList7"/>
    <dgm:cxn modelId="{0EC03D3D-FC8C-4867-9B9C-3E2553AEF043}" type="presParOf" srcId="{734B8D38-1B6F-442F-9436-55E861F36096}" destId="{F4D394F1-DB0F-4F5B-9945-808F2305BA74}" srcOrd="0" destOrd="0" presId="urn:microsoft.com/office/officeart/2005/8/layout/hList7"/>
    <dgm:cxn modelId="{A1606675-33C5-4586-8E81-1F15FE2201B0}" type="presParOf" srcId="{734B8D38-1B6F-442F-9436-55E861F36096}" destId="{4BD243C9-C39D-47BE-80EF-A0CE24E49044}" srcOrd="1" destOrd="0" presId="urn:microsoft.com/office/officeart/2005/8/layout/hList7"/>
    <dgm:cxn modelId="{34CF31AF-2B5B-4EF0-95C5-9EB57C6A686F}" type="presParOf" srcId="{734B8D38-1B6F-442F-9436-55E861F36096}" destId="{952A1AB2-4B51-49BE-8914-6F6D89FCCA7D}" srcOrd="2" destOrd="0" presId="urn:microsoft.com/office/officeart/2005/8/layout/hList7"/>
    <dgm:cxn modelId="{90B08901-225C-4F75-A09F-BA9E364C2B19}" type="presParOf" srcId="{734B8D38-1B6F-442F-9436-55E861F36096}" destId="{ACF52C71-3F52-40F2-8DCC-BC890C0EC445}" srcOrd="3" destOrd="0" presId="urn:microsoft.com/office/officeart/2005/8/layout/hList7"/>
    <dgm:cxn modelId="{BED8C3A6-17C0-4FB1-B122-C81A36964B50}" type="presParOf" srcId="{49C37C67-D167-4368-B79A-0299545107B8}" destId="{EECDA612-95F3-4D3B-9695-2C153B306432}" srcOrd="5" destOrd="0" presId="urn:microsoft.com/office/officeart/2005/8/layout/hList7"/>
    <dgm:cxn modelId="{09A58933-64A5-4697-A008-0D6BACFC59F1}" type="presParOf" srcId="{49C37C67-D167-4368-B79A-0299545107B8}" destId="{BF6180F3-64BE-4041-BBDA-6932DDBB95DA}" srcOrd="6" destOrd="0" presId="urn:microsoft.com/office/officeart/2005/8/layout/hList7"/>
    <dgm:cxn modelId="{3F9FA595-D43F-4A74-BF35-6541CBC60A2F}" type="presParOf" srcId="{BF6180F3-64BE-4041-BBDA-6932DDBB95DA}" destId="{C4737E03-F7FA-4BFC-854B-6418C3E27BF8}" srcOrd="0" destOrd="0" presId="urn:microsoft.com/office/officeart/2005/8/layout/hList7"/>
    <dgm:cxn modelId="{D5C67962-AC87-4D67-BF97-5D0015985E98}" type="presParOf" srcId="{BF6180F3-64BE-4041-BBDA-6932DDBB95DA}" destId="{0C7675D2-7577-4AA8-BB9D-57466E47782D}" srcOrd="1" destOrd="0" presId="urn:microsoft.com/office/officeart/2005/8/layout/hList7"/>
    <dgm:cxn modelId="{0B0C6803-45DD-4EC6-A6EA-AC081C0DD4D7}" type="presParOf" srcId="{BF6180F3-64BE-4041-BBDA-6932DDBB95DA}" destId="{A3606B88-6B38-4E1A-8DA8-BBEC74A1A6D1}" srcOrd="2" destOrd="0" presId="urn:microsoft.com/office/officeart/2005/8/layout/hList7"/>
    <dgm:cxn modelId="{2E6908C6-B1A2-4B00-9C83-A785391B028D}" type="presParOf" srcId="{BF6180F3-64BE-4041-BBDA-6932DDBB95DA}" destId="{86AF2C10-DBBC-4809-97B8-EB61C8B1B523}" srcOrd="3" destOrd="0" presId="urn:microsoft.com/office/officeart/2005/8/layout/hList7"/>
    <dgm:cxn modelId="{62EC0DCA-6F41-4608-9422-15827D1B5883}" type="presParOf" srcId="{49C37C67-D167-4368-B79A-0299545107B8}" destId="{3F73D621-9863-427E-839A-B22E80139546}" srcOrd="7" destOrd="0" presId="urn:microsoft.com/office/officeart/2005/8/layout/hList7"/>
    <dgm:cxn modelId="{A67E950A-33BA-4356-9BB0-23E5082E22B3}" type="presParOf" srcId="{49C37C67-D167-4368-B79A-0299545107B8}" destId="{3DC5271F-D5BE-4ABE-9DFE-B4ABC7B123ED}" srcOrd="8" destOrd="0" presId="urn:microsoft.com/office/officeart/2005/8/layout/hList7"/>
    <dgm:cxn modelId="{46B5D264-2DC3-495E-96D2-4FCF74CC0BC9}" type="presParOf" srcId="{3DC5271F-D5BE-4ABE-9DFE-B4ABC7B123ED}" destId="{9BCE46C2-D1C4-4EC4-AEC9-6FD022A8581A}" srcOrd="0" destOrd="0" presId="urn:microsoft.com/office/officeart/2005/8/layout/hList7"/>
    <dgm:cxn modelId="{228BD612-70E8-4423-9DD0-562F1E9EF806}" type="presParOf" srcId="{3DC5271F-D5BE-4ABE-9DFE-B4ABC7B123ED}" destId="{9F83FE1F-06DB-42C6-8256-BED325380F1B}" srcOrd="1" destOrd="0" presId="urn:microsoft.com/office/officeart/2005/8/layout/hList7"/>
    <dgm:cxn modelId="{B23E7813-F750-40DE-BD37-019879507A70}" type="presParOf" srcId="{3DC5271F-D5BE-4ABE-9DFE-B4ABC7B123ED}" destId="{845E871B-8B32-4DF6-B995-58F8F839C786}" srcOrd="2" destOrd="0" presId="urn:microsoft.com/office/officeart/2005/8/layout/hList7"/>
    <dgm:cxn modelId="{2C204895-0459-4D57-81FC-2326EC0C916D}" type="presParOf" srcId="{3DC5271F-D5BE-4ABE-9DFE-B4ABC7B123ED}" destId="{26BB4E50-ED3D-4AC8-9DB5-181D8CE670EC}" srcOrd="3" destOrd="0" presId="urn:microsoft.com/office/officeart/2005/8/layout/hList7"/>
    <dgm:cxn modelId="{C8EEDF7C-B9A4-4BA4-A2E8-3355CB7AAF11}" type="presParOf" srcId="{49C37C67-D167-4368-B79A-0299545107B8}" destId="{847C71A8-E09F-431F-9877-2283C696FBA0}" srcOrd="9" destOrd="0" presId="urn:microsoft.com/office/officeart/2005/8/layout/hList7"/>
    <dgm:cxn modelId="{00F632BB-0B54-402B-8535-18D675EC4A1D}" type="presParOf" srcId="{49C37C67-D167-4368-B79A-0299545107B8}" destId="{A680AD73-F27A-4E95-9FEA-17D7F0319261}" srcOrd="10" destOrd="0" presId="urn:microsoft.com/office/officeart/2005/8/layout/hList7"/>
    <dgm:cxn modelId="{14F6327F-733D-469F-8C68-8ACD22CFC232}" type="presParOf" srcId="{A680AD73-F27A-4E95-9FEA-17D7F0319261}" destId="{545B6ACE-590A-4660-90C8-437A0BF32DE5}" srcOrd="0" destOrd="0" presId="urn:microsoft.com/office/officeart/2005/8/layout/hList7"/>
    <dgm:cxn modelId="{9D5542B6-9CDD-4D9B-9C5F-7CB1CCAD9FC8}" type="presParOf" srcId="{A680AD73-F27A-4E95-9FEA-17D7F0319261}" destId="{3B078F86-8588-49D3-B989-B19E75BF14FB}" srcOrd="1" destOrd="0" presId="urn:microsoft.com/office/officeart/2005/8/layout/hList7"/>
    <dgm:cxn modelId="{AFEDE5F0-8905-47A3-89B2-5808EAEF30EC}" type="presParOf" srcId="{A680AD73-F27A-4E95-9FEA-17D7F0319261}" destId="{99A30438-1857-4A87-99BF-EFBF87D742E1}" srcOrd="2" destOrd="0" presId="urn:microsoft.com/office/officeart/2005/8/layout/hList7"/>
    <dgm:cxn modelId="{CE075F8C-4892-45B9-A76C-BD6089A517B2}" type="presParOf" srcId="{A680AD73-F27A-4E95-9FEA-17D7F0319261}" destId="{4DD9BF4B-C53D-429C-9895-466CC284330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D438E9-5105-4345-B7F7-769C3BBF8BD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1E19E2-1290-4F7D-97EE-F09860341F71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4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Freedom of expression :</a:t>
          </a:r>
          <a:endParaRPr lang="en-US" sz="1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7A4B972-2D9E-4278-974E-1F20C2DC5A4E}" type="parTrans" cxnId="{F477E075-CE7E-4293-AB07-31AC2823691E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4D21D16-A158-4951-AC22-1324EA233AE4}" type="sibTrans" cxnId="{F477E075-CE7E-4293-AB07-31AC2823691E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99824D2-3F42-4D6F-A25F-B7826D6B3A12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 give singles the opportunity to express themselves through various free writing sections. 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98CF055-A534-4C02-92B6-A0EA5610C990}" type="parTrans" cxnId="{E6C2BDAD-182E-4F78-9F58-D9ACAAEB27E2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03E4B2B-7CB5-4B58-95DA-1A1D38001860}" type="sibTrans" cxnId="{E6C2BDAD-182E-4F78-9F58-D9ACAAEB27E2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B988FA7-1674-4110-BE32-091207309E54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200" b="0" i="0" baseline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Profiles may include up to 26 photos, as well as selected preferences regarding the person they're searching for. 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6DD03B7-F0E4-412C-9180-ECCDAC7D539D}" type="parTrans" cxnId="{8F799384-3AB0-468B-81A2-2AEACC2DCE09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78EDB40-A8DA-4306-8A45-FA773947E83E}" type="sibTrans" cxnId="{8F799384-3AB0-468B-81A2-2AEACC2DCE09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DDB288D-3DCE-4BB8-B9C5-4C5DF201BA63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4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Privacy :</a:t>
          </a:r>
          <a:endParaRPr lang="en-US" sz="1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FC07440-D2AE-49B5-B2E9-C513B34A78D5}" type="parTrans" cxnId="{A62ED924-0A1C-4A06-9416-7DBDFDC73611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8D6DC01-BE77-45EA-8526-FFFABC6238B8}" type="sibTrans" cxnId="{A62ED924-0A1C-4A06-9416-7DBDFDC73611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DA87586-185D-4F90-9A04-A1135FC2EE6A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200" b="0" i="0" baseline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All communication between members happens through an "anonymous" email network. 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8AD9381-776D-4FB5-B3C3-56BA8EFADBEE}" type="parTrans" cxnId="{CE6E775D-5965-45ED-B2D2-EF9DBEAC8D78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FCF562B-C8BF-4F58-8B5E-7CEE05B70039}" type="sibTrans" cxnId="{CE6E775D-5965-45ED-B2D2-EF9DBEAC8D78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DADBA68-6485-4637-9BDB-F3F40E5C70A8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names and contact information of all our members are kept confidential until the member personally decides to share the information with a potential match. 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8339F85-007F-441A-A5F8-244E66B2E1E7}" type="parTrans" cxnId="{8B3E7273-3A71-4712-8BBB-F7C33131D9F2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FE27918-4728-4039-9FAE-126E417FD1AD}" type="sibTrans" cxnId="{8B3E7273-3A71-4712-8BBB-F7C33131D9F2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FDDC7F4-6056-468A-BC75-19F5B1A33B6B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4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Integrity :</a:t>
          </a:r>
          <a:endParaRPr lang="en-US" sz="1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0FBDA32-186B-41EA-BB47-FFDCA8EA2F5C}" type="parTrans" cxnId="{EEE4941C-5254-4A9E-BBA2-21DBC324C55E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E5123B9-4BCC-4328-9229-F84EDCD60E83}" type="sibTrans" cxnId="{EEE4941C-5254-4A9E-BBA2-21DBC324C55E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B61B37C-3A87-4C6C-AE13-F0F8EB32672A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200" b="0" i="0" baseline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Every profile and photo is screened by our customer care team for appropriateness before it's posted to the site.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8FB1ABD-6182-48A3-98CA-69A3BE8FEF6E}" type="parTrans" cxnId="{0F3DB518-7AED-44F3-B6AC-E31BCA3DAE35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A3819EC-58B1-4291-B1CF-29DC5288D007}" type="sibTrans" cxnId="{0F3DB518-7AED-44F3-B6AC-E31BCA3DAE35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2E71CEE-8F34-4104-AEAA-62124B50FD89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4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Guarantee:</a:t>
          </a:r>
          <a:endParaRPr lang="en-US" sz="1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F9BDF2-421B-4E28-AC99-E28246D984E2}" type="parTrans" cxnId="{12A59EAE-4CAF-465A-849A-56FBCD793EF3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25D14D9-E04C-4360-9C82-6C6FF085414D}" type="sibTrans" cxnId="{12A59EAE-4CAF-465A-849A-56FBCD793EF3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6BCE437-34FF-45AB-999F-8743F9FF2E8C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200" b="0" i="0" baseline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you don’t find someone special within 6 months,we’ll give you an additional 6 months free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796B0D8-E05D-446B-8112-EF1F8486F1FB}" type="parTrans" cxnId="{97241F28-B80B-423E-BC02-41FC27BC1364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06141B5-20C9-4F60-A36A-F4E06207CBA7}" type="sibTrans" cxnId="{97241F28-B80B-423E-BC02-41FC27BC1364}">
      <dgm:prSet/>
      <dgm:spPr/>
      <dgm:t>
        <a:bodyPr/>
        <a:lstStyle/>
        <a:p>
          <a:pPr>
            <a:lnSpc>
              <a:spcPct val="150000"/>
            </a:lnSpc>
          </a:pP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6DFE604-147C-422C-A775-589BE998C9A3}" type="pres">
      <dgm:prSet presAssocID="{93D438E9-5105-4345-B7F7-769C3BBF8BD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3AAD62-A31B-4FD1-B6DC-0D8ADE979FEC}" type="pres">
      <dgm:prSet presAssocID="{051E19E2-1290-4F7D-97EE-F09860341F7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41164-AADF-42EB-8C0F-C10F2458627E}" type="pres">
      <dgm:prSet presAssocID="{051E19E2-1290-4F7D-97EE-F09860341F71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50971D-74ED-40DE-A892-AEAEE3A04970}" type="pres">
      <dgm:prSet presAssocID="{8DDB288D-3DCE-4BB8-B9C5-4C5DF201BA6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A3BC6E-E85F-4C22-82B8-F0E474943FEC}" type="pres">
      <dgm:prSet presAssocID="{8DDB288D-3DCE-4BB8-B9C5-4C5DF201BA63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032E1-4224-4D24-BDE6-D49C4FBDCFC4}" type="pres">
      <dgm:prSet presAssocID="{3FDDC7F4-6056-468A-BC75-19F5B1A33B6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CEB22A-0C06-4DFA-B7C6-DF04EB3BAE73}" type="pres">
      <dgm:prSet presAssocID="{3FDDC7F4-6056-468A-BC75-19F5B1A33B6B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E22885-A905-4460-9B5C-5505BD937780}" type="pres">
      <dgm:prSet presAssocID="{A2E71CEE-8F34-4104-AEAA-62124B50FD89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107043-B526-424D-9D5F-DC9A45E1543E}" type="pres">
      <dgm:prSet presAssocID="{A2E71CEE-8F34-4104-AEAA-62124B50FD89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3DB518-7AED-44F3-B6AC-E31BCA3DAE35}" srcId="{3FDDC7F4-6056-468A-BC75-19F5B1A33B6B}" destId="{2B61B37C-3A87-4C6C-AE13-F0F8EB32672A}" srcOrd="0" destOrd="0" parTransId="{28FB1ABD-6182-48A3-98CA-69A3BE8FEF6E}" sibTransId="{0A3819EC-58B1-4291-B1CF-29DC5288D007}"/>
    <dgm:cxn modelId="{D6872F15-38F5-42AB-84C1-3CBCD1E15F61}" type="presOf" srcId="{2B988FA7-1674-4110-BE32-091207309E54}" destId="{F9241164-AADF-42EB-8C0F-C10F2458627E}" srcOrd="0" destOrd="1" presId="urn:microsoft.com/office/officeart/2005/8/layout/vList2"/>
    <dgm:cxn modelId="{8FB3D528-D5A4-4094-99D4-D59F1AC08783}" type="presOf" srcId="{8DDB288D-3DCE-4BB8-B9C5-4C5DF201BA63}" destId="{2F50971D-74ED-40DE-A892-AEAEE3A04970}" srcOrd="0" destOrd="0" presId="urn:microsoft.com/office/officeart/2005/8/layout/vList2"/>
    <dgm:cxn modelId="{A62ED924-0A1C-4A06-9416-7DBDFDC73611}" srcId="{93D438E9-5105-4345-B7F7-769C3BBF8BD0}" destId="{8DDB288D-3DCE-4BB8-B9C5-4C5DF201BA63}" srcOrd="1" destOrd="0" parTransId="{1FC07440-D2AE-49B5-B2E9-C513B34A78D5}" sibTransId="{48D6DC01-BE77-45EA-8526-FFFABC6238B8}"/>
    <dgm:cxn modelId="{332DC067-FF59-499C-A46D-E856E7E62DA2}" type="presOf" srcId="{2B61B37C-3A87-4C6C-AE13-F0F8EB32672A}" destId="{30CEB22A-0C06-4DFA-B7C6-DF04EB3BAE73}" srcOrd="0" destOrd="0" presId="urn:microsoft.com/office/officeart/2005/8/layout/vList2"/>
    <dgm:cxn modelId="{0EA95253-EAF5-4752-9BD4-A04AC80968FC}" type="presOf" srcId="{93D438E9-5105-4345-B7F7-769C3BBF8BD0}" destId="{E6DFE604-147C-422C-A775-589BE998C9A3}" srcOrd="0" destOrd="0" presId="urn:microsoft.com/office/officeart/2005/8/layout/vList2"/>
    <dgm:cxn modelId="{8B3E7273-3A71-4712-8BBB-F7C33131D9F2}" srcId="{8DDB288D-3DCE-4BB8-B9C5-4C5DF201BA63}" destId="{9DADBA68-6485-4637-9BDB-F3F40E5C70A8}" srcOrd="1" destOrd="0" parTransId="{D8339F85-007F-441A-A5F8-244E66B2E1E7}" sibTransId="{BFE27918-4728-4039-9FAE-126E417FD1AD}"/>
    <dgm:cxn modelId="{E6C2BDAD-182E-4F78-9F58-D9ACAAEB27E2}" srcId="{051E19E2-1290-4F7D-97EE-F09860341F71}" destId="{799824D2-3F42-4D6F-A25F-B7826D6B3A12}" srcOrd="0" destOrd="0" parTransId="{F98CF055-A534-4C02-92B6-A0EA5610C990}" sibTransId="{303E4B2B-7CB5-4B58-95DA-1A1D38001860}"/>
    <dgm:cxn modelId="{F42000A8-D58A-4C6A-9176-7D28FC6C9EFF}" type="presOf" srcId="{E6BCE437-34FF-45AB-999F-8743F9FF2E8C}" destId="{6F107043-B526-424D-9D5F-DC9A45E1543E}" srcOrd="0" destOrd="0" presId="urn:microsoft.com/office/officeart/2005/8/layout/vList2"/>
    <dgm:cxn modelId="{CE6E775D-5965-45ED-B2D2-EF9DBEAC8D78}" srcId="{8DDB288D-3DCE-4BB8-B9C5-4C5DF201BA63}" destId="{9DA87586-185D-4F90-9A04-A1135FC2EE6A}" srcOrd="0" destOrd="0" parTransId="{08AD9381-776D-4FB5-B3C3-56BA8EFADBEE}" sibTransId="{FFCF562B-C8BF-4F58-8B5E-7CEE05B70039}"/>
    <dgm:cxn modelId="{B5EE3212-7722-4343-B5BD-334B9BA7F1EB}" type="presOf" srcId="{9DA87586-185D-4F90-9A04-A1135FC2EE6A}" destId="{26A3BC6E-E85F-4C22-82B8-F0E474943FEC}" srcOrd="0" destOrd="0" presId="urn:microsoft.com/office/officeart/2005/8/layout/vList2"/>
    <dgm:cxn modelId="{AB0E209A-5805-424C-A7E2-4A3173B61CD5}" type="presOf" srcId="{799824D2-3F42-4D6F-A25F-B7826D6B3A12}" destId="{F9241164-AADF-42EB-8C0F-C10F2458627E}" srcOrd="0" destOrd="0" presId="urn:microsoft.com/office/officeart/2005/8/layout/vList2"/>
    <dgm:cxn modelId="{DCAA2A72-35B0-4A4D-87D9-358AF8FA3438}" type="presOf" srcId="{051E19E2-1290-4F7D-97EE-F09860341F71}" destId="{923AAD62-A31B-4FD1-B6DC-0D8ADE979FEC}" srcOrd="0" destOrd="0" presId="urn:microsoft.com/office/officeart/2005/8/layout/vList2"/>
    <dgm:cxn modelId="{EEE4941C-5254-4A9E-BBA2-21DBC324C55E}" srcId="{93D438E9-5105-4345-B7F7-769C3BBF8BD0}" destId="{3FDDC7F4-6056-468A-BC75-19F5B1A33B6B}" srcOrd="2" destOrd="0" parTransId="{30FBDA32-186B-41EA-BB47-FFDCA8EA2F5C}" sibTransId="{1E5123B9-4BCC-4328-9229-F84EDCD60E83}"/>
    <dgm:cxn modelId="{12A59EAE-4CAF-465A-849A-56FBCD793EF3}" srcId="{93D438E9-5105-4345-B7F7-769C3BBF8BD0}" destId="{A2E71CEE-8F34-4104-AEAA-62124B50FD89}" srcOrd="3" destOrd="0" parTransId="{17F9BDF2-421B-4E28-AC99-E28246D984E2}" sibTransId="{B25D14D9-E04C-4360-9C82-6C6FF085414D}"/>
    <dgm:cxn modelId="{97241F28-B80B-423E-BC02-41FC27BC1364}" srcId="{A2E71CEE-8F34-4104-AEAA-62124B50FD89}" destId="{E6BCE437-34FF-45AB-999F-8743F9FF2E8C}" srcOrd="0" destOrd="0" parTransId="{B796B0D8-E05D-446B-8112-EF1F8486F1FB}" sibTransId="{106141B5-20C9-4F60-A36A-F4E06207CBA7}"/>
    <dgm:cxn modelId="{5D69A3D1-D3D4-4F78-A9AE-586AF4E6DD76}" type="presOf" srcId="{A2E71CEE-8F34-4104-AEAA-62124B50FD89}" destId="{88E22885-A905-4460-9B5C-5505BD937780}" srcOrd="0" destOrd="0" presId="urn:microsoft.com/office/officeart/2005/8/layout/vList2"/>
    <dgm:cxn modelId="{8F799384-3AB0-468B-81A2-2AEACC2DCE09}" srcId="{051E19E2-1290-4F7D-97EE-F09860341F71}" destId="{2B988FA7-1674-4110-BE32-091207309E54}" srcOrd="1" destOrd="0" parTransId="{16DD03B7-F0E4-412C-9180-ECCDAC7D539D}" sibTransId="{E78EDB40-A8DA-4306-8A45-FA773947E83E}"/>
    <dgm:cxn modelId="{11AC13D4-9486-4AE6-BAD4-EC4C648FD7EC}" type="presOf" srcId="{3FDDC7F4-6056-468A-BC75-19F5B1A33B6B}" destId="{032032E1-4224-4D24-BDE6-D49C4FBDCFC4}" srcOrd="0" destOrd="0" presId="urn:microsoft.com/office/officeart/2005/8/layout/vList2"/>
    <dgm:cxn modelId="{D9808340-FF3D-4FA8-8D0A-3DCC987CAADB}" type="presOf" srcId="{9DADBA68-6485-4637-9BDB-F3F40E5C70A8}" destId="{26A3BC6E-E85F-4C22-82B8-F0E474943FEC}" srcOrd="0" destOrd="1" presId="urn:microsoft.com/office/officeart/2005/8/layout/vList2"/>
    <dgm:cxn modelId="{F477E075-CE7E-4293-AB07-31AC2823691E}" srcId="{93D438E9-5105-4345-B7F7-769C3BBF8BD0}" destId="{051E19E2-1290-4F7D-97EE-F09860341F71}" srcOrd="0" destOrd="0" parTransId="{A7A4B972-2D9E-4278-974E-1F20C2DC5A4E}" sibTransId="{D4D21D16-A158-4951-AC22-1324EA233AE4}"/>
    <dgm:cxn modelId="{7254E8A9-0919-4E14-AABC-F43DBE34BB9A}" type="presParOf" srcId="{E6DFE604-147C-422C-A775-589BE998C9A3}" destId="{923AAD62-A31B-4FD1-B6DC-0D8ADE979FEC}" srcOrd="0" destOrd="0" presId="urn:microsoft.com/office/officeart/2005/8/layout/vList2"/>
    <dgm:cxn modelId="{A845998D-2550-4B22-AB3C-AB92F5ADE74B}" type="presParOf" srcId="{E6DFE604-147C-422C-A775-589BE998C9A3}" destId="{F9241164-AADF-42EB-8C0F-C10F2458627E}" srcOrd="1" destOrd="0" presId="urn:microsoft.com/office/officeart/2005/8/layout/vList2"/>
    <dgm:cxn modelId="{CB818EF8-0A15-49B0-A356-9CC2A2CF2D3E}" type="presParOf" srcId="{E6DFE604-147C-422C-A775-589BE998C9A3}" destId="{2F50971D-74ED-40DE-A892-AEAEE3A04970}" srcOrd="2" destOrd="0" presId="urn:microsoft.com/office/officeart/2005/8/layout/vList2"/>
    <dgm:cxn modelId="{B44CC0AB-ED41-4F86-9172-0BF22E264FFA}" type="presParOf" srcId="{E6DFE604-147C-422C-A775-589BE998C9A3}" destId="{26A3BC6E-E85F-4C22-82B8-F0E474943FEC}" srcOrd="3" destOrd="0" presId="urn:microsoft.com/office/officeart/2005/8/layout/vList2"/>
    <dgm:cxn modelId="{CECE7529-502E-4B0A-95A8-E08DD1063C89}" type="presParOf" srcId="{E6DFE604-147C-422C-A775-589BE998C9A3}" destId="{032032E1-4224-4D24-BDE6-D49C4FBDCFC4}" srcOrd="4" destOrd="0" presId="urn:microsoft.com/office/officeart/2005/8/layout/vList2"/>
    <dgm:cxn modelId="{E7030D42-A0DE-4C6B-B4FD-0CDE0DE2AD9E}" type="presParOf" srcId="{E6DFE604-147C-422C-A775-589BE998C9A3}" destId="{30CEB22A-0C06-4DFA-B7C6-DF04EB3BAE73}" srcOrd="5" destOrd="0" presId="urn:microsoft.com/office/officeart/2005/8/layout/vList2"/>
    <dgm:cxn modelId="{0E8005CC-EC0A-436D-8D18-3323324885AD}" type="presParOf" srcId="{E6DFE604-147C-422C-A775-589BE998C9A3}" destId="{88E22885-A905-4460-9B5C-5505BD937780}" srcOrd="6" destOrd="0" presId="urn:microsoft.com/office/officeart/2005/8/layout/vList2"/>
    <dgm:cxn modelId="{292A0371-3D4F-4810-86FF-D4A2BEDA831A}" type="presParOf" srcId="{E6DFE604-147C-422C-A775-589BE998C9A3}" destId="{6F107043-B526-424D-9D5F-DC9A45E1543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FF9DF0-D62E-431B-B89A-3EBFE0BDDED2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41CFF79-70C7-4F1E-AD6A-A54688AA7FE6}">
      <dgm:prSet/>
      <dgm:spPr/>
      <dgm:t>
        <a:bodyPr/>
        <a:lstStyle/>
        <a:p>
          <a:pPr rtl="0"/>
          <a:r>
            <a:rPr lang="en-US" b="0" i="0" baseline="0" smtClean="0"/>
            <a:t>Match.com uses Chemistry.com to do personalized surveys and get detailed preference data. </a:t>
          </a:r>
          <a:endParaRPr lang="en-US"/>
        </a:p>
      </dgm:t>
    </dgm:pt>
    <dgm:pt modelId="{1D4262E2-1D9C-4C78-914E-84A24C0C2D3E}" type="parTrans" cxnId="{056E5FDD-A78A-4689-82B3-A44498BA37E6}">
      <dgm:prSet/>
      <dgm:spPr/>
      <dgm:t>
        <a:bodyPr/>
        <a:lstStyle/>
        <a:p>
          <a:endParaRPr lang="en-US"/>
        </a:p>
      </dgm:t>
    </dgm:pt>
    <dgm:pt modelId="{CD9DC36F-35E9-4AC7-B70E-301383A9FEAA}" type="sibTrans" cxnId="{056E5FDD-A78A-4689-82B3-A44498BA37E6}">
      <dgm:prSet/>
      <dgm:spPr/>
      <dgm:t>
        <a:bodyPr/>
        <a:lstStyle/>
        <a:p>
          <a:endParaRPr lang="en-US"/>
        </a:p>
      </dgm:t>
    </dgm:pt>
    <dgm:pt modelId="{1EB9CA5B-DF79-40D4-8368-2D3B3F75CA32}">
      <dgm:prSet/>
      <dgm:spPr/>
      <dgm:t>
        <a:bodyPr/>
        <a:lstStyle/>
        <a:p>
          <a:pPr rtl="0"/>
          <a:r>
            <a:rPr lang="en-US" b="0" i="0" baseline="0" smtClean="0"/>
            <a:t>Use analytics to match people based on their potential love and mutual attraction and attempting to predict mutual match</a:t>
          </a:r>
          <a:endParaRPr lang="en-US"/>
        </a:p>
      </dgm:t>
    </dgm:pt>
    <dgm:pt modelId="{861B4984-047F-494C-8B8C-51A3CD8CCD6C}" type="parTrans" cxnId="{CD736DC9-5AAE-4592-BAF6-E543B49E811C}">
      <dgm:prSet/>
      <dgm:spPr/>
      <dgm:t>
        <a:bodyPr/>
        <a:lstStyle/>
        <a:p>
          <a:endParaRPr lang="en-US"/>
        </a:p>
      </dgm:t>
    </dgm:pt>
    <dgm:pt modelId="{07ED88B7-8F7C-4EB3-9300-A27A192ADC38}" type="sibTrans" cxnId="{CD736DC9-5AAE-4592-BAF6-E543B49E811C}">
      <dgm:prSet/>
      <dgm:spPr/>
      <dgm:t>
        <a:bodyPr/>
        <a:lstStyle/>
        <a:p>
          <a:endParaRPr lang="en-US"/>
        </a:p>
      </dgm:t>
    </dgm:pt>
    <dgm:pt modelId="{B6FDE213-6631-4F38-BAC1-67AE586D06C3}" type="pres">
      <dgm:prSet presAssocID="{71FF9DF0-D62E-431B-B89A-3EBFE0BDDED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DF8AF3-E321-460B-A890-5D4495F3F427}" type="pres">
      <dgm:prSet presAssocID="{341CFF79-70C7-4F1E-AD6A-A54688AA7FE6}" presName="circle1" presStyleLbl="node1" presStyleIdx="0" presStyleCnt="2"/>
      <dgm:spPr/>
    </dgm:pt>
    <dgm:pt modelId="{AFF32F92-BBB3-429E-BF1A-518BE9880CBA}" type="pres">
      <dgm:prSet presAssocID="{341CFF79-70C7-4F1E-AD6A-A54688AA7FE6}" presName="space" presStyleCnt="0"/>
      <dgm:spPr/>
    </dgm:pt>
    <dgm:pt modelId="{AAC6B0B6-D030-4680-814F-75FFD748C8C6}" type="pres">
      <dgm:prSet presAssocID="{341CFF79-70C7-4F1E-AD6A-A54688AA7FE6}" presName="rect1" presStyleLbl="alignAcc1" presStyleIdx="0" presStyleCnt="2"/>
      <dgm:spPr/>
      <dgm:t>
        <a:bodyPr/>
        <a:lstStyle/>
        <a:p>
          <a:endParaRPr lang="en-US"/>
        </a:p>
      </dgm:t>
    </dgm:pt>
    <dgm:pt modelId="{04BE84DA-FE31-4FCC-AEE2-7D6990EDE71D}" type="pres">
      <dgm:prSet presAssocID="{1EB9CA5B-DF79-40D4-8368-2D3B3F75CA32}" presName="vertSpace2" presStyleLbl="node1" presStyleIdx="0" presStyleCnt="2"/>
      <dgm:spPr/>
    </dgm:pt>
    <dgm:pt modelId="{8AF3BAA1-EF67-4E83-9EE2-6B9F2A393870}" type="pres">
      <dgm:prSet presAssocID="{1EB9CA5B-DF79-40D4-8368-2D3B3F75CA32}" presName="circle2" presStyleLbl="node1" presStyleIdx="1" presStyleCnt="2"/>
      <dgm:spPr/>
    </dgm:pt>
    <dgm:pt modelId="{1EB13874-DD67-4622-850F-00CD78FFDF3E}" type="pres">
      <dgm:prSet presAssocID="{1EB9CA5B-DF79-40D4-8368-2D3B3F75CA32}" presName="rect2" presStyleLbl="alignAcc1" presStyleIdx="1" presStyleCnt="2"/>
      <dgm:spPr/>
      <dgm:t>
        <a:bodyPr/>
        <a:lstStyle/>
        <a:p>
          <a:endParaRPr lang="en-US"/>
        </a:p>
      </dgm:t>
    </dgm:pt>
    <dgm:pt modelId="{CEFAD1CF-13AF-409E-AB23-716C703F5E71}" type="pres">
      <dgm:prSet presAssocID="{341CFF79-70C7-4F1E-AD6A-A54688AA7FE6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D89DC5-F8DD-40FF-BEEF-AC01CD5C195A}" type="pres">
      <dgm:prSet presAssocID="{1EB9CA5B-DF79-40D4-8368-2D3B3F75CA32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AD5C6D-1364-4141-9FBB-2F9A1DC15205}" type="presOf" srcId="{341CFF79-70C7-4F1E-AD6A-A54688AA7FE6}" destId="{CEFAD1CF-13AF-409E-AB23-716C703F5E71}" srcOrd="1" destOrd="0" presId="urn:microsoft.com/office/officeart/2005/8/layout/target3"/>
    <dgm:cxn modelId="{8EDF1141-4D5D-4012-AEFD-AEE565DF95CE}" type="presOf" srcId="{1EB9CA5B-DF79-40D4-8368-2D3B3F75CA32}" destId="{D5D89DC5-F8DD-40FF-BEEF-AC01CD5C195A}" srcOrd="1" destOrd="0" presId="urn:microsoft.com/office/officeart/2005/8/layout/target3"/>
    <dgm:cxn modelId="{056E5FDD-A78A-4689-82B3-A44498BA37E6}" srcId="{71FF9DF0-D62E-431B-B89A-3EBFE0BDDED2}" destId="{341CFF79-70C7-4F1E-AD6A-A54688AA7FE6}" srcOrd="0" destOrd="0" parTransId="{1D4262E2-1D9C-4C78-914E-84A24C0C2D3E}" sibTransId="{CD9DC36F-35E9-4AC7-B70E-301383A9FEAA}"/>
    <dgm:cxn modelId="{3DB5000C-B97E-4780-A518-A6A70B6BBEF7}" type="presOf" srcId="{1EB9CA5B-DF79-40D4-8368-2D3B3F75CA32}" destId="{1EB13874-DD67-4622-850F-00CD78FFDF3E}" srcOrd="0" destOrd="0" presId="urn:microsoft.com/office/officeart/2005/8/layout/target3"/>
    <dgm:cxn modelId="{6669715E-0DC3-45B4-949A-768837AE15A0}" type="presOf" srcId="{341CFF79-70C7-4F1E-AD6A-A54688AA7FE6}" destId="{AAC6B0B6-D030-4680-814F-75FFD748C8C6}" srcOrd="0" destOrd="0" presId="urn:microsoft.com/office/officeart/2005/8/layout/target3"/>
    <dgm:cxn modelId="{CD736DC9-5AAE-4592-BAF6-E543B49E811C}" srcId="{71FF9DF0-D62E-431B-B89A-3EBFE0BDDED2}" destId="{1EB9CA5B-DF79-40D4-8368-2D3B3F75CA32}" srcOrd="1" destOrd="0" parTransId="{861B4984-047F-494C-8B8C-51A3CD8CCD6C}" sibTransId="{07ED88B7-8F7C-4EB3-9300-A27A192ADC38}"/>
    <dgm:cxn modelId="{26B9EFD8-76C0-40A8-B6CC-07182A87578B}" type="presOf" srcId="{71FF9DF0-D62E-431B-B89A-3EBFE0BDDED2}" destId="{B6FDE213-6631-4F38-BAC1-67AE586D06C3}" srcOrd="0" destOrd="0" presId="urn:microsoft.com/office/officeart/2005/8/layout/target3"/>
    <dgm:cxn modelId="{6043E3BC-6021-4381-A80B-C879244EE534}" type="presParOf" srcId="{B6FDE213-6631-4F38-BAC1-67AE586D06C3}" destId="{10DF8AF3-E321-460B-A890-5D4495F3F427}" srcOrd="0" destOrd="0" presId="urn:microsoft.com/office/officeart/2005/8/layout/target3"/>
    <dgm:cxn modelId="{046B68B6-DA1F-488E-AC8F-F2314059C449}" type="presParOf" srcId="{B6FDE213-6631-4F38-BAC1-67AE586D06C3}" destId="{AFF32F92-BBB3-429E-BF1A-518BE9880CBA}" srcOrd="1" destOrd="0" presId="urn:microsoft.com/office/officeart/2005/8/layout/target3"/>
    <dgm:cxn modelId="{429A4B6F-E531-479F-98D9-714B20DB3C91}" type="presParOf" srcId="{B6FDE213-6631-4F38-BAC1-67AE586D06C3}" destId="{AAC6B0B6-D030-4680-814F-75FFD748C8C6}" srcOrd="2" destOrd="0" presId="urn:microsoft.com/office/officeart/2005/8/layout/target3"/>
    <dgm:cxn modelId="{640AEA2D-9A61-4F0A-B491-529C390EEE77}" type="presParOf" srcId="{B6FDE213-6631-4F38-BAC1-67AE586D06C3}" destId="{04BE84DA-FE31-4FCC-AEE2-7D6990EDE71D}" srcOrd="3" destOrd="0" presId="urn:microsoft.com/office/officeart/2005/8/layout/target3"/>
    <dgm:cxn modelId="{EF829A6A-20B6-4AEA-AB20-3668C85848B1}" type="presParOf" srcId="{B6FDE213-6631-4F38-BAC1-67AE586D06C3}" destId="{8AF3BAA1-EF67-4E83-9EE2-6B9F2A393870}" srcOrd="4" destOrd="0" presId="urn:microsoft.com/office/officeart/2005/8/layout/target3"/>
    <dgm:cxn modelId="{A40C84B6-FBE3-480E-9120-F4C96F77D837}" type="presParOf" srcId="{B6FDE213-6631-4F38-BAC1-67AE586D06C3}" destId="{1EB13874-DD67-4622-850F-00CD78FFDF3E}" srcOrd="5" destOrd="0" presId="urn:microsoft.com/office/officeart/2005/8/layout/target3"/>
    <dgm:cxn modelId="{78D49A96-B3A6-4F91-9339-9321B5B9AC72}" type="presParOf" srcId="{B6FDE213-6631-4F38-BAC1-67AE586D06C3}" destId="{CEFAD1CF-13AF-409E-AB23-716C703F5E71}" srcOrd="6" destOrd="0" presId="urn:microsoft.com/office/officeart/2005/8/layout/target3"/>
    <dgm:cxn modelId="{2BB56442-9208-4512-A2DB-E1C8E5F4E6BE}" type="presParOf" srcId="{B6FDE213-6631-4F38-BAC1-67AE586D06C3}" destId="{D5D89DC5-F8DD-40FF-BEEF-AC01CD5C195A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0C7438-5C8B-462A-81C4-5537F77D5293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20DBB20-9491-4F6A-BC26-F5AEEC562617}">
      <dgm:prSet custT="1"/>
      <dgm:spPr/>
      <dgm:t>
        <a:bodyPr/>
        <a:lstStyle/>
        <a:p>
          <a:pPr rtl="0"/>
          <a:r>
            <a:rPr lang="en-US" sz="1200" b="0" i="0" baseline="0" dirty="0" smtClean="0"/>
            <a:t>e.g. The person A is a potential match for person B…. but with high probability that person B is also interested in person A.</a:t>
          </a:r>
          <a:endParaRPr lang="en-US" sz="1200" dirty="0"/>
        </a:p>
      </dgm:t>
    </dgm:pt>
    <dgm:pt modelId="{565A0ACF-A409-4EA8-913F-D623CCFE63D2}" type="parTrans" cxnId="{2DBAB31F-103D-463D-94B1-24845DBA8CF3}">
      <dgm:prSet/>
      <dgm:spPr/>
      <dgm:t>
        <a:bodyPr/>
        <a:lstStyle/>
        <a:p>
          <a:endParaRPr lang="en-US"/>
        </a:p>
      </dgm:t>
    </dgm:pt>
    <dgm:pt modelId="{AB6707FD-79F4-45DA-8268-5938057400D5}" type="sibTrans" cxnId="{2DBAB31F-103D-463D-94B1-24845DBA8CF3}">
      <dgm:prSet/>
      <dgm:spPr/>
      <dgm:t>
        <a:bodyPr/>
        <a:lstStyle/>
        <a:p>
          <a:endParaRPr lang="en-US"/>
        </a:p>
      </dgm:t>
    </dgm:pt>
    <dgm:pt modelId="{B9199C13-695F-4872-A8CA-F7C6FA53506B}" type="pres">
      <dgm:prSet presAssocID="{850C7438-5C8B-462A-81C4-5537F77D529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07A1DA-DC42-489E-89DB-9B556CC904D8}" type="pres">
      <dgm:prSet presAssocID="{720DBB20-9491-4F6A-BC26-F5AEEC562617}" presName="parentText" presStyleLbl="node1" presStyleIdx="0" presStyleCnt="1" custScaleY="175628" custLinFactNeighborY="834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AD9CDD-03E9-4620-896E-17878A2D8548}" type="presOf" srcId="{720DBB20-9491-4F6A-BC26-F5AEEC562617}" destId="{3A07A1DA-DC42-489E-89DB-9B556CC904D8}" srcOrd="0" destOrd="0" presId="urn:microsoft.com/office/officeart/2005/8/layout/vList2"/>
    <dgm:cxn modelId="{2DBAB31F-103D-463D-94B1-24845DBA8CF3}" srcId="{850C7438-5C8B-462A-81C4-5537F77D5293}" destId="{720DBB20-9491-4F6A-BC26-F5AEEC562617}" srcOrd="0" destOrd="0" parTransId="{565A0ACF-A409-4EA8-913F-D623CCFE63D2}" sibTransId="{AB6707FD-79F4-45DA-8268-5938057400D5}"/>
    <dgm:cxn modelId="{CAE536B8-D429-412A-85E0-CB9951516EE2}" type="presOf" srcId="{850C7438-5C8B-462A-81C4-5537F77D5293}" destId="{B9199C13-695F-4872-A8CA-F7C6FA53506B}" srcOrd="0" destOrd="0" presId="urn:microsoft.com/office/officeart/2005/8/layout/vList2"/>
    <dgm:cxn modelId="{31DC85FD-3442-43C9-ACEC-469BADAC6C1F}" type="presParOf" srcId="{B9199C13-695F-4872-A8CA-F7C6FA53506B}" destId="{3A07A1DA-DC42-489E-89DB-9B556CC904D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8EB2C5-702A-4586-AF03-20085795DAC0}" type="doc">
      <dgm:prSet loTypeId="urn:diagrams.loki3.com/Bracket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ADC816-ADAC-4AB4-BB97-EDAE5ABC31A0}">
      <dgm:prSet custT="1"/>
      <dgm:spPr/>
      <dgm:t>
        <a:bodyPr/>
        <a:lstStyle/>
        <a:p>
          <a:pPr rtl="0"/>
          <a:r>
            <a:rPr lang="en-US" sz="1400" b="0" i="0" baseline="0" dirty="0" smtClean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Validity of the data </a:t>
          </a:r>
          <a:endParaRPr lang="en-US" sz="1400" dirty="0">
            <a:solidFill>
              <a:schemeClr val="accent2">
                <a:lumMod val="50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8EB39A9-4B92-4B28-9B2E-A133DC9B5745}" type="parTrans" cxnId="{DDB44105-8ADE-4828-ACEE-364CFF8F35A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27D220A-728F-4B15-A353-5C2BD6D858E3}" type="sibTrans" cxnId="{DDB44105-8ADE-4828-ACEE-364CFF8F35A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BA543B9-2E2C-4AFC-A74D-1E2C0D1E757A}">
      <dgm:prSet custT="1"/>
      <dgm:spPr/>
      <dgm:t>
        <a:bodyPr/>
        <a:lstStyle/>
        <a:p>
          <a:pPr rtl="0"/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People have a tendency to lie (or exaggerate) about age, body type, height, education, interests etc. 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047EA66-E8E0-4144-BD6B-9F17CBED7047}" type="parTrans" cxnId="{A7F2F66E-DE72-4982-A7BB-B0B75ECB02C6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AAF6803-FF7E-4DBF-ADA1-27464D0ECD1C}" type="sibTrans" cxnId="{A7F2F66E-DE72-4982-A7BB-B0B75ECB02C6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6208744-26C0-4334-B989-D7D5EBE0AC9F}">
      <dgm:prSet custT="1"/>
      <dgm:spPr/>
      <dgm:t>
        <a:bodyPr/>
        <a:lstStyle/>
        <a:p>
          <a:pPr rtl="0"/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 excluding certain variables or taking a multi-dimensional scoring approach with different weights would be appropriate.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2DCA224-8554-4BE3-B1B5-8FD75CE65628}" type="parTrans" cxnId="{3E65CD62-016F-4480-9FF2-6A351C6BDCF5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F285B76-7339-4CF9-9A72-0674B2303F21}" type="sibTrans" cxnId="{3E65CD62-016F-4480-9FF2-6A351C6BDCF5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1B7977A-BF9D-42F0-A46E-3E85D12F02D1}">
      <dgm:prSet custT="1"/>
      <dgm:spPr/>
      <dgm:t>
        <a:bodyPr/>
        <a:lstStyle/>
        <a:p>
          <a:pPr rtl="0"/>
          <a:r>
            <a:rPr lang="en-US" sz="1400" b="0" i="0" baseline="0" dirty="0" smtClean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Skewness of data</a:t>
          </a:r>
          <a:endParaRPr lang="en-US" sz="1400" dirty="0">
            <a:solidFill>
              <a:schemeClr val="accent2">
                <a:lumMod val="50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4D62812-B9DC-47B9-A91C-67C70EF39AF7}" type="parTrans" cxnId="{3CD5CD29-CE66-4355-AD4E-A4020EA3019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4310BD3-A7A7-4A91-B175-1C57C87F583F}" type="sibTrans" cxnId="{3CD5CD29-CE66-4355-AD4E-A4020EA3019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DE103E3-045A-43AB-B651-2032F888210F}">
      <dgm:prSet custT="1"/>
      <dgm:spPr/>
      <dgm:t>
        <a:bodyPr/>
        <a:lstStyle/>
        <a:p>
          <a:pPr rtl="0"/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small subset of users will receive the majority of the messages. 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DE3E7D0-8692-428F-9537-C786DF4B88D8}" type="parTrans" cxnId="{CE41C873-9C43-42A9-BB89-0DB7FF5A0404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22B5DA9-6747-4317-A448-7509F85CBE71}" type="sibTrans" cxnId="{CE41C873-9C43-42A9-BB89-0DB7FF5A0404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BAB16B9-2CC5-4A01-8565-FDE69CA8EFC4}">
      <dgm:prSet custT="1"/>
      <dgm:spPr/>
      <dgm:t>
        <a:bodyPr/>
        <a:lstStyle/>
        <a:p>
          <a:pPr rtl="0"/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even this out they look at the number of unread in-box messages and place users further down the match list if he/she has tons of them. 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792F97D-074F-4768-AC30-DE1D05C9EDE7}" type="parTrans" cxnId="{DF3DABCD-5F57-4C87-8639-CC77048E2A7E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AE5B117-A349-42F1-85DA-09092BB183DB}" type="sibTrans" cxnId="{DF3DABCD-5F57-4C87-8639-CC77048E2A7E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B715157-4E13-4EEA-B2D8-CEA255F65AA7}">
      <dgm:prSet custT="1"/>
      <dgm:spPr/>
      <dgm:t>
        <a:bodyPr/>
        <a:lstStyle/>
        <a:p>
          <a:pPr rtl="0"/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popularity metric helps them match people with similar status on the site.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EC426F2-AD21-4996-B639-3F53A6629BD2}" type="parTrans" cxnId="{F5BCB791-8DB3-4E4F-BD67-2A264596D196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4DEB2AE-89AF-4E5A-A673-EDC04BC09685}" type="sibTrans" cxnId="{F5BCB791-8DB3-4E4F-BD67-2A264596D196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06586EF-7C6D-4D0F-A99F-0A6F5DBEA6EB}">
      <dgm:prSet custT="1"/>
      <dgm:spPr/>
      <dgm:t>
        <a:bodyPr/>
        <a:lstStyle/>
        <a:p>
          <a:pPr rtl="0"/>
          <a:r>
            <a:rPr lang="en-US" sz="1400" b="0" i="0" baseline="0" dirty="0" smtClean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 misbehavior</a:t>
          </a:r>
          <a:endParaRPr lang="en-US" sz="1400" dirty="0">
            <a:solidFill>
              <a:schemeClr val="accent2">
                <a:lumMod val="50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DFE57E4-BAC0-4E09-8DFC-B63992B5C266}" type="parTrans" cxnId="{228E8C92-BFDE-42E2-8F0C-0E626CD14AE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25CF9EF-B2DE-46F2-B21D-D0A410FB4222}" type="sibTrans" cxnId="{228E8C92-BFDE-42E2-8F0C-0E626CD14AEB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A26DED7-418E-4CE2-AFD2-DE74741537EE}">
      <dgm:prSet custT="1"/>
      <dgm:spPr/>
      <dgm:t>
        <a:bodyPr/>
        <a:lstStyle/>
        <a:p>
          <a:pPr rtl="0"/>
          <a:r>
            <a:rPr lang="en-US" sz="1200" b="0" i="0" baseline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Misbehaving users are a continuous battle especially on a free site .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0BD1A8-9ADD-458F-9CB2-E55589051D66}" type="parTrans" cxnId="{0F46C1BD-C3AA-423F-B623-43073A906E9A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AD1D497-4234-4750-BC73-41903050E56F}" type="sibTrans" cxnId="{0F46C1BD-C3AA-423F-B623-43073A906E9A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732EBF4-0777-4FEC-99E5-77B4459F5B4A}">
      <dgm:prSet custT="1"/>
      <dgm:spPr/>
      <dgm:t>
        <a:bodyPr/>
        <a:lstStyle/>
        <a:p>
          <a:pPr rtl="0"/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fight this, they use computer and human defenses. 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84FC060-97FA-4F14-BF86-4D45D4B21161}" type="parTrans" cxnId="{0AE0A0DF-F581-407B-95F5-E0EFA7F29F8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CFF60D6-9008-4DDA-8373-40907DFCE2A2}" type="sibTrans" cxnId="{0AE0A0DF-F581-407B-95F5-E0EFA7F29F83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D790323-99F0-48FC-95F5-A40E27EF30F7}">
      <dgm:prSet custT="1"/>
      <dgm:spPr/>
      <dgm:t>
        <a:bodyPr/>
        <a:lstStyle/>
        <a:p>
          <a:pPr rtl="0"/>
          <a:r>
            <a:rPr lang="en-US" sz="1200" b="0" i="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Their software and human intuition can detect if someone sets up multiple accounts, exhibits bad behavior, and can then flag their accounts for review or automatically disable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2C66F03-FF27-49E2-B33C-6BF6E0262048}" type="parTrans" cxnId="{5735385D-4AB4-4753-BDE8-5E2C6EE2312A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853776C-8F29-41F9-89C0-6D1BA5E53CFB}" type="sibTrans" cxnId="{5735385D-4AB4-4753-BDE8-5E2C6EE2312A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1F15A01-6325-4D95-857C-A6F4358F4790}">
      <dgm:prSet custT="1"/>
      <dgm:spPr/>
      <dgm:t>
        <a:bodyPr/>
        <a:lstStyle/>
        <a:p>
          <a:pPr rtl="0"/>
          <a:r>
            <a:rPr lang="en-US" sz="1400" b="0" i="0" baseline="0" dirty="0" smtClean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Continuous upgradation of Algorithm </a:t>
          </a:r>
          <a:endParaRPr lang="en-US" sz="1400" dirty="0">
            <a:solidFill>
              <a:schemeClr val="accent2">
                <a:lumMod val="50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40C787A-9037-43CE-A95D-6CC51937E119}" type="parTrans" cxnId="{C041CDB6-D183-49D9-BEE7-B7482DE439FC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992D319-172D-485F-A594-76F2E62EA89F}" type="sibTrans" cxnId="{C041CDB6-D183-49D9-BEE7-B7482DE439FC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70F78EA-0D5B-4E9F-9624-EDF6C8969D9A}">
      <dgm:prSet custT="1"/>
      <dgm:spPr/>
      <dgm:t>
        <a:bodyPr/>
        <a:lstStyle/>
        <a:p>
          <a:pPr rtl="0"/>
          <a:r>
            <a:rPr lang="en-US" sz="1200" b="0" i="0" baseline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Large amounts of data on its users, which Maxim says it uses to improve its products and monitor if the site or algorithm needs fixing. </a:t>
          </a:r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5AC8516-C05E-4095-959C-FBE5F9E5C8DF}" type="parTrans" cxnId="{FA4C230A-22C1-43AE-A578-7423A14BDEF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1CD0C6-4641-4701-A334-B1C92BB3A2DF}" type="sibTrans" cxnId="{FA4C230A-22C1-43AE-A578-7423A14BDEF0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2AAD023-B95F-4794-BE18-5990F8FC49EA}" type="pres">
      <dgm:prSet presAssocID="{728EB2C5-702A-4586-AF03-20085795DAC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7F16A0-8C19-4578-B02D-1D73107435D4}" type="pres">
      <dgm:prSet presAssocID="{DEADC816-ADAC-4AB4-BB97-EDAE5ABC31A0}" presName="linNode" presStyleCnt="0"/>
      <dgm:spPr/>
    </dgm:pt>
    <dgm:pt modelId="{0562E872-F59A-45D6-9284-9C026FB4BD13}" type="pres">
      <dgm:prSet presAssocID="{DEADC816-ADAC-4AB4-BB97-EDAE5ABC31A0}" presName="parTx" presStyleLbl="revTx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6ABB2-051E-407E-95BE-5985A1C7822C}" type="pres">
      <dgm:prSet presAssocID="{DEADC816-ADAC-4AB4-BB97-EDAE5ABC31A0}" presName="bracket" presStyleLbl="parChTrans1D1" presStyleIdx="0" presStyleCnt="4"/>
      <dgm:spPr/>
    </dgm:pt>
    <dgm:pt modelId="{50BF98CD-D0A9-4403-B525-469A5A66352B}" type="pres">
      <dgm:prSet presAssocID="{DEADC816-ADAC-4AB4-BB97-EDAE5ABC31A0}" presName="spH" presStyleCnt="0"/>
      <dgm:spPr/>
    </dgm:pt>
    <dgm:pt modelId="{23EB186B-4148-4F62-BE5C-675D4C19F717}" type="pres">
      <dgm:prSet presAssocID="{DEADC816-ADAC-4AB4-BB97-EDAE5ABC31A0}" presName="desTx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C1DA26-8125-4659-A193-B336FE468774}" type="pres">
      <dgm:prSet presAssocID="{427D220A-728F-4B15-A353-5C2BD6D858E3}" presName="spV" presStyleCnt="0"/>
      <dgm:spPr/>
    </dgm:pt>
    <dgm:pt modelId="{A0FCF29C-B529-4C4E-A0B7-C87E5E4A92A9}" type="pres">
      <dgm:prSet presAssocID="{51B7977A-BF9D-42F0-A46E-3E85D12F02D1}" presName="linNode" presStyleCnt="0"/>
      <dgm:spPr/>
    </dgm:pt>
    <dgm:pt modelId="{8DC0472C-497D-4FC3-8B0C-C7E0E44A7F21}" type="pres">
      <dgm:prSet presAssocID="{51B7977A-BF9D-42F0-A46E-3E85D12F02D1}" presName="parTx" presStyleLbl="revTx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1B6B2F-F989-4E46-94F1-42B87807ACC4}" type="pres">
      <dgm:prSet presAssocID="{51B7977A-BF9D-42F0-A46E-3E85D12F02D1}" presName="bracket" presStyleLbl="parChTrans1D1" presStyleIdx="1" presStyleCnt="4"/>
      <dgm:spPr/>
    </dgm:pt>
    <dgm:pt modelId="{2C0F2424-05D5-403B-9FE9-4D49740BACCA}" type="pres">
      <dgm:prSet presAssocID="{51B7977A-BF9D-42F0-A46E-3E85D12F02D1}" presName="spH" presStyleCnt="0"/>
      <dgm:spPr/>
    </dgm:pt>
    <dgm:pt modelId="{DEFA7A57-CCF3-4D56-8999-A457B4B82683}" type="pres">
      <dgm:prSet presAssocID="{51B7977A-BF9D-42F0-A46E-3E85D12F02D1}" presName="desTx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01EB5-7D86-434A-88E2-18628B472DC3}" type="pres">
      <dgm:prSet presAssocID="{64310BD3-A7A7-4A91-B175-1C57C87F583F}" presName="spV" presStyleCnt="0"/>
      <dgm:spPr/>
    </dgm:pt>
    <dgm:pt modelId="{89230005-D2A6-489E-BFBC-6B6BC8BBA62D}" type="pres">
      <dgm:prSet presAssocID="{806586EF-7C6D-4D0F-A99F-0A6F5DBEA6EB}" presName="linNode" presStyleCnt="0"/>
      <dgm:spPr/>
    </dgm:pt>
    <dgm:pt modelId="{14DEAF2D-A7B4-410E-92F8-0F70F568B147}" type="pres">
      <dgm:prSet presAssocID="{806586EF-7C6D-4D0F-A99F-0A6F5DBEA6EB}" presName="parTx" presStyleLbl="revTx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476D4-315E-40D3-A976-C3E9800E2365}" type="pres">
      <dgm:prSet presAssocID="{806586EF-7C6D-4D0F-A99F-0A6F5DBEA6EB}" presName="bracket" presStyleLbl="parChTrans1D1" presStyleIdx="2" presStyleCnt="4"/>
      <dgm:spPr/>
    </dgm:pt>
    <dgm:pt modelId="{82D823B5-D462-44FA-9F4A-0D3A53823CED}" type="pres">
      <dgm:prSet presAssocID="{806586EF-7C6D-4D0F-A99F-0A6F5DBEA6EB}" presName="spH" presStyleCnt="0"/>
      <dgm:spPr/>
    </dgm:pt>
    <dgm:pt modelId="{42E2B433-02DD-49F8-9066-8D414D69EF06}" type="pres">
      <dgm:prSet presAssocID="{806586EF-7C6D-4D0F-A99F-0A6F5DBEA6EB}" presName="desTx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0170B-B3C7-49CD-9492-AA14B7581F80}" type="pres">
      <dgm:prSet presAssocID="{D25CF9EF-B2DE-46F2-B21D-D0A410FB4222}" presName="spV" presStyleCnt="0"/>
      <dgm:spPr/>
    </dgm:pt>
    <dgm:pt modelId="{233F2F87-829D-4F0C-AF69-0DC6A3E65A8B}" type="pres">
      <dgm:prSet presAssocID="{21F15A01-6325-4D95-857C-A6F4358F4790}" presName="linNode" presStyleCnt="0"/>
      <dgm:spPr/>
    </dgm:pt>
    <dgm:pt modelId="{22E2E655-4B1A-48A3-9DF5-64887CF51805}" type="pres">
      <dgm:prSet presAssocID="{21F15A01-6325-4D95-857C-A6F4358F4790}" presName="parTx" presStyleLbl="revTx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08D00B-DFF8-426F-BB40-61169BEB9D3A}" type="pres">
      <dgm:prSet presAssocID="{21F15A01-6325-4D95-857C-A6F4358F4790}" presName="bracket" presStyleLbl="parChTrans1D1" presStyleIdx="3" presStyleCnt="4"/>
      <dgm:spPr/>
    </dgm:pt>
    <dgm:pt modelId="{721A997D-4E73-49D6-A6B6-5FE4A25C4DEB}" type="pres">
      <dgm:prSet presAssocID="{21F15A01-6325-4D95-857C-A6F4358F4790}" presName="spH" presStyleCnt="0"/>
      <dgm:spPr/>
    </dgm:pt>
    <dgm:pt modelId="{D53619E8-92D3-438A-BF89-AF13ED701D86}" type="pres">
      <dgm:prSet presAssocID="{21F15A01-6325-4D95-857C-A6F4358F4790}" presName="desTx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1F2549-AFBD-4517-B842-B5A44603F199}" type="presOf" srcId="{970F78EA-0D5B-4E9F-9624-EDF6C8969D9A}" destId="{D53619E8-92D3-438A-BF89-AF13ED701D86}" srcOrd="0" destOrd="0" presId="urn:diagrams.loki3.com/BracketList"/>
    <dgm:cxn modelId="{D2D42053-D097-476A-A045-50B538E3BC26}" type="presOf" srcId="{3732EBF4-0777-4FEC-99E5-77B4459F5B4A}" destId="{42E2B433-02DD-49F8-9066-8D414D69EF06}" srcOrd="0" destOrd="1" presId="urn:diagrams.loki3.com/BracketList"/>
    <dgm:cxn modelId="{26F4B287-0781-4421-A353-7FD67398AA8C}" type="presOf" srcId="{9B715157-4E13-4EEA-B2D8-CEA255F65AA7}" destId="{DEFA7A57-CCF3-4D56-8999-A457B4B82683}" srcOrd="0" destOrd="2" presId="urn:diagrams.loki3.com/BracketList"/>
    <dgm:cxn modelId="{1094699A-443F-49EE-8EDE-C47FA0FF0179}" type="presOf" srcId="{8A26DED7-418E-4CE2-AFD2-DE74741537EE}" destId="{42E2B433-02DD-49F8-9066-8D414D69EF06}" srcOrd="0" destOrd="0" presId="urn:diagrams.loki3.com/BracketList"/>
    <dgm:cxn modelId="{A7F2F66E-DE72-4982-A7BB-B0B75ECB02C6}" srcId="{DEADC816-ADAC-4AB4-BB97-EDAE5ABC31A0}" destId="{4BA543B9-2E2C-4AFC-A74D-1E2C0D1E757A}" srcOrd="0" destOrd="0" parTransId="{3047EA66-E8E0-4144-BD6B-9F17CBED7047}" sibTransId="{9AAF6803-FF7E-4DBF-ADA1-27464D0ECD1C}"/>
    <dgm:cxn modelId="{DF3DABCD-5F57-4C87-8639-CC77048E2A7E}" srcId="{51B7977A-BF9D-42F0-A46E-3E85D12F02D1}" destId="{ABAB16B9-2CC5-4A01-8565-FDE69CA8EFC4}" srcOrd="1" destOrd="0" parTransId="{0792F97D-074F-4768-AC30-DE1D05C9EDE7}" sibTransId="{DAE5B117-A349-42F1-85DA-09092BB183DB}"/>
    <dgm:cxn modelId="{6F11E129-DBC7-436F-A424-831D29A76988}" type="presOf" srcId="{9D790323-99F0-48FC-95F5-A40E27EF30F7}" destId="{42E2B433-02DD-49F8-9066-8D414D69EF06}" srcOrd="0" destOrd="2" presId="urn:diagrams.loki3.com/BracketList"/>
    <dgm:cxn modelId="{054EC68C-6340-44F1-B119-9524FEDB5C2E}" type="presOf" srcId="{51B7977A-BF9D-42F0-A46E-3E85D12F02D1}" destId="{8DC0472C-497D-4FC3-8B0C-C7E0E44A7F21}" srcOrd="0" destOrd="0" presId="urn:diagrams.loki3.com/BracketList"/>
    <dgm:cxn modelId="{41FE261E-5F81-42F5-A8CC-C1E0B836F7BD}" type="presOf" srcId="{806586EF-7C6D-4D0F-A99F-0A6F5DBEA6EB}" destId="{14DEAF2D-A7B4-410E-92F8-0F70F568B147}" srcOrd="0" destOrd="0" presId="urn:diagrams.loki3.com/BracketList"/>
    <dgm:cxn modelId="{C041CDB6-D183-49D9-BEE7-B7482DE439FC}" srcId="{728EB2C5-702A-4586-AF03-20085795DAC0}" destId="{21F15A01-6325-4D95-857C-A6F4358F4790}" srcOrd="3" destOrd="0" parTransId="{740C787A-9037-43CE-A95D-6CC51937E119}" sibTransId="{F992D319-172D-485F-A594-76F2E62EA89F}"/>
    <dgm:cxn modelId="{3E65CD62-016F-4480-9FF2-6A351C6BDCF5}" srcId="{DEADC816-ADAC-4AB4-BB97-EDAE5ABC31A0}" destId="{C6208744-26C0-4334-B989-D7D5EBE0AC9F}" srcOrd="1" destOrd="0" parTransId="{92DCA224-8554-4BE3-B1B5-8FD75CE65628}" sibTransId="{0F285B76-7339-4CF9-9A72-0674B2303F21}"/>
    <dgm:cxn modelId="{8DA9429A-F221-408C-B3C4-82C19EC97C5B}" type="presOf" srcId="{C6208744-26C0-4334-B989-D7D5EBE0AC9F}" destId="{23EB186B-4148-4F62-BE5C-675D4C19F717}" srcOrd="0" destOrd="1" presId="urn:diagrams.loki3.com/BracketList"/>
    <dgm:cxn modelId="{D0EF9BB9-AC9E-4FEC-9A5D-AF2C300A1D1D}" type="presOf" srcId="{728EB2C5-702A-4586-AF03-20085795DAC0}" destId="{92AAD023-B95F-4794-BE18-5990F8FC49EA}" srcOrd="0" destOrd="0" presId="urn:diagrams.loki3.com/BracketList"/>
    <dgm:cxn modelId="{2CA3E1AC-1C17-4B43-9AA0-9BA84E35A0DB}" type="presOf" srcId="{4BA543B9-2E2C-4AFC-A74D-1E2C0D1E757A}" destId="{23EB186B-4148-4F62-BE5C-675D4C19F717}" srcOrd="0" destOrd="0" presId="urn:diagrams.loki3.com/BracketList"/>
    <dgm:cxn modelId="{5735385D-4AB4-4753-BDE8-5E2C6EE2312A}" srcId="{806586EF-7C6D-4D0F-A99F-0A6F5DBEA6EB}" destId="{9D790323-99F0-48FC-95F5-A40E27EF30F7}" srcOrd="2" destOrd="0" parTransId="{32C66F03-FF27-49E2-B33C-6BF6E0262048}" sibTransId="{2853776C-8F29-41F9-89C0-6D1BA5E53CFB}"/>
    <dgm:cxn modelId="{9A0313DC-20BE-4F39-A630-6B076E9292BA}" type="presOf" srcId="{ABAB16B9-2CC5-4A01-8565-FDE69CA8EFC4}" destId="{DEFA7A57-CCF3-4D56-8999-A457B4B82683}" srcOrd="0" destOrd="1" presId="urn:diagrams.loki3.com/BracketList"/>
    <dgm:cxn modelId="{DDB44105-8ADE-4828-ACEE-364CFF8F35A0}" srcId="{728EB2C5-702A-4586-AF03-20085795DAC0}" destId="{DEADC816-ADAC-4AB4-BB97-EDAE5ABC31A0}" srcOrd="0" destOrd="0" parTransId="{98EB39A9-4B92-4B28-9B2E-A133DC9B5745}" sibTransId="{427D220A-728F-4B15-A353-5C2BD6D858E3}"/>
    <dgm:cxn modelId="{228E8C92-BFDE-42E2-8F0C-0E626CD14AEB}" srcId="{728EB2C5-702A-4586-AF03-20085795DAC0}" destId="{806586EF-7C6D-4D0F-A99F-0A6F5DBEA6EB}" srcOrd="2" destOrd="0" parTransId="{8DFE57E4-BAC0-4E09-8DFC-B63992B5C266}" sibTransId="{D25CF9EF-B2DE-46F2-B21D-D0A410FB4222}"/>
    <dgm:cxn modelId="{0AE0A0DF-F581-407B-95F5-E0EFA7F29F83}" srcId="{806586EF-7C6D-4D0F-A99F-0A6F5DBEA6EB}" destId="{3732EBF4-0777-4FEC-99E5-77B4459F5B4A}" srcOrd="1" destOrd="0" parTransId="{F84FC060-97FA-4F14-BF86-4D45D4B21161}" sibTransId="{7CFF60D6-9008-4DDA-8373-40907DFCE2A2}"/>
    <dgm:cxn modelId="{A4614AC7-27D6-46B8-8A18-A362BBEE4E6B}" type="presOf" srcId="{DEADC816-ADAC-4AB4-BB97-EDAE5ABC31A0}" destId="{0562E872-F59A-45D6-9284-9C026FB4BD13}" srcOrd="0" destOrd="0" presId="urn:diagrams.loki3.com/BracketList"/>
    <dgm:cxn modelId="{5DBD9689-43F5-4474-AF4D-EC18594ABF72}" type="presOf" srcId="{0DE103E3-045A-43AB-B651-2032F888210F}" destId="{DEFA7A57-CCF3-4D56-8999-A457B4B82683}" srcOrd="0" destOrd="0" presId="urn:diagrams.loki3.com/BracketList"/>
    <dgm:cxn modelId="{3CD5CD29-CE66-4355-AD4E-A4020EA3019B}" srcId="{728EB2C5-702A-4586-AF03-20085795DAC0}" destId="{51B7977A-BF9D-42F0-A46E-3E85D12F02D1}" srcOrd="1" destOrd="0" parTransId="{F4D62812-B9DC-47B9-A91C-67C70EF39AF7}" sibTransId="{64310BD3-A7A7-4A91-B175-1C57C87F583F}"/>
    <dgm:cxn modelId="{0F46C1BD-C3AA-423F-B623-43073A906E9A}" srcId="{806586EF-7C6D-4D0F-A99F-0A6F5DBEA6EB}" destId="{8A26DED7-418E-4CE2-AFD2-DE74741537EE}" srcOrd="0" destOrd="0" parTransId="{490BD1A8-9ADD-458F-9CB2-E55589051D66}" sibTransId="{5AD1D497-4234-4750-BC73-41903050E56F}"/>
    <dgm:cxn modelId="{CE41C873-9C43-42A9-BB89-0DB7FF5A0404}" srcId="{51B7977A-BF9D-42F0-A46E-3E85D12F02D1}" destId="{0DE103E3-045A-43AB-B651-2032F888210F}" srcOrd="0" destOrd="0" parTransId="{5DE3E7D0-8692-428F-9537-C786DF4B88D8}" sibTransId="{422B5DA9-6747-4317-A448-7509F85CBE71}"/>
    <dgm:cxn modelId="{FA4C230A-22C1-43AE-A578-7423A14BDEF0}" srcId="{21F15A01-6325-4D95-857C-A6F4358F4790}" destId="{970F78EA-0D5B-4E9F-9624-EDF6C8969D9A}" srcOrd="0" destOrd="0" parTransId="{25AC8516-C05E-4095-959C-FBE5F9E5C8DF}" sibTransId="{BE1CD0C6-4641-4701-A334-B1C92BB3A2DF}"/>
    <dgm:cxn modelId="{1F569E55-E08D-4CEE-944A-7B5432649EDB}" type="presOf" srcId="{21F15A01-6325-4D95-857C-A6F4358F4790}" destId="{22E2E655-4B1A-48A3-9DF5-64887CF51805}" srcOrd="0" destOrd="0" presId="urn:diagrams.loki3.com/BracketList"/>
    <dgm:cxn modelId="{F5BCB791-8DB3-4E4F-BD67-2A264596D196}" srcId="{51B7977A-BF9D-42F0-A46E-3E85D12F02D1}" destId="{9B715157-4E13-4EEA-B2D8-CEA255F65AA7}" srcOrd="2" destOrd="0" parTransId="{9EC426F2-AD21-4996-B639-3F53A6629BD2}" sibTransId="{F4DEB2AE-89AF-4E5A-A673-EDC04BC09685}"/>
    <dgm:cxn modelId="{33CC9D3D-2ED1-47D4-82AC-7C221B26FC5D}" type="presParOf" srcId="{92AAD023-B95F-4794-BE18-5990F8FC49EA}" destId="{9C7F16A0-8C19-4578-B02D-1D73107435D4}" srcOrd="0" destOrd="0" presId="urn:diagrams.loki3.com/BracketList"/>
    <dgm:cxn modelId="{DF623DA3-FF0F-48BC-975C-88C9F5535B3E}" type="presParOf" srcId="{9C7F16A0-8C19-4578-B02D-1D73107435D4}" destId="{0562E872-F59A-45D6-9284-9C026FB4BD13}" srcOrd="0" destOrd="0" presId="urn:diagrams.loki3.com/BracketList"/>
    <dgm:cxn modelId="{2E6AECD0-E2A3-420B-A2D8-BE110303C515}" type="presParOf" srcId="{9C7F16A0-8C19-4578-B02D-1D73107435D4}" destId="{32C6ABB2-051E-407E-95BE-5985A1C7822C}" srcOrd="1" destOrd="0" presId="urn:diagrams.loki3.com/BracketList"/>
    <dgm:cxn modelId="{474B4D4F-6B3B-4608-AE2A-AE2D03F82679}" type="presParOf" srcId="{9C7F16A0-8C19-4578-B02D-1D73107435D4}" destId="{50BF98CD-D0A9-4403-B525-469A5A66352B}" srcOrd="2" destOrd="0" presId="urn:diagrams.loki3.com/BracketList"/>
    <dgm:cxn modelId="{C6C80CC3-BCEA-4D26-A32E-61779E786CDD}" type="presParOf" srcId="{9C7F16A0-8C19-4578-B02D-1D73107435D4}" destId="{23EB186B-4148-4F62-BE5C-675D4C19F717}" srcOrd="3" destOrd="0" presId="urn:diagrams.loki3.com/BracketList"/>
    <dgm:cxn modelId="{8F27173D-CB93-445E-A2C0-670F097DF6E2}" type="presParOf" srcId="{92AAD023-B95F-4794-BE18-5990F8FC49EA}" destId="{00C1DA26-8125-4659-A193-B336FE468774}" srcOrd="1" destOrd="0" presId="urn:diagrams.loki3.com/BracketList"/>
    <dgm:cxn modelId="{86489243-C159-4104-817E-45EF3DB8C1EF}" type="presParOf" srcId="{92AAD023-B95F-4794-BE18-5990F8FC49EA}" destId="{A0FCF29C-B529-4C4E-A0B7-C87E5E4A92A9}" srcOrd="2" destOrd="0" presId="urn:diagrams.loki3.com/BracketList"/>
    <dgm:cxn modelId="{FB8E4128-38BF-4F4E-9577-271A3D8AAE6A}" type="presParOf" srcId="{A0FCF29C-B529-4C4E-A0B7-C87E5E4A92A9}" destId="{8DC0472C-497D-4FC3-8B0C-C7E0E44A7F21}" srcOrd="0" destOrd="0" presId="urn:diagrams.loki3.com/BracketList"/>
    <dgm:cxn modelId="{9E745645-B795-467D-91FA-4836FFD7F337}" type="presParOf" srcId="{A0FCF29C-B529-4C4E-A0B7-C87E5E4A92A9}" destId="{FB1B6B2F-F989-4E46-94F1-42B87807ACC4}" srcOrd="1" destOrd="0" presId="urn:diagrams.loki3.com/BracketList"/>
    <dgm:cxn modelId="{AE97308D-5A91-4DC5-817F-FBD63EE5D2ED}" type="presParOf" srcId="{A0FCF29C-B529-4C4E-A0B7-C87E5E4A92A9}" destId="{2C0F2424-05D5-403B-9FE9-4D49740BACCA}" srcOrd="2" destOrd="0" presId="urn:diagrams.loki3.com/BracketList"/>
    <dgm:cxn modelId="{AF50BE5D-8345-4A77-B69E-185B6A0631D8}" type="presParOf" srcId="{A0FCF29C-B529-4C4E-A0B7-C87E5E4A92A9}" destId="{DEFA7A57-CCF3-4D56-8999-A457B4B82683}" srcOrd="3" destOrd="0" presId="urn:diagrams.loki3.com/BracketList"/>
    <dgm:cxn modelId="{F521C0C2-BB39-463A-8E8F-A448449A375E}" type="presParOf" srcId="{92AAD023-B95F-4794-BE18-5990F8FC49EA}" destId="{2A901EB5-7D86-434A-88E2-18628B472DC3}" srcOrd="3" destOrd="0" presId="urn:diagrams.loki3.com/BracketList"/>
    <dgm:cxn modelId="{68B2EDF0-8ACD-429B-B736-7B1C91D69E03}" type="presParOf" srcId="{92AAD023-B95F-4794-BE18-5990F8FC49EA}" destId="{89230005-D2A6-489E-BFBC-6B6BC8BBA62D}" srcOrd="4" destOrd="0" presId="urn:diagrams.loki3.com/BracketList"/>
    <dgm:cxn modelId="{B667B281-C512-4B4E-BF25-4AEAFB1A757C}" type="presParOf" srcId="{89230005-D2A6-489E-BFBC-6B6BC8BBA62D}" destId="{14DEAF2D-A7B4-410E-92F8-0F70F568B147}" srcOrd="0" destOrd="0" presId="urn:diagrams.loki3.com/BracketList"/>
    <dgm:cxn modelId="{A0CC0B19-90EC-4A3D-8BCF-EED058F3B19A}" type="presParOf" srcId="{89230005-D2A6-489E-BFBC-6B6BC8BBA62D}" destId="{A5A476D4-315E-40D3-A976-C3E9800E2365}" srcOrd="1" destOrd="0" presId="urn:diagrams.loki3.com/BracketList"/>
    <dgm:cxn modelId="{4F7AAAE9-BB19-4707-9ADD-EA7994D33E66}" type="presParOf" srcId="{89230005-D2A6-489E-BFBC-6B6BC8BBA62D}" destId="{82D823B5-D462-44FA-9F4A-0D3A53823CED}" srcOrd="2" destOrd="0" presId="urn:diagrams.loki3.com/BracketList"/>
    <dgm:cxn modelId="{D5AAC199-A104-4DA4-B1A7-78ACFC9AAE36}" type="presParOf" srcId="{89230005-D2A6-489E-BFBC-6B6BC8BBA62D}" destId="{42E2B433-02DD-49F8-9066-8D414D69EF06}" srcOrd="3" destOrd="0" presId="urn:diagrams.loki3.com/BracketList"/>
    <dgm:cxn modelId="{12C3CB6F-101F-4010-A974-D3CFED9D8EF4}" type="presParOf" srcId="{92AAD023-B95F-4794-BE18-5990F8FC49EA}" destId="{F620170B-B3C7-49CD-9492-AA14B7581F80}" srcOrd="5" destOrd="0" presId="urn:diagrams.loki3.com/BracketList"/>
    <dgm:cxn modelId="{F45475E3-540C-41E4-AAE7-13D79EE45B59}" type="presParOf" srcId="{92AAD023-B95F-4794-BE18-5990F8FC49EA}" destId="{233F2F87-829D-4F0C-AF69-0DC6A3E65A8B}" srcOrd="6" destOrd="0" presId="urn:diagrams.loki3.com/BracketList"/>
    <dgm:cxn modelId="{7A5A636E-1E24-4F21-B8D3-7069BA0D579E}" type="presParOf" srcId="{233F2F87-829D-4F0C-AF69-0DC6A3E65A8B}" destId="{22E2E655-4B1A-48A3-9DF5-64887CF51805}" srcOrd="0" destOrd="0" presId="urn:diagrams.loki3.com/BracketList"/>
    <dgm:cxn modelId="{B2791349-6507-41E0-BDCE-51B83D4F19EC}" type="presParOf" srcId="{233F2F87-829D-4F0C-AF69-0DC6A3E65A8B}" destId="{F708D00B-DFF8-426F-BB40-61169BEB9D3A}" srcOrd="1" destOrd="0" presId="urn:diagrams.loki3.com/BracketList"/>
    <dgm:cxn modelId="{F20A758F-22E9-482A-8E97-ED3BD5016B05}" type="presParOf" srcId="{233F2F87-829D-4F0C-AF69-0DC6A3E65A8B}" destId="{721A997D-4E73-49D6-A6B6-5FE4A25C4DEB}" srcOrd="2" destOrd="0" presId="urn:diagrams.loki3.com/BracketList"/>
    <dgm:cxn modelId="{CF7422B8-F6FF-43D2-8A15-FF1F6B4388A1}" type="presParOf" srcId="{233F2F87-829D-4F0C-AF69-0DC6A3E65A8B}" destId="{D53619E8-92D3-438A-BF89-AF13ED701D8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0D0086B-C6C3-4108-B924-D797C59130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C717C0-5974-4376-83E2-AB36F880BB83}" type="pres">
      <dgm:prSet presAssocID="{90D0086B-C6C3-4108-B924-D797C59130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2D8A7A5E-9415-49C0-B32C-4AFB898466C9}" type="presOf" srcId="{90D0086B-C6C3-4108-B924-D797C59130B6}" destId="{09C717C0-5974-4376-83E2-AB36F880BB8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0479A98-4B85-46B2-B164-FE36C6468C22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8492395-B6AE-4EE2-981D-8B8F241317BA}">
      <dgm:prSet/>
      <dgm:spPr/>
      <dgm:t>
        <a:bodyPr/>
        <a:lstStyle/>
        <a:p>
          <a:pPr algn="ctr" rtl="0"/>
          <a:r>
            <a:rPr lang="en-US" b="0" i="0" baseline="0" dirty="0" smtClean="0"/>
            <a:t>Facebook knows before you do when you are going to become a couple.</a:t>
          </a:r>
          <a:endParaRPr lang="en-US" dirty="0"/>
        </a:p>
      </dgm:t>
    </dgm:pt>
    <dgm:pt modelId="{4E88522C-3DC9-421E-9518-BF1AA4BB561B}" type="parTrans" cxnId="{A727CCF8-711C-4CBC-BEDB-6684330291E1}">
      <dgm:prSet/>
      <dgm:spPr/>
      <dgm:t>
        <a:bodyPr/>
        <a:lstStyle/>
        <a:p>
          <a:pPr algn="ctr"/>
          <a:endParaRPr lang="en-US"/>
        </a:p>
      </dgm:t>
    </dgm:pt>
    <dgm:pt modelId="{C9195765-3190-46CA-8613-0EBC637EE1A3}" type="sibTrans" cxnId="{A727CCF8-711C-4CBC-BEDB-6684330291E1}">
      <dgm:prSet/>
      <dgm:spPr/>
      <dgm:t>
        <a:bodyPr/>
        <a:lstStyle/>
        <a:p>
          <a:pPr algn="ctr"/>
          <a:endParaRPr lang="en-US"/>
        </a:p>
      </dgm:t>
    </dgm:pt>
    <dgm:pt modelId="{8D884C07-14FE-4F51-A4E9-F28A8C95B8A8}">
      <dgm:prSet/>
      <dgm:spPr/>
      <dgm:t>
        <a:bodyPr/>
        <a:lstStyle/>
        <a:p>
          <a:pPr algn="ctr" rtl="0"/>
          <a:r>
            <a:rPr lang="en-US" b="0" i="0" baseline="0" smtClean="0"/>
            <a:t>It certainly knows long before you announce it on your relationship status.</a:t>
          </a:r>
          <a:endParaRPr lang="en-US"/>
        </a:p>
      </dgm:t>
    </dgm:pt>
    <dgm:pt modelId="{E3B61F6A-8FBD-4E3A-ADDD-C91C00878F8F}" type="parTrans" cxnId="{A6088EDF-3091-4589-84F6-38394F9E110C}">
      <dgm:prSet/>
      <dgm:spPr/>
      <dgm:t>
        <a:bodyPr/>
        <a:lstStyle/>
        <a:p>
          <a:pPr algn="ctr"/>
          <a:endParaRPr lang="en-US"/>
        </a:p>
      </dgm:t>
    </dgm:pt>
    <dgm:pt modelId="{42669459-B4C1-4E13-9C50-BA2CAE7B9D48}" type="sibTrans" cxnId="{A6088EDF-3091-4589-84F6-38394F9E110C}">
      <dgm:prSet/>
      <dgm:spPr/>
      <dgm:t>
        <a:bodyPr/>
        <a:lstStyle/>
        <a:p>
          <a:pPr algn="ctr"/>
          <a:endParaRPr lang="en-US"/>
        </a:p>
      </dgm:t>
    </dgm:pt>
    <dgm:pt modelId="{06227D12-CCDE-4985-9E57-A01AE6258350}">
      <dgm:prSet/>
      <dgm:spPr/>
      <dgm:t>
        <a:bodyPr/>
        <a:lstStyle/>
        <a:p>
          <a:pPr algn="ctr" rtl="0"/>
          <a:r>
            <a:rPr lang="en-US" b="0" i="0" baseline="0" smtClean="0"/>
            <a:t>Facebook can tell when the physical part of your relationship begins  </a:t>
          </a:r>
          <a:endParaRPr lang="en-US"/>
        </a:p>
      </dgm:t>
    </dgm:pt>
    <dgm:pt modelId="{0D985777-0A57-4390-B71E-79697639E5F0}" type="parTrans" cxnId="{8B32A793-D8A2-4491-A0E0-B5B3E635AA49}">
      <dgm:prSet/>
      <dgm:spPr/>
      <dgm:t>
        <a:bodyPr/>
        <a:lstStyle/>
        <a:p>
          <a:pPr algn="ctr"/>
          <a:endParaRPr lang="en-US"/>
        </a:p>
      </dgm:t>
    </dgm:pt>
    <dgm:pt modelId="{3382D0D6-E32A-4588-B352-0FA842FCA9BD}" type="sibTrans" cxnId="{8B32A793-D8A2-4491-A0E0-B5B3E635AA49}">
      <dgm:prSet/>
      <dgm:spPr/>
      <dgm:t>
        <a:bodyPr/>
        <a:lstStyle/>
        <a:p>
          <a:pPr algn="ctr"/>
          <a:endParaRPr lang="en-US"/>
        </a:p>
      </dgm:t>
    </dgm:pt>
    <dgm:pt modelId="{C3DB2DFF-1BC7-4579-A906-5CE1B6F363BF}" type="pres">
      <dgm:prSet presAssocID="{10479A98-4B85-46B2-B164-FE36C6468C2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5FE968-D621-4979-8A3E-FE0383F685DD}" type="pres">
      <dgm:prSet presAssocID="{08492395-B6AE-4EE2-981D-8B8F241317B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8ECBEF-D13D-44A8-97C8-AAA5FC1EFDBE}" type="pres">
      <dgm:prSet presAssocID="{C9195765-3190-46CA-8613-0EBC637EE1A3}" presName="spacer" presStyleCnt="0"/>
      <dgm:spPr/>
    </dgm:pt>
    <dgm:pt modelId="{52C0A578-416C-4718-B82A-EF7EAC01770A}" type="pres">
      <dgm:prSet presAssocID="{8D884C07-14FE-4F51-A4E9-F28A8C95B8A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D785D1-9A72-4A61-98A2-2BBEB0DFE085}" type="pres">
      <dgm:prSet presAssocID="{42669459-B4C1-4E13-9C50-BA2CAE7B9D48}" presName="spacer" presStyleCnt="0"/>
      <dgm:spPr/>
    </dgm:pt>
    <dgm:pt modelId="{43E14413-F8B6-40EC-9F50-13B24ADD1565}" type="pres">
      <dgm:prSet presAssocID="{06227D12-CCDE-4985-9E57-A01AE625835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C46813-A035-4C4B-A3BD-57B35454F09D}" type="presOf" srcId="{08492395-B6AE-4EE2-981D-8B8F241317BA}" destId="{6D5FE968-D621-4979-8A3E-FE0383F685DD}" srcOrd="0" destOrd="0" presId="urn:microsoft.com/office/officeart/2005/8/layout/vList2"/>
    <dgm:cxn modelId="{A727CCF8-711C-4CBC-BEDB-6684330291E1}" srcId="{10479A98-4B85-46B2-B164-FE36C6468C22}" destId="{08492395-B6AE-4EE2-981D-8B8F241317BA}" srcOrd="0" destOrd="0" parTransId="{4E88522C-3DC9-421E-9518-BF1AA4BB561B}" sibTransId="{C9195765-3190-46CA-8613-0EBC637EE1A3}"/>
    <dgm:cxn modelId="{8B32A793-D8A2-4491-A0E0-B5B3E635AA49}" srcId="{10479A98-4B85-46B2-B164-FE36C6468C22}" destId="{06227D12-CCDE-4985-9E57-A01AE6258350}" srcOrd="2" destOrd="0" parTransId="{0D985777-0A57-4390-B71E-79697639E5F0}" sibTransId="{3382D0D6-E32A-4588-B352-0FA842FCA9BD}"/>
    <dgm:cxn modelId="{0BDDF45E-A6D3-42EB-B9BA-561687AAE305}" type="presOf" srcId="{8D884C07-14FE-4F51-A4E9-F28A8C95B8A8}" destId="{52C0A578-416C-4718-B82A-EF7EAC01770A}" srcOrd="0" destOrd="0" presId="urn:microsoft.com/office/officeart/2005/8/layout/vList2"/>
    <dgm:cxn modelId="{2E21CB25-15B3-46EB-A101-A37ED0602F47}" type="presOf" srcId="{10479A98-4B85-46B2-B164-FE36C6468C22}" destId="{C3DB2DFF-1BC7-4579-A906-5CE1B6F363BF}" srcOrd="0" destOrd="0" presId="urn:microsoft.com/office/officeart/2005/8/layout/vList2"/>
    <dgm:cxn modelId="{A6088EDF-3091-4589-84F6-38394F9E110C}" srcId="{10479A98-4B85-46B2-B164-FE36C6468C22}" destId="{8D884C07-14FE-4F51-A4E9-F28A8C95B8A8}" srcOrd="1" destOrd="0" parTransId="{E3B61F6A-8FBD-4E3A-ADDD-C91C00878F8F}" sibTransId="{42669459-B4C1-4E13-9C50-BA2CAE7B9D48}"/>
    <dgm:cxn modelId="{814711A4-F876-4A60-85FE-4714D9C3E195}" type="presOf" srcId="{06227D12-CCDE-4985-9E57-A01AE6258350}" destId="{43E14413-F8B6-40EC-9F50-13B24ADD1565}" srcOrd="0" destOrd="0" presId="urn:microsoft.com/office/officeart/2005/8/layout/vList2"/>
    <dgm:cxn modelId="{D58F7B6C-9853-4FE6-9553-50A7EB0500CF}" type="presParOf" srcId="{C3DB2DFF-1BC7-4579-A906-5CE1B6F363BF}" destId="{6D5FE968-D621-4979-8A3E-FE0383F685DD}" srcOrd="0" destOrd="0" presId="urn:microsoft.com/office/officeart/2005/8/layout/vList2"/>
    <dgm:cxn modelId="{7E243FD2-9F8A-488A-A524-CF9106A2D861}" type="presParOf" srcId="{C3DB2DFF-1BC7-4579-A906-5CE1B6F363BF}" destId="{828ECBEF-D13D-44A8-97C8-AAA5FC1EFDBE}" srcOrd="1" destOrd="0" presId="urn:microsoft.com/office/officeart/2005/8/layout/vList2"/>
    <dgm:cxn modelId="{F9C91D0C-D725-4E50-B680-7E4141DAA399}" type="presParOf" srcId="{C3DB2DFF-1BC7-4579-A906-5CE1B6F363BF}" destId="{52C0A578-416C-4718-B82A-EF7EAC01770A}" srcOrd="2" destOrd="0" presId="urn:microsoft.com/office/officeart/2005/8/layout/vList2"/>
    <dgm:cxn modelId="{F29CCE80-A5C9-472C-B054-7131F967DC1E}" type="presParOf" srcId="{C3DB2DFF-1BC7-4579-A906-5CE1B6F363BF}" destId="{BBD785D1-9A72-4A61-98A2-2BBEB0DFE085}" srcOrd="3" destOrd="0" presId="urn:microsoft.com/office/officeart/2005/8/layout/vList2"/>
    <dgm:cxn modelId="{E127EAE7-6FDD-44B7-A892-018039C5337B}" type="presParOf" srcId="{C3DB2DFF-1BC7-4579-A906-5CE1B6F363BF}" destId="{43E14413-F8B6-40EC-9F50-13B24ADD156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980C1-53D6-40F0-8A8F-6C5F77D10355}">
      <dsp:nvSpPr>
        <dsp:cNvPr id="0" name=""/>
        <dsp:cNvSpPr/>
      </dsp:nvSpPr>
      <dsp:spPr>
        <a:xfrm>
          <a:off x="0" y="34340"/>
          <a:ext cx="8101174" cy="48027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baseline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Women get 60% more attention if photo is taken indoors</a:t>
          </a:r>
          <a:endParaRPr lang="en-US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3445" y="57785"/>
        <a:ext cx="8054284" cy="433380"/>
      </dsp:txXfrm>
    </dsp:sp>
    <dsp:sp modelId="{AD3FC952-FDE7-49EE-8F50-26F901829EB6}">
      <dsp:nvSpPr>
        <dsp:cNvPr id="0" name=""/>
        <dsp:cNvSpPr/>
      </dsp:nvSpPr>
      <dsp:spPr>
        <a:xfrm>
          <a:off x="0" y="519503"/>
          <a:ext cx="8101174" cy="455798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4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baseline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Men get 19% more attention if their photo is taken outside</a:t>
          </a:r>
          <a:endParaRPr lang="en-US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2250" y="541753"/>
        <a:ext cx="8056674" cy="411298"/>
      </dsp:txXfrm>
    </dsp:sp>
    <dsp:sp modelId="{8C65D2D6-EB23-4472-966E-94A7690911E6}">
      <dsp:nvSpPr>
        <dsp:cNvPr id="0" name=""/>
        <dsp:cNvSpPr/>
      </dsp:nvSpPr>
      <dsp:spPr>
        <a:xfrm>
          <a:off x="0" y="977692"/>
          <a:ext cx="8101174" cy="455798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Full-body photos boost both sexes success by 203%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2250" y="999942"/>
        <a:ext cx="8056674" cy="411298"/>
      </dsp:txXfrm>
    </dsp:sp>
    <dsp:sp modelId="{EB8951A0-23F5-4D7F-AC48-C5A9EA89A9F8}">
      <dsp:nvSpPr>
        <dsp:cNvPr id="0" name=""/>
        <dsp:cNvSpPr/>
      </dsp:nvSpPr>
      <dsp:spPr>
        <a:xfrm>
          <a:off x="0" y="1445611"/>
          <a:ext cx="8101174" cy="455798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Posing with animals or your best friends might seem cute but it actually reduces your  popularity by 53% (men) and 42% (women)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2250" y="1467861"/>
        <a:ext cx="8056674" cy="411298"/>
      </dsp:txXfrm>
    </dsp:sp>
    <dsp:sp modelId="{30CEBFAA-C0B6-426F-8CB3-98E927A6272A}">
      <dsp:nvSpPr>
        <dsp:cNvPr id="0" name=""/>
        <dsp:cNvSpPr/>
      </dsp:nvSpPr>
      <dsp:spPr>
        <a:xfrm>
          <a:off x="0" y="1913324"/>
          <a:ext cx="8101174" cy="455798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baseline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Men get 8% fewer messages if they put up selfies.</a:t>
          </a:r>
          <a:endParaRPr lang="en-US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2250" y="1935574"/>
        <a:ext cx="8056674" cy="411298"/>
      </dsp:txXfrm>
    </dsp:sp>
    <dsp:sp modelId="{2D1E0860-6BD7-4E41-8A97-8FE203A4CB5C}">
      <dsp:nvSpPr>
        <dsp:cNvPr id="0" name=""/>
        <dsp:cNvSpPr/>
      </dsp:nvSpPr>
      <dsp:spPr>
        <a:xfrm>
          <a:off x="0" y="2370705"/>
          <a:ext cx="8101174" cy="455798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baseline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Mentions of words like divorce and separated gets men 52% more messages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2250" y="2392955"/>
        <a:ext cx="8056674" cy="411298"/>
      </dsp:txXfrm>
    </dsp:sp>
    <dsp:sp modelId="{7BE25EFD-D10A-4DE9-A55B-E897D14C3B23}">
      <dsp:nvSpPr>
        <dsp:cNvPr id="0" name=""/>
        <dsp:cNvSpPr/>
      </dsp:nvSpPr>
      <dsp:spPr>
        <a:xfrm>
          <a:off x="0" y="2834672"/>
          <a:ext cx="8101174" cy="455798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Women , using phrases like dinner, drinks or lunch in the first message get 73% more replies</a:t>
          </a:r>
        </a:p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While men who mention the same words in their opening message get 35% fewer replies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2250" y="2856922"/>
        <a:ext cx="8056674" cy="4112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B5A78-0E9D-4B87-B7F6-F7EDB1CFE426}">
      <dsp:nvSpPr>
        <dsp:cNvPr id="0" name=""/>
        <dsp:cNvSpPr/>
      </dsp:nvSpPr>
      <dsp:spPr>
        <a:xfrm>
          <a:off x="0" y="355577"/>
          <a:ext cx="794706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30287F-458E-4638-866A-93116F447DFF}">
      <dsp:nvSpPr>
        <dsp:cNvPr id="0" name=""/>
        <dsp:cNvSpPr/>
      </dsp:nvSpPr>
      <dsp:spPr>
        <a:xfrm>
          <a:off x="397353" y="45617"/>
          <a:ext cx="5562942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266" tIns="0" rIns="210266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baseline="0" dirty="0" smtClean="0"/>
            <a:t>In 2014 the online dating industry made $2 billion. </a:t>
          </a:r>
          <a:endParaRPr lang="en-US" sz="1300" kern="1200" dirty="0"/>
        </a:p>
      </dsp:txBody>
      <dsp:txXfrm>
        <a:off x="427615" y="75879"/>
        <a:ext cx="5502418" cy="559396"/>
      </dsp:txXfrm>
    </dsp:sp>
    <dsp:sp modelId="{36D45DC9-BFD7-4C04-AA9F-89D0DD117FBC}">
      <dsp:nvSpPr>
        <dsp:cNvPr id="0" name=""/>
        <dsp:cNvSpPr/>
      </dsp:nvSpPr>
      <dsp:spPr>
        <a:xfrm>
          <a:off x="0" y="1308137"/>
          <a:ext cx="794706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D94B4-3BD2-4563-8907-2488325D2941}">
      <dsp:nvSpPr>
        <dsp:cNvPr id="0" name=""/>
        <dsp:cNvSpPr/>
      </dsp:nvSpPr>
      <dsp:spPr>
        <a:xfrm>
          <a:off x="397353" y="998177"/>
          <a:ext cx="5562942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266" tIns="0" rIns="210266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baseline="0" dirty="0" smtClean="0"/>
            <a:t>Match.com </a:t>
          </a:r>
          <a:r>
            <a:rPr lang="en-US" sz="1300" b="0" i="0" kern="1200" baseline="0" dirty="0" smtClean="0"/>
            <a:t>alone has 2.4 million paid subscribers. </a:t>
          </a:r>
          <a:endParaRPr lang="en-US" sz="1300" kern="1200" dirty="0"/>
        </a:p>
      </dsp:txBody>
      <dsp:txXfrm>
        <a:off x="427615" y="1028439"/>
        <a:ext cx="5502418" cy="559396"/>
      </dsp:txXfrm>
    </dsp:sp>
    <dsp:sp modelId="{F8392184-9C11-461A-8E76-4381AC03400F}">
      <dsp:nvSpPr>
        <dsp:cNvPr id="0" name=""/>
        <dsp:cNvSpPr/>
      </dsp:nvSpPr>
      <dsp:spPr>
        <a:xfrm>
          <a:off x="0" y="2260697"/>
          <a:ext cx="794706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B51A8-12FC-4F26-AF8D-5EE2B84519A7}">
      <dsp:nvSpPr>
        <dsp:cNvPr id="0" name=""/>
        <dsp:cNvSpPr/>
      </dsp:nvSpPr>
      <dsp:spPr>
        <a:xfrm>
          <a:off x="397353" y="1950737"/>
          <a:ext cx="5562942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266" tIns="0" rIns="210266" bIns="0" numCol="1" spcCol="1270" anchor="ctr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0" i="0" kern="1200" baseline="0" dirty="0" smtClean="0"/>
            <a:t>Tinder</a:t>
          </a:r>
          <a:r>
            <a:rPr lang="en-US" sz="1300" b="0" i="0" kern="1200" baseline="0" dirty="0" smtClean="0"/>
            <a:t>, will soon start charging for a premium edition to get a bigger piece of the online market.</a:t>
          </a:r>
          <a:endParaRPr lang="en-US" sz="1300" kern="1200" dirty="0"/>
        </a:p>
      </dsp:txBody>
      <dsp:txXfrm>
        <a:off x="427615" y="1980999"/>
        <a:ext cx="5502418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E4B6B-6740-4F7C-9E93-2ABB8C1C73D8}">
      <dsp:nvSpPr>
        <dsp:cNvPr id="0" name=""/>
        <dsp:cNvSpPr/>
      </dsp:nvSpPr>
      <dsp:spPr>
        <a:xfrm>
          <a:off x="104" y="0"/>
          <a:ext cx="1397874" cy="383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Tailored matches based on your profession, education history, and interests, as well who you’ve had the hots for in the past.</a:t>
          </a:r>
          <a:endParaRPr lang="en-US" sz="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04" y="1535472"/>
        <a:ext cx="1397874" cy="1535472"/>
      </dsp:txXfrm>
    </dsp:sp>
    <dsp:sp modelId="{85F68EE3-5A6D-4E90-B103-80B6441388C2}">
      <dsp:nvSpPr>
        <dsp:cNvPr id="0" name=""/>
        <dsp:cNvSpPr/>
      </dsp:nvSpPr>
      <dsp:spPr>
        <a:xfrm>
          <a:off x="59901" y="230320"/>
          <a:ext cx="1278281" cy="1278281"/>
        </a:xfrm>
        <a:prstGeom prst="flowChartProcess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151BD-7C33-4730-8BEA-144161649441}">
      <dsp:nvSpPr>
        <dsp:cNvPr id="0" name=""/>
        <dsp:cNvSpPr/>
      </dsp:nvSpPr>
      <dsp:spPr>
        <a:xfrm>
          <a:off x="1439916" y="0"/>
          <a:ext cx="1397874" cy="383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Provides a slew of questions to mathematically match you up with a compatible date.</a:t>
          </a:r>
        </a:p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Its “broadcast” service, which sends out a note to those in your vicinity</a:t>
          </a:r>
          <a:endParaRPr lang="en-US" sz="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439916" y="1535472"/>
        <a:ext cx="1397874" cy="1535472"/>
      </dsp:txXfrm>
    </dsp:sp>
    <dsp:sp modelId="{B1002A2C-7927-4D3D-A558-961DE05F3C75}">
      <dsp:nvSpPr>
        <dsp:cNvPr id="0" name=""/>
        <dsp:cNvSpPr/>
      </dsp:nvSpPr>
      <dsp:spPr>
        <a:xfrm>
          <a:off x="1499712" y="230320"/>
          <a:ext cx="1278281" cy="1278281"/>
        </a:xfrm>
        <a:prstGeom prst="flowChartProcess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394F1-DB0F-4F5B-9945-808F2305BA74}">
      <dsp:nvSpPr>
        <dsp:cNvPr id="0" name=""/>
        <dsp:cNvSpPr/>
      </dsp:nvSpPr>
      <dsp:spPr>
        <a:xfrm>
          <a:off x="2879727" y="0"/>
          <a:ext cx="1397874" cy="383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gay men-finding app. </a:t>
          </a:r>
        </a:p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Following of 4 million users, and its co-ed partner</a:t>
          </a:r>
        </a:p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Allow you search the social network of nearby singles looking to connect. </a:t>
          </a:r>
        </a:p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Leverages the mobile location</a:t>
          </a:r>
          <a:endParaRPr lang="en-US" sz="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879727" y="1535472"/>
        <a:ext cx="1397874" cy="1535472"/>
      </dsp:txXfrm>
    </dsp:sp>
    <dsp:sp modelId="{ACF52C71-3F52-40F2-8DCC-BC890C0EC445}">
      <dsp:nvSpPr>
        <dsp:cNvPr id="0" name=""/>
        <dsp:cNvSpPr/>
      </dsp:nvSpPr>
      <dsp:spPr>
        <a:xfrm>
          <a:off x="2939523" y="230320"/>
          <a:ext cx="1278281" cy="1278281"/>
        </a:xfrm>
        <a:prstGeom prst="flowChartProcess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37E03-F7FA-4BFC-854B-6418C3E27BF8}">
      <dsp:nvSpPr>
        <dsp:cNvPr id="0" name=""/>
        <dsp:cNvSpPr/>
      </dsp:nvSpPr>
      <dsp:spPr>
        <a:xfrm>
          <a:off x="4319538" y="0"/>
          <a:ext cx="1397874" cy="383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Using FB to determine mutual friends, interests and location. </a:t>
          </a:r>
        </a:p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“Like” a profile and if they like you back, you two can see more information about each other, chat and make plans.</a:t>
          </a:r>
        </a:p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Good for: the dater who values privacy.</a:t>
          </a:r>
          <a:endParaRPr lang="en-US" sz="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319538" y="1535472"/>
        <a:ext cx="1397874" cy="1535472"/>
      </dsp:txXfrm>
    </dsp:sp>
    <dsp:sp modelId="{86AF2C10-DBBC-4809-97B8-EB61C8B1B523}">
      <dsp:nvSpPr>
        <dsp:cNvPr id="0" name=""/>
        <dsp:cNvSpPr/>
      </dsp:nvSpPr>
      <dsp:spPr>
        <a:xfrm>
          <a:off x="4379334" y="230320"/>
          <a:ext cx="1278281" cy="1278281"/>
        </a:xfrm>
        <a:prstGeom prst="flowChartProcess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E46C2-D1C4-4EC4-AEC9-6FD022A8581A}">
      <dsp:nvSpPr>
        <dsp:cNvPr id="0" name=""/>
        <dsp:cNvSpPr/>
      </dsp:nvSpPr>
      <dsp:spPr>
        <a:xfrm>
          <a:off x="5759349" y="0"/>
          <a:ext cx="1397874" cy="383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Same as </a:t>
          </a:r>
          <a:r>
            <a:rPr lang="en-US" sz="800" b="0" i="0" kern="1200" baseline="0" dirty="0" err="1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match.Com</a:t>
          </a:r>
          <a:r>
            <a:rPr lang="en-US" sz="8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but aimed at finding love.</a:t>
          </a:r>
        </a:p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selling angle is the ability to find a mate and higher odds of getting married.</a:t>
          </a:r>
          <a:endParaRPr lang="en-US" sz="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759349" y="1535472"/>
        <a:ext cx="1397874" cy="1535472"/>
      </dsp:txXfrm>
    </dsp:sp>
    <dsp:sp modelId="{26BB4E50-ED3D-4AC8-9DB5-181D8CE670EC}">
      <dsp:nvSpPr>
        <dsp:cNvPr id="0" name=""/>
        <dsp:cNvSpPr/>
      </dsp:nvSpPr>
      <dsp:spPr>
        <a:xfrm>
          <a:off x="5819146" y="230320"/>
          <a:ext cx="1278281" cy="1278281"/>
        </a:xfrm>
        <a:prstGeom prst="flowChartProcess">
          <a:avLst/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B6ACE-590A-4660-90C8-437A0BF32DE5}">
      <dsp:nvSpPr>
        <dsp:cNvPr id="0" name=""/>
        <dsp:cNvSpPr/>
      </dsp:nvSpPr>
      <dsp:spPr>
        <a:xfrm>
          <a:off x="7199265" y="0"/>
          <a:ext cx="1397874" cy="3838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Focusing on Spaniards, Italians and French </a:t>
          </a:r>
        </a:p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Makes easier to find people nearby looking for romance.</a:t>
          </a:r>
        </a:p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Some 200 million people signed up worldwide, </a:t>
          </a:r>
        </a:p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25 million of them active users.</a:t>
          </a:r>
          <a:endParaRPr lang="en-US" sz="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7199265" y="1535472"/>
        <a:ext cx="1397874" cy="1535472"/>
      </dsp:txXfrm>
    </dsp:sp>
    <dsp:sp modelId="{4DD9BF4B-C53D-429C-9895-466CC284330E}">
      <dsp:nvSpPr>
        <dsp:cNvPr id="0" name=""/>
        <dsp:cNvSpPr/>
      </dsp:nvSpPr>
      <dsp:spPr>
        <a:xfrm>
          <a:off x="7258957" y="230320"/>
          <a:ext cx="1278281" cy="1278281"/>
        </a:xfrm>
        <a:prstGeom prst="flowChartProcess">
          <a:avLst/>
        </a:prstGeom>
        <a:solidFill>
          <a:srgbClr val="F3F3F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6348E-7303-4272-AA53-A5036E6029FA}">
      <dsp:nvSpPr>
        <dsp:cNvPr id="0" name=""/>
        <dsp:cNvSpPr/>
      </dsp:nvSpPr>
      <dsp:spPr>
        <a:xfrm>
          <a:off x="343885" y="3070945"/>
          <a:ext cx="7909368" cy="57580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AAD62-A31B-4FD1-B6DC-0D8ADE979FEC}">
      <dsp:nvSpPr>
        <dsp:cNvPr id="0" name=""/>
        <dsp:cNvSpPr/>
      </dsp:nvSpPr>
      <dsp:spPr>
        <a:xfrm>
          <a:off x="0" y="2861"/>
          <a:ext cx="8407470" cy="460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Freedom of expression :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2480" y="25341"/>
        <a:ext cx="8362510" cy="415551"/>
      </dsp:txXfrm>
    </dsp:sp>
    <dsp:sp modelId="{F9241164-AADF-42EB-8C0F-C10F2458627E}">
      <dsp:nvSpPr>
        <dsp:cNvPr id="0" name=""/>
        <dsp:cNvSpPr/>
      </dsp:nvSpPr>
      <dsp:spPr>
        <a:xfrm>
          <a:off x="0" y="463372"/>
          <a:ext cx="8407470" cy="596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937" tIns="15240" rIns="85344" bIns="15240" numCol="1" spcCol="1270" anchor="t" anchorCtr="0">
          <a:noAutofit/>
        </a:bodyPr>
        <a:lstStyle/>
        <a:p>
          <a:pPr marL="114300" lvl="1" indent="-114300" algn="l" defTabSz="5334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 give singles the opportunity to express themselves through various free writing sections. 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0" i="0" kern="1200" baseline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Profiles may include up to 26 photos, as well as selected preferences regarding the person they're searching for. </a:t>
          </a:r>
          <a:endParaRPr lang="en-US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463372"/>
        <a:ext cx="8407470" cy="596159"/>
      </dsp:txXfrm>
    </dsp:sp>
    <dsp:sp modelId="{2F50971D-74ED-40DE-A892-AEAEE3A04970}">
      <dsp:nvSpPr>
        <dsp:cNvPr id="0" name=""/>
        <dsp:cNvSpPr/>
      </dsp:nvSpPr>
      <dsp:spPr>
        <a:xfrm>
          <a:off x="0" y="1059532"/>
          <a:ext cx="8407470" cy="460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Privacy :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2480" y="1082012"/>
        <a:ext cx="8362510" cy="415551"/>
      </dsp:txXfrm>
    </dsp:sp>
    <dsp:sp modelId="{26A3BC6E-E85F-4C22-82B8-F0E474943FEC}">
      <dsp:nvSpPr>
        <dsp:cNvPr id="0" name=""/>
        <dsp:cNvSpPr/>
      </dsp:nvSpPr>
      <dsp:spPr>
        <a:xfrm>
          <a:off x="0" y="1520043"/>
          <a:ext cx="8407470" cy="87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937" tIns="15240" rIns="85344" bIns="15240" numCol="1" spcCol="1270" anchor="t" anchorCtr="0">
          <a:noAutofit/>
        </a:bodyPr>
        <a:lstStyle/>
        <a:p>
          <a:pPr marL="114300" lvl="1" indent="-114300" algn="l" defTabSz="5334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0" i="0" kern="1200" baseline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All communication between members happens through an "anonymous" email network. </a:t>
          </a:r>
          <a:endParaRPr lang="en-US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names and contact information of all our members are kept confidential until the member personally decides to share the information with a potential match. 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1520043"/>
        <a:ext cx="8407470" cy="874367"/>
      </dsp:txXfrm>
    </dsp:sp>
    <dsp:sp modelId="{032032E1-4224-4D24-BDE6-D49C4FBDCFC4}">
      <dsp:nvSpPr>
        <dsp:cNvPr id="0" name=""/>
        <dsp:cNvSpPr/>
      </dsp:nvSpPr>
      <dsp:spPr>
        <a:xfrm>
          <a:off x="0" y="2394411"/>
          <a:ext cx="8407470" cy="460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Integrity :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2480" y="2416891"/>
        <a:ext cx="8362510" cy="415551"/>
      </dsp:txXfrm>
    </dsp:sp>
    <dsp:sp modelId="{30CEB22A-0C06-4DFA-B7C6-DF04EB3BAE73}">
      <dsp:nvSpPr>
        <dsp:cNvPr id="0" name=""/>
        <dsp:cNvSpPr/>
      </dsp:nvSpPr>
      <dsp:spPr>
        <a:xfrm>
          <a:off x="0" y="2854922"/>
          <a:ext cx="8407470" cy="298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937" tIns="15240" rIns="85344" bIns="15240" numCol="1" spcCol="1270" anchor="t" anchorCtr="0">
          <a:noAutofit/>
        </a:bodyPr>
        <a:lstStyle/>
        <a:p>
          <a:pPr marL="114300" lvl="1" indent="-114300" algn="l" defTabSz="5334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0" i="0" kern="1200" baseline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Every profile and photo is screened by our customer care team for appropriateness before it's posted to the site.</a:t>
          </a:r>
          <a:endParaRPr lang="en-US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854922"/>
        <a:ext cx="8407470" cy="298079"/>
      </dsp:txXfrm>
    </dsp:sp>
    <dsp:sp modelId="{88E22885-A905-4460-9B5C-5505BD937780}">
      <dsp:nvSpPr>
        <dsp:cNvPr id="0" name=""/>
        <dsp:cNvSpPr/>
      </dsp:nvSpPr>
      <dsp:spPr>
        <a:xfrm>
          <a:off x="0" y="3153002"/>
          <a:ext cx="8407470" cy="460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Guarantee:</a:t>
          </a:r>
          <a:endParaRPr lang="en-US" sz="1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2480" y="3175482"/>
        <a:ext cx="8362510" cy="415551"/>
      </dsp:txXfrm>
    </dsp:sp>
    <dsp:sp modelId="{6F107043-B526-424D-9D5F-DC9A45E1543E}">
      <dsp:nvSpPr>
        <dsp:cNvPr id="0" name=""/>
        <dsp:cNvSpPr/>
      </dsp:nvSpPr>
      <dsp:spPr>
        <a:xfrm>
          <a:off x="0" y="3613513"/>
          <a:ext cx="8407470" cy="298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937" tIns="15240" rIns="85344" bIns="15240" numCol="1" spcCol="1270" anchor="t" anchorCtr="0">
          <a:noAutofit/>
        </a:bodyPr>
        <a:lstStyle/>
        <a:p>
          <a:pPr marL="114300" lvl="1" indent="-114300" algn="l" defTabSz="5334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200" b="0" i="0" kern="1200" baseline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you don’t find someone special within 6 months,we’ll give you an additional 6 months free</a:t>
          </a:r>
          <a:endParaRPr lang="en-US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3613513"/>
        <a:ext cx="8407470" cy="2980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F8AF3-E321-460B-A890-5D4495F3F427}">
      <dsp:nvSpPr>
        <dsp:cNvPr id="0" name=""/>
        <dsp:cNvSpPr/>
      </dsp:nvSpPr>
      <dsp:spPr>
        <a:xfrm>
          <a:off x="0" y="0"/>
          <a:ext cx="1169551" cy="116955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C6B0B6-D030-4680-814F-75FFD748C8C6}">
      <dsp:nvSpPr>
        <dsp:cNvPr id="0" name=""/>
        <dsp:cNvSpPr/>
      </dsp:nvSpPr>
      <dsp:spPr>
        <a:xfrm>
          <a:off x="584775" y="0"/>
          <a:ext cx="7937637" cy="11695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baseline="0" smtClean="0"/>
            <a:t>Match.com uses Chemistry.com to do personalized surveys and get detailed preference data. </a:t>
          </a:r>
          <a:endParaRPr lang="en-US" sz="1600" kern="1200"/>
        </a:p>
      </dsp:txBody>
      <dsp:txXfrm>
        <a:off x="584775" y="0"/>
        <a:ext cx="7937637" cy="555536"/>
      </dsp:txXfrm>
    </dsp:sp>
    <dsp:sp modelId="{8AF3BAA1-EF67-4E83-9EE2-6B9F2A393870}">
      <dsp:nvSpPr>
        <dsp:cNvPr id="0" name=""/>
        <dsp:cNvSpPr/>
      </dsp:nvSpPr>
      <dsp:spPr>
        <a:xfrm>
          <a:off x="307007" y="555536"/>
          <a:ext cx="555536" cy="55553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B13874-DD67-4622-850F-00CD78FFDF3E}">
      <dsp:nvSpPr>
        <dsp:cNvPr id="0" name=""/>
        <dsp:cNvSpPr/>
      </dsp:nvSpPr>
      <dsp:spPr>
        <a:xfrm>
          <a:off x="584775" y="555536"/>
          <a:ext cx="7937637" cy="5555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baseline="0" smtClean="0"/>
            <a:t>Use analytics to match people based on their potential love and mutual attraction and attempting to predict mutual match</a:t>
          </a:r>
          <a:endParaRPr lang="en-US" sz="1600" kern="1200"/>
        </a:p>
      </dsp:txBody>
      <dsp:txXfrm>
        <a:off x="584775" y="555536"/>
        <a:ext cx="7937637" cy="5555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7A1DA-DC42-489E-89DB-9B556CC904D8}">
      <dsp:nvSpPr>
        <dsp:cNvPr id="0" name=""/>
        <dsp:cNvSpPr/>
      </dsp:nvSpPr>
      <dsp:spPr>
        <a:xfrm>
          <a:off x="0" y="143835"/>
          <a:ext cx="8522413" cy="4109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kern="1200" baseline="0" dirty="0" smtClean="0"/>
            <a:t>e.g. The person A is a potential match for person B…. but with high probability that person B is also interested in person A.</a:t>
          </a:r>
          <a:endParaRPr lang="en-US" sz="1200" kern="1200" dirty="0"/>
        </a:p>
      </dsp:txBody>
      <dsp:txXfrm>
        <a:off x="20062" y="163897"/>
        <a:ext cx="8482289" cy="3708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2E872-F59A-45D6-9284-9C026FB4BD13}">
      <dsp:nvSpPr>
        <dsp:cNvPr id="0" name=""/>
        <dsp:cNvSpPr/>
      </dsp:nvSpPr>
      <dsp:spPr>
        <a:xfrm>
          <a:off x="0" y="18492"/>
          <a:ext cx="2121285" cy="811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baseline="0" dirty="0" smtClean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Validity of the data </a:t>
          </a:r>
          <a:endParaRPr lang="en-US" sz="1400" kern="1200" dirty="0">
            <a:solidFill>
              <a:schemeClr val="accent2">
                <a:lumMod val="50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18492"/>
        <a:ext cx="2121285" cy="811800"/>
      </dsp:txXfrm>
    </dsp:sp>
    <dsp:sp modelId="{32C6ABB2-051E-407E-95BE-5985A1C7822C}">
      <dsp:nvSpPr>
        <dsp:cNvPr id="0" name=""/>
        <dsp:cNvSpPr/>
      </dsp:nvSpPr>
      <dsp:spPr>
        <a:xfrm>
          <a:off x="2121285" y="18492"/>
          <a:ext cx="424257" cy="8118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B186B-4148-4F62-BE5C-675D4C19F717}">
      <dsp:nvSpPr>
        <dsp:cNvPr id="0" name=""/>
        <dsp:cNvSpPr/>
      </dsp:nvSpPr>
      <dsp:spPr>
        <a:xfrm>
          <a:off x="2715245" y="18492"/>
          <a:ext cx="5769895" cy="811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People have a tendency to lie (or exaggerate) about age, body type, height, education, interests etc. 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 excluding certain variables or taking a multi-dimensional scoring approach with different weights would be appropriate.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15245" y="18492"/>
        <a:ext cx="5769895" cy="811800"/>
      </dsp:txXfrm>
    </dsp:sp>
    <dsp:sp modelId="{8DC0472C-497D-4FC3-8B0C-C7E0E44A7F21}">
      <dsp:nvSpPr>
        <dsp:cNvPr id="0" name=""/>
        <dsp:cNvSpPr/>
      </dsp:nvSpPr>
      <dsp:spPr>
        <a:xfrm>
          <a:off x="0" y="977892"/>
          <a:ext cx="2121285" cy="811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baseline="0" dirty="0" smtClean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Skewness of data</a:t>
          </a:r>
          <a:endParaRPr lang="en-US" sz="1400" kern="1200" dirty="0">
            <a:solidFill>
              <a:schemeClr val="accent2">
                <a:lumMod val="50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977892"/>
        <a:ext cx="2121285" cy="811800"/>
      </dsp:txXfrm>
    </dsp:sp>
    <dsp:sp modelId="{FB1B6B2F-F989-4E46-94F1-42B87807ACC4}">
      <dsp:nvSpPr>
        <dsp:cNvPr id="0" name=""/>
        <dsp:cNvSpPr/>
      </dsp:nvSpPr>
      <dsp:spPr>
        <a:xfrm>
          <a:off x="2121285" y="977892"/>
          <a:ext cx="424257" cy="8118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A7A57-CCF3-4D56-8999-A457B4B82683}">
      <dsp:nvSpPr>
        <dsp:cNvPr id="0" name=""/>
        <dsp:cNvSpPr/>
      </dsp:nvSpPr>
      <dsp:spPr>
        <a:xfrm>
          <a:off x="2715245" y="977892"/>
          <a:ext cx="5769895" cy="811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small subset of users will receive the majority of the messages. 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even this out they look at the number of unread in-box messages and place users further down the match list if he/she has tons of them. 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popularity metric helps them match people with similar status on the site.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15245" y="977892"/>
        <a:ext cx="5769895" cy="811800"/>
      </dsp:txXfrm>
    </dsp:sp>
    <dsp:sp modelId="{14DEAF2D-A7B4-410E-92F8-0F70F568B147}">
      <dsp:nvSpPr>
        <dsp:cNvPr id="0" name=""/>
        <dsp:cNvSpPr/>
      </dsp:nvSpPr>
      <dsp:spPr>
        <a:xfrm>
          <a:off x="0" y="2026083"/>
          <a:ext cx="2121285" cy="811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baseline="0" dirty="0" smtClean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User misbehavior</a:t>
          </a:r>
          <a:endParaRPr lang="en-US" sz="1400" kern="1200" dirty="0">
            <a:solidFill>
              <a:schemeClr val="accent2">
                <a:lumMod val="50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026083"/>
        <a:ext cx="2121285" cy="811800"/>
      </dsp:txXfrm>
    </dsp:sp>
    <dsp:sp modelId="{A5A476D4-315E-40D3-A976-C3E9800E2365}">
      <dsp:nvSpPr>
        <dsp:cNvPr id="0" name=""/>
        <dsp:cNvSpPr/>
      </dsp:nvSpPr>
      <dsp:spPr>
        <a:xfrm>
          <a:off x="2121285" y="1937292"/>
          <a:ext cx="424257" cy="989381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2B433-02DD-49F8-9066-8D414D69EF06}">
      <dsp:nvSpPr>
        <dsp:cNvPr id="0" name=""/>
        <dsp:cNvSpPr/>
      </dsp:nvSpPr>
      <dsp:spPr>
        <a:xfrm>
          <a:off x="2715245" y="1937292"/>
          <a:ext cx="5769895" cy="989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baseline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Misbehaving users are a continuous battle especially on a free site .</a:t>
          </a:r>
          <a:endParaRPr lang="en-US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To fight this, they use computer and human defenses. 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Their software and human intuition can detect if someone sets up multiple accounts, exhibits bad behavior, and can then flag their accounts for review or automatically disable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15245" y="1937292"/>
        <a:ext cx="5769895" cy="989381"/>
      </dsp:txXfrm>
    </dsp:sp>
    <dsp:sp modelId="{22E2E655-4B1A-48A3-9DF5-64887CF51805}">
      <dsp:nvSpPr>
        <dsp:cNvPr id="0" name=""/>
        <dsp:cNvSpPr/>
      </dsp:nvSpPr>
      <dsp:spPr>
        <a:xfrm>
          <a:off x="0" y="3074274"/>
          <a:ext cx="2121285" cy="811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35560" rIns="99568" bIns="35560" numCol="1" spcCol="1270" anchor="ctr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baseline="0" dirty="0" smtClean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Continuous upgradation of Algorithm </a:t>
          </a:r>
          <a:endParaRPr lang="en-US" sz="1400" kern="1200" dirty="0">
            <a:solidFill>
              <a:schemeClr val="accent2">
                <a:lumMod val="50000"/>
              </a:schemeClr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3074274"/>
        <a:ext cx="2121285" cy="811800"/>
      </dsp:txXfrm>
    </dsp:sp>
    <dsp:sp modelId="{F708D00B-DFF8-426F-BB40-61169BEB9D3A}">
      <dsp:nvSpPr>
        <dsp:cNvPr id="0" name=""/>
        <dsp:cNvSpPr/>
      </dsp:nvSpPr>
      <dsp:spPr>
        <a:xfrm>
          <a:off x="2121285" y="3074274"/>
          <a:ext cx="424257" cy="8118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619E8-92D3-438A-BF89-AF13ED701D86}">
      <dsp:nvSpPr>
        <dsp:cNvPr id="0" name=""/>
        <dsp:cNvSpPr/>
      </dsp:nvSpPr>
      <dsp:spPr>
        <a:xfrm>
          <a:off x="2715245" y="3074274"/>
          <a:ext cx="5769895" cy="811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baseline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Large amounts of data on its users, which Maxim says it uses to improve its products and monitor if the site or algorithm needs fixing. </a:t>
          </a:r>
          <a:endParaRPr lang="en-US" sz="12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715245" y="3074274"/>
        <a:ext cx="5769895" cy="8118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FE968-D621-4979-8A3E-FE0383F685DD}">
      <dsp:nvSpPr>
        <dsp:cNvPr id="0" name=""/>
        <dsp:cNvSpPr/>
      </dsp:nvSpPr>
      <dsp:spPr>
        <a:xfrm>
          <a:off x="0" y="4635"/>
          <a:ext cx="7794147" cy="327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baseline="0" dirty="0" smtClean="0"/>
            <a:t>Facebook knows before you do when you are going to become a couple.</a:t>
          </a:r>
          <a:endParaRPr lang="en-US" sz="1400" kern="1200" dirty="0"/>
        </a:p>
      </dsp:txBody>
      <dsp:txXfrm>
        <a:off x="15992" y="20627"/>
        <a:ext cx="7762163" cy="295616"/>
      </dsp:txXfrm>
    </dsp:sp>
    <dsp:sp modelId="{52C0A578-416C-4718-B82A-EF7EAC01770A}">
      <dsp:nvSpPr>
        <dsp:cNvPr id="0" name=""/>
        <dsp:cNvSpPr/>
      </dsp:nvSpPr>
      <dsp:spPr>
        <a:xfrm>
          <a:off x="0" y="372555"/>
          <a:ext cx="7794147" cy="327600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baseline="0" smtClean="0"/>
            <a:t>It certainly knows long before you announce it on your relationship status.</a:t>
          </a:r>
          <a:endParaRPr lang="en-US" sz="1400" kern="1200"/>
        </a:p>
      </dsp:txBody>
      <dsp:txXfrm>
        <a:off x="15992" y="388547"/>
        <a:ext cx="7762163" cy="295616"/>
      </dsp:txXfrm>
    </dsp:sp>
    <dsp:sp modelId="{43E14413-F8B6-40EC-9F50-13B24ADD1565}">
      <dsp:nvSpPr>
        <dsp:cNvPr id="0" name=""/>
        <dsp:cNvSpPr/>
      </dsp:nvSpPr>
      <dsp:spPr>
        <a:xfrm>
          <a:off x="0" y="740476"/>
          <a:ext cx="7794147" cy="32760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i="0" kern="1200" baseline="0" smtClean="0"/>
            <a:t>Facebook can tell when the physical part of your relationship begins  </a:t>
          </a:r>
          <a:endParaRPr lang="en-US" sz="1400" kern="1200"/>
        </a:p>
      </dsp:txBody>
      <dsp:txXfrm>
        <a:off x="15992" y="756468"/>
        <a:ext cx="7762163" cy="295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defRPr/>
            </a:lvl1pPr>
            <a:lvl2pPr marL="342900" marR="0" indent="0" algn="l" rtl="0">
              <a:spcBef>
                <a:spcPts val="0"/>
              </a:spcBef>
              <a:defRPr/>
            </a:lvl2pPr>
            <a:lvl3pPr marL="685800" marR="0" indent="0" algn="l" rtl="0">
              <a:spcBef>
                <a:spcPts val="0"/>
              </a:spcBef>
              <a:defRPr/>
            </a:lvl3pPr>
            <a:lvl4pPr marL="1028700" marR="0" indent="0" algn="l" rtl="0">
              <a:spcBef>
                <a:spcPts val="0"/>
              </a:spcBef>
              <a:defRPr/>
            </a:lvl4pPr>
            <a:lvl5pPr marL="1371600" marR="0" indent="0" algn="l" rtl="0">
              <a:spcBef>
                <a:spcPts val="0"/>
              </a:spcBef>
              <a:defRPr/>
            </a:lvl5pPr>
            <a:lvl6pPr marL="1714500" marR="0" indent="0" algn="l" rtl="0">
              <a:spcBef>
                <a:spcPts val="0"/>
              </a:spcBef>
              <a:defRPr/>
            </a:lvl6pPr>
            <a:lvl7pPr marL="2057400" marR="0" indent="0" algn="l" rtl="0">
              <a:spcBef>
                <a:spcPts val="0"/>
              </a:spcBef>
              <a:defRPr/>
            </a:lvl7pPr>
            <a:lvl8pPr marL="2400300" marR="0" indent="0" algn="l" rtl="0">
              <a:spcBef>
                <a:spcPts val="0"/>
              </a:spcBef>
              <a:defRPr/>
            </a:lvl8pPr>
            <a:lvl9pPr marL="27432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238525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94710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96957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57362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50587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I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12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I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8875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I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8410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I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2704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I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5132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I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1032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I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9276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036066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I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8855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I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9194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I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5407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IN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34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IN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49090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9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IN" sz="12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20448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28676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42814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00696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74081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14989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09361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70111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454116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166" marR="0" indent="-12665" algn="l" rtl="0">
              <a:spcBef>
                <a:spcPts val="0"/>
              </a:spcBef>
              <a:defRPr/>
            </a:lvl2pPr>
            <a:lvl3pPr marL="914333" marR="0" indent="-12633" algn="l" rtl="0">
              <a:spcBef>
                <a:spcPts val="0"/>
              </a:spcBef>
              <a:defRPr/>
            </a:lvl3pPr>
            <a:lvl4pPr marL="1371498" marR="0" indent="-12597" algn="l" rtl="0">
              <a:spcBef>
                <a:spcPts val="0"/>
              </a:spcBef>
              <a:defRPr/>
            </a:lvl4pPr>
            <a:lvl5pPr marL="1828664" marR="0" indent="-12563" algn="l" rtl="0">
              <a:spcBef>
                <a:spcPts val="0"/>
              </a:spcBef>
              <a:defRPr/>
            </a:lvl5pPr>
            <a:lvl6pPr marL="2285829" marR="0" indent="-12529" algn="l" rtl="0">
              <a:spcBef>
                <a:spcPts val="0"/>
              </a:spcBef>
              <a:defRPr/>
            </a:lvl6pPr>
            <a:lvl7pPr marL="2742995" marR="0" indent="-12494" algn="l" rtl="0">
              <a:spcBef>
                <a:spcPts val="0"/>
              </a:spcBef>
              <a:defRPr/>
            </a:lvl7pPr>
            <a:lvl8pPr marL="3200160" marR="0" indent="-12460" algn="l" rtl="0">
              <a:spcBef>
                <a:spcPts val="0"/>
              </a:spcBef>
              <a:defRPr/>
            </a:lvl8pPr>
            <a:lvl9pPr marL="3657326" marR="0" indent="-12425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2"/>
            <a:ext cx="1714500" cy="3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/>
        </p:nvSpPr>
        <p:spPr>
          <a:xfrm>
            <a:off x="5295023" y="4764108"/>
            <a:ext cx="373467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www.edureka.co/advanced-predictive-modelling-in-r</a:t>
            </a:r>
            <a:endParaRPr lang="en-IN" sz="1200" b="0" i="0" u="none" strike="noStrike" cap="none" baseline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3"/>
            <a:ext cx="1714500" cy="3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 txBox="1"/>
          <p:nvPr/>
        </p:nvSpPr>
        <p:spPr>
          <a:xfrm>
            <a:off x="34925" y="4795841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" name="Shape 23"/>
          <p:cNvSpPr txBox="1"/>
          <p:nvPr/>
        </p:nvSpPr>
        <p:spPr>
          <a:xfrm>
            <a:off x="34925" y="4795839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" name="Shape 24"/>
          <p:cNvSpPr txBox="1"/>
          <p:nvPr/>
        </p:nvSpPr>
        <p:spPr>
          <a:xfrm>
            <a:off x="34925" y="4795837"/>
            <a:ext cx="1441449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5348051" y="4795064"/>
            <a:ext cx="373467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www.edureka.co/advanced-predictive-modelling-in-r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 baseline="0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3"/>
            <a:ext cx="1714500" cy="34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Shape 30"/>
          <p:cNvPicPr preferRelativeResize="0"/>
          <p:nvPr/>
        </p:nvPicPr>
        <p:blipFill rotWithShape="1">
          <a:blip r:embed="rId4">
            <a:alphaModFix/>
          </a:blip>
          <a:srcRect l="6047" t="12250" r="7770" b="10750"/>
          <a:stretch/>
        </p:blipFill>
        <p:spPr>
          <a:xfrm>
            <a:off x="2133352" y="1131590"/>
            <a:ext cx="4752527" cy="366861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/>
          <p:nvPr/>
        </p:nvSpPr>
        <p:spPr>
          <a:xfrm>
            <a:off x="3282612" y="761225"/>
            <a:ext cx="2165978" cy="47705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500" b="1" i="0" u="none" strike="noStrike" cap="none" baseline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34925" y="4795837"/>
            <a:ext cx="1441449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" name="Shape 33"/>
          <p:cNvSpPr txBox="1"/>
          <p:nvPr/>
        </p:nvSpPr>
        <p:spPr>
          <a:xfrm>
            <a:off x="5348051" y="4795064"/>
            <a:ext cx="373467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www.edureka.co/advanced-predictive-modelling-in-r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3"/>
            <a:ext cx="1714500" cy="34607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Shape 37"/>
          <p:cNvSpPr txBox="1"/>
          <p:nvPr/>
        </p:nvSpPr>
        <p:spPr>
          <a:xfrm>
            <a:off x="34925" y="4795841"/>
            <a:ext cx="144144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533400" y="819150"/>
            <a:ext cx="8305799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4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Your feedback is important to us, be it a compliment, a suggestion or a complaint. It helps us to make the course better!</a:t>
            </a:r>
            <a:br>
              <a:rPr lang="en-IN" sz="14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IN" sz="14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IN" sz="14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IN" sz="1400" b="0" i="0" u="none" strike="noStrike" cap="none" baseline="0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rPr>
              <a:t>Please spare few minutes to take the survey after the webinar. </a:t>
            </a:r>
          </a:p>
        </p:txBody>
      </p:sp>
      <p:sp>
        <p:nvSpPr>
          <p:cNvPr id="39" name="Shape 39"/>
          <p:cNvSpPr txBox="1"/>
          <p:nvPr/>
        </p:nvSpPr>
        <p:spPr>
          <a:xfrm>
            <a:off x="5348051" y="4795064"/>
            <a:ext cx="373467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www.edureka.co/advanced-predictive-modelling-in-r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 baseline="0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Shape 43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2"/>
            <a:ext cx="1714500" cy="34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1" cy="5147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44075" y="123478"/>
            <a:ext cx="1840832" cy="33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 baseline="0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Shape 49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2"/>
            <a:ext cx="1714500" cy="34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Shape 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0527" y="923496"/>
            <a:ext cx="3743324" cy="366875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34925" y="4795837"/>
            <a:ext cx="1441449" cy="276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IN" sz="1200" b="1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Slide</a:t>
            </a: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fld id="{00000000-1234-1234-1234-123412341234}" type="slidenum"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IN" sz="12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" name="Shape 52"/>
          <p:cNvSpPr txBox="1"/>
          <p:nvPr/>
        </p:nvSpPr>
        <p:spPr>
          <a:xfrm>
            <a:off x="5348051" y="4795064"/>
            <a:ext cx="373467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www.edureka.co/advanced-predictive-modelling-in-r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 baseline="0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3"/>
            <a:ext cx="1714500" cy="34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1" cy="5147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44075" y="123478"/>
            <a:ext cx="1840832" cy="33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 baseline="0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Shape 61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Shape 62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2"/>
            <a:ext cx="1714500" cy="34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2166" y="1425362"/>
            <a:ext cx="4911175" cy="279079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5348051" y="4795064"/>
            <a:ext cx="373467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www.edureka.co/advanced-predictive-modelling-in-r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rgbClr val="464646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 baseline="0">
              <a:solidFill>
                <a:srgbClr val="4646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0" y="598500"/>
            <a:ext cx="466344" cy="82296"/>
          </a:xfrm>
          <a:prstGeom prst="rect">
            <a:avLst/>
          </a:prstGeom>
          <a:solidFill>
            <a:srgbClr val="1C6294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Shape 68"/>
          <p:cNvPicPr preferRelativeResize="0"/>
          <p:nvPr/>
        </p:nvPicPr>
        <p:blipFill rotWithShape="1">
          <a:blip r:embed="rId3">
            <a:alphaModFix/>
          </a:blip>
          <a:srcRect b="19534"/>
          <a:stretch/>
        </p:blipFill>
        <p:spPr>
          <a:xfrm>
            <a:off x="7315200" y="209553"/>
            <a:ext cx="1714500" cy="34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6263" y="964259"/>
            <a:ext cx="1779354" cy="381105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5348051" y="4795064"/>
            <a:ext cx="373467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2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www.edureka.co/advanced-predictive-modelling-in-r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166" marR="0" indent="-12665" algn="l" rtl="0">
              <a:spcBef>
                <a:spcPts val="0"/>
              </a:spcBef>
              <a:defRPr/>
            </a:lvl2pPr>
            <a:lvl3pPr marL="914333" marR="0" indent="-12633" algn="l" rtl="0">
              <a:spcBef>
                <a:spcPts val="0"/>
              </a:spcBef>
              <a:defRPr/>
            </a:lvl3pPr>
            <a:lvl4pPr marL="1371498" marR="0" indent="-12597" algn="l" rtl="0">
              <a:spcBef>
                <a:spcPts val="0"/>
              </a:spcBef>
              <a:defRPr/>
            </a:lvl4pPr>
            <a:lvl5pPr marL="1828664" marR="0" indent="-12563" algn="l" rtl="0">
              <a:spcBef>
                <a:spcPts val="0"/>
              </a:spcBef>
              <a:defRPr/>
            </a:lvl5pPr>
            <a:lvl6pPr marL="2285829" marR="0" indent="-12529" algn="l" rtl="0">
              <a:spcBef>
                <a:spcPts val="0"/>
              </a:spcBef>
              <a:defRPr/>
            </a:lvl6pPr>
            <a:lvl7pPr marL="2742995" marR="0" indent="-12494" algn="l" rtl="0">
              <a:spcBef>
                <a:spcPts val="0"/>
              </a:spcBef>
              <a:defRPr/>
            </a:lvl7pPr>
            <a:lvl8pPr marL="3200160" marR="0" indent="-12460" algn="l" rtl="0">
              <a:spcBef>
                <a:spcPts val="0"/>
              </a:spcBef>
              <a:defRPr/>
            </a:lvl8pPr>
            <a:lvl9pPr marL="3657326" marR="0" indent="-12425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166" marR="0" indent="-12665" algn="l" rtl="0">
              <a:spcBef>
                <a:spcPts val="0"/>
              </a:spcBef>
              <a:defRPr/>
            </a:lvl2pPr>
            <a:lvl3pPr marL="914333" marR="0" indent="-12633" algn="l" rtl="0">
              <a:spcBef>
                <a:spcPts val="0"/>
              </a:spcBef>
              <a:defRPr/>
            </a:lvl3pPr>
            <a:lvl4pPr marL="1371498" marR="0" indent="-12597" algn="l" rtl="0">
              <a:spcBef>
                <a:spcPts val="0"/>
              </a:spcBef>
              <a:defRPr/>
            </a:lvl4pPr>
            <a:lvl5pPr marL="1828664" marR="0" indent="-12563" algn="l" rtl="0">
              <a:spcBef>
                <a:spcPts val="0"/>
              </a:spcBef>
              <a:defRPr/>
            </a:lvl5pPr>
            <a:lvl6pPr marL="2285829" marR="0" indent="-12529" algn="l" rtl="0">
              <a:spcBef>
                <a:spcPts val="0"/>
              </a:spcBef>
              <a:defRPr/>
            </a:lvl6pPr>
            <a:lvl7pPr marL="2742995" marR="0" indent="-12494" algn="l" rtl="0">
              <a:spcBef>
                <a:spcPts val="0"/>
              </a:spcBef>
              <a:defRPr/>
            </a:lvl7pPr>
            <a:lvl8pPr marL="3200160" marR="0" indent="-12460" algn="l" rtl="0">
              <a:spcBef>
                <a:spcPts val="0"/>
              </a:spcBef>
              <a:defRPr/>
            </a:lvl8pPr>
            <a:lvl9pPr marL="3657326" marR="0" indent="-12425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IN" sz="1200" b="0" i="0" u="none" strike="noStrike" cap="none" baseline="0">
                <a:solidFill>
                  <a:srgbClr val="9A9A9A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IN" sz="1200" b="0" i="0" u="none" strike="noStrike" cap="none" baseline="0">
              <a:solidFill>
                <a:srgbClr val="9A9A9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875" marR="0" indent="-139675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895" marR="0" indent="-120595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2915" marR="0" indent="-88815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080" marR="0" indent="-11418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246" marR="0" indent="-114145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411" marR="0" indent="-114111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578" marR="0" indent="-114077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8743" marR="0" indent="-114043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5909" marR="0" indent="-114008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0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13" Type="http://schemas.openxmlformats.org/officeDocument/2006/relationships/chart" Target="../charts/chart1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5" Type="http://schemas.openxmlformats.org/officeDocument/2006/relationships/image" Target="../media/image29.jpg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Relationship Id="rId1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/>
        </p:nvSpPr>
        <p:spPr>
          <a:xfrm>
            <a:off x="625929" y="3268460"/>
            <a:ext cx="7969963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2000" b="1" dirty="0" smtClean="0">
                <a:solidFill>
                  <a:srgbClr val="262626"/>
                </a:solidFill>
              </a:rPr>
              <a:t>Predictive Analysis Can Help You Find Right Partner. </a:t>
            </a:r>
            <a:endParaRPr lang="en-US" sz="2000" b="1" dirty="0" smtClean="0">
              <a:solidFill>
                <a:srgbClr val="262626"/>
              </a:solidFill>
            </a:endParaRPr>
          </a:p>
          <a:p>
            <a:pPr lvl="0" algn="ctr">
              <a:buSzPct val="25000"/>
            </a:pPr>
            <a:r>
              <a:rPr lang="en-US" sz="2000" b="1" dirty="0" smtClean="0">
                <a:solidFill>
                  <a:srgbClr val="262626"/>
                </a:solidFill>
              </a:rPr>
              <a:t>Learn </a:t>
            </a:r>
            <a:r>
              <a:rPr lang="en-US" sz="2000" b="1" dirty="0" smtClean="0">
                <a:solidFill>
                  <a:srgbClr val="262626"/>
                </a:solidFill>
              </a:rPr>
              <a:t>How !</a:t>
            </a:r>
            <a:endParaRPr lang="en-IN" sz="2000" b="1" i="0" u="none" strike="noStrike" cap="none" baseline="0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155573" y="-144463"/>
            <a:ext cx="2409205" cy="24092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35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Shape 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550" y="317740"/>
            <a:ext cx="2950719" cy="295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398836" y="145917"/>
            <a:ext cx="8265661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Predictive Analytics Is A Game-Changer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3369378" y="4817894"/>
            <a:ext cx="1075935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05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Source: Forbes</a:t>
            </a:r>
          </a:p>
        </p:txBody>
      </p:sp>
      <p:sp>
        <p:nvSpPr>
          <p:cNvPr id="190" name="Shape 190"/>
          <p:cNvSpPr/>
          <p:nvPr/>
        </p:nvSpPr>
        <p:spPr>
          <a:xfrm>
            <a:off x="2164875" y="1188817"/>
            <a:ext cx="6701884" cy="30469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Buy determined 7% of its customers were responsible for 43% of its sales. The company then </a:t>
            </a:r>
            <a:r>
              <a:rPr lang="en-IN" sz="1600" b="0" i="0" u="none" strike="noStrike" cap="none" baseline="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segmented its customers into several archetypes and redesigned stores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Olive Garden uses data to </a:t>
            </a:r>
            <a:r>
              <a:rPr lang="en-IN" sz="1600" b="0" i="0" u="none" strike="noStrike" cap="none" baseline="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forecast staffing needs and food preparation requirements down to individual menu items and ingredients</a:t>
            </a:r>
            <a:r>
              <a:rPr lang="en-IN" sz="1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6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U.K.’s Royal Shakespeare Co. </a:t>
            </a:r>
            <a:r>
              <a:rPr lang="en-IN" sz="16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theatre </a:t>
            </a:r>
            <a:r>
              <a:rPr lang="en-IN" sz="16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then developed a marketing program that </a:t>
            </a:r>
            <a:r>
              <a:rPr lang="en-IN" sz="1600" b="0" i="0" u="none" strike="noStrike" cap="none" baseline="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increased regular attendees by more than 70% and its membership by 40%</a:t>
            </a: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272" y="3389841"/>
            <a:ext cx="1219199" cy="90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Shape 19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870" y="2305965"/>
            <a:ext cx="1620005" cy="825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Shape 193"/>
          <p:cNvPicPr preferRelativeResize="0"/>
          <p:nvPr/>
        </p:nvPicPr>
        <p:blipFill rotWithShape="1">
          <a:blip r:embed="rId5">
            <a:alphaModFix/>
          </a:blip>
          <a:srcRect l="13528" t="10404" r="11450" b="12275"/>
          <a:stretch/>
        </p:blipFill>
        <p:spPr>
          <a:xfrm>
            <a:off x="579862" y="920175"/>
            <a:ext cx="1550019" cy="1193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398836" y="145917"/>
            <a:ext cx="6459164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</a:t>
            </a:r>
            <a:r>
              <a:rPr lang="en-IN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Domains Using </a:t>
            </a:r>
            <a:r>
              <a:rPr lang="en-IN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Analytics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33244" y="1049454"/>
            <a:ext cx="1664414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38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Dating</a:t>
            </a:r>
            <a:endParaRPr lang="en-US" sz="38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59994" y="1645100"/>
            <a:ext cx="2799708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38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Banking</a:t>
            </a:r>
            <a:endParaRPr lang="en-US" sz="38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52809" y="2753640"/>
            <a:ext cx="1774861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38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Retail</a:t>
            </a:r>
            <a:endParaRPr lang="en-US" sz="38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7670" y="941617"/>
            <a:ext cx="3249202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38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E-commerce</a:t>
            </a:r>
            <a:endParaRPr lang="en-US" sz="38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5841" y="2379754"/>
            <a:ext cx="2219219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38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Trading</a:t>
            </a:r>
            <a:endParaRPr lang="en-US" sz="38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3932" y="3569792"/>
            <a:ext cx="2856216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38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IT Industry</a:t>
            </a:r>
            <a:endParaRPr lang="en-US" sz="38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59703" y="2122896"/>
            <a:ext cx="2517169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38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Transport</a:t>
            </a:r>
            <a:endParaRPr lang="en-US" sz="38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6289" y="3862180"/>
            <a:ext cx="3028309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</a:bodyPr>
          <a:lstStyle/>
          <a:p>
            <a:r>
              <a:rPr lang="en-US" sz="38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Healthcare</a:t>
            </a:r>
            <a:endParaRPr lang="en-US" sz="38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72" y="2963686"/>
            <a:ext cx="2153830" cy="21538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32" y="1592332"/>
            <a:ext cx="1922371" cy="19223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570" y="985866"/>
            <a:ext cx="2268538" cy="111332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142" y="4147807"/>
            <a:ext cx="2667549" cy="5490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531" y="2533344"/>
            <a:ext cx="1653076" cy="165307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42" y="2510914"/>
            <a:ext cx="2613602" cy="5044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0" y="751916"/>
            <a:ext cx="2108306" cy="1581230"/>
          </a:xfrm>
          <a:prstGeom prst="rect">
            <a:avLst/>
          </a:prstGeom>
        </p:spPr>
      </p:pic>
      <p:sp>
        <p:nvSpPr>
          <p:cNvPr id="22" name="Shape 218"/>
          <p:cNvSpPr txBox="1"/>
          <p:nvPr/>
        </p:nvSpPr>
        <p:spPr>
          <a:xfrm>
            <a:off x="478529" y="192265"/>
            <a:ext cx="6731429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</a:t>
            </a:r>
            <a:r>
              <a:rPr lang="en-IN" sz="2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Dating Companies </a:t>
            </a:r>
            <a:r>
              <a:rPr lang="en-IN" sz="2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Predictive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25632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/>
        </p:nvSpPr>
        <p:spPr>
          <a:xfrm>
            <a:off x="1213008" y="2534260"/>
            <a:ext cx="687275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Why Predictive Analysis in </a:t>
            </a:r>
            <a:r>
              <a:rPr lang="en-IN" sz="2400" b="1" i="0" u="none" strike="noStrike" cap="none" baseline="0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Dating</a:t>
            </a:r>
            <a:r>
              <a:rPr lang="en-IN" sz="2400" b="0" i="0" u="none" strike="noStrike" cap="none" baseline="0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domain?</a:t>
            </a:r>
            <a:endParaRPr lang="en-IN" sz="2400" b="0" i="0" u="none" strike="noStrike" cap="none" baseline="0" dirty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5453" y="865095"/>
            <a:ext cx="8473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ea typeface="BatangChe" panose="02030609000101010101" pitchFamily="49" charset="-127"/>
                <a:cs typeface="Tahoma" panose="020B0604030504040204" pitchFamily="34" charset="0"/>
              </a:rPr>
              <a:t>One in ten Americans have used a mobile dating app or </a:t>
            </a:r>
            <a:r>
              <a:rPr lang="en-US" sz="1800" dirty="0" smtClean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  <a:ea typeface="BatangChe" panose="02030609000101010101" pitchFamily="49" charset="-127"/>
                <a:cs typeface="Tahoma" panose="020B0604030504040204" pitchFamily="34" charset="0"/>
              </a:rPr>
              <a:t>website</a:t>
            </a:r>
            <a:r>
              <a:rPr lang="en-US" sz="1800" dirty="0" smtClean="0">
                <a:latin typeface="Arial Rounded MT Bold" panose="020F0704030504030204" pitchFamily="34" charset="0"/>
              </a:rPr>
              <a:t> </a:t>
            </a:r>
            <a:endParaRPr lang="en-US" sz="1800" dirty="0">
              <a:latin typeface="Arial Rounded MT Bold" panose="020F0704030504030204" pitchFamily="34" charset="0"/>
            </a:endParaRPr>
          </a:p>
        </p:txBody>
      </p:sp>
      <p:sp>
        <p:nvSpPr>
          <p:cNvPr id="12" name="Shape 218"/>
          <p:cNvSpPr txBox="1"/>
          <p:nvPr/>
        </p:nvSpPr>
        <p:spPr>
          <a:xfrm>
            <a:off x="478529" y="192265"/>
            <a:ext cx="6731429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Predictive Analysis In Dating Domain?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4702" y="4866501"/>
            <a:ext cx="2650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 : pewinternet.org</a:t>
            </a:r>
          </a:p>
        </p:txBody>
      </p:sp>
    </p:spTree>
    <p:extLst>
      <p:ext uri="{BB962C8B-B14F-4D97-AF65-F5344CB8AC3E}">
        <p14:creationId xmlns:p14="http://schemas.microsoft.com/office/powerpoint/2010/main" val="213407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5449" y="1234427"/>
            <a:ext cx="84736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Roboto"/>
              </a:rPr>
              <a:t>5% of all committed relationships in US began via something as simple as a </a:t>
            </a:r>
          </a:p>
          <a:p>
            <a:pPr algn="ctr"/>
            <a:r>
              <a:rPr lang="en-US" sz="1600" dirty="0" smtClean="0">
                <a:solidFill>
                  <a:srgbClr val="C00000"/>
                </a:solidFill>
                <a:latin typeface="Roboto"/>
              </a:rPr>
              <a:t>“like,” “swipe,” or “match.”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5453" y="865095"/>
            <a:ext cx="847361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  <a:ea typeface="BatangChe" panose="02030609000101010101" pitchFamily="49" charset="-127"/>
                <a:cs typeface="Tahoma" panose="020B0604030504040204" pitchFamily="34" charset="0"/>
              </a:rPr>
              <a:t>One in ten Americans have used a mobile dating app or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  <a:ea typeface="BatangChe" panose="02030609000101010101" pitchFamily="49" charset="-127"/>
                <a:cs typeface="Tahoma" panose="020B0604030504040204" pitchFamily="34" charset="0"/>
              </a:rPr>
              <a:t>website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Shape 218"/>
          <p:cNvSpPr txBox="1"/>
          <p:nvPr/>
        </p:nvSpPr>
        <p:spPr>
          <a:xfrm>
            <a:off x="485449" y="233362"/>
            <a:ext cx="6731429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Predictive Analysis In Dating Domain?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4702" y="4866501"/>
            <a:ext cx="2650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 : pewinternet.org</a:t>
            </a:r>
          </a:p>
        </p:txBody>
      </p:sp>
    </p:spTree>
    <p:extLst>
      <p:ext uri="{BB962C8B-B14F-4D97-AF65-F5344CB8AC3E}">
        <p14:creationId xmlns:p14="http://schemas.microsoft.com/office/powerpoint/2010/main" val="311064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5449" y="1234427"/>
            <a:ext cx="847361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Roboto"/>
              </a:rPr>
              <a:t>5% of all committed relationships in US began via something as simple as a 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Roboto"/>
              </a:rPr>
              <a:t>“like,” “swipe,” or “match.”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5453" y="865095"/>
            <a:ext cx="847361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  <a:ea typeface="BatangChe" panose="02030609000101010101" pitchFamily="49" charset="-127"/>
                <a:cs typeface="Tahoma" panose="020B0604030504040204" pitchFamily="34" charset="0"/>
              </a:rPr>
              <a:t>One in ten Americans have used a mobile dating app or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  <a:ea typeface="BatangChe" panose="02030609000101010101" pitchFamily="49" charset="-127"/>
                <a:cs typeface="Tahoma" panose="020B0604030504040204" pitchFamily="34" charset="0"/>
              </a:rPr>
              <a:t>website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449" y="1819202"/>
            <a:ext cx="84736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b="1" dirty="0">
                <a:latin typeface="franklin-gothic-urw"/>
              </a:rPr>
              <a:t>5% of Americans who are currently married or in a long-term partnership met their partner somewhere online. </a:t>
            </a:r>
            <a:endParaRPr lang="en-US" b="1" dirty="0" smtClean="0">
              <a:latin typeface="franklin-gothic-urw"/>
            </a:endParaRPr>
          </a:p>
          <a:p>
            <a:pPr algn="ctr" fontAlgn="base"/>
            <a:r>
              <a:rPr lang="en-US" b="1" dirty="0" smtClean="0">
                <a:latin typeface="franklin-gothic-urw"/>
              </a:rPr>
              <a:t>Among </a:t>
            </a:r>
            <a:r>
              <a:rPr lang="en-US" b="1" dirty="0">
                <a:latin typeface="franklin-gothic-urw"/>
              </a:rPr>
              <a:t>those who have been together for ten years or less, 11% met online</a:t>
            </a:r>
          </a:p>
        </p:txBody>
      </p:sp>
      <p:sp>
        <p:nvSpPr>
          <p:cNvPr id="12" name="Shape 218"/>
          <p:cNvSpPr txBox="1"/>
          <p:nvPr/>
        </p:nvSpPr>
        <p:spPr>
          <a:xfrm>
            <a:off x="478529" y="192265"/>
            <a:ext cx="6731429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Predictive Analysis In Dating Domain?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4702" y="4866501"/>
            <a:ext cx="2650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 : pewinternet.org</a:t>
            </a:r>
          </a:p>
        </p:txBody>
      </p:sp>
    </p:spTree>
    <p:extLst>
      <p:ext uri="{BB962C8B-B14F-4D97-AF65-F5344CB8AC3E}">
        <p14:creationId xmlns:p14="http://schemas.microsoft.com/office/powerpoint/2010/main" val="172612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5449" y="1234427"/>
            <a:ext cx="847361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Roboto"/>
              </a:rPr>
              <a:t>5% of all committed relationships in US began via something as simple as a 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Roboto"/>
              </a:rPr>
              <a:t>“like,” “swipe,” or “match.”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5453" y="865095"/>
            <a:ext cx="847361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  <a:ea typeface="BatangChe" panose="02030609000101010101" pitchFamily="49" charset="-127"/>
                <a:cs typeface="Tahoma" panose="020B0604030504040204" pitchFamily="34" charset="0"/>
              </a:rPr>
              <a:t>One in ten Americans have used a mobile dating app or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  <a:ea typeface="BatangChe" panose="02030609000101010101" pitchFamily="49" charset="-127"/>
                <a:cs typeface="Tahoma" panose="020B0604030504040204" pitchFamily="34" charset="0"/>
              </a:rPr>
              <a:t>website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449" y="1819202"/>
            <a:ext cx="84736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franklin-gothic-urw"/>
              </a:rPr>
              <a:t>5% of Americans who are currently married or in a long-term partnership met their partner somewhere online. </a:t>
            </a:r>
            <a:endParaRPr lang="en-US" b="1" dirty="0" smtClean="0">
              <a:solidFill>
                <a:schemeClr val="bg1">
                  <a:lumMod val="75000"/>
                </a:schemeClr>
              </a:solidFill>
              <a:latin typeface="franklin-gothic-urw"/>
            </a:endParaRPr>
          </a:p>
          <a:p>
            <a:pPr algn="ctr" fontAlgn="base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franklin-gothic-urw"/>
              </a:rPr>
              <a:t>Among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franklin-gothic-urw"/>
              </a:rPr>
              <a:t>those who have been together for ten years or less, 11% met online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449" y="2557081"/>
            <a:ext cx="84736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33% of online daters have </a:t>
            </a:r>
            <a:r>
              <a:rPr lang="en-US" i="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paid to use an online dating site or app</a:t>
            </a:r>
            <a:r>
              <a:rPr lang="en-US" dirty="0">
                <a:solidFill>
                  <a:srgbClr val="00B050"/>
                </a:solidFill>
                <a:latin typeface="Arial Rounded MT Bold" panose="020F0704030504030204" pitchFamily="34" charset="0"/>
              </a:rPr>
              <a:t>.</a:t>
            </a:r>
          </a:p>
        </p:txBody>
      </p:sp>
      <p:sp>
        <p:nvSpPr>
          <p:cNvPr id="12" name="Shape 218"/>
          <p:cNvSpPr txBox="1"/>
          <p:nvPr/>
        </p:nvSpPr>
        <p:spPr>
          <a:xfrm>
            <a:off x="478529" y="192265"/>
            <a:ext cx="6731429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Predictive Analysis In Dating Domain?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4702" y="4866501"/>
            <a:ext cx="2650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 : pewinternet.org</a:t>
            </a:r>
          </a:p>
        </p:txBody>
      </p:sp>
    </p:spTree>
    <p:extLst>
      <p:ext uri="{BB962C8B-B14F-4D97-AF65-F5344CB8AC3E}">
        <p14:creationId xmlns:p14="http://schemas.microsoft.com/office/powerpoint/2010/main" val="173039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5449" y="1234427"/>
            <a:ext cx="847361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Roboto"/>
              </a:rPr>
              <a:t>5% of all committed relationships in US began via something as simple as a 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Roboto"/>
              </a:rPr>
              <a:t>“like,” “swipe,” or “match.”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5453" y="865095"/>
            <a:ext cx="847361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  <a:ea typeface="BatangChe" panose="02030609000101010101" pitchFamily="49" charset="-127"/>
                <a:cs typeface="Tahoma" panose="020B0604030504040204" pitchFamily="34" charset="0"/>
              </a:rPr>
              <a:t>One in ten Americans have used a mobile dating app or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  <a:ea typeface="BatangChe" panose="02030609000101010101" pitchFamily="49" charset="-127"/>
                <a:cs typeface="Tahoma" panose="020B0604030504040204" pitchFamily="34" charset="0"/>
              </a:rPr>
              <a:t>website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449" y="1819202"/>
            <a:ext cx="84736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franklin-gothic-urw"/>
              </a:rPr>
              <a:t>5% of Americans who are currently married or in a long-term partnership met their partner somewhere online. </a:t>
            </a:r>
            <a:endParaRPr lang="en-US" b="1" dirty="0" smtClean="0">
              <a:solidFill>
                <a:schemeClr val="bg1">
                  <a:lumMod val="75000"/>
                </a:schemeClr>
              </a:solidFill>
              <a:latin typeface="franklin-gothic-urw"/>
            </a:endParaRPr>
          </a:p>
          <a:p>
            <a:pPr algn="ctr" fontAlgn="base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franklin-gothic-urw"/>
              </a:rPr>
              <a:t>Among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franklin-gothic-urw"/>
              </a:rPr>
              <a:t>those who have been together for ten years or less, 11% met online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449" y="2557081"/>
            <a:ext cx="847361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33% of online daters have 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paid to use an online dating site or app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85449" y="2864858"/>
            <a:ext cx="84736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</a:rPr>
              <a:t>57% of Americans with an annual household income of $75,000 or more know someone who uses online dating, and 40% know someone who met a spouse or partner this way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Shape 218"/>
          <p:cNvSpPr txBox="1"/>
          <p:nvPr/>
        </p:nvSpPr>
        <p:spPr>
          <a:xfrm>
            <a:off x="478529" y="192265"/>
            <a:ext cx="6731429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Predictive Analysis In Dating Domain?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4702" y="4866501"/>
            <a:ext cx="2650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 : pewinternet.org</a:t>
            </a:r>
          </a:p>
        </p:txBody>
      </p:sp>
    </p:spTree>
    <p:extLst>
      <p:ext uri="{BB962C8B-B14F-4D97-AF65-F5344CB8AC3E}">
        <p14:creationId xmlns:p14="http://schemas.microsoft.com/office/powerpoint/2010/main" val="37050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5449" y="1234427"/>
            <a:ext cx="847361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Roboto"/>
              </a:rPr>
              <a:t>5% of all committed relationships in US began via something as simple as a 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Roboto"/>
              </a:rPr>
              <a:t>“like,” “swipe,” or “match.”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5453" y="865095"/>
            <a:ext cx="847361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  <a:ea typeface="BatangChe" panose="02030609000101010101" pitchFamily="49" charset="-127"/>
                <a:cs typeface="Tahoma" panose="020B0604030504040204" pitchFamily="34" charset="0"/>
              </a:rPr>
              <a:t>One in ten Americans have used a mobile dating app or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  <a:ea typeface="BatangChe" panose="02030609000101010101" pitchFamily="49" charset="-127"/>
                <a:cs typeface="Tahoma" panose="020B0604030504040204" pitchFamily="34" charset="0"/>
              </a:rPr>
              <a:t>website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449" y="1819202"/>
            <a:ext cx="84736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franklin-gothic-urw"/>
              </a:rPr>
              <a:t>5% of Americans who are currently married or in a long-term partnership met their partner somewhere online. </a:t>
            </a:r>
            <a:endParaRPr lang="en-US" b="1" dirty="0" smtClean="0">
              <a:solidFill>
                <a:schemeClr val="bg1">
                  <a:lumMod val="75000"/>
                </a:schemeClr>
              </a:solidFill>
              <a:latin typeface="franklin-gothic-urw"/>
            </a:endParaRPr>
          </a:p>
          <a:p>
            <a:pPr algn="ctr" fontAlgn="base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franklin-gothic-urw"/>
              </a:rPr>
              <a:t>Among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franklin-gothic-urw"/>
              </a:rPr>
              <a:t>those who have been together for ten years or less, 11% met online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449" y="2557081"/>
            <a:ext cx="847361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33% of online daters have 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paid to use an online dating site or app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85449" y="2864858"/>
            <a:ext cx="847361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57% of Americans with an annual household income of $75,000 or more know someone who uses online dating, and 40% know someone who met a spouse or partner this way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5449" y="3388078"/>
            <a:ext cx="84736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latin typeface="Georgia" panose="02040502050405020303" pitchFamily="18" charset="0"/>
              </a:rPr>
              <a:t>59% of all internet users agree with the statement that “</a:t>
            </a:r>
            <a:r>
              <a:rPr lang="en-US" i="1" dirty="0">
                <a:solidFill>
                  <a:srgbClr val="7030A0"/>
                </a:solidFill>
                <a:latin typeface="Georgia" panose="02040502050405020303" pitchFamily="18" charset="0"/>
              </a:rPr>
              <a:t>online dating is a good way to meet people</a:t>
            </a:r>
            <a:r>
              <a:rPr lang="en-US" dirty="0">
                <a:solidFill>
                  <a:srgbClr val="7030A0"/>
                </a:solidFill>
                <a:latin typeface="Georgia" panose="02040502050405020303" pitchFamily="18" charset="0"/>
              </a:rPr>
              <a:t>,”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Shape 218"/>
          <p:cNvSpPr txBox="1"/>
          <p:nvPr/>
        </p:nvSpPr>
        <p:spPr>
          <a:xfrm>
            <a:off x="478529" y="192265"/>
            <a:ext cx="6731429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Predictive Analysis In Dating Domain?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4702" y="4866501"/>
            <a:ext cx="2650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 : pewinternet.org</a:t>
            </a:r>
          </a:p>
        </p:txBody>
      </p:sp>
    </p:spTree>
    <p:extLst>
      <p:ext uri="{BB962C8B-B14F-4D97-AF65-F5344CB8AC3E}">
        <p14:creationId xmlns:p14="http://schemas.microsoft.com/office/powerpoint/2010/main" val="31129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486312" y="771550"/>
            <a:ext cx="5375225" cy="38020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buClr>
                <a:srgbClr val="0070C0"/>
              </a:buClr>
              <a:buSzPct val="25000"/>
              <a:buFont typeface="Arial"/>
              <a:buNone/>
            </a:pPr>
            <a:r>
              <a:rPr lang="en-IN" sz="1600" b="0" i="0" u="none" strike="noStrike" cap="none" baseline="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At the end of the session, you will be able </a:t>
            </a:r>
            <a:r>
              <a:rPr lang="en-IN" sz="1600" b="0" i="0" u="none" strike="noStrike" cap="none" baseline="0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lang="en-IN" sz="1600" b="0" i="0" u="none" strike="noStrike" cap="none" baseline="0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400" b="0" i="0" u="none" strike="noStrike" cap="none" baseline="0" dirty="0" smtClean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280"/>
              </a:spcBef>
              <a:buClr>
                <a:srgbClr val="0070C0"/>
              </a:buClr>
              <a:buSzPct val="100000"/>
              <a:buFont typeface="Noto Symbol"/>
              <a:buChar char="✓"/>
            </a:pPr>
            <a:r>
              <a:rPr lang="en-IN" sz="1400" b="0" i="0" u="none" strike="noStrike" cap="none" baseline="0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What </a:t>
            </a:r>
            <a:r>
              <a:rPr lang="en-IN" sz="1400" b="0" i="0" u="none" strike="noStrike" cap="none" baseline="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is Predictive Analytics?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280"/>
              </a:spcBef>
              <a:buClr>
                <a:srgbClr val="0070C0"/>
              </a:buClr>
              <a:buSzPct val="100000"/>
              <a:buFont typeface="Noto Symbol"/>
              <a:buChar char="✓"/>
            </a:pPr>
            <a:r>
              <a:rPr lang="en-IN" sz="1400" b="0" i="0" u="none" strike="noStrike" cap="none" baseline="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Why Predictive Analytics</a:t>
            </a:r>
            <a:r>
              <a:rPr lang="en-IN" sz="1400" b="0" i="0" u="none" strike="noStrike" cap="none" baseline="0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280"/>
              </a:spcBef>
              <a:buClr>
                <a:srgbClr val="0070C0"/>
              </a:buClr>
              <a:buSzPct val="100000"/>
              <a:buFont typeface="Noto Symbol"/>
              <a:buChar char="✓"/>
            </a:pPr>
            <a:r>
              <a:rPr lang="en-IN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Domains where predictive analysis is creating magic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280"/>
              </a:spcBef>
              <a:buClr>
                <a:srgbClr val="0070C0"/>
              </a:buClr>
              <a:buSzPct val="100000"/>
              <a:buFont typeface="Noto Symbol"/>
              <a:buChar char="✓"/>
            </a:pPr>
            <a:r>
              <a:rPr lang="en-IN" dirty="0" smtClean="0">
                <a:solidFill>
                  <a:schemeClr val="accent2">
                    <a:lumMod val="50000"/>
                  </a:schemeClr>
                </a:solidFill>
                <a:latin typeface="Tahoma"/>
                <a:ea typeface="Tahoma"/>
                <a:cs typeface="Tahoma"/>
                <a:sym typeface="Tahoma"/>
              </a:rPr>
              <a:t>Predictive Analysis in finding right partner</a:t>
            </a:r>
          </a:p>
          <a:p>
            <a:pPr marL="342900" lvl="0" indent="-342900">
              <a:lnSpc>
                <a:spcPct val="200000"/>
              </a:lnSpc>
              <a:spcBef>
                <a:spcPts val="280"/>
              </a:spcBef>
              <a:buClr>
                <a:srgbClr val="0070C0"/>
              </a:buClr>
              <a:buSzPct val="100000"/>
              <a:buFont typeface="Noto Symbol"/>
              <a:buChar char="✓"/>
            </a:pPr>
            <a:r>
              <a:rPr lang="en-US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Case study </a:t>
            </a:r>
            <a:r>
              <a:rPr lang="en-US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on application of predictive Analysis</a:t>
            </a:r>
          </a:p>
          <a:p>
            <a:pPr marL="342900" lvl="0" indent="-342900">
              <a:lnSpc>
                <a:spcPct val="200000"/>
              </a:lnSpc>
              <a:spcBef>
                <a:spcPts val="280"/>
              </a:spcBef>
              <a:buClr>
                <a:srgbClr val="0070C0"/>
              </a:buClr>
              <a:buSzPct val="100000"/>
              <a:buFont typeface="Noto Symbol"/>
              <a:buChar char="✓"/>
            </a:pPr>
            <a:r>
              <a:rPr lang="en-US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Companies using  predictive Analysis for love match</a:t>
            </a:r>
            <a:r>
              <a:rPr lang="en-IN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400" b="0" i="0" u="none" strike="noStrike" cap="none" baseline="0" dirty="0" smtClean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280"/>
              </a:spcBef>
              <a:buClr>
                <a:srgbClr val="0070C0"/>
              </a:buClr>
              <a:buFont typeface="Arial"/>
              <a:buNone/>
            </a:pPr>
            <a:endParaRPr sz="1400" b="0" i="0" u="none" strike="noStrike" cap="none" baseline="0" dirty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398836" y="145917"/>
            <a:ext cx="4656049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5449" y="1234427"/>
            <a:ext cx="847361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Roboto"/>
              </a:rPr>
              <a:t>5% of all committed relationships in US began via something as simple as a 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Roboto"/>
              </a:rPr>
              <a:t>“like,” “swipe,” or “match.”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5453" y="865095"/>
            <a:ext cx="847361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  <a:ea typeface="BatangChe" panose="02030609000101010101" pitchFamily="49" charset="-127"/>
                <a:cs typeface="Tahoma" panose="020B0604030504040204" pitchFamily="34" charset="0"/>
              </a:rPr>
              <a:t>One in ten Americans have used a mobile dating app or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  <a:ea typeface="BatangChe" panose="02030609000101010101" pitchFamily="49" charset="-127"/>
                <a:cs typeface="Tahoma" panose="020B0604030504040204" pitchFamily="34" charset="0"/>
              </a:rPr>
              <a:t>website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449" y="1819202"/>
            <a:ext cx="84736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franklin-gothic-urw"/>
              </a:rPr>
              <a:t>5% of Americans who are currently married or in a long-term partnership met their partner somewhere online. </a:t>
            </a:r>
            <a:endParaRPr lang="en-US" b="1" dirty="0" smtClean="0">
              <a:solidFill>
                <a:schemeClr val="bg1">
                  <a:lumMod val="75000"/>
                </a:schemeClr>
              </a:solidFill>
              <a:latin typeface="franklin-gothic-urw"/>
            </a:endParaRPr>
          </a:p>
          <a:p>
            <a:pPr algn="ctr" fontAlgn="base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franklin-gothic-urw"/>
              </a:rPr>
              <a:t>Among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franklin-gothic-urw"/>
              </a:rPr>
              <a:t>those who have been together for ten years or less, 11% met online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449" y="2557081"/>
            <a:ext cx="847361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33% of online daters have 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paid to use an online dating site or app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85449" y="2864858"/>
            <a:ext cx="847361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57% of Americans with an annual household income of $75,000 or more know someone who uses online dating, and 40% know someone who met a spouse or partner this way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5449" y="3388078"/>
            <a:ext cx="8473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59% of all internet users agree with the statement that “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online dating is a good way to meet people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,”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5449" y="3742021"/>
            <a:ext cx="8473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53% of internet users agree with the statement that “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online dating allows people to find a better match for themselves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</a:rPr>
              <a:t> because they can get to know a lot more people,”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Shape 218"/>
          <p:cNvSpPr txBox="1"/>
          <p:nvPr/>
        </p:nvSpPr>
        <p:spPr>
          <a:xfrm>
            <a:off x="478529" y="192265"/>
            <a:ext cx="6731429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Predictive Analysis In Dating Domain?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4702" y="4866501"/>
            <a:ext cx="2650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 : pewinternet.org</a:t>
            </a:r>
          </a:p>
        </p:txBody>
      </p:sp>
    </p:spTree>
    <p:extLst>
      <p:ext uri="{BB962C8B-B14F-4D97-AF65-F5344CB8AC3E}">
        <p14:creationId xmlns:p14="http://schemas.microsoft.com/office/powerpoint/2010/main" val="28691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5449" y="1234427"/>
            <a:ext cx="847361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Roboto"/>
              </a:rPr>
              <a:t>5% of all committed relationships in US began via something as simple as a 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Roboto"/>
              </a:rPr>
              <a:t>“like,” “swipe,” or “match.”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5453" y="865095"/>
            <a:ext cx="847361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  <a:ea typeface="BatangChe" panose="02030609000101010101" pitchFamily="49" charset="-127"/>
                <a:cs typeface="Tahoma" panose="020B0604030504040204" pitchFamily="34" charset="0"/>
              </a:rPr>
              <a:t>One in ten Americans have used a mobile dating app or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  <a:ea typeface="BatangChe" panose="02030609000101010101" pitchFamily="49" charset="-127"/>
                <a:cs typeface="Tahoma" panose="020B0604030504040204" pitchFamily="34" charset="0"/>
              </a:rPr>
              <a:t>website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449" y="1819202"/>
            <a:ext cx="84736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franklin-gothic-urw"/>
              </a:rPr>
              <a:t>5% of Americans who are currently married or in a long-term partnership met their partner somewhere online. </a:t>
            </a:r>
            <a:endParaRPr lang="en-US" b="1" dirty="0" smtClean="0">
              <a:solidFill>
                <a:schemeClr val="bg1">
                  <a:lumMod val="75000"/>
                </a:schemeClr>
              </a:solidFill>
              <a:latin typeface="franklin-gothic-urw"/>
            </a:endParaRPr>
          </a:p>
          <a:p>
            <a:pPr algn="ctr" fontAlgn="base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franklin-gothic-urw"/>
              </a:rPr>
              <a:t>Among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franklin-gothic-urw"/>
              </a:rPr>
              <a:t>those who have been together for ten years or less, 11% met online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485449" y="2557081"/>
            <a:ext cx="847361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33% of online daters have 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paid to use an online dating site or app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485449" y="2864858"/>
            <a:ext cx="847361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57% of Americans with an annual household income of $75,000 or more know someone who uses online dating, and 40% know someone who met a spouse or partner this way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5449" y="3388078"/>
            <a:ext cx="8473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59% of all internet users agree with the statement that “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online dating is a good way to meet people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,”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5449" y="3700925"/>
            <a:ext cx="847361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53% of internet users agree with the statement that “</a:t>
            </a:r>
            <a:r>
              <a:rPr lang="en-US" b="1" i="1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online dating allows people to find a better match for themselves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 because they can get to know a lot more people,”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5449" y="4236020"/>
            <a:ext cx="8473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11% of internet users (representing 9% of all adults) say that they have personally</a:t>
            </a:r>
            <a:r>
              <a:rPr lang="en-US" i="1" dirty="0">
                <a:solidFill>
                  <a:srgbClr val="FF0000"/>
                </a:solidFill>
                <a:latin typeface="inherit"/>
              </a:rPr>
              <a:t> used an online dating site</a:t>
            </a:r>
            <a:r>
              <a:rPr lang="en-US" dirty="0">
                <a:solidFill>
                  <a:srgbClr val="FF0000"/>
                </a:solidFill>
                <a:latin typeface="Georgia" panose="02040502050405020303" pitchFamily="18" charset="0"/>
              </a:rPr>
              <a:t> such as Match.com, eHarmony, or OK Cupid.</a:t>
            </a:r>
          </a:p>
        </p:txBody>
      </p:sp>
      <p:sp>
        <p:nvSpPr>
          <p:cNvPr id="12" name="Shape 218"/>
          <p:cNvSpPr txBox="1"/>
          <p:nvPr/>
        </p:nvSpPr>
        <p:spPr>
          <a:xfrm>
            <a:off x="478529" y="192265"/>
            <a:ext cx="6731429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Predictive Analysis In Dating Domain?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4702" y="4866501"/>
            <a:ext cx="2650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 : pewinternet.org</a:t>
            </a:r>
          </a:p>
        </p:txBody>
      </p:sp>
    </p:spTree>
    <p:extLst>
      <p:ext uri="{BB962C8B-B14F-4D97-AF65-F5344CB8AC3E}">
        <p14:creationId xmlns:p14="http://schemas.microsoft.com/office/powerpoint/2010/main" val="22598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04497960"/>
              </p:ext>
            </p:extLst>
          </p:nvPr>
        </p:nvGraphicFramePr>
        <p:xfrm>
          <a:off x="611312" y="1191802"/>
          <a:ext cx="8101174" cy="3300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29118" y="761192"/>
            <a:ext cx="53374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 interesting analytical insights from dating sites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: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hape 169"/>
          <p:cNvSpPr txBox="1"/>
          <p:nvPr/>
        </p:nvSpPr>
        <p:spPr>
          <a:xfrm>
            <a:off x="398836" y="145917"/>
            <a:ext cx="5919770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IN" sz="24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Interesting Analytical Insights </a:t>
            </a:r>
            <a:endParaRPr lang="en-IN" sz="24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4702" y="4866501"/>
            <a:ext cx="2650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 : </a:t>
            </a:r>
            <a:r>
              <a:rPr lang="en-US" sz="1200" dirty="0" err="1" smtClean="0"/>
              <a:t>KDNuggets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574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4349121"/>
              </p:ext>
            </p:extLst>
          </p:nvPr>
        </p:nvGraphicFramePr>
        <p:xfrm>
          <a:off x="529119" y="1613043"/>
          <a:ext cx="7947061" cy="283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hape 169"/>
          <p:cNvSpPr txBox="1"/>
          <p:nvPr/>
        </p:nvSpPr>
        <p:spPr>
          <a:xfrm>
            <a:off x="398836" y="145917"/>
            <a:ext cx="5919770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IN" sz="24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Success Of Dating Sites Worldwide</a:t>
            </a:r>
            <a:endParaRPr lang="en-IN" sz="24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4702" y="4866501"/>
            <a:ext cx="2650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 : pewinternet.org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9119" y="883578"/>
            <a:ext cx="6765533" cy="308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As per the survey conducted in 2014 :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7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0554" y="863030"/>
            <a:ext cx="8597140" cy="3838682"/>
            <a:chOff x="115345" y="722538"/>
            <a:chExt cx="8948791" cy="4420962"/>
          </a:xfrm>
        </p:grpSpPr>
        <p:graphicFrame>
          <p:nvGraphicFramePr>
            <p:cNvPr id="7" name="Diagram 6"/>
            <p:cNvGraphicFramePr/>
            <p:nvPr>
              <p:extLst>
                <p:ext uri="{D42A27DB-BD31-4B8C-83A1-F6EECF244321}">
                  <p14:modId xmlns:p14="http://schemas.microsoft.com/office/powerpoint/2010/main" val="975028400"/>
                </p:ext>
              </p:extLst>
            </p:nvPr>
          </p:nvGraphicFramePr>
          <p:xfrm>
            <a:off x="115345" y="722538"/>
            <a:ext cx="8948791" cy="442096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0200" y="1022876"/>
              <a:ext cx="1321961" cy="13716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8606" y="1562089"/>
              <a:ext cx="1091681" cy="41646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8261" y="1432747"/>
              <a:ext cx="1156088" cy="54580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099296" y="4418343"/>
              <a:ext cx="4765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2">
                      <a:lumMod val="50000"/>
                    </a:schemeClr>
                  </a:solidFill>
                </a:rPr>
                <a:t>How Popular dating sites worldwide offer their services</a:t>
              </a:r>
              <a:endParaRPr 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13" name="Shape 169"/>
          <p:cNvSpPr txBox="1"/>
          <p:nvPr/>
        </p:nvSpPr>
        <p:spPr>
          <a:xfrm>
            <a:off x="398836" y="145917"/>
            <a:ext cx="5919770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IN" sz="24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Popular Dating Sites Worldwide</a:t>
            </a:r>
            <a:endParaRPr lang="en-IN" sz="24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612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2"/>
          <p:cNvSpPr txBox="1"/>
          <p:nvPr/>
        </p:nvSpPr>
        <p:spPr>
          <a:xfrm>
            <a:off x="853411" y="726008"/>
            <a:ext cx="687275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Case Study : Match.com</a:t>
            </a:r>
            <a:endParaRPr lang="en-IN" sz="2400" b="0" i="0" u="none" strike="noStrike" cap="none" baseline="0" dirty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25" y="1187672"/>
            <a:ext cx="5383659" cy="3605224"/>
          </a:xfrm>
          <a:prstGeom prst="rect">
            <a:avLst/>
          </a:prstGeom>
        </p:spPr>
      </p:pic>
      <p:sp>
        <p:nvSpPr>
          <p:cNvPr id="4" name="Shape 169"/>
          <p:cNvSpPr txBox="1"/>
          <p:nvPr/>
        </p:nvSpPr>
        <p:spPr>
          <a:xfrm>
            <a:off x="398836" y="145917"/>
            <a:ext cx="5919770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IN" sz="24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Case Study</a:t>
            </a:r>
            <a:endParaRPr lang="en-IN" sz="24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740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/>
        </p:nvGraphicFramePr>
        <p:xfrm>
          <a:off x="531048" y="832205"/>
          <a:ext cx="8407470" cy="3914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hape 169"/>
          <p:cNvSpPr txBox="1"/>
          <p:nvPr/>
        </p:nvSpPr>
        <p:spPr>
          <a:xfrm>
            <a:off x="398836" y="145917"/>
            <a:ext cx="5919770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IN" sz="24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Features </a:t>
            </a:r>
            <a:endParaRPr lang="en-IN" sz="24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011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07" y="0"/>
            <a:ext cx="2858673" cy="634965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959013" y="2876765"/>
            <a:ext cx="1745488" cy="1547543"/>
            <a:chOff x="1624435" y="0"/>
            <a:chExt cx="5895129" cy="51435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4435" y="0"/>
              <a:ext cx="5895129" cy="51435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353116" y="1707385"/>
              <a:ext cx="4396760" cy="14321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 smtClean="0">
                  <a:ln w="0"/>
                  <a:solidFill>
                    <a:schemeClr val="tx2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Have we got a girl for you??</a:t>
              </a:r>
              <a:endParaRPr lang="en-US" sz="1100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7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2166715"/>
              </p:ext>
            </p:extLst>
          </p:nvPr>
        </p:nvGraphicFramePr>
        <p:xfrm>
          <a:off x="138701" y="1530246"/>
          <a:ext cx="8522413" cy="1169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131218901"/>
              </p:ext>
            </p:extLst>
          </p:nvPr>
        </p:nvGraphicFramePr>
        <p:xfrm>
          <a:off x="323635" y="3924728"/>
          <a:ext cx="8522413" cy="554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Shape 169"/>
          <p:cNvSpPr txBox="1"/>
          <p:nvPr/>
        </p:nvSpPr>
        <p:spPr>
          <a:xfrm>
            <a:off x="398836" y="145917"/>
            <a:ext cx="5919770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IN" sz="24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Match.com</a:t>
            </a:r>
            <a:endParaRPr lang="en-IN" sz="24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58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40264543"/>
              </p:ext>
            </p:extLst>
          </p:nvPr>
        </p:nvGraphicFramePr>
        <p:xfrm>
          <a:off x="467473" y="861236"/>
          <a:ext cx="8485141" cy="3904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hape 169"/>
          <p:cNvSpPr txBox="1"/>
          <p:nvPr/>
        </p:nvSpPr>
        <p:spPr>
          <a:xfrm>
            <a:off x="398835" y="145917"/>
            <a:ext cx="6577317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IN" sz="24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Challenges And Solution For Predictive Analysis</a:t>
            </a:r>
            <a:endParaRPr lang="en-IN" sz="24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865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/>
        </p:nvSpPr>
        <p:spPr>
          <a:xfrm>
            <a:off x="2332891" y="2513713"/>
            <a:ext cx="4443045" cy="738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What is Predictive Analytics?</a:t>
            </a:r>
          </a:p>
          <a:p>
            <a:pPr marL="171450" marR="0" lvl="0" indent="-57150" algn="ctr" rtl="0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endParaRPr sz="18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2"/>
          <p:cNvSpPr txBox="1"/>
          <p:nvPr/>
        </p:nvSpPr>
        <p:spPr>
          <a:xfrm>
            <a:off x="976702" y="2030826"/>
            <a:ext cx="7365914" cy="7637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1800" dirty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Did you know that Facebook can look at its user’s posting patterns and moods in order to predict their future romantic relationships?</a:t>
            </a:r>
          </a:p>
        </p:txBody>
      </p:sp>
    </p:spTree>
    <p:extLst>
      <p:ext uri="{BB962C8B-B14F-4D97-AF65-F5344CB8AC3E}">
        <p14:creationId xmlns:p14="http://schemas.microsoft.com/office/powerpoint/2010/main" val="427578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2"/>
          <p:cNvSpPr txBox="1"/>
          <p:nvPr/>
        </p:nvSpPr>
        <p:spPr>
          <a:xfrm>
            <a:off x="1007523" y="2493163"/>
            <a:ext cx="687275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 smtClean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Case Study : Facebook.com</a:t>
            </a:r>
            <a:endParaRPr lang="en-IN" sz="2400" b="0" i="0" u="none" strike="noStrike" cap="none" baseline="0" dirty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Shape 169"/>
          <p:cNvSpPr txBox="1"/>
          <p:nvPr/>
        </p:nvSpPr>
        <p:spPr>
          <a:xfrm>
            <a:off x="398836" y="145917"/>
            <a:ext cx="5919770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IN" sz="24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Case Study</a:t>
            </a:r>
            <a:endParaRPr lang="en-IN" sz="24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123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028842807"/>
              </p:ext>
            </p:extLst>
          </p:nvPr>
        </p:nvGraphicFramePr>
        <p:xfrm>
          <a:off x="2193531" y="4408083"/>
          <a:ext cx="5337425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910357077"/>
              </p:ext>
            </p:extLst>
          </p:nvPr>
        </p:nvGraphicFramePr>
        <p:xfrm>
          <a:off x="965169" y="3570233"/>
          <a:ext cx="7794147" cy="107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2193531" y="770562"/>
            <a:ext cx="4929962" cy="2759686"/>
            <a:chOff x="2397261" y="869031"/>
            <a:chExt cx="4929962" cy="2753684"/>
          </a:xfrm>
        </p:grpSpPr>
        <p:graphicFrame>
          <p:nvGraphicFramePr>
            <p:cNvPr id="14" name="Chart 13"/>
            <p:cNvGraphicFramePr/>
            <p:nvPr>
              <p:extLst>
                <p:ext uri="{D42A27DB-BD31-4B8C-83A1-F6EECF244321}">
                  <p14:modId xmlns:p14="http://schemas.microsoft.com/office/powerpoint/2010/main" val="1249488129"/>
                </p:ext>
              </p:extLst>
            </p:nvPr>
          </p:nvGraphicFramePr>
          <p:xfrm>
            <a:off x="2397261" y="869031"/>
            <a:ext cx="4929962" cy="27536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sp>
          <p:nvSpPr>
            <p:cNvPr id="20" name="Freeform 19"/>
            <p:cNvSpPr/>
            <p:nvPr/>
          </p:nvSpPr>
          <p:spPr>
            <a:xfrm>
              <a:off x="2753472" y="1599318"/>
              <a:ext cx="4536127" cy="620500"/>
            </a:xfrm>
            <a:custGeom>
              <a:avLst/>
              <a:gdLst>
                <a:gd name="connsiteX0" fmla="*/ 0 w 4536127"/>
                <a:gd name="connsiteY0" fmla="*/ 578803 h 620500"/>
                <a:gd name="connsiteX1" fmla="*/ 472612 w 4536127"/>
                <a:gd name="connsiteY1" fmla="*/ 578803 h 620500"/>
                <a:gd name="connsiteX2" fmla="*/ 472612 w 4536127"/>
                <a:gd name="connsiteY2" fmla="*/ 578803 h 620500"/>
                <a:gd name="connsiteX3" fmla="*/ 965771 w 4536127"/>
                <a:gd name="connsiteY3" fmla="*/ 424691 h 620500"/>
                <a:gd name="connsiteX4" fmla="*/ 1756881 w 4536127"/>
                <a:gd name="connsiteY4" fmla="*/ 157563 h 620500"/>
                <a:gd name="connsiteX5" fmla="*/ 2527443 w 4536127"/>
                <a:gd name="connsiteY5" fmla="*/ 13725 h 620500"/>
                <a:gd name="connsiteX6" fmla="*/ 3544585 w 4536127"/>
                <a:gd name="connsiteY6" fmla="*/ 496610 h 620500"/>
                <a:gd name="connsiteX7" fmla="*/ 4428162 w 4536127"/>
                <a:gd name="connsiteY7" fmla="*/ 609626 h 620500"/>
                <a:gd name="connsiteX8" fmla="*/ 4489807 w 4536127"/>
                <a:gd name="connsiteY8" fmla="*/ 609626 h 62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36127" h="620500">
                  <a:moveTo>
                    <a:pt x="0" y="578803"/>
                  </a:moveTo>
                  <a:lnTo>
                    <a:pt x="472612" y="578803"/>
                  </a:lnTo>
                  <a:lnTo>
                    <a:pt x="472612" y="578803"/>
                  </a:lnTo>
                  <a:lnTo>
                    <a:pt x="965771" y="424691"/>
                  </a:lnTo>
                  <a:cubicBezTo>
                    <a:pt x="1179816" y="354484"/>
                    <a:pt x="1496602" y="226057"/>
                    <a:pt x="1756881" y="157563"/>
                  </a:cubicBezTo>
                  <a:cubicBezTo>
                    <a:pt x="2017160" y="89069"/>
                    <a:pt x="2229492" y="-42783"/>
                    <a:pt x="2527443" y="13725"/>
                  </a:cubicBezTo>
                  <a:cubicBezTo>
                    <a:pt x="2825394" y="70233"/>
                    <a:pt x="3227799" y="397293"/>
                    <a:pt x="3544585" y="496610"/>
                  </a:cubicBezTo>
                  <a:cubicBezTo>
                    <a:pt x="3861372" y="595927"/>
                    <a:pt x="4270625" y="590790"/>
                    <a:pt x="4428162" y="609626"/>
                  </a:cubicBezTo>
                  <a:cubicBezTo>
                    <a:pt x="4585699" y="628462"/>
                    <a:pt x="4537753" y="619044"/>
                    <a:pt x="4489807" y="609626"/>
                  </a:cubicBezTo>
                </a:path>
              </a:pathLst>
            </a:custGeom>
            <a:noFill/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286001" y="1883248"/>
            <a:ext cx="808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relation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06633" y="1813367"/>
            <a:ext cx="12429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physical touch</a:t>
            </a:r>
            <a:endParaRPr lang="en-US" sz="9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972" y="1094868"/>
            <a:ext cx="1363204" cy="143256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85" y="919993"/>
            <a:ext cx="1217546" cy="1607435"/>
          </a:xfrm>
          <a:prstGeom prst="rect">
            <a:avLst/>
          </a:prstGeom>
        </p:spPr>
      </p:pic>
      <p:sp>
        <p:nvSpPr>
          <p:cNvPr id="27" name="Shape 169"/>
          <p:cNvSpPr txBox="1"/>
          <p:nvPr/>
        </p:nvSpPr>
        <p:spPr>
          <a:xfrm>
            <a:off x="398836" y="145917"/>
            <a:ext cx="5919770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IN" sz="24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Facebook Couple Prediction</a:t>
            </a:r>
            <a:endParaRPr lang="en-IN" sz="24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764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horzBrick">
          <a:fgClr>
            <a:schemeClr val="accent1">
              <a:tint val="50000"/>
              <a:hueOff val="0"/>
              <a:satOff val="0"/>
              <a:lumOff val="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0763" y="871758"/>
            <a:ext cx="83374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http://scitechnow.org/technology/dating-today-love-lives-decided-algorithmically/#</a:t>
            </a:r>
          </a:p>
        </p:txBody>
      </p:sp>
      <p:sp>
        <p:nvSpPr>
          <p:cNvPr id="3" name="Rectangle 2"/>
          <p:cNvSpPr/>
          <p:nvPr/>
        </p:nvSpPr>
        <p:spPr>
          <a:xfrm>
            <a:off x="590764" y="1264173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http://support.sas.com/resources/papers/proceedings11/047-2011.pdf</a:t>
            </a:r>
          </a:p>
        </p:txBody>
      </p:sp>
      <p:sp>
        <p:nvSpPr>
          <p:cNvPr id="5" name="Rectangle 4"/>
          <p:cNvSpPr/>
          <p:nvPr/>
        </p:nvSpPr>
        <p:spPr>
          <a:xfrm>
            <a:off x="590763" y="1699864"/>
            <a:ext cx="74333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http://www.business2community.com/facebook/facebooks-predictive-analytics-a-love-story-01304017</a:t>
            </a:r>
          </a:p>
        </p:txBody>
      </p:sp>
      <p:sp>
        <p:nvSpPr>
          <p:cNvPr id="6" name="Rectangle 5"/>
          <p:cNvSpPr/>
          <p:nvPr/>
        </p:nvSpPr>
        <p:spPr>
          <a:xfrm>
            <a:off x="590763" y="2141336"/>
            <a:ext cx="70326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http://www.allanalytics.com/author.asp?section_id=1412&amp;doc_id=238774</a:t>
            </a:r>
          </a:p>
        </p:txBody>
      </p:sp>
      <p:sp>
        <p:nvSpPr>
          <p:cNvPr id="7" name="Rectangle 6"/>
          <p:cNvSpPr/>
          <p:nvPr/>
        </p:nvSpPr>
        <p:spPr>
          <a:xfrm>
            <a:off x="590763" y="2643449"/>
            <a:ext cx="59127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http://www.allanalytics.com/author.asp?section_id=1412&amp;doc_id=235266</a:t>
            </a:r>
          </a:p>
        </p:txBody>
      </p:sp>
      <p:sp>
        <p:nvSpPr>
          <p:cNvPr id="9" name="Rectangle 8"/>
          <p:cNvSpPr/>
          <p:nvPr/>
        </p:nvSpPr>
        <p:spPr>
          <a:xfrm>
            <a:off x="590763" y="3145562"/>
            <a:ext cx="66833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http://www.slideshare.net/mongodb/big-dating-at-e-harmony-06232014final-1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17211" y="2727833"/>
            <a:ext cx="18069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http://blog.okcupid.com/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0764" y="3567605"/>
            <a:ext cx="62107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http://www.scientificamerican.com/article/dating-services-tinker-with-the-algorithms-of-love/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0763" y="4360398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https://www.linkedin.com/pulse/love-sex-predictive-analytics-lars-hamberg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0763" y="3964001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http://www.kdnuggets.com/2015/06/love-sex-predictive-analytics.html</a:t>
            </a:r>
          </a:p>
        </p:txBody>
      </p:sp>
      <p:sp>
        <p:nvSpPr>
          <p:cNvPr id="14" name="Shape 169"/>
          <p:cNvSpPr txBox="1"/>
          <p:nvPr/>
        </p:nvSpPr>
        <p:spPr>
          <a:xfrm>
            <a:off x="398836" y="145917"/>
            <a:ext cx="5919770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IN" sz="260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lang="en-IN" sz="26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804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/>
          <p:nvPr/>
        </p:nvSpPr>
        <p:spPr>
          <a:xfrm>
            <a:off x="398912" y="154426"/>
            <a:ext cx="549767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2600" b="0" i="0" u="none" strike="noStrike" cap="none" baseline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398912" y="154426"/>
            <a:ext cx="5497671" cy="436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Calibri"/>
              <a:buNone/>
            </a:pPr>
            <a:r>
              <a:rPr lang="en-IN" sz="2600" b="0" i="0" u="none" strike="noStrike" cap="none" baseline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Survey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98836" y="766864"/>
            <a:ext cx="8346580" cy="116955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1400" b="0" i="0" u="none" strike="noStrike" cap="none" baseline="0" dirty="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Predictive analytics </a:t>
            </a:r>
            <a:r>
              <a:rPr lang="en-IN" sz="1400" b="0" i="0" u="none" strike="noStrike" cap="none" baseline="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the analysis of data by using statistical algorithms and machine-learning techniques to identify the likelihood of future outcomes based on historical data.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1" name="Shape 91"/>
          <p:cNvPicPr preferRelativeResize="0"/>
          <p:nvPr/>
        </p:nvPicPr>
        <p:blipFill rotWithShape="1">
          <a:blip r:embed="rId3">
            <a:alphaModFix/>
          </a:blip>
          <a:srcRect l="20347" t="7976" r="20508" b="9287"/>
          <a:stretch/>
        </p:blipFill>
        <p:spPr>
          <a:xfrm>
            <a:off x="2579076" y="1375086"/>
            <a:ext cx="3387967" cy="335104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398836" y="145917"/>
            <a:ext cx="4656049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Predictive Analytics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533" y="717106"/>
            <a:ext cx="7633335" cy="397569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398836" y="145917"/>
            <a:ext cx="4656049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Predictive Analytics Lifecycle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3544535" y="4771548"/>
            <a:ext cx="1510349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05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Source: blogs.sas.com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398836" y="145917"/>
            <a:ext cx="4656049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Advantages Predictive Analytics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6063" y="754672"/>
            <a:ext cx="4142642" cy="4142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2332891" y="2513713"/>
            <a:ext cx="4443045" cy="738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Why Predictive Analytics?</a:t>
            </a:r>
          </a:p>
          <a:p>
            <a:pPr marL="171450" marR="0" lvl="0" indent="-57150" algn="ctr" rtl="0">
              <a:spcBef>
                <a:spcPts val="0"/>
              </a:spcBef>
              <a:buClr>
                <a:schemeClr val="dk1"/>
              </a:buClr>
              <a:buFont typeface="Noto Symbol"/>
              <a:buNone/>
            </a:pPr>
            <a:endParaRPr sz="1800" b="0" i="0" u="none" strike="noStrike" cap="none" baseline="0">
              <a:solidFill>
                <a:srgbClr val="0070C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/>
        </p:nvSpPr>
        <p:spPr>
          <a:xfrm>
            <a:off x="398836" y="145917"/>
            <a:ext cx="5919770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 smtClean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Only Analytics Is Not Enough!</a:t>
            </a:r>
            <a:endParaRPr lang="en-IN" sz="2400" b="0" i="0" u="none" strike="noStrike" cap="none" baseline="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-1" y="790760"/>
            <a:ext cx="9144001" cy="490049"/>
          </a:xfrm>
          <a:prstGeom prst="rect">
            <a:avLst/>
          </a:prstGeom>
          <a:gradFill>
            <a:gsLst>
              <a:gs pos="0">
                <a:srgbClr val="4B5964"/>
              </a:gs>
              <a:gs pos="100000">
                <a:srgbClr val="97DA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Mortals Need Ability to Predict the Future!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8431" y="1433208"/>
            <a:ext cx="4556007" cy="3291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/>
        </p:nvSpPr>
        <p:spPr>
          <a:xfrm>
            <a:off x="398836" y="145917"/>
            <a:ext cx="8265661" cy="4924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2400" b="0" i="0" u="none" strike="noStrike" cap="none" baseline="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Forbes Says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369378" y="4817894"/>
            <a:ext cx="1075935" cy="2539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IN" sz="1050" b="0" i="0" u="none" strike="noStrike" cap="none" baseline="0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Source: Forbes</a:t>
            </a:r>
          </a:p>
        </p:txBody>
      </p:sp>
      <p:sp>
        <p:nvSpPr>
          <p:cNvPr id="183" name="Shape 183"/>
          <p:cNvSpPr/>
          <p:nvPr/>
        </p:nvSpPr>
        <p:spPr>
          <a:xfrm>
            <a:off x="462966" y="1946090"/>
            <a:ext cx="8432930" cy="923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IN" b="0" i="1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top objective for between two-thirds and three-quarters of executives is to </a:t>
            </a:r>
            <a:r>
              <a:rPr lang="en-IN" sz="1800" b="0" i="0" u="none" strike="noStrike" cap="none" baseline="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develop the ability to model and predict </a:t>
            </a:r>
            <a:r>
              <a:rPr lang="en-IN" sz="1800" b="0" i="0" u="none" strike="noStrike" cap="none" baseline="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behaviours </a:t>
            </a:r>
            <a:r>
              <a:rPr lang="en-IN" sz="1800" b="0" i="0" u="none" strike="noStrike" cap="none" baseline="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 the point</a:t>
            </a:r>
            <a:r>
              <a:rPr lang="en-IN" sz="18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 b="0" i="0" u="none" strike="noStrike" cap="none" baseline="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where individual decisions can be made in real time, based on the analysis at </a:t>
            </a:r>
            <a:r>
              <a:rPr lang="en-IN" sz="1800" b="0" i="0" u="none" strike="noStrike" cap="none" baseline="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hand.</a:t>
            </a:r>
            <a:endParaRPr lang="en-IN" sz="1800" b="0" i="0" u="none" strike="noStrike" cap="none" baseline="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rain4ce_course_templat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1953</Words>
  <Application>Microsoft Office PowerPoint</Application>
  <PresentationFormat>On-screen Show (16:9)</PresentationFormat>
  <Paragraphs>210</Paragraphs>
  <Slides>36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BatangChe</vt:lpstr>
      <vt:lpstr>Arial</vt:lpstr>
      <vt:lpstr>Arial Rounded MT Bold</vt:lpstr>
      <vt:lpstr>Calibri</vt:lpstr>
      <vt:lpstr>franklin-gothic-urw</vt:lpstr>
      <vt:lpstr>Georgia</vt:lpstr>
      <vt:lpstr>inherit</vt:lpstr>
      <vt:lpstr>Noto Symbol</vt:lpstr>
      <vt:lpstr>Roboto</vt:lpstr>
      <vt:lpstr>Tahoma</vt:lpstr>
      <vt:lpstr>2_Brain4ce_course_template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Abhay</cp:lastModifiedBy>
  <cp:revision>266</cp:revision>
  <dcterms:modified xsi:type="dcterms:W3CDTF">2015-08-25T07:35:51Z</dcterms:modified>
</cp:coreProperties>
</file>