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8"/>
  </p:notesMasterIdLst>
  <p:sldIdLst>
    <p:sldId id="256" r:id="rId2"/>
    <p:sldId id="257" r:id="rId3"/>
    <p:sldId id="299" r:id="rId4"/>
    <p:sldId id="330" r:id="rId5"/>
    <p:sldId id="329" r:id="rId6"/>
    <p:sldId id="303" r:id="rId7"/>
    <p:sldId id="297" r:id="rId8"/>
    <p:sldId id="259" r:id="rId9"/>
    <p:sldId id="261" r:id="rId10"/>
    <p:sldId id="264" r:id="rId11"/>
    <p:sldId id="270" r:id="rId12"/>
    <p:sldId id="272" r:id="rId13"/>
    <p:sldId id="277" r:id="rId14"/>
    <p:sldId id="312" r:id="rId15"/>
    <p:sldId id="314" r:id="rId16"/>
    <p:sldId id="331" r:id="rId17"/>
    <p:sldId id="332" r:id="rId18"/>
    <p:sldId id="356" r:id="rId19"/>
    <p:sldId id="357" r:id="rId20"/>
    <p:sldId id="358" r:id="rId21"/>
    <p:sldId id="362" r:id="rId22"/>
    <p:sldId id="360" r:id="rId23"/>
    <p:sldId id="361" r:id="rId24"/>
    <p:sldId id="340" r:id="rId25"/>
    <p:sldId id="334" r:id="rId26"/>
    <p:sldId id="336" r:id="rId27"/>
    <p:sldId id="337" r:id="rId28"/>
    <p:sldId id="345" r:id="rId29"/>
    <p:sldId id="346" r:id="rId30"/>
    <p:sldId id="347" r:id="rId31"/>
    <p:sldId id="348" r:id="rId32"/>
    <p:sldId id="349" r:id="rId33"/>
    <p:sldId id="350" r:id="rId34"/>
    <p:sldId id="341" r:id="rId35"/>
    <p:sldId id="342" r:id="rId36"/>
    <p:sldId id="343" r:id="rId37"/>
    <p:sldId id="339" r:id="rId38"/>
    <p:sldId id="338" r:id="rId39"/>
    <p:sldId id="328" r:id="rId40"/>
    <p:sldId id="352" r:id="rId41"/>
    <p:sldId id="354" r:id="rId42"/>
    <p:sldId id="355" r:id="rId43"/>
    <p:sldId id="353" r:id="rId44"/>
    <p:sldId id="282" r:id="rId45"/>
    <p:sldId id="283" r:id="rId46"/>
    <p:sldId id="284" r:id="rId4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8AA"/>
    <a:srgbClr val="FFEDB3"/>
    <a:srgbClr val="15EBEB"/>
    <a:srgbClr val="B14F95"/>
    <a:srgbClr val="946C7D"/>
    <a:srgbClr val="B8E08C"/>
    <a:srgbClr val="FFE38B"/>
    <a:srgbClr val="121F49"/>
    <a:srgbClr val="F3F3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E87089-E071-4F58-9954-434E530FF334}">
  <a:tblStyle styleId="{5CE87089-E071-4F58-9954-434E530FF3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BCA03-9104-4D51-898D-DB32E22BDCD9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9F2AEF-3004-4A52-AEFC-60F70B69DA2B}">
      <dgm:prSet custT="1"/>
      <dgm:spPr/>
      <dgm:t>
        <a:bodyPr/>
        <a:lstStyle/>
        <a:p>
          <a:pPr algn="l" rtl="0"/>
          <a:r>
            <a:rPr lang="en-US" sz="11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 attrition especially amongst high performers.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C645CA-9255-441E-AFF7-D90DEC0F8DA3}" type="parTrans" cxnId="{CBD8818F-C27C-483A-8DFA-0E6AD327B00D}">
      <dgm:prSet/>
      <dgm:spPr/>
      <dgm:t>
        <a:bodyPr/>
        <a:lstStyle/>
        <a:p>
          <a:pPr algn="ctr"/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A83C895-17FA-47DD-8B8E-9C88590D037A}" type="sibTrans" cxnId="{CBD8818F-C27C-483A-8DFA-0E6AD327B00D}">
      <dgm:prSet/>
      <dgm:spPr/>
      <dgm:t>
        <a:bodyPr/>
        <a:lstStyle/>
        <a:p>
          <a:pPr algn="ctr"/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5905B7-B114-44DB-AF5C-7DB7CEE6F39A}">
      <dgm:prSet custT="1"/>
      <dgm:spPr/>
      <dgm:t>
        <a:bodyPr/>
        <a:lstStyle/>
        <a:p>
          <a:pPr algn="r" rtl="0"/>
          <a:r>
            <a:rPr lang="en-US" sz="11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Forecast the right fitment for aspiring employee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A616E1B-946B-4CA2-A184-9798DF3E6D48}" type="parTrans" cxnId="{409AAE57-1679-4B1B-A4BA-5B27C1567B95}">
      <dgm:prSet/>
      <dgm:spPr/>
      <dgm:t>
        <a:bodyPr/>
        <a:lstStyle/>
        <a:p>
          <a:pPr algn="ctr"/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E75719-B7BC-4FA6-8427-159612E69E3A}" type="sibTrans" cxnId="{409AAE57-1679-4B1B-A4BA-5B27C1567B95}">
      <dgm:prSet/>
      <dgm:spPr/>
      <dgm:t>
        <a:bodyPr/>
        <a:lstStyle/>
        <a:p>
          <a:pPr algn="ctr"/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6B92AD-4F14-4ACB-A50F-2FD1C86515E0}">
      <dgm:prSet custT="1"/>
      <dgm:spPr/>
      <dgm:t>
        <a:bodyPr/>
        <a:lstStyle/>
        <a:p>
          <a:pPr algn="r" rtl="0"/>
          <a:r>
            <a:rPr lang="en-US" sz="1100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 how compensation values will pan out.</a:t>
          </a:r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D73A8F-1F30-4D44-AA66-8B2A61ED87BE}" type="parTrans" cxnId="{8095B561-228F-4DEC-8E9A-CC6B75F9E844}">
      <dgm:prSet/>
      <dgm:spPr/>
      <dgm:t>
        <a:bodyPr/>
        <a:lstStyle/>
        <a:p>
          <a:pPr algn="ctr"/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3332A0-BB47-4211-BC5D-F497969E7BE5}" type="sibTrans" cxnId="{8095B561-228F-4DEC-8E9A-CC6B75F9E844}">
      <dgm:prSet/>
      <dgm:spPr/>
      <dgm:t>
        <a:bodyPr/>
        <a:lstStyle/>
        <a:p>
          <a:pPr algn="ctr"/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0B743E-E0B3-496F-8680-BA662C88FB2E}">
      <dgm:prSet custT="1"/>
      <dgm:spPr/>
      <dgm:t>
        <a:bodyPr/>
        <a:lstStyle/>
        <a:p>
          <a:pPr algn="l" rtl="0"/>
          <a:r>
            <a:rPr lang="en-US" sz="11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Establish </a:t>
          </a:r>
        </a:p>
        <a:p>
          <a:pPr algn="l" rtl="0"/>
          <a:r>
            <a:rPr lang="en-US" sz="11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linkages between Employee engagement score and C-Sat scores(Work in progress)</a:t>
          </a:r>
          <a:endParaRPr lang="en-US" sz="11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CE15867-6F62-4C5B-89F4-945509E42EF5}" type="parTrans" cxnId="{C7C51A73-09AB-48DC-BCEC-2F5B99E738FC}">
      <dgm:prSet/>
      <dgm:spPr/>
      <dgm:t>
        <a:bodyPr/>
        <a:lstStyle/>
        <a:p>
          <a:pPr algn="ctr"/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CAA3A0-C756-4483-9765-9E83D91EEC4F}" type="sibTrans" cxnId="{C7C51A73-09AB-48DC-BCEC-2F5B99E738FC}">
      <dgm:prSet/>
      <dgm:spPr/>
      <dgm:t>
        <a:bodyPr/>
        <a:lstStyle/>
        <a:p>
          <a:pPr algn="ctr"/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096DD7F-D6A9-45B7-A97E-1989353AAC91}" type="pres">
      <dgm:prSet presAssocID="{FC6BCA03-9104-4D51-898D-DB32E22BDCD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B86183-AF45-440F-82D5-1ACE10411B0E}" type="pres">
      <dgm:prSet presAssocID="{FC6BCA03-9104-4D51-898D-DB32E22BDCD9}" presName="children" presStyleCnt="0"/>
      <dgm:spPr/>
    </dgm:pt>
    <dgm:pt modelId="{80508084-DC43-45D2-AF60-A0E0F5B2639B}" type="pres">
      <dgm:prSet presAssocID="{FC6BCA03-9104-4D51-898D-DB32E22BDCD9}" presName="childPlaceholder" presStyleCnt="0"/>
      <dgm:spPr/>
    </dgm:pt>
    <dgm:pt modelId="{F77EC240-0D80-4133-B360-624535A8151D}" type="pres">
      <dgm:prSet presAssocID="{FC6BCA03-9104-4D51-898D-DB32E22BDCD9}" presName="circle" presStyleCnt="0"/>
      <dgm:spPr/>
    </dgm:pt>
    <dgm:pt modelId="{3DFE4709-2906-4059-A001-A5AABDC4BC6B}" type="pres">
      <dgm:prSet presAssocID="{FC6BCA03-9104-4D51-898D-DB32E22BDCD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4278F-E3BC-40FB-B34A-E7EE23EBF6F6}" type="pres">
      <dgm:prSet presAssocID="{FC6BCA03-9104-4D51-898D-DB32E22BDCD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B94E5-FE94-4403-B9E6-64D56C34E5FE}" type="pres">
      <dgm:prSet presAssocID="{FC6BCA03-9104-4D51-898D-DB32E22BDCD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9BF91-CD0C-429B-93CD-99945A4198ED}" type="pres">
      <dgm:prSet presAssocID="{FC6BCA03-9104-4D51-898D-DB32E22BDCD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3C2C2-07AE-4967-A1AA-13FAB44D57C3}" type="pres">
      <dgm:prSet presAssocID="{FC6BCA03-9104-4D51-898D-DB32E22BDCD9}" presName="quadrantPlaceholder" presStyleCnt="0"/>
      <dgm:spPr/>
    </dgm:pt>
    <dgm:pt modelId="{790F1CB4-DA74-4877-9D55-BA1274491D67}" type="pres">
      <dgm:prSet presAssocID="{FC6BCA03-9104-4D51-898D-DB32E22BDCD9}" presName="center1" presStyleLbl="fgShp" presStyleIdx="0" presStyleCnt="2"/>
      <dgm:spPr/>
    </dgm:pt>
    <dgm:pt modelId="{025AB525-56C3-4397-ADB7-6DE23A05CDD7}" type="pres">
      <dgm:prSet presAssocID="{FC6BCA03-9104-4D51-898D-DB32E22BDCD9}" presName="center2" presStyleLbl="fgShp" presStyleIdx="1" presStyleCnt="2"/>
      <dgm:spPr/>
    </dgm:pt>
  </dgm:ptLst>
  <dgm:cxnLst>
    <dgm:cxn modelId="{15EBAD74-4B0A-41E2-9A4D-279B9C973ECD}" type="presOf" srcId="{875905B7-B114-44DB-AF5C-7DB7CEE6F39A}" destId="{B3A4278F-E3BC-40FB-B34A-E7EE23EBF6F6}" srcOrd="0" destOrd="0" presId="urn:microsoft.com/office/officeart/2005/8/layout/cycle4"/>
    <dgm:cxn modelId="{92038EF9-3295-4DB1-B112-B7DBDD257462}" type="presOf" srcId="{6A9F2AEF-3004-4A52-AEFC-60F70B69DA2B}" destId="{3DFE4709-2906-4059-A001-A5AABDC4BC6B}" srcOrd="0" destOrd="0" presId="urn:microsoft.com/office/officeart/2005/8/layout/cycle4"/>
    <dgm:cxn modelId="{8B55A6C7-9596-4252-BCAE-7B98DF24615D}" type="presOf" srcId="{FC6BCA03-9104-4D51-898D-DB32E22BDCD9}" destId="{1096DD7F-D6A9-45B7-A97E-1989353AAC91}" srcOrd="0" destOrd="0" presId="urn:microsoft.com/office/officeart/2005/8/layout/cycle4"/>
    <dgm:cxn modelId="{C7C51A73-09AB-48DC-BCEC-2F5B99E738FC}" srcId="{FC6BCA03-9104-4D51-898D-DB32E22BDCD9}" destId="{D60B743E-E0B3-496F-8680-BA662C88FB2E}" srcOrd="3" destOrd="0" parTransId="{ACE15867-6F62-4C5B-89F4-945509E42EF5}" sibTransId="{82CAA3A0-C756-4483-9765-9E83D91EEC4F}"/>
    <dgm:cxn modelId="{79A0EA49-872D-43EC-BA32-D8B2BF11E63B}" type="presOf" srcId="{D60B743E-E0B3-496F-8680-BA662C88FB2E}" destId="{2619BF91-CD0C-429B-93CD-99945A4198ED}" srcOrd="0" destOrd="0" presId="urn:microsoft.com/office/officeart/2005/8/layout/cycle4"/>
    <dgm:cxn modelId="{25E66DC6-8D23-49FC-BF68-C2D4056FAE0C}" type="presOf" srcId="{876B92AD-4F14-4ACB-A50F-2FD1C86515E0}" destId="{0F1B94E5-FE94-4403-B9E6-64D56C34E5FE}" srcOrd="0" destOrd="0" presId="urn:microsoft.com/office/officeart/2005/8/layout/cycle4"/>
    <dgm:cxn modelId="{8095B561-228F-4DEC-8E9A-CC6B75F9E844}" srcId="{FC6BCA03-9104-4D51-898D-DB32E22BDCD9}" destId="{876B92AD-4F14-4ACB-A50F-2FD1C86515E0}" srcOrd="2" destOrd="0" parTransId="{CED73A8F-1F30-4D44-AA66-8B2A61ED87BE}" sibTransId="{0B3332A0-BB47-4211-BC5D-F497969E7BE5}"/>
    <dgm:cxn modelId="{409AAE57-1679-4B1B-A4BA-5B27C1567B95}" srcId="{FC6BCA03-9104-4D51-898D-DB32E22BDCD9}" destId="{875905B7-B114-44DB-AF5C-7DB7CEE6F39A}" srcOrd="1" destOrd="0" parTransId="{AA616E1B-946B-4CA2-A184-9798DF3E6D48}" sibTransId="{62E75719-B7BC-4FA6-8427-159612E69E3A}"/>
    <dgm:cxn modelId="{CBD8818F-C27C-483A-8DFA-0E6AD327B00D}" srcId="{FC6BCA03-9104-4D51-898D-DB32E22BDCD9}" destId="{6A9F2AEF-3004-4A52-AEFC-60F70B69DA2B}" srcOrd="0" destOrd="0" parTransId="{6AC645CA-9255-441E-AFF7-D90DEC0F8DA3}" sibTransId="{FA83C895-17FA-47DD-8B8E-9C88590D037A}"/>
    <dgm:cxn modelId="{0D0A4872-FCE2-48F6-8BB1-5BEF4FCD291D}" type="presParOf" srcId="{1096DD7F-D6A9-45B7-A97E-1989353AAC91}" destId="{25B86183-AF45-440F-82D5-1ACE10411B0E}" srcOrd="0" destOrd="0" presId="urn:microsoft.com/office/officeart/2005/8/layout/cycle4"/>
    <dgm:cxn modelId="{EBC39FF5-CE08-4ADC-A43C-07B2735C5473}" type="presParOf" srcId="{25B86183-AF45-440F-82D5-1ACE10411B0E}" destId="{80508084-DC43-45D2-AF60-A0E0F5B2639B}" srcOrd="0" destOrd="0" presId="urn:microsoft.com/office/officeart/2005/8/layout/cycle4"/>
    <dgm:cxn modelId="{11BD9AC9-9E28-4C9E-9C9D-E95BBA44CC57}" type="presParOf" srcId="{1096DD7F-D6A9-45B7-A97E-1989353AAC91}" destId="{F77EC240-0D80-4133-B360-624535A8151D}" srcOrd="1" destOrd="0" presId="urn:microsoft.com/office/officeart/2005/8/layout/cycle4"/>
    <dgm:cxn modelId="{EF71D6DC-005F-4134-AF33-141EB1FFB3D5}" type="presParOf" srcId="{F77EC240-0D80-4133-B360-624535A8151D}" destId="{3DFE4709-2906-4059-A001-A5AABDC4BC6B}" srcOrd="0" destOrd="0" presId="urn:microsoft.com/office/officeart/2005/8/layout/cycle4"/>
    <dgm:cxn modelId="{8F9F43AF-35E9-455F-9726-F01AC1C22001}" type="presParOf" srcId="{F77EC240-0D80-4133-B360-624535A8151D}" destId="{B3A4278F-E3BC-40FB-B34A-E7EE23EBF6F6}" srcOrd="1" destOrd="0" presId="urn:microsoft.com/office/officeart/2005/8/layout/cycle4"/>
    <dgm:cxn modelId="{5FA4E0A6-7FC1-44AA-ACF3-DED792001469}" type="presParOf" srcId="{F77EC240-0D80-4133-B360-624535A8151D}" destId="{0F1B94E5-FE94-4403-B9E6-64D56C34E5FE}" srcOrd="2" destOrd="0" presId="urn:microsoft.com/office/officeart/2005/8/layout/cycle4"/>
    <dgm:cxn modelId="{4CBCAD40-7C96-40F1-A7A7-FA7ED5749C64}" type="presParOf" srcId="{F77EC240-0D80-4133-B360-624535A8151D}" destId="{2619BF91-CD0C-429B-93CD-99945A4198ED}" srcOrd="3" destOrd="0" presId="urn:microsoft.com/office/officeart/2005/8/layout/cycle4"/>
    <dgm:cxn modelId="{88ED66F0-013F-4164-9A51-EF31650AA636}" type="presParOf" srcId="{F77EC240-0D80-4133-B360-624535A8151D}" destId="{9163C2C2-07AE-4967-A1AA-13FAB44D57C3}" srcOrd="4" destOrd="0" presId="urn:microsoft.com/office/officeart/2005/8/layout/cycle4"/>
    <dgm:cxn modelId="{57F1196F-4231-4B37-8048-C29BA6EDB8D4}" type="presParOf" srcId="{1096DD7F-D6A9-45B7-A97E-1989353AAC91}" destId="{790F1CB4-DA74-4877-9D55-BA1274491D67}" srcOrd="2" destOrd="0" presId="urn:microsoft.com/office/officeart/2005/8/layout/cycle4"/>
    <dgm:cxn modelId="{8131C5DD-539F-4BC7-9B11-F1152BEA6A84}" type="presParOf" srcId="{1096DD7F-D6A9-45B7-A97E-1989353AAC91}" destId="{025AB525-56C3-4397-ADB7-6DE23A05CDD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F9542-9942-43ED-990E-5E792C01111E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40039C-87D6-4FCD-8985-72286252319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1. Keeping a metric live even when it has no clear business reason for being</a:t>
          </a:r>
          <a:endParaRPr lang="en-US" sz="1300" dirty="0"/>
        </a:p>
      </dgm:t>
    </dgm:pt>
    <dgm:pt modelId="{D34F46AB-37CC-4CC0-81AF-F050329652C3}" type="parTrans" cxnId="{18C1C6F9-44F8-4948-BB82-6E79FA41AE0A}">
      <dgm:prSet/>
      <dgm:spPr/>
      <dgm:t>
        <a:bodyPr/>
        <a:lstStyle/>
        <a:p>
          <a:endParaRPr lang="en-US" sz="1300"/>
        </a:p>
      </dgm:t>
    </dgm:pt>
    <dgm:pt modelId="{ADA148C4-6CDC-43E1-83A0-C327DEBE998F}" type="sibTrans" cxnId="{18C1C6F9-44F8-4948-BB82-6E79FA41AE0A}">
      <dgm:prSet/>
      <dgm:spPr/>
      <dgm:t>
        <a:bodyPr/>
        <a:lstStyle/>
        <a:p>
          <a:endParaRPr lang="en-US" sz="1300"/>
        </a:p>
      </dgm:t>
    </dgm:pt>
    <dgm:pt modelId="{A3F94B32-0500-4DFC-A481-CDEC2673A36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2. Relying on just a few metrics to evaluate employee performance, so smart employees can game the system</a:t>
          </a:r>
          <a:endParaRPr lang="en-US" sz="1300" dirty="0"/>
        </a:p>
      </dgm:t>
    </dgm:pt>
    <dgm:pt modelId="{62DDB6F4-1F9A-4DD0-AADC-C5EF5E323154}" type="parTrans" cxnId="{271DC972-5152-4756-BD60-34EF44CEDB9D}">
      <dgm:prSet/>
      <dgm:spPr/>
      <dgm:t>
        <a:bodyPr/>
        <a:lstStyle/>
        <a:p>
          <a:endParaRPr lang="en-US" sz="1300"/>
        </a:p>
      </dgm:t>
    </dgm:pt>
    <dgm:pt modelId="{7CA4F9DC-FBD7-4DF1-B946-7F36EFEFDDE7}" type="sibTrans" cxnId="{271DC972-5152-4756-BD60-34EF44CEDB9D}">
      <dgm:prSet/>
      <dgm:spPr/>
      <dgm:t>
        <a:bodyPr/>
        <a:lstStyle/>
        <a:p>
          <a:endParaRPr lang="en-US" sz="1300"/>
        </a:p>
      </dgm:t>
    </dgm:pt>
    <dgm:pt modelId="{C9D7D1BF-DBA6-42D6-BB2A-E233CC6EBBF0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3. Insisting on 100% accurate data before an analysis is accepted—which amounts to never making a decision</a:t>
          </a:r>
          <a:endParaRPr lang="en-US" sz="1300" dirty="0"/>
        </a:p>
      </dgm:t>
    </dgm:pt>
    <dgm:pt modelId="{079C10CB-2B90-4DA8-AD09-514FE29C3C6D}" type="parTrans" cxnId="{10E22138-10B1-49C1-81D5-07F82038B335}">
      <dgm:prSet/>
      <dgm:spPr/>
      <dgm:t>
        <a:bodyPr/>
        <a:lstStyle/>
        <a:p>
          <a:endParaRPr lang="en-US" sz="1300"/>
        </a:p>
      </dgm:t>
    </dgm:pt>
    <dgm:pt modelId="{48188B70-08AE-4220-B004-D8D7821A3352}" type="sibTrans" cxnId="{10E22138-10B1-49C1-81D5-07F82038B335}">
      <dgm:prSet/>
      <dgm:spPr/>
      <dgm:t>
        <a:bodyPr/>
        <a:lstStyle/>
        <a:p>
          <a:endParaRPr lang="en-US" sz="1300"/>
        </a:p>
      </dgm:t>
    </dgm:pt>
    <dgm:pt modelId="{7F547541-3327-42AE-BBBA-30AC1347C20D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4. Assessing employees only on simple measures such as grades and test scores, which often fail to accurately predict success</a:t>
          </a:r>
          <a:endParaRPr lang="en-US" sz="1300" dirty="0"/>
        </a:p>
      </dgm:t>
    </dgm:pt>
    <dgm:pt modelId="{E8A627B6-80EA-4CDB-B3A1-9DA415C84FC5}" type="parTrans" cxnId="{2BC13C88-1C38-4A0C-A3C6-865468FA16DB}">
      <dgm:prSet/>
      <dgm:spPr/>
      <dgm:t>
        <a:bodyPr/>
        <a:lstStyle/>
        <a:p>
          <a:endParaRPr lang="en-US" sz="1300"/>
        </a:p>
      </dgm:t>
    </dgm:pt>
    <dgm:pt modelId="{B269FC2C-A48E-4E4B-87D5-5FCC38B12C28}" type="sibTrans" cxnId="{2BC13C88-1C38-4A0C-A3C6-865468FA16DB}">
      <dgm:prSet/>
      <dgm:spPr/>
      <dgm:t>
        <a:bodyPr/>
        <a:lstStyle/>
        <a:p>
          <a:endParaRPr lang="en-US" sz="1300"/>
        </a:p>
      </dgm:t>
    </dgm:pt>
    <dgm:pt modelId="{3C09AFD7-1E25-4D91-B168-FD10AEA496C7}">
      <dgm:prSet custT="1"/>
      <dgm:spPr/>
      <dgm:t>
        <a:bodyPr/>
        <a:lstStyle/>
        <a:p>
          <a:pPr rtl="0"/>
          <a:r>
            <a:rPr lang="en-US" sz="1300" b="0" i="0" baseline="0" dirty="0" smtClean="0"/>
            <a:t>5. Using analytics to hire lower-level people but not when assessing senior management</a:t>
          </a:r>
          <a:endParaRPr lang="en-US" sz="1300" dirty="0"/>
        </a:p>
      </dgm:t>
    </dgm:pt>
    <dgm:pt modelId="{0A28130C-1B35-4A38-942E-072DCBECA1DA}" type="sibTrans" cxnId="{DA2FD593-48D6-46EE-AE23-2AFF575D8B04}">
      <dgm:prSet/>
      <dgm:spPr/>
      <dgm:t>
        <a:bodyPr/>
        <a:lstStyle/>
        <a:p>
          <a:endParaRPr lang="en-US" sz="1300"/>
        </a:p>
      </dgm:t>
    </dgm:pt>
    <dgm:pt modelId="{F9C9D41E-47AC-48E9-BE94-A2ACF6B0EAF2}" type="parTrans" cxnId="{DA2FD593-48D6-46EE-AE23-2AFF575D8B04}">
      <dgm:prSet/>
      <dgm:spPr/>
      <dgm:t>
        <a:bodyPr/>
        <a:lstStyle/>
        <a:p>
          <a:endParaRPr lang="en-US" sz="1300"/>
        </a:p>
      </dgm:t>
    </dgm:pt>
    <dgm:pt modelId="{0CA43A5A-8ACC-4321-BDD3-8DFAB2880F2C}" type="pres">
      <dgm:prSet presAssocID="{674F9542-9942-43ED-990E-5E792C0111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FE59EB-4FF5-4AF3-91CA-47FF832E477B}" type="pres">
      <dgm:prSet presAssocID="{FF40039C-87D6-4FCD-8985-72286252319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08721-02CD-480B-9AE3-42DC88DDDDF4}" type="pres">
      <dgm:prSet presAssocID="{ADA148C4-6CDC-43E1-83A0-C327DEBE998F}" presName="spacer" presStyleCnt="0"/>
      <dgm:spPr/>
    </dgm:pt>
    <dgm:pt modelId="{4687A4BB-62F4-47EE-972A-8E1CD254B560}" type="pres">
      <dgm:prSet presAssocID="{A3F94B32-0500-4DFC-A481-CDEC2673A36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63622-959D-441D-8AE9-79955086F6E2}" type="pres">
      <dgm:prSet presAssocID="{7CA4F9DC-FBD7-4DF1-B946-7F36EFEFDDE7}" presName="spacer" presStyleCnt="0"/>
      <dgm:spPr/>
    </dgm:pt>
    <dgm:pt modelId="{7097BE34-89A1-45FB-88D3-EFDBB5845DDE}" type="pres">
      <dgm:prSet presAssocID="{C9D7D1BF-DBA6-42D6-BB2A-E233CC6EBBF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98E79-B3C7-48EF-8732-50C3C05915D1}" type="pres">
      <dgm:prSet presAssocID="{48188B70-08AE-4220-B004-D8D7821A3352}" presName="spacer" presStyleCnt="0"/>
      <dgm:spPr/>
    </dgm:pt>
    <dgm:pt modelId="{078C1950-797F-47EC-8163-820D43BA27D2}" type="pres">
      <dgm:prSet presAssocID="{7F547541-3327-42AE-BBBA-30AC1347C2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DEA25-BB13-42B5-8FC7-C2D14B78CBD0}" type="pres">
      <dgm:prSet presAssocID="{B269FC2C-A48E-4E4B-87D5-5FCC38B12C28}" presName="spacer" presStyleCnt="0"/>
      <dgm:spPr/>
    </dgm:pt>
    <dgm:pt modelId="{8EB1B8F1-A479-4BBF-82C3-935EFE9FAFD9}" type="pres">
      <dgm:prSet presAssocID="{3C09AFD7-1E25-4D91-B168-FD10AEA496C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1C6F9-44F8-4948-BB82-6E79FA41AE0A}" srcId="{674F9542-9942-43ED-990E-5E792C01111E}" destId="{FF40039C-87D6-4FCD-8985-722862523194}" srcOrd="0" destOrd="0" parTransId="{D34F46AB-37CC-4CC0-81AF-F050329652C3}" sibTransId="{ADA148C4-6CDC-43E1-83A0-C327DEBE998F}"/>
    <dgm:cxn modelId="{053FA11E-944A-4079-8F4D-D8531D9A084E}" type="presOf" srcId="{C9D7D1BF-DBA6-42D6-BB2A-E233CC6EBBF0}" destId="{7097BE34-89A1-45FB-88D3-EFDBB5845DDE}" srcOrd="0" destOrd="0" presId="urn:microsoft.com/office/officeart/2005/8/layout/vList2"/>
    <dgm:cxn modelId="{C0EBACDD-1233-4718-BFBB-1F2E0416575A}" type="presOf" srcId="{A3F94B32-0500-4DFC-A481-CDEC2673A366}" destId="{4687A4BB-62F4-47EE-972A-8E1CD254B560}" srcOrd="0" destOrd="0" presId="urn:microsoft.com/office/officeart/2005/8/layout/vList2"/>
    <dgm:cxn modelId="{DA2FD593-48D6-46EE-AE23-2AFF575D8B04}" srcId="{674F9542-9942-43ED-990E-5E792C01111E}" destId="{3C09AFD7-1E25-4D91-B168-FD10AEA496C7}" srcOrd="4" destOrd="0" parTransId="{F9C9D41E-47AC-48E9-BE94-A2ACF6B0EAF2}" sibTransId="{0A28130C-1B35-4A38-942E-072DCBECA1DA}"/>
    <dgm:cxn modelId="{2BC13C88-1C38-4A0C-A3C6-865468FA16DB}" srcId="{674F9542-9942-43ED-990E-5E792C01111E}" destId="{7F547541-3327-42AE-BBBA-30AC1347C20D}" srcOrd="3" destOrd="0" parTransId="{E8A627B6-80EA-4CDB-B3A1-9DA415C84FC5}" sibTransId="{B269FC2C-A48E-4E4B-87D5-5FCC38B12C28}"/>
    <dgm:cxn modelId="{C8A75FEB-EE58-41F2-A6E4-79D3BE2FD3C1}" type="presOf" srcId="{3C09AFD7-1E25-4D91-B168-FD10AEA496C7}" destId="{8EB1B8F1-A479-4BBF-82C3-935EFE9FAFD9}" srcOrd="0" destOrd="0" presId="urn:microsoft.com/office/officeart/2005/8/layout/vList2"/>
    <dgm:cxn modelId="{734D1DDC-4888-4028-912C-B4F196ACA2BE}" type="presOf" srcId="{674F9542-9942-43ED-990E-5E792C01111E}" destId="{0CA43A5A-8ACC-4321-BDD3-8DFAB2880F2C}" srcOrd="0" destOrd="0" presId="urn:microsoft.com/office/officeart/2005/8/layout/vList2"/>
    <dgm:cxn modelId="{878BD49E-9784-4AE8-AFC9-522CFA452918}" type="presOf" srcId="{7F547541-3327-42AE-BBBA-30AC1347C20D}" destId="{078C1950-797F-47EC-8163-820D43BA27D2}" srcOrd="0" destOrd="0" presId="urn:microsoft.com/office/officeart/2005/8/layout/vList2"/>
    <dgm:cxn modelId="{5887BC61-A286-4E5C-969C-E501B5B06612}" type="presOf" srcId="{FF40039C-87D6-4FCD-8985-722862523194}" destId="{F5FE59EB-4FF5-4AF3-91CA-47FF832E477B}" srcOrd="0" destOrd="0" presId="urn:microsoft.com/office/officeart/2005/8/layout/vList2"/>
    <dgm:cxn modelId="{271DC972-5152-4756-BD60-34EF44CEDB9D}" srcId="{674F9542-9942-43ED-990E-5E792C01111E}" destId="{A3F94B32-0500-4DFC-A481-CDEC2673A366}" srcOrd="1" destOrd="0" parTransId="{62DDB6F4-1F9A-4DD0-AADC-C5EF5E323154}" sibTransId="{7CA4F9DC-FBD7-4DF1-B946-7F36EFEFDDE7}"/>
    <dgm:cxn modelId="{10E22138-10B1-49C1-81D5-07F82038B335}" srcId="{674F9542-9942-43ED-990E-5E792C01111E}" destId="{C9D7D1BF-DBA6-42D6-BB2A-E233CC6EBBF0}" srcOrd="2" destOrd="0" parTransId="{079C10CB-2B90-4DA8-AD09-514FE29C3C6D}" sibTransId="{48188B70-08AE-4220-B004-D8D7821A3352}"/>
    <dgm:cxn modelId="{0F76670B-EB1D-4009-AFEA-85211C6C6425}" type="presParOf" srcId="{0CA43A5A-8ACC-4321-BDD3-8DFAB2880F2C}" destId="{F5FE59EB-4FF5-4AF3-91CA-47FF832E477B}" srcOrd="0" destOrd="0" presId="urn:microsoft.com/office/officeart/2005/8/layout/vList2"/>
    <dgm:cxn modelId="{CD54A2DD-0E45-423A-B1DA-CB63A429AF55}" type="presParOf" srcId="{0CA43A5A-8ACC-4321-BDD3-8DFAB2880F2C}" destId="{4D608721-02CD-480B-9AE3-42DC88DDDDF4}" srcOrd="1" destOrd="0" presId="urn:microsoft.com/office/officeart/2005/8/layout/vList2"/>
    <dgm:cxn modelId="{014A9E11-FAFB-4F12-A1C7-2DFCB1AA7755}" type="presParOf" srcId="{0CA43A5A-8ACC-4321-BDD3-8DFAB2880F2C}" destId="{4687A4BB-62F4-47EE-972A-8E1CD254B560}" srcOrd="2" destOrd="0" presId="urn:microsoft.com/office/officeart/2005/8/layout/vList2"/>
    <dgm:cxn modelId="{0BF38873-EA87-4430-B3B6-E5EB1531ACCF}" type="presParOf" srcId="{0CA43A5A-8ACC-4321-BDD3-8DFAB2880F2C}" destId="{9CD63622-959D-441D-8AE9-79955086F6E2}" srcOrd="3" destOrd="0" presId="urn:microsoft.com/office/officeart/2005/8/layout/vList2"/>
    <dgm:cxn modelId="{A85747A2-B2C3-40BC-8672-E4DCD5B58F1C}" type="presParOf" srcId="{0CA43A5A-8ACC-4321-BDD3-8DFAB2880F2C}" destId="{7097BE34-89A1-45FB-88D3-EFDBB5845DDE}" srcOrd="4" destOrd="0" presId="urn:microsoft.com/office/officeart/2005/8/layout/vList2"/>
    <dgm:cxn modelId="{90610A73-FD01-4740-B146-B89E204BE176}" type="presParOf" srcId="{0CA43A5A-8ACC-4321-BDD3-8DFAB2880F2C}" destId="{DBC98E79-B3C7-48EF-8732-50C3C05915D1}" srcOrd="5" destOrd="0" presId="urn:microsoft.com/office/officeart/2005/8/layout/vList2"/>
    <dgm:cxn modelId="{C7122815-E160-4F10-AE6D-7560E943C18F}" type="presParOf" srcId="{0CA43A5A-8ACC-4321-BDD3-8DFAB2880F2C}" destId="{078C1950-797F-47EC-8163-820D43BA27D2}" srcOrd="6" destOrd="0" presId="urn:microsoft.com/office/officeart/2005/8/layout/vList2"/>
    <dgm:cxn modelId="{2052513A-3E00-4DF7-B63A-F1EEDE8A8EC9}" type="presParOf" srcId="{0CA43A5A-8ACC-4321-BDD3-8DFAB2880F2C}" destId="{BF6DEA25-BB13-42B5-8FC7-C2D14B78CBD0}" srcOrd="7" destOrd="0" presId="urn:microsoft.com/office/officeart/2005/8/layout/vList2"/>
    <dgm:cxn modelId="{28C46A4A-D846-428E-938E-B9297B125343}" type="presParOf" srcId="{0CA43A5A-8ACC-4321-BDD3-8DFAB2880F2C}" destId="{8EB1B8F1-A479-4BBF-82C3-935EFE9FAF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F9542-9942-43ED-990E-5E792C01111E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40039C-87D6-4FCD-8985-72286252319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1. Keeping a metric live even when it has no clear business reason for being</a:t>
          </a:r>
          <a:endParaRPr lang="en-US" sz="1300" dirty="0"/>
        </a:p>
      </dgm:t>
    </dgm:pt>
    <dgm:pt modelId="{D34F46AB-37CC-4CC0-81AF-F050329652C3}" type="parTrans" cxnId="{18C1C6F9-44F8-4948-BB82-6E79FA41AE0A}">
      <dgm:prSet/>
      <dgm:spPr/>
      <dgm:t>
        <a:bodyPr/>
        <a:lstStyle/>
        <a:p>
          <a:endParaRPr lang="en-US" sz="1300"/>
        </a:p>
      </dgm:t>
    </dgm:pt>
    <dgm:pt modelId="{ADA148C4-6CDC-43E1-83A0-C327DEBE998F}" type="sibTrans" cxnId="{18C1C6F9-44F8-4948-BB82-6E79FA41AE0A}">
      <dgm:prSet/>
      <dgm:spPr/>
      <dgm:t>
        <a:bodyPr/>
        <a:lstStyle/>
        <a:p>
          <a:endParaRPr lang="en-US" sz="1300"/>
        </a:p>
      </dgm:t>
    </dgm:pt>
    <dgm:pt modelId="{A3F94B32-0500-4DFC-A481-CDEC2673A36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2. Relying on just a few metrics to evaluate employee performance, so smart employees can game the system</a:t>
          </a:r>
          <a:endParaRPr lang="en-US" sz="1300" dirty="0"/>
        </a:p>
      </dgm:t>
    </dgm:pt>
    <dgm:pt modelId="{62DDB6F4-1F9A-4DD0-AADC-C5EF5E323154}" type="parTrans" cxnId="{271DC972-5152-4756-BD60-34EF44CEDB9D}">
      <dgm:prSet/>
      <dgm:spPr/>
      <dgm:t>
        <a:bodyPr/>
        <a:lstStyle/>
        <a:p>
          <a:endParaRPr lang="en-US" sz="1300"/>
        </a:p>
      </dgm:t>
    </dgm:pt>
    <dgm:pt modelId="{7CA4F9DC-FBD7-4DF1-B946-7F36EFEFDDE7}" type="sibTrans" cxnId="{271DC972-5152-4756-BD60-34EF44CEDB9D}">
      <dgm:prSet/>
      <dgm:spPr/>
      <dgm:t>
        <a:bodyPr/>
        <a:lstStyle/>
        <a:p>
          <a:endParaRPr lang="en-US" sz="1300"/>
        </a:p>
      </dgm:t>
    </dgm:pt>
    <dgm:pt modelId="{C9D7D1BF-DBA6-42D6-BB2A-E233CC6EBBF0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3. Insisting on 100% accurate data before an analysis is accepted—which amounts to never making a decision</a:t>
          </a:r>
          <a:endParaRPr lang="en-US" sz="1300" dirty="0"/>
        </a:p>
      </dgm:t>
    </dgm:pt>
    <dgm:pt modelId="{079C10CB-2B90-4DA8-AD09-514FE29C3C6D}" type="parTrans" cxnId="{10E22138-10B1-49C1-81D5-07F82038B335}">
      <dgm:prSet/>
      <dgm:spPr/>
      <dgm:t>
        <a:bodyPr/>
        <a:lstStyle/>
        <a:p>
          <a:endParaRPr lang="en-US" sz="1300"/>
        </a:p>
      </dgm:t>
    </dgm:pt>
    <dgm:pt modelId="{48188B70-08AE-4220-B004-D8D7821A3352}" type="sibTrans" cxnId="{10E22138-10B1-49C1-81D5-07F82038B335}">
      <dgm:prSet/>
      <dgm:spPr/>
      <dgm:t>
        <a:bodyPr/>
        <a:lstStyle/>
        <a:p>
          <a:endParaRPr lang="en-US" sz="1300"/>
        </a:p>
      </dgm:t>
    </dgm:pt>
    <dgm:pt modelId="{7F547541-3327-42AE-BBBA-30AC1347C20D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4. Assessing employees only on simple measures such as grades and test scores, which often fail to accurately predict success</a:t>
          </a:r>
          <a:endParaRPr lang="en-US" sz="1300" dirty="0"/>
        </a:p>
      </dgm:t>
    </dgm:pt>
    <dgm:pt modelId="{E8A627B6-80EA-4CDB-B3A1-9DA415C84FC5}" type="parTrans" cxnId="{2BC13C88-1C38-4A0C-A3C6-865468FA16DB}">
      <dgm:prSet/>
      <dgm:spPr/>
      <dgm:t>
        <a:bodyPr/>
        <a:lstStyle/>
        <a:p>
          <a:endParaRPr lang="en-US" sz="1300"/>
        </a:p>
      </dgm:t>
    </dgm:pt>
    <dgm:pt modelId="{B269FC2C-A48E-4E4B-87D5-5FCC38B12C28}" type="sibTrans" cxnId="{2BC13C88-1C38-4A0C-A3C6-865468FA16DB}">
      <dgm:prSet/>
      <dgm:spPr/>
      <dgm:t>
        <a:bodyPr/>
        <a:lstStyle/>
        <a:p>
          <a:endParaRPr lang="en-US" sz="1300"/>
        </a:p>
      </dgm:t>
    </dgm:pt>
    <dgm:pt modelId="{997EB9DC-FE6C-4445-836B-B7AE6B638FF8}">
      <dgm:prSet custT="1"/>
      <dgm:spPr/>
      <dgm:t>
        <a:bodyPr/>
        <a:lstStyle/>
        <a:p>
          <a:pPr rtl="0"/>
          <a:r>
            <a:rPr lang="en-US" sz="1300" b="0" i="0" baseline="0" dirty="0" smtClean="0"/>
            <a:t>6. Analyzing HR efficiency metrics only, while failing to address the impact of talent management on business performance</a:t>
          </a:r>
          <a:endParaRPr lang="en-US" sz="1300" dirty="0"/>
        </a:p>
      </dgm:t>
    </dgm:pt>
    <dgm:pt modelId="{09E3616F-7C01-422C-95E2-4082688F21D3}" type="sibTrans" cxnId="{6062EAE5-2FE0-4F71-B5A3-C7DC80B72503}">
      <dgm:prSet/>
      <dgm:spPr/>
      <dgm:t>
        <a:bodyPr/>
        <a:lstStyle/>
        <a:p>
          <a:endParaRPr lang="en-US" sz="1300"/>
        </a:p>
      </dgm:t>
    </dgm:pt>
    <dgm:pt modelId="{7AA8EBBF-F420-4F51-A497-9B31D0E74303}" type="parTrans" cxnId="{6062EAE5-2FE0-4F71-B5A3-C7DC80B72503}">
      <dgm:prSet/>
      <dgm:spPr/>
      <dgm:t>
        <a:bodyPr/>
        <a:lstStyle/>
        <a:p>
          <a:endParaRPr lang="en-US" sz="1300"/>
        </a:p>
      </dgm:t>
    </dgm:pt>
    <dgm:pt modelId="{3C09AFD7-1E25-4D91-B168-FD10AEA496C7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5. Using analytics to hire lower-level people but not when assessing senior management</a:t>
          </a:r>
          <a:endParaRPr lang="en-US" sz="1300" dirty="0"/>
        </a:p>
      </dgm:t>
    </dgm:pt>
    <dgm:pt modelId="{0A28130C-1B35-4A38-942E-072DCBECA1DA}" type="sibTrans" cxnId="{DA2FD593-48D6-46EE-AE23-2AFF575D8B04}">
      <dgm:prSet/>
      <dgm:spPr/>
      <dgm:t>
        <a:bodyPr/>
        <a:lstStyle/>
        <a:p>
          <a:endParaRPr lang="en-US" sz="1300"/>
        </a:p>
      </dgm:t>
    </dgm:pt>
    <dgm:pt modelId="{F9C9D41E-47AC-48E9-BE94-A2ACF6B0EAF2}" type="parTrans" cxnId="{DA2FD593-48D6-46EE-AE23-2AFF575D8B04}">
      <dgm:prSet/>
      <dgm:spPr/>
      <dgm:t>
        <a:bodyPr/>
        <a:lstStyle/>
        <a:p>
          <a:endParaRPr lang="en-US" sz="1300"/>
        </a:p>
      </dgm:t>
    </dgm:pt>
    <dgm:pt modelId="{0CA43A5A-8ACC-4321-BDD3-8DFAB2880F2C}" type="pres">
      <dgm:prSet presAssocID="{674F9542-9942-43ED-990E-5E792C0111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FE59EB-4FF5-4AF3-91CA-47FF832E477B}" type="pres">
      <dgm:prSet presAssocID="{FF40039C-87D6-4FCD-8985-72286252319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08721-02CD-480B-9AE3-42DC88DDDDF4}" type="pres">
      <dgm:prSet presAssocID="{ADA148C4-6CDC-43E1-83A0-C327DEBE998F}" presName="spacer" presStyleCnt="0"/>
      <dgm:spPr/>
    </dgm:pt>
    <dgm:pt modelId="{4687A4BB-62F4-47EE-972A-8E1CD254B560}" type="pres">
      <dgm:prSet presAssocID="{A3F94B32-0500-4DFC-A481-CDEC2673A36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63622-959D-441D-8AE9-79955086F6E2}" type="pres">
      <dgm:prSet presAssocID="{7CA4F9DC-FBD7-4DF1-B946-7F36EFEFDDE7}" presName="spacer" presStyleCnt="0"/>
      <dgm:spPr/>
    </dgm:pt>
    <dgm:pt modelId="{7097BE34-89A1-45FB-88D3-EFDBB5845DDE}" type="pres">
      <dgm:prSet presAssocID="{C9D7D1BF-DBA6-42D6-BB2A-E233CC6EBBF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98E79-B3C7-48EF-8732-50C3C05915D1}" type="pres">
      <dgm:prSet presAssocID="{48188B70-08AE-4220-B004-D8D7821A3352}" presName="spacer" presStyleCnt="0"/>
      <dgm:spPr/>
    </dgm:pt>
    <dgm:pt modelId="{078C1950-797F-47EC-8163-820D43BA27D2}" type="pres">
      <dgm:prSet presAssocID="{7F547541-3327-42AE-BBBA-30AC1347C20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DEA25-BB13-42B5-8FC7-C2D14B78CBD0}" type="pres">
      <dgm:prSet presAssocID="{B269FC2C-A48E-4E4B-87D5-5FCC38B12C28}" presName="spacer" presStyleCnt="0"/>
      <dgm:spPr/>
    </dgm:pt>
    <dgm:pt modelId="{8EB1B8F1-A479-4BBF-82C3-935EFE9FAFD9}" type="pres">
      <dgm:prSet presAssocID="{3C09AFD7-1E25-4D91-B168-FD10AEA496C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874F2-CAEF-4349-9390-5E29C47566E1}" type="pres">
      <dgm:prSet presAssocID="{0A28130C-1B35-4A38-942E-072DCBECA1DA}" presName="spacer" presStyleCnt="0"/>
      <dgm:spPr/>
    </dgm:pt>
    <dgm:pt modelId="{4D910E73-00B5-4C73-85A5-CE08830DDD3C}" type="pres">
      <dgm:prSet presAssocID="{997EB9DC-FE6C-4445-836B-B7AE6B638FF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1C6F9-44F8-4948-BB82-6E79FA41AE0A}" srcId="{674F9542-9942-43ED-990E-5E792C01111E}" destId="{FF40039C-87D6-4FCD-8985-722862523194}" srcOrd="0" destOrd="0" parTransId="{D34F46AB-37CC-4CC0-81AF-F050329652C3}" sibTransId="{ADA148C4-6CDC-43E1-83A0-C327DEBE998F}"/>
    <dgm:cxn modelId="{B93669BF-3615-4A61-8754-5FF10BE81DA2}" type="presOf" srcId="{7F547541-3327-42AE-BBBA-30AC1347C20D}" destId="{078C1950-797F-47EC-8163-820D43BA27D2}" srcOrd="0" destOrd="0" presId="urn:microsoft.com/office/officeart/2005/8/layout/vList2"/>
    <dgm:cxn modelId="{DA2FD593-48D6-46EE-AE23-2AFF575D8B04}" srcId="{674F9542-9942-43ED-990E-5E792C01111E}" destId="{3C09AFD7-1E25-4D91-B168-FD10AEA496C7}" srcOrd="4" destOrd="0" parTransId="{F9C9D41E-47AC-48E9-BE94-A2ACF6B0EAF2}" sibTransId="{0A28130C-1B35-4A38-942E-072DCBECA1DA}"/>
    <dgm:cxn modelId="{2BC13C88-1C38-4A0C-A3C6-865468FA16DB}" srcId="{674F9542-9942-43ED-990E-5E792C01111E}" destId="{7F547541-3327-42AE-BBBA-30AC1347C20D}" srcOrd="3" destOrd="0" parTransId="{E8A627B6-80EA-4CDB-B3A1-9DA415C84FC5}" sibTransId="{B269FC2C-A48E-4E4B-87D5-5FCC38B12C28}"/>
    <dgm:cxn modelId="{BEE87399-D1DB-4242-AB01-41A50496008B}" type="presOf" srcId="{997EB9DC-FE6C-4445-836B-B7AE6B638FF8}" destId="{4D910E73-00B5-4C73-85A5-CE08830DDD3C}" srcOrd="0" destOrd="0" presId="urn:microsoft.com/office/officeart/2005/8/layout/vList2"/>
    <dgm:cxn modelId="{BE49D27D-E2FC-4523-ADB0-BDD1455DA07A}" type="presOf" srcId="{FF40039C-87D6-4FCD-8985-722862523194}" destId="{F5FE59EB-4FF5-4AF3-91CA-47FF832E477B}" srcOrd="0" destOrd="0" presId="urn:microsoft.com/office/officeart/2005/8/layout/vList2"/>
    <dgm:cxn modelId="{6062EAE5-2FE0-4F71-B5A3-C7DC80B72503}" srcId="{674F9542-9942-43ED-990E-5E792C01111E}" destId="{997EB9DC-FE6C-4445-836B-B7AE6B638FF8}" srcOrd="5" destOrd="0" parTransId="{7AA8EBBF-F420-4F51-A497-9B31D0E74303}" sibTransId="{09E3616F-7C01-422C-95E2-4082688F21D3}"/>
    <dgm:cxn modelId="{A2BA8473-6703-4CA7-9B4F-C55264DEC56D}" type="presOf" srcId="{3C09AFD7-1E25-4D91-B168-FD10AEA496C7}" destId="{8EB1B8F1-A479-4BBF-82C3-935EFE9FAFD9}" srcOrd="0" destOrd="0" presId="urn:microsoft.com/office/officeart/2005/8/layout/vList2"/>
    <dgm:cxn modelId="{DBE96AA0-F30F-4438-B53F-129F7E0FFFDB}" type="presOf" srcId="{674F9542-9942-43ED-990E-5E792C01111E}" destId="{0CA43A5A-8ACC-4321-BDD3-8DFAB2880F2C}" srcOrd="0" destOrd="0" presId="urn:microsoft.com/office/officeart/2005/8/layout/vList2"/>
    <dgm:cxn modelId="{271DC972-5152-4756-BD60-34EF44CEDB9D}" srcId="{674F9542-9942-43ED-990E-5E792C01111E}" destId="{A3F94B32-0500-4DFC-A481-CDEC2673A366}" srcOrd="1" destOrd="0" parTransId="{62DDB6F4-1F9A-4DD0-AADC-C5EF5E323154}" sibTransId="{7CA4F9DC-FBD7-4DF1-B946-7F36EFEFDDE7}"/>
    <dgm:cxn modelId="{10E22138-10B1-49C1-81D5-07F82038B335}" srcId="{674F9542-9942-43ED-990E-5E792C01111E}" destId="{C9D7D1BF-DBA6-42D6-BB2A-E233CC6EBBF0}" srcOrd="2" destOrd="0" parTransId="{079C10CB-2B90-4DA8-AD09-514FE29C3C6D}" sibTransId="{48188B70-08AE-4220-B004-D8D7821A3352}"/>
    <dgm:cxn modelId="{6E5652B0-5B6C-4603-8461-B759283A742B}" type="presOf" srcId="{C9D7D1BF-DBA6-42D6-BB2A-E233CC6EBBF0}" destId="{7097BE34-89A1-45FB-88D3-EFDBB5845DDE}" srcOrd="0" destOrd="0" presId="urn:microsoft.com/office/officeart/2005/8/layout/vList2"/>
    <dgm:cxn modelId="{C2B8042C-A65C-4AF1-9D73-2AE3DF95F4DE}" type="presOf" srcId="{A3F94B32-0500-4DFC-A481-CDEC2673A366}" destId="{4687A4BB-62F4-47EE-972A-8E1CD254B560}" srcOrd="0" destOrd="0" presId="urn:microsoft.com/office/officeart/2005/8/layout/vList2"/>
    <dgm:cxn modelId="{666EE00C-14D7-4C30-8815-ED121EE595EA}" type="presParOf" srcId="{0CA43A5A-8ACC-4321-BDD3-8DFAB2880F2C}" destId="{F5FE59EB-4FF5-4AF3-91CA-47FF832E477B}" srcOrd="0" destOrd="0" presId="urn:microsoft.com/office/officeart/2005/8/layout/vList2"/>
    <dgm:cxn modelId="{C1946AC2-F44A-4BC3-A290-39E600BD65D4}" type="presParOf" srcId="{0CA43A5A-8ACC-4321-BDD3-8DFAB2880F2C}" destId="{4D608721-02CD-480B-9AE3-42DC88DDDDF4}" srcOrd="1" destOrd="0" presId="urn:microsoft.com/office/officeart/2005/8/layout/vList2"/>
    <dgm:cxn modelId="{23277921-59CF-45B1-88D4-1C57B947E9AB}" type="presParOf" srcId="{0CA43A5A-8ACC-4321-BDD3-8DFAB2880F2C}" destId="{4687A4BB-62F4-47EE-972A-8E1CD254B560}" srcOrd="2" destOrd="0" presId="urn:microsoft.com/office/officeart/2005/8/layout/vList2"/>
    <dgm:cxn modelId="{8D579471-8221-40B2-BD19-E527B62BE3A8}" type="presParOf" srcId="{0CA43A5A-8ACC-4321-BDD3-8DFAB2880F2C}" destId="{9CD63622-959D-441D-8AE9-79955086F6E2}" srcOrd="3" destOrd="0" presId="urn:microsoft.com/office/officeart/2005/8/layout/vList2"/>
    <dgm:cxn modelId="{FF46B2A1-E35B-448C-AD2D-8B9C801F43FC}" type="presParOf" srcId="{0CA43A5A-8ACC-4321-BDD3-8DFAB2880F2C}" destId="{7097BE34-89A1-45FB-88D3-EFDBB5845DDE}" srcOrd="4" destOrd="0" presId="urn:microsoft.com/office/officeart/2005/8/layout/vList2"/>
    <dgm:cxn modelId="{146DD3F4-3A66-48FC-A13F-96D84D2A4666}" type="presParOf" srcId="{0CA43A5A-8ACC-4321-BDD3-8DFAB2880F2C}" destId="{DBC98E79-B3C7-48EF-8732-50C3C05915D1}" srcOrd="5" destOrd="0" presId="urn:microsoft.com/office/officeart/2005/8/layout/vList2"/>
    <dgm:cxn modelId="{A7AA6C03-1F6A-4E33-80AF-2B6039FA64D6}" type="presParOf" srcId="{0CA43A5A-8ACC-4321-BDD3-8DFAB2880F2C}" destId="{078C1950-797F-47EC-8163-820D43BA27D2}" srcOrd="6" destOrd="0" presId="urn:microsoft.com/office/officeart/2005/8/layout/vList2"/>
    <dgm:cxn modelId="{7DCAF71B-4868-4341-BA56-23373CEA5698}" type="presParOf" srcId="{0CA43A5A-8ACC-4321-BDD3-8DFAB2880F2C}" destId="{BF6DEA25-BB13-42B5-8FC7-C2D14B78CBD0}" srcOrd="7" destOrd="0" presId="urn:microsoft.com/office/officeart/2005/8/layout/vList2"/>
    <dgm:cxn modelId="{D4E52C78-A3D6-4019-83BA-8DDF7D4215B7}" type="presParOf" srcId="{0CA43A5A-8ACC-4321-BDD3-8DFAB2880F2C}" destId="{8EB1B8F1-A479-4BBF-82C3-935EFE9FAFD9}" srcOrd="8" destOrd="0" presId="urn:microsoft.com/office/officeart/2005/8/layout/vList2"/>
    <dgm:cxn modelId="{28D0799C-7EE9-4D12-9F8C-79CBD38DA9EC}" type="presParOf" srcId="{0CA43A5A-8ACC-4321-BDD3-8DFAB2880F2C}" destId="{A81874F2-CAEF-4349-9390-5E29C47566E1}" srcOrd="9" destOrd="0" presId="urn:microsoft.com/office/officeart/2005/8/layout/vList2"/>
    <dgm:cxn modelId="{DD06D6AE-120D-44B6-A10F-AC9BA0FDA596}" type="presParOf" srcId="{0CA43A5A-8ACC-4321-BDD3-8DFAB2880F2C}" destId="{4D910E73-00B5-4C73-85A5-CE08830DDD3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FA1BEE0-17F0-4172-9D82-7FAB75CEA2C6}" type="doc">
      <dgm:prSet loTypeId="urn:microsoft.com/office/officeart/2005/8/layout/pyramid4" loCatId="pyramid" qsTypeId="urn:microsoft.com/office/officeart/2005/8/quickstyle/3d4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3415517-EC5C-4693-8B7E-AE1010168EA8}">
      <dgm:prSet/>
      <dgm:spPr/>
      <dgm:t>
        <a:bodyPr/>
        <a:lstStyle/>
        <a:p>
          <a:pPr rtl="0"/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EC8F97-E30A-4A72-BB0B-7DB49C8FE5B6}" type="parTrans" cxnId="{F47E7990-C3F4-4FE0-9AA9-06285392A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51DF728-316C-4885-AF1C-CA63208BA3F5}" type="sibTrans" cxnId="{F47E7990-C3F4-4FE0-9AA9-06285392A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38D10A-8519-402B-91A4-7D945E95A8BE}">
      <dgm:prSet/>
      <dgm:spPr/>
      <dgm:t>
        <a:bodyPr/>
        <a:lstStyle/>
        <a:p>
          <a:pPr rtl="0"/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3B0D49-F683-45EB-98EB-911DB954EE88}" type="parTrans" cxnId="{41636011-59D8-48B7-A67F-069D374D6228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48BBD9-33C6-401F-A326-D0D83C09B00E}" type="sibTrans" cxnId="{41636011-59D8-48B7-A67F-069D374D6228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97593B-C9CB-4694-A4B6-40D70FBA4F45}">
      <dgm:prSet/>
      <dgm:spPr/>
      <dgm:t>
        <a:bodyPr/>
        <a:lstStyle/>
        <a:p>
          <a:pPr rtl="0"/>
          <a:r>
            <a:rPr lang="en-US" b="0" i="0" baseline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culture of data-driven decision-making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8ACDF3-7C7F-4DBD-8363-A5898766C9E5}" type="parTrans" cxnId="{658A71EA-BFBC-425E-92DA-31075609E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35FB9C-6984-4CE0-BA0F-5949479C885C}" type="sibTrans" cxnId="{658A71EA-BFBC-425E-92DA-31075609E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295CDA-E984-464A-85C4-EBB356A80FA2}">
      <dgm:prSet/>
      <dgm:spPr/>
      <dgm:t>
        <a:bodyPr/>
        <a:lstStyle/>
        <a:p>
          <a:pPr rtl="0"/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C308BE-5A16-4865-98FE-D6C46F31EBAD}" type="parTrans" cxnId="{A473B005-7071-4CF1-B66E-FFEB2A9AE8CB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390D46-B25B-4111-BE59-04DCAD0E3AEF}" type="sibTrans" cxnId="{A473B005-7071-4CF1-B66E-FFEB2A9AE8CB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42593C8-23FD-48B3-B9DE-C046948360DB}" type="pres">
      <dgm:prSet presAssocID="{6FA1BEE0-17F0-4172-9D82-7FAB75CEA2C6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54C410-A572-4F74-9714-DBEAF05C38E2}" type="pres">
      <dgm:prSet presAssocID="{6FA1BEE0-17F0-4172-9D82-7FAB75CEA2C6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72B29-E7F2-4ACB-AD7E-68509E0FE93F}" type="pres">
      <dgm:prSet presAssocID="{6FA1BEE0-17F0-4172-9D82-7FAB75CEA2C6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9C9B8-6D9B-4D48-A93C-EFC6BE95A7EF}" type="pres">
      <dgm:prSet presAssocID="{6FA1BEE0-17F0-4172-9D82-7FAB75CEA2C6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3D06B-3E03-4600-A317-81CA843763CC}" type="pres">
      <dgm:prSet presAssocID="{6FA1BEE0-17F0-4172-9D82-7FAB75CEA2C6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5440EF-3395-409D-93C9-C047C383355A}" type="presOf" srcId="{1B38D10A-8519-402B-91A4-7D945E95A8BE}" destId="{C7072B29-E7F2-4ACB-AD7E-68509E0FE93F}" srcOrd="0" destOrd="0" presId="urn:microsoft.com/office/officeart/2005/8/layout/pyramid4"/>
    <dgm:cxn modelId="{F47E7990-C3F4-4FE0-9AA9-06285392ACEE}" srcId="{6FA1BEE0-17F0-4172-9D82-7FAB75CEA2C6}" destId="{D3415517-EC5C-4693-8B7E-AE1010168EA8}" srcOrd="0" destOrd="0" parTransId="{B9EC8F97-E30A-4A72-BB0B-7DB49C8FE5B6}" sibTransId="{051DF728-316C-4885-AF1C-CA63208BA3F5}"/>
    <dgm:cxn modelId="{A473B005-7071-4CF1-B66E-FFEB2A9AE8CB}" srcId="{6FA1BEE0-17F0-4172-9D82-7FAB75CEA2C6}" destId="{6A295CDA-E984-464A-85C4-EBB356A80FA2}" srcOrd="3" destOrd="0" parTransId="{BEC308BE-5A16-4865-98FE-D6C46F31EBAD}" sibTransId="{47390D46-B25B-4111-BE59-04DCAD0E3AEF}"/>
    <dgm:cxn modelId="{57F96D06-1D5A-4B14-A3F4-094CA53AED00}" type="presOf" srcId="{6A295CDA-E984-464A-85C4-EBB356A80FA2}" destId="{4463D06B-3E03-4600-A317-81CA843763CC}" srcOrd="0" destOrd="0" presId="urn:microsoft.com/office/officeart/2005/8/layout/pyramid4"/>
    <dgm:cxn modelId="{658A71EA-BFBC-425E-92DA-31075609ECEE}" srcId="{6FA1BEE0-17F0-4172-9D82-7FAB75CEA2C6}" destId="{D097593B-C9CB-4694-A4B6-40D70FBA4F45}" srcOrd="2" destOrd="0" parTransId="{878ACDF3-7C7F-4DBD-8363-A5898766C9E5}" sibTransId="{B335FB9C-6984-4CE0-BA0F-5949479C885C}"/>
    <dgm:cxn modelId="{41636011-59D8-48B7-A67F-069D374D6228}" srcId="{6FA1BEE0-17F0-4172-9D82-7FAB75CEA2C6}" destId="{1B38D10A-8519-402B-91A4-7D945E95A8BE}" srcOrd="1" destOrd="0" parTransId="{703B0D49-F683-45EB-98EB-911DB954EE88}" sibTransId="{CB48BBD9-33C6-401F-A326-D0D83C09B00E}"/>
    <dgm:cxn modelId="{6CA1088B-E451-4311-8629-6371A8B4D603}" type="presOf" srcId="{D3415517-EC5C-4693-8B7E-AE1010168EA8}" destId="{A154C410-A572-4F74-9714-DBEAF05C38E2}" srcOrd="0" destOrd="0" presId="urn:microsoft.com/office/officeart/2005/8/layout/pyramid4"/>
    <dgm:cxn modelId="{DC069614-0D60-4D28-9FF6-28105BA7B34A}" type="presOf" srcId="{D097593B-C9CB-4694-A4B6-40D70FBA4F45}" destId="{4A49C9B8-6D9B-4D48-A93C-EFC6BE95A7EF}" srcOrd="0" destOrd="0" presId="urn:microsoft.com/office/officeart/2005/8/layout/pyramid4"/>
    <dgm:cxn modelId="{07BDE83B-03AB-49B0-BFAC-F90D1B62D089}" type="presOf" srcId="{6FA1BEE0-17F0-4172-9D82-7FAB75CEA2C6}" destId="{342593C8-23FD-48B3-B9DE-C046948360DB}" srcOrd="0" destOrd="0" presId="urn:microsoft.com/office/officeart/2005/8/layout/pyramid4"/>
    <dgm:cxn modelId="{E739FE7A-0330-4940-AF86-DBB6F3048C12}" type="presParOf" srcId="{342593C8-23FD-48B3-B9DE-C046948360DB}" destId="{A154C410-A572-4F74-9714-DBEAF05C38E2}" srcOrd="0" destOrd="0" presId="urn:microsoft.com/office/officeart/2005/8/layout/pyramid4"/>
    <dgm:cxn modelId="{21983860-8C96-412A-B332-FBFC0F36D298}" type="presParOf" srcId="{342593C8-23FD-48B3-B9DE-C046948360DB}" destId="{C7072B29-E7F2-4ACB-AD7E-68509E0FE93F}" srcOrd="1" destOrd="0" presId="urn:microsoft.com/office/officeart/2005/8/layout/pyramid4"/>
    <dgm:cxn modelId="{6C0AD008-F4BD-42AA-A477-7199271B9E94}" type="presParOf" srcId="{342593C8-23FD-48B3-B9DE-C046948360DB}" destId="{4A49C9B8-6D9B-4D48-A93C-EFC6BE95A7EF}" srcOrd="2" destOrd="0" presId="urn:microsoft.com/office/officeart/2005/8/layout/pyramid4"/>
    <dgm:cxn modelId="{2FD243EF-2814-42E9-BFEC-E53AA10C70FC}" type="presParOf" srcId="{342593C8-23FD-48B3-B9DE-C046948360DB}" destId="{4463D06B-3E03-4600-A317-81CA843763C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A1BEE0-17F0-4172-9D82-7FAB75CEA2C6}" type="doc">
      <dgm:prSet loTypeId="urn:microsoft.com/office/officeart/2005/8/layout/pyramid4" loCatId="pyramid" qsTypeId="urn:microsoft.com/office/officeart/2005/8/quickstyle/3d4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3415517-EC5C-4693-8B7E-AE1010168EA8}">
      <dgm:prSet/>
      <dgm:spPr/>
      <dgm:t>
        <a:bodyPr/>
        <a:lstStyle/>
        <a:p>
          <a:pPr rtl="0"/>
          <a:r>
            <a:rPr lang="en-US" b="0" i="0" baseline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Transparency of business and workforce information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EC8F97-E30A-4A72-BB0B-7DB49C8FE5B6}" type="parTrans" cxnId="{F47E7990-C3F4-4FE0-9AA9-06285392A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51DF728-316C-4885-AF1C-CA63208BA3F5}" type="sibTrans" cxnId="{F47E7990-C3F4-4FE0-9AA9-06285392A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38D10A-8519-402B-91A4-7D945E95A8BE}">
      <dgm:prSet/>
      <dgm:spPr/>
      <dgm:t>
        <a:bodyPr/>
        <a:lstStyle/>
        <a:p>
          <a:pPr rtl="0"/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3B0D49-F683-45EB-98EB-911DB954EE88}" type="parTrans" cxnId="{41636011-59D8-48B7-A67F-069D374D6228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48BBD9-33C6-401F-A326-D0D83C09B00E}" type="sibTrans" cxnId="{41636011-59D8-48B7-A67F-069D374D6228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97593B-C9CB-4694-A4B6-40D70FBA4F45}">
      <dgm:prSet/>
      <dgm:spPr/>
      <dgm:t>
        <a:bodyPr/>
        <a:lstStyle/>
        <a:p>
          <a:pPr rtl="0"/>
          <a:r>
            <a:rPr lang="en-US" b="0" i="0" baseline="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culture of data-driven decision-making</a:t>
          </a:r>
          <a:endParaRPr lang="en-US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8ACDF3-7C7F-4DBD-8363-A5898766C9E5}" type="parTrans" cxnId="{658A71EA-BFBC-425E-92DA-31075609E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35FB9C-6984-4CE0-BA0F-5949479C885C}" type="sibTrans" cxnId="{658A71EA-BFBC-425E-92DA-31075609E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295CDA-E984-464A-85C4-EBB356A80FA2}">
      <dgm:prSet/>
      <dgm:spPr/>
      <dgm:t>
        <a:bodyPr/>
        <a:lstStyle/>
        <a:p>
          <a:pPr rtl="0"/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C308BE-5A16-4865-98FE-D6C46F31EBAD}" type="parTrans" cxnId="{A473B005-7071-4CF1-B66E-FFEB2A9AE8CB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390D46-B25B-4111-BE59-04DCAD0E3AEF}" type="sibTrans" cxnId="{A473B005-7071-4CF1-B66E-FFEB2A9AE8CB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42593C8-23FD-48B3-B9DE-C046948360DB}" type="pres">
      <dgm:prSet presAssocID="{6FA1BEE0-17F0-4172-9D82-7FAB75CEA2C6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54C410-A572-4F74-9714-DBEAF05C38E2}" type="pres">
      <dgm:prSet presAssocID="{6FA1BEE0-17F0-4172-9D82-7FAB75CEA2C6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72B29-E7F2-4ACB-AD7E-68509E0FE93F}" type="pres">
      <dgm:prSet presAssocID="{6FA1BEE0-17F0-4172-9D82-7FAB75CEA2C6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9C9B8-6D9B-4D48-A93C-EFC6BE95A7EF}" type="pres">
      <dgm:prSet presAssocID="{6FA1BEE0-17F0-4172-9D82-7FAB75CEA2C6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3D06B-3E03-4600-A317-81CA843763CC}" type="pres">
      <dgm:prSet presAssocID="{6FA1BEE0-17F0-4172-9D82-7FAB75CEA2C6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E7990-C3F4-4FE0-9AA9-06285392ACEE}" srcId="{6FA1BEE0-17F0-4172-9D82-7FAB75CEA2C6}" destId="{D3415517-EC5C-4693-8B7E-AE1010168EA8}" srcOrd="0" destOrd="0" parTransId="{B9EC8F97-E30A-4A72-BB0B-7DB49C8FE5B6}" sibTransId="{051DF728-316C-4885-AF1C-CA63208BA3F5}"/>
    <dgm:cxn modelId="{1894F19D-BFFD-43F8-872D-8F63E08B71DB}" type="presOf" srcId="{6A295CDA-E984-464A-85C4-EBB356A80FA2}" destId="{4463D06B-3E03-4600-A317-81CA843763CC}" srcOrd="0" destOrd="0" presId="urn:microsoft.com/office/officeart/2005/8/layout/pyramid4"/>
    <dgm:cxn modelId="{A473B005-7071-4CF1-B66E-FFEB2A9AE8CB}" srcId="{6FA1BEE0-17F0-4172-9D82-7FAB75CEA2C6}" destId="{6A295CDA-E984-464A-85C4-EBB356A80FA2}" srcOrd="3" destOrd="0" parTransId="{BEC308BE-5A16-4865-98FE-D6C46F31EBAD}" sibTransId="{47390D46-B25B-4111-BE59-04DCAD0E3AEF}"/>
    <dgm:cxn modelId="{F7147ED2-2EF2-4F33-9242-6720526CA287}" type="presOf" srcId="{1B38D10A-8519-402B-91A4-7D945E95A8BE}" destId="{C7072B29-E7F2-4ACB-AD7E-68509E0FE93F}" srcOrd="0" destOrd="0" presId="urn:microsoft.com/office/officeart/2005/8/layout/pyramid4"/>
    <dgm:cxn modelId="{41636011-59D8-48B7-A67F-069D374D6228}" srcId="{6FA1BEE0-17F0-4172-9D82-7FAB75CEA2C6}" destId="{1B38D10A-8519-402B-91A4-7D945E95A8BE}" srcOrd="1" destOrd="0" parTransId="{703B0D49-F683-45EB-98EB-911DB954EE88}" sibTransId="{CB48BBD9-33C6-401F-A326-D0D83C09B00E}"/>
    <dgm:cxn modelId="{658A71EA-BFBC-425E-92DA-31075609ECEE}" srcId="{6FA1BEE0-17F0-4172-9D82-7FAB75CEA2C6}" destId="{D097593B-C9CB-4694-A4B6-40D70FBA4F45}" srcOrd="2" destOrd="0" parTransId="{878ACDF3-7C7F-4DBD-8363-A5898766C9E5}" sibTransId="{B335FB9C-6984-4CE0-BA0F-5949479C885C}"/>
    <dgm:cxn modelId="{9C332B5B-8181-43DC-9827-7B324F280B7A}" type="presOf" srcId="{D3415517-EC5C-4693-8B7E-AE1010168EA8}" destId="{A154C410-A572-4F74-9714-DBEAF05C38E2}" srcOrd="0" destOrd="0" presId="urn:microsoft.com/office/officeart/2005/8/layout/pyramid4"/>
    <dgm:cxn modelId="{5B0961FC-C70E-4663-96EA-52D4065DF8D4}" type="presOf" srcId="{D097593B-C9CB-4694-A4B6-40D70FBA4F45}" destId="{4A49C9B8-6D9B-4D48-A93C-EFC6BE95A7EF}" srcOrd="0" destOrd="0" presId="urn:microsoft.com/office/officeart/2005/8/layout/pyramid4"/>
    <dgm:cxn modelId="{C4B97C80-3C07-459D-B877-AD4030296613}" type="presOf" srcId="{6FA1BEE0-17F0-4172-9D82-7FAB75CEA2C6}" destId="{342593C8-23FD-48B3-B9DE-C046948360DB}" srcOrd="0" destOrd="0" presId="urn:microsoft.com/office/officeart/2005/8/layout/pyramid4"/>
    <dgm:cxn modelId="{5E3A5C4B-E63F-41AE-B3E8-B1F264367130}" type="presParOf" srcId="{342593C8-23FD-48B3-B9DE-C046948360DB}" destId="{A154C410-A572-4F74-9714-DBEAF05C38E2}" srcOrd="0" destOrd="0" presId="urn:microsoft.com/office/officeart/2005/8/layout/pyramid4"/>
    <dgm:cxn modelId="{348064CA-1636-4475-AA1D-9BA47209D918}" type="presParOf" srcId="{342593C8-23FD-48B3-B9DE-C046948360DB}" destId="{C7072B29-E7F2-4ACB-AD7E-68509E0FE93F}" srcOrd="1" destOrd="0" presId="urn:microsoft.com/office/officeart/2005/8/layout/pyramid4"/>
    <dgm:cxn modelId="{B2908799-4A8C-40AB-95D7-01A0B73DBA06}" type="presParOf" srcId="{342593C8-23FD-48B3-B9DE-C046948360DB}" destId="{4A49C9B8-6D9B-4D48-A93C-EFC6BE95A7EF}" srcOrd="2" destOrd="0" presId="urn:microsoft.com/office/officeart/2005/8/layout/pyramid4"/>
    <dgm:cxn modelId="{129887AE-4BE7-4FDA-93AF-1D783564F800}" type="presParOf" srcId="{342593C8-23FD-48B3-B9DE-C046948360DB}" destId="{4463D06B-3E03-4600-A317-81CA843763C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A1BEE0-17F0-4172-9D82-7FAB75CEA2C6}" type="doc">
      <dgm:prSet loTypeId="urn:microsoft.com/office/officeart/2005/8/layout/pyramid4" loCatId="pyramid" qsTypeId="urn:microsoft.com/office/officeart/2005/8/quickstyle/3d4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3415517-EC5C-4693-8B7E-AE1010168EA8}">
      <dgm:prSet/>
      <dgm:spPr/>
      <dgm:t>
        <a:bodyPr/>
        <a:lstStyle/>
        <a:p>
          <a:pPr rtl="0"/>
          <a:r>
            <a:rPr lang="en-US" b="0" i="0" baseline="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Transparency of business and workforce information</a:t>
          </a:r>
          <a:endParaRPr lang="en-US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EC8F97-E30A-4A72-BB0B-7DB49C8FE5B6}" type="parTrans" cxnId="{F47E7990-C3F4-4FE0-9AA9-06285392A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51DF728-316C-4885-AF1C-CA63208BA3F5}" type="sibTrans" cxnId="{F47E7990-C3F4-4FE0-9AA9-06285392A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38D10A-8519-402B-91A4-7D945E95A8BE}">
      <dgm:prSet/>
      <dgm:spPr/>
      <dgm:t>
        <a:bodyPr/>
        <a:lstStyle/>
        <a:p>
          <a:pPr rtl="0"/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3B0D49-F683-45EB-98EB-911DB954EE88}" type="parTrans" cxnId="{41636011-59D8-48B7-A67F-069D374D6228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48BBD9-33C6-401F-A326-D0D83C09B00E}" type="sibTrans" cxnId="{41636011-59D8-48B7-A67F-069D374D6228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97593B-C9CB-4694-A4B6-40D70FBA4F45}">
      <dgm:prSet/>
      <dgm:spPr/>
      <dgm:t>
        <a:bodyPr/>
        <a:lstStyle/>
        <a:p>
          <a:pPr rtl="0"/>
          <a:r>
            <a:rPr lang="en-US" b="0" i="0" baseline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culture of data-driven decision-making</a:t>
          </a:r>
          <a:endParaRPr lang="en-US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8ACDF3-7C7F-4DBD-8363-A5898766C9E5}" type="parTrans" cxnId="{658A71EA-BFBC-425E-92DA-31075609E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35FB9C-6984-4CE0-BA0F-5949479C885C}" type="sibTrans" cxnId="{658A71EA-BFBC-425E-92DA-31075609E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295CDA-E984-464A-85C4-EBB356A80FA2}">
      <dgm:prSet/>
      <dgm:spPr/>
      <dgm:t>
        <a:bodyPr/>
        <a:lstStyle/>
        <a:p>
          <a:pPr rtl="0"/>
          <a:r>
            <a:rPr lang="en-US" b="0" i="0" baseline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Empower line leaders, not just HR and L&amp;D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C308BE-5A16-4865-98FE-D6C46F31EBAD}" type="parTrans" cxnId="{A473B005-7071-4CF1-B66E-FFEB2A9AE8CB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390D46-B25B-4111-BE59-04DCAD0E3AEF}" type="sibTrans" cxnId="{A473B005-7071-4CF1-B66E-FFEB2A9AE8CB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42593C8-23FD-48B3-B9DE-C046948360DB}" type="pres">
      <dgm:prSet presAssocID="{6FA1BEE0-17F0-4172-9D82-7FAB75CEA2C6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54C410-A572-4F74-9714-DBEAF05C38E2}" type="pres">
      <dgm:prSet presAssocID="{6FA1BEE0-17F0-4172-9D82-7FAB75CEA2C6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72B29-E7F2-4ACB-AD7E-68509E0FE93F}" type="pres">
      <dgm:prSet presAssocID="{6FA1BEE0-17F0-4172-9D82-7FAB75CEA2C6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9C9B8-6D9B-4D48-A93C-EFC6BE95A7EF}" type="pres">
      <dgm:prSet presAssocID="{6FA1BEE0-17F0-4172-9D82-7FAB75CEA2C6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3D06B-3E03-4600-A317-81CA843763CC}" type="pres">
      <dgm:prSet presAssocID="{6FA1BEE0-17F0-4172-9D82-7FAB75CEA2C6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E7990-C3F4-4FE0-9AA9-06285392ACEE}" srcId="{6FA1BEE0-17F0-4172-9D82-7FAB75CEA2C6}" destId="{D3415517-EC5C-4693-8B7E-AE1010168EA8}" srcOrd="0" destOrd="0" parTransId="{B9EC8F97-E30A-4A72-BB0B-7DB49C8FE5B6}" sibTransId="{051DF728-316C-4885-AF1C-CA63208BA3F5}"/>
    <dgm:cxn modelId="{A473B005-7071-4CF1-B66E-FFEB2A9AE8CB}" srcId="{6FA1BEE0-17F0-4172-9D82-7FAB75CEA2C6}" destId="{6A295CDA-E984-464A-85C4-EBB356A80FA2}" srcOrd="3" destOrd="0" parTransId="{BEC308BE-5A16-4865-98FE-D6C46F31EBAD}" sibTransId="{47390D46-B25B-4111-BE59-04DCAD0E3AEF}"/>
    <dgm:cxn modelId="{658A71EA-BFBC-425E-92DA-31075609ECEE}" srcId="{6FA1BEE0-17F0-4172-9D82-7FAB75CEA2C6}" destId="{D097593B-C9CB-4694-A4B6-40D70FBA4F45}" srcOrd="2" destOrd="0" parTransId="{878ACDF3-7C7F-4DBD-8363-A5898766C9E5}" sibTransId="{B335FB9C-6984-4CE0-BA0F-5949479C885C}"/>
    <dgm:cxn modelId="{41636011-59D8-48B7-A67F-069D374D6228}" srcId="{6FA1BEE0-17F0-4172-9D82-7FAB75CEA2C6}" destId="{1B38D10A-8519-402B-91A4-7D945E95A8BE}" srcOrd="1" destOrd="0" parTransId="{703B0D49-F683-45EB-98EB-911DB954EE88}" sibTransId="{CB48BBD9-33C6-401F-A326-D0D83C09B00E}"/>
    <dgm:cxn modelId="{DCFDE8FC-C652-43AF-A5F9-D8AD7324159E}" type="presOf" srcId="{D097593B-C9CB-4694-A4B6-40D70FBA4F45}" destId="{4A49C9B8-6D9B-4D48-A93C-EFC6BE95A7EF}" srcOrd="0" destOrd="0" presId="urn:microsoft.com/office/officeart/2005/8/layout/pyramid4"/>
    <dgm:cxn modelId="{A2C267D9-9F19-43CB-816A-40A94D23CDD4}" type="presOf" srcId="{6A295CDA-E984-464A-85C4-EBB356A80FA2}" destId="{4463D06B-3E03-4600-A317-81CA843763CC}" srcOrd="0" destOrd="0" presId="urn:microsoft.com/office/officeart/2005/8/layout/pyramid4"/>
    <dgm:cxn modelId="{5A5642CA-3F08-4593-815C-63F52BAC3169}" type="presOf" srcId="{1B38D10A-8519-402B-91A4-7D945E95A8BE}" destId="{C7072B29-E7F2-4ACB-AD7E-68509E0FE93F}" srcOrd="0" destOrd="0" presId="urn:microsoft.com/office/officeart/2005/8/layout/pyramid4"/>
    <dgm:cxn modelId="{C9AA6970-37DD-4498-9A8E-A05A89BFA692}" type="presOf" srcId="{D3415517-EC5C-4693-8B7E-AE1010168EA8}" destId="{A154C410-A572-4F74-9714-DBEAF05C38E2}" srcOrd="0" destOrd="0" presId="urn:microsoft.com/office/officeart/2005/8/layout/pyramid4"/>
    <dgm:cxn modelId="{F048CA5C-B5F2-4118-8ABF-F55DF2AD8A59}" type="presOf" srcId="{6FA1BEE0-17F0-4172-9D82-7FAB75CEA2C6}" destId="{342593C8-23FD-48B3-B9DE-C046948360DB}" srcOrd="0" destOrd="0" presId="urn:microsoft.com/office/officeart/2005/8/layout/pyramid4"/>
    <dgm:cxn modelId="{EADB38EF-4320-4520-AFEF-6E203F517A2D}" type="presParOf" srcId="{342593C8-23FD-48B3-B9DE-C046948360DB}" destId="{A154C410-A572-4F74-9714-DBEAF05C38E2}" srcOrd="0" destOrd="0" presId="urn:microsoft.com/office/officeart/2005/8/layout/pyramid4"/>
    <dgm:cxn modelId="{BC2E2D89-456B-4A58-A448-448E3EC87415}" type="presParOf" srcId="{342593C8-23FD-48B3-B9DE-C046948360DB}" destId="{C7072B29-E7F2-4ACB-AD7E-68509E0FE93F}" srcOrd="1" destOrd="0" presId="urn:microsoft.com/office/officeart/2005/8/layout/pyramid4"/>
    <dgm:cxn modelId="{1DB050C3-92D4-4212-B287-76F493B3923D}" type="presParOf" srcId="{342593C8-23FD-48B3-B9DE-C046948360DB}" destId="{4A49C9B8-6D9B-4D48-A93C-EFC6BE95A7EF}" srcOrd="2" destOrd="0" presId="urn:microsoft.com/office/officeart/2005/8/layout/pyramid4"/>
    <dgm:cxn modelId="{402CFDD0-CE04-4255-8705-196D4E94DB39}" type="presParOf" srcId="{342593C8-23FD-48B3-B9DE-C046948360DB}" destId="{4463D06B-3E03-4600-A317-81CA843763C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FA1BEE0-17F0-4172-9D82-7FAB75CEA2C6}" type="doc">
      <dgm:prSet loTypeId="urn:microsoft.com/office/officeart/2005/8/layout/pyramid4" loCatId="pyramid" qsTypeId="urn:microsoft.com/office/officeart/2005/8/quickstyle/3d4" qsCatId="3D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D3415517-EC5C-4693-8B7E-AE1010168EA8}">
      <dgm:prSet/>
      <dgm:spPr/>
      <dgm:t>
        <a:bodyPr/>
        <a:lstStyle/>
        <a:p>
          <a:pPr rtl="0"/>
          <a:r>
            <a:rPr lang="en-US" b="0" i="0" baseline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Transparency of business and workforce information</a:t>
          </a:r>
          <a:endParaRPr lang="en-US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EC8F97-E30A-4A72-BB0B-7DB49C8FE5B6}" type="parTrans" cxnId="{F47E7990-C3F4-4FE0-9AA9-06285392A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51DF728-316C-4885-AF1C-CA63208BA3F5}" type="sibTrans" cxnId="{F47E7990-C3F4-4FE0-9AA9-06285392A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38D10A-8519-402B-91A4-7D945E95A8BE}">
      <dgm:prSet/>
      <dgm:spPr/>
      <dgm:t>
        <a:bodyPr/>
        <a:lstStyle/>
        <a:p>
          <a:pPr rtl="0"/>
          <a:r>
            <a:rPr lang="en-US" b="0" i="0" baseline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Analytics as a journey, not an end</a:t>
          </a:r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3B0D49-F683-45EB-98EB-911DB954EE88}" type="parTrans" cxnId="{41636011-59D8-48B7-A67F-069D374D6228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48BBD9-33C6-401F-A326-D0D83C09B00E}" type="sibTrans" cxnId="{41636011-59D8-48B7-A67F-069D374D6228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97593B-C9CB-4694-A4B6-40D70FBA4F45}">
      <dgm:prSet/>
      <dgm:spPr/>
      <dgm:t>
        <a:bodyPr/>
        <a:lstStyle/>
        <a:p>
          <a:pPr rtl="0"/>
          <a:r>
            <a:rPr lang="en-US" b="0" i="0" baseline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culture of data-driven decision-making</a:t>
          </a:r>
          <a:endParaRPr lang="en-US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8ACDF3-7C7F-4DBD-8363-A5898766C9E5}" type="parTrans" cxnId="{658A71EA-BFBC-425E-92DA-31075609E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35FB9C-6984-4CE0-BA0F-5949479C885C}" type="sibTrans" cxnId="{658A71EA-BFBC-425E-92DA-31075609ECEE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295CDA-E984-464A-85C4-EBB356A80FA2}">
      <dgm:prSet/>
      <dgm:spPr/>
      <dgm:t>
        <a:bodyPr/>
        <a:lstStyle/>
        <a:p>
          <a:pPr rtl="0"/>
          <a:r>
            <a:rPr lang="en-US" b="0" i="0" baseline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Empower line leaders, not just HR and L&amp;D</a:t>
          </a:r>
          <a:endParaRPr lang="en-US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C308BE-5A16-4865-98FE-D6C46F31EBAD}" type="parTrans" cxnId="{A473B005-7071-4CF1-B66E-FFEB2A9AE8CB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390D46-B25B-4111-BE59-04DCAD0E3AEF}" type="sibTrans" cxnId="{A473B005-7071-4CF1-B66E-FFEB2A9AE8CB}">
      <dgm:prSet/>
      <dgm:spPr/>
      <dgm:t>
        <a:bodyPr/>
        <a:lstStyle/>
        <a:p>
          <a:endParaRPr lang="en-US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42593C8-23FD-48B3-B9DE-C046948360DB}" type="pres">
      <dgm:prSet presAssocID="{6FA1BEE0-17F0-4172-9D82-7FAB75CEA2C6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54C410-A572-4F74-9714-DBEAF05C38E2}" type="pres">
      <dgm:prSet presAssocID="{6FA1BEE0-17F0-4172-9D82-7FAB75CEA2C6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72B29-E7F2-4ACB-AD7E-68509E0FE93F}" type="pres">
      <dgm:prSet presAssocID="{6FA1BEE0-17F0-4172-9D82-7FAB75CEA2C6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9C9B8-6D9B-4D48-A93C-EFC6BE95A7EF}" type="pres">
      <dgm:prSet presAssocID="{6FA1BEE0-17F0-4172-9D82-7FAB75CEA2C6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3D06B-3E03-4600-A317-81CA843763CC}" type="pres">
      <dgm:prSet presAssocID="{6FA1BEE0-17F0-4172-9D82-7FAB75CEA2C6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97E0A5-143E-4E2B-9AC4-7EEB75AD8F15}" type="presOf" srcId="{6A295CDA-E984-464A-85C4-EBB356A80FA2}" destId="{4463D06B-3E03-4600-A317-81CA843763CC}" srcOrd="0" destOrd="0" presId="urn:microsoft.com/office/officeart/2005/8/layout/pyramid4"/>
    <dgm:cxn modelId="{F47E7990-C3F4-4FE0-9AA9-06285392ACEE}" srcId="{6FA1BEE0-17F0-4172-9D82-7FAB75CEA2C6}" destId="{D3415517-EC5C-4693-8B7E-AE1010168EA8}" srcOrd="0" destOrd="0" parTransId="{B9EC8F97-E30A-4A72-BB0B-7DB49C8FE5B6}" sibTransId="{051DF728-316C-4885-AF1C-CA63208BA3F5}"/>
    <dgm:cxn modelId="{41636011-59D8-48B7-A67F-069D374D6228}" srcId="{6FA1BEE0-17F0-4172-9D82-7FAB75CEA2C6}" destId="{1B38D10A-8519-402B-91A4-7D945E95A8BE}" srcOrd="1" destOrd="0" parTransId="{703B0D49-F683-45EB-98EB-911DB954EE88}" sibTransId="{CB48BBD9-33C6-401F-A326-D0D83C09B00E}"/>
    <dgm:cxn modelId="{A473B005-7071-4CF1-B66E-FFEB2A9AE8CB}" srcId="{6FA1BEE0-17F0-4172-9D82-7FAB75CEA2C6}" destId="{6A295CDA-E984-464A-85C4-EBB356A80FA2}" srcOrd="3" destOrd="0" parTransId="{BEC308BE-5A16-4865-98FE-D6C46F31EBAD}" sibTransId="{47390D46-B25B-4111-BE59-04DCAD0E3AEF}"/>
    <dgm:cxn modelId="{658A71EA-BFBC-425E-92DA-31075609ECEE}" srcId="{6FA1BEE0-17F0-4172-9D82-7FAB75CEA2C6}" destId="{D097593B-C9CB-4694-A4B6-40D70FBA4F45}" srcOrd="2" destOrd="0" parTransId="{878ACDF3-7C7F-4DBD-8363-A5898766C9E5}" sibTransId="{B335FB9C-6984-4CE0-BA0F-5949479C885C}"/>
    <dgm:cxn modelId="{6FF81170-8E59-44E8-97F3-CDE539E84E7D}" type="presOf" srcId="{D097593B-C9CB-4694-A4B6-40D70FBA4F45}" destId="{4A49C9B8-6D9B-4D48-A93C-EFC6BE95A7EF}" srcOrd="0" destOrd="0" presId="urn:microsoft.com/office/officeart/2005/8/layout/pyramid4"/>
    <dgm:cxn modelId="{F9DB403E-ED81-4888-8326-0FF8157D470D}" type="presOf" srcId="{6FA1BEE0-17F0-4172-9D82-7FAB75CEA2C6}" destId="{342593C8-23FD-48B3-B9DE-C046948360DB}" srcOrd="0" destOrd="0" presId="urn:microsoft.com/office/officeart/2005/8/layout/pyramid4"/>
    <dgm:cxn modelId="{D0FBEDDC-E559-46D0-BCA2-E69BC7AEE1B5}" type="presOf" srcId="{1B38D10A-8519-402B-91A4-7D945E95A8BE}" destId="{C7072B29-E7F2-4ACB-AD7E-68509E0FE93F}" srcOrd="0" destOrd="0" presId="urn:microsoft.com/office/officeart/2005/8/layout/pyramid4"/>
    <dgm:cxn modelId="{420382D0-5B89-4014-A6B4-0F571F33CCEF}" type="presOf" srcId="{D3415517-EC5C-4693-8B7E-AE1010168EA8}" destId="{A154C410-A572-4F74-9714-DBEAF05C38E2}" srcOrd="0" destOrd="0" presId="urn:microsoft.com/office/officeart/2005/8/layout/pyramid4"/>
    <dgm:cxn modelId="{2CE017EA-EAC2-4A17-A68E-87DD838E59F8}" type="presParOf" srcId="{342593C8-23FD-48B3-B9DE-C046948360DB}" destId="{A154C410-A572-4F74-9714-DBEAF05C38E2}" srcOrd="0" destOrd="0" presId="urn:microsoft.com/office/officeart/2005/8/layout/pyramid4"/>
    <dgm:cxn modelId="{AA988F6B-0128-422A-BE34-638D9338362B}" type="presParOf" srcId="{342593C8-23FD-48B3-B9DE-C046948360DB}" destId="{C7072B29-E7F2-4ACB-AD7E-68509E0FE93F}" srcOrd="1" destOrd="0" presId="urn:microsoft.com/office/officeart/2005/8/layout/pyramid4"/>
    <dgm:cxn modelId="{F0AC33F0-8E9F-4AD0-AF66-6B39ADE9CCBC}" type="presParOf" srcId="{342593C8-23FD-48B3-B9DE-C046948360DB}" destId="{4A49C9B8-6D9B-4D48-A93C-EFC6BE95A7EF}" srcOrd="2" destOrd="0" presId="urn:microsoft.com/office/officeart/2005/8/layout/pyramid4"/>
    <dgm:cxn modelId="{5F241FF8-3349-452F-8A69-2E7399358182}" type="presParOf" srcId="{342593C8-23FD-48B3-B9DE-C046948360DB}" destId="{4463D06B-3E03-4600-A317-81CA843763C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862A26-1108-4FE7-84F3-9C916457D1D9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F94108-E873-46B4-88DF-56A2CA105654}">
      <dgm:prSet custT="1"/>
      <dgm:spPr/>
      <dgm:t>
        <a:bodyPr/>
        <a:lstStyle/>
        <a:p>
          <a:pPr algn="ctr" rtl="0"/>
          <a:r>
            <a:rPr lang="en-US" sz="1050" b="0" i="0" baseline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Hard to predict the true cost of employee turnover as there are many intangible, and often untracked, costs associated with employee turnover</a:t>
          </a:r>
          <a:endParaRPr lang="en-US" sz="105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5415BB-5D8C-4D09-AA72-6AC8EAC10794}" type="parTrans" cxnId="{EE3386C1-070A-407D-809B-AB11529F6757}">
      <dgm:prSet/>
      <dgm:spPr/>
      <dgm:t>
        <a:bodyPr/>
        <a:lstStyle/>
        <a:p>
          <a:pPr algn="ctr"/>
          <a:endParaRPr lang="en-US"/>
        </a:p>
      </dgm:t>
    </dgm:pt>
    <dgm:pt modelId="{CCFCB1DF-9221-443D-AABE-DAD0B2957743}" type="sibTrans" cxnId="{EE3386C1-070A-407D-809B-AB11529F6757}">
      <dgm:prSet/>
      <dgm:spPr/>
      <dgm:t>
        <a:bodyPr/>
        <a:lstStyle/>
        <a:p>
          <a:pPr algn="ctr"/>
          <a:endParaRPr lang="en-US"/>
        </a:p>
      </dgm:t>
    </dgm:pt>
    <dgm:pt modelId="{7F0E5079-B73F-4A61-B968-79DE75F036AC}" type="pres">
      <dgm:prSet presAssocID="{98862A26-1108-4FE7-84F3-9C916457D1D9}" presName="linear" presStyleCnt="0">
        <dgm:presLayoutVars>
          <dgm:animLvl val="lvl"/>
          <dgm:resizeHandles val="exact"/>
        </dgm:presLayoutVars>
      </dgm:prSet>
      <dgm:spPr/>
    </dgm:pt>
    <dgm:pt modelId="{BCE96CAF-49B9-4E3A-812F-7E0397D02FA7}" type="pres">
      <dgm:prSet presAssocID="{48F94108-E873-46B4-88DF-56A2CA105654}" presName="parentText" presStyleLbl="node1" presStyleIdx="0" presStyleCnt="1" custLinFactNeighborX="-345" custLinFactNeighborY="-1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22E467-1208-4776-979C-049D276388EC}" type="presOf" srcId="{48F94108-E873-46B4-88DF-56A2CA105654}" destId="{BCE96CAF-49B9-4E3A-812F-7E0397D02FA7}" srcOrd="0" destOrd="0" presId="urn:microsoft.com/office/officeart/2005/8/layout/vList2"/>
    <dgm:cxn modelId="{3AD1365E-F4E3-447D-9B84-CD923333C39C}" type="presOf" srcId="{98862A26-1108-4FE7-84F3-9C916457D1D9}" destId="{7F0E5079-B73F-4A61-B968-79DE75F036AC}" srcOrd="0" destOrd="0" presId="urn:microsoft.com/office/officeart/2005/8/layout/vList2"/>
    <dgm:cxn modelId="{EE3386C1-070A-407D-809B-AB11529F6757}" srcId="{98862A26-1108-4FE7-84F3-9C916457D1D9}" destId="{48F94108-E873-46B4-88DF-56A2CA105654}" srcOrd="0" destOrd="0" parTransId="{4B5415BB-5D8C-4D09-AA72-6AC8EAC10794}" sibTransId="{CCFCB1DF-9221-443D-AABE-DAD0B2957743}"/>
    <dgm:cxn modelId="{D9A62292-82D2-4301-A260-00E9DCF7464D}" type="presParOf" srcId="{7F0E5079-B73F-4A61-B968-79DE75F036AC}" destId="{BCE96CAF-49B9-4E3A-812F-7E0397D02F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D73230-4C6A-4A32-9D9A-F4C1F03E5B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4EA1CC-BD34-4C2E-B5F4-D937991D9AC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 </a:t>
          </a:r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7A8ABC-AFAC-4131-916B-CF5D04CDFE8B}" type="parTrans" cxnId="{B3AF4B95-10BA-437D-AEAD-54CFAF0E3D57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072A734-3FDD-4D13-AC2C-0E7714FB84E7}" type="sibTrans" cxnId="{B3AF4B95-10BA-437D-AEAD-54CFAF0E3D57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5FB83F5-D1D4-4D77-BDED-4D87D74F82C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Salary is low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687DA8-2231-4BB0-9D93-6BE4DD24BFD9}" type="parTrans" cxnId="{B6082741-358E-4EEB-B922-DB67C8D10C03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774F88-CB55-4350-A71D-F22BC79437DE}" type="sibTrans" cxnId="{B6082741-358E-4EEB-B922-DB67C8D10C03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8794C87-E997-4EA3-8EF9-4BD756BFC242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Manager is not able to handle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37CCF6-5E41-4049-875A-1855FF655860}" type="parTrans" cxnId="{C8970331-F937-4602-A121-C10F1B8B0AC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19D71B-F71C-40BA-844D-51BDB53A0CBC}" type="sibTrans" cxnId="{C8970331-F937-4602-A121-C10F1B8B0AC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270DED-015B-4608-921E-28215294C82A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Check if the environment has become hostile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52678E2-DCB3-4541-BD64-DE31AAE97D4F}" type="parTrans" cxnId="{EADE3517-BA8E-4035-A7C6-19D00A54C04C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95CEC09-66E1-4D7F-99B7-085DA5BAB651}" type="sibTrans" cxnId="{EADE3517-BA8E-4035-A7C6-19D00A54C04C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5CC3E4-1CEF-4D92-BE0D-8013D84E9DB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Segmentation :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511AC8-1A76-4305-91F1-C8E4048E49B0}" type="parTrans" cxnId="{05EDC944-4ED8-4583-BA67-85AC69C72687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C191E1F-4A5A-44D5-9270-416C0B294DD6}" type="sibTrans" cxnId="{05EDC944-4ED8-4583-BA67-85AC69C72687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9B3B742-8CD1-41C8-BA1B-57F847ACC83F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Divide you </a:t>
          </a: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employees in categories like top performers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74E0A4-3573-40E3-8696-15F709B3B13B}" type="parTrans" cxnId="{D489CB79-1A82-4C7B-AE67-A30189DAA68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5753AA-BA34-4090-B8C0-2AC6DAD558CA}" type="sibTrans" cxnId="{D489CB79-1A82-4C7B-AE67-A30189DAA68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E194BA-AC46-4E59-8156-73E2FF02675C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Monitor each segment trend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7EA941-7F26-4564-881A-3CD6B4C3A559}" type="parTrans" cxnId="{52A249CD-66D4-4458-B41A-556788A5244D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2B57CF-C902-49CC-B0CA-DE78AA2A3740}" type="sibTrans" cxnId="{52A249CD-66D4-4458-B41A-556788A5244D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7C97CC3-885E-4ADB-84A2-FA5A1DC9C76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Predictive modeling :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77474B-DFE2-438B-9106-E3511E22DF75}" type="parTrans" cxnId="{537779C4-ABAB-435E-8544-A20673710706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28F603-7F97-4B3F-B9EB-95DB7F6725B2}" type="sibTrans" cxnId="{537779C4-ABAB-435E-8544-A20673710706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8E88EB-AFEB-4032-9F46-75D2821AC64A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Which </a:t>
          </a: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employees are </a:t>
          </a: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like to churn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697AAC-B452-41F8-8E02-2DFF800D69C2}" type="parTrans" cxnId="{99F8C1A9-7000-4CBF-8AA6-84D2D39E0316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9F2F0B1-54D6-4203-A225-754596DD48CB}" type="sibTrans" cxnId="{99F8C1A9-7000-4CBF-8AA6-84D2D39E0316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69711B-11D0-498E-95C3-14A9CE748B64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Which </a:t>
          </a: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employees are </a:t>
          </a: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most profitable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0A2565B-1823-4A72-AD44-FE64FD967B6A}" type="parTrans" cxnId="{4A41E9BB-B281-4C7B-B320-7EF72DE5D51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A0B1797-E1AD-4050-AE2A-4F0E4CA1CF38}" type="sibTrans" cxnId="{4A41E9BB-B281-4C7B-B320-7EF72DE5D51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70266F-2C2A-40A5-A100-C67B5DC1DF5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Proactive </a:t>
          </a:r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retention </a:t>
          </a:r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strategies: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1D8C82-7ADA-4958-AD36-DE882B24784B}" type="parTrans" cxnId="{797C778F-65E4-48A3-B396-E47AEF525AF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CF2D9E-87B1-4C77-88EE-4072E71F05D0}" type="sibTrans" cxnId="{797C778F-65E4-48A3-B396-E47AEF525AF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9E55D53-27EA-4A20-A29C-65623CB60342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your insights to re-engage your </a:t>
          </a: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D72D97-2477-41C8-9837-3E959A2DF023}" type="parTrans" cxnId="{1DCF7364-2E97-4B8C-A43A-2968824DE8AD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4B709B-2F8E-45B7-AC32-6D1767CAB2B4}" type="sibTrans" cxnId="{1DCF7364-2E97-4B8C-A43A-2968824DE8AD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14A930-93D9-4F6E-8FC7-8B0C84E39700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Promise to sort the things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88E74BA-1974-42D8-A5FE-CE6F05B99936}" type="parTrans" cxnId="{3E495E3A-D103-4D30-8A75-4D5C91AFA8FD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B2DF3A8-3A30-4AB9-9D72-79E26BBB5C46}" type="sibTrans" cxnId="{3E495E3A-D103-4D30-8A75-4D5C91AFA8FD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8CE93C-988A-4AA9-B44E-BB43D3DA2E18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Conduct regular surveys and feedback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42CEC2-38C2-407D-88EF-5C4BBA18122A}" type="parTrans" cxnId="{855CB557-CE7C-4D4A-9DFB-BE0176E61954}">
      <dgm:prSet/>
      <dgm:spPr/>
      <dgm:t>
        <a:bodyPr/>
        <a:lstStyle/>
        <a:p>
          <a:endParaRPr lang="en-US"/>
        </a:p>
      </dgm:t>
    </dgm:pt>
    <dgm:pt modelId="{2250A601-5E02-4D94-93B0-11ADCB2AAF28}" type="sibTrans" cxnId="{855CB557-CE7C-4D4A-9DFB-BE0176E61954}">
      <dgm:prSet/>
      <dgm:spPr/>
      <dgm:t>
        <a:bodyPr/>
        <a:lstStyle/>
        <a:p>
          <a:endParaRPr lang="en-US"/>
        </a:p>
      </dgm:t>
    </dgm:pt>
    <dgm:pt modelId="{880CA902-60D8-4981-8B41-351707ECDA1D}" type="pres">
      <dgm:prSet presAssocID="{3AD73230-4C6A-4A32-9D9A-F4C1F03E5B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62184F-7226-4975-92B0-0F0D7A2C306D}" type="pres">
      <dgm:prSet presAssocID="{ED4EA1CC-BD34-4C2E-B5F4-D937991D9AC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4ACFF-C16E-4AEA-A320-25F3B50E2395}" type="pres">
      <dgm:prSet presAssocID="{ED4EA1CC-BD34-4C2E-B5F4-D937991D9AC7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40329-6E8C-43B4-90F1-4B5963248DC8}" type="pres">
      <dgm:prSet presAssocID="{195CC3E4-1CEF-4D92-BE0D-8013D84E9DB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FCE36-49EB-49BB-8C4F-61998037AC66}" type="pres">
      <dgm:prSet presAssocID="{195CC3E4-1CEF-4D92-BE0D-8013D84E9DB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EBE7C-C270-406C-81E6-745692E883DB}" type="pres">
      <dgm:prSet presAssocID="{D7C97CC3-885E-4ADB-84A2-FA5A1DC9C76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877C0-B70C-4F2A-B807-A3360F798520}" type="pres">
      <dgm:prSet presAssocID="{D7C97CC3-885E-4ADB-84A2-FA5A1DC9C767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A134C-1DB7-43B0-BC8F-DDE3E59FF8F8}" type="pres">
      <dgm:prSet presAssocID="{3D70266F-2C2A-40A5-A100-C67B5DC1DF5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0DB4D9-C95C-4E39-AFCC-0FD80BB3A2F1}" type="pres">
      <dgm:prSet presAssocID="{3D70266F-2C2A-40A5-A100-C67B5DC1DF5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AF8EB7-6A3C-4A94-BE7E-C824D6D48F36}" type="presOf" srcId="{55FB83F5-D1D4-4D77-BDED-4D87D74F82C9}" destId="{55E4ACFF-C16E-4AEA-A320-25F3B50E2395}" srcOrd="0" destOrd="0" presId="urn:microsoft.com/office/officeart/2005/8/layout/vList2"/>
    <dgm:cxn modelId="{52A249CD-66D4-4458-B41A-556788A5244D}" srcId="{195CC3E4-1CEF-4D92-BE0D-8013D84E9DB6}" destId="{7CE194BA-AC46-4E59-8156-73E2FF02675C}" srcOrd="1" destOrd="0" parTransId="{967EA941-7F26-4564-881A-3CD6B4C3A559}" sibTransId="{502B57CF-C902-49CC-B0CA-DE78AA2A3740}"/>
    <dgm:cxn modelId="{EADE3517-BA8E-4035-A7C6-19D00A54C04C}" srcId="{ED4EA1CC-BD34-4C2E-B5F4-D937991D9AC7}" destId="{39270DED-015B-4608-921E-28215294C82A}" srcOrd="2" destOrd="0" parTransId="{652678E2-DCB3-4541-BD64-DE31AAE97D4F}" sibTransId="{995CEC09-66E1-4D7F-99B7-085DA5BAB651}"/>
    <dgm:cxn modelId="{3E495E3A-D103-4D30-8A75-4D5C91AFA8FD}" srcId="{3D70266F-2C2A-40A5-A100-C67B5DC1DF5D}" destId="{6B14A930-93D9-4F6E-8FC7-8B0C84E39700}" srcOrd="1" destOrd="0" parTransId="{F88E74BA-1974-42D8-A5FE-CE6F05B99936}" sibTransId="{9B2DF3A8-3A30-4AB9-9D72-79E26BBB5C46}"/>
    <dgm:cxn modelId="{4491461C-97FA-499C-80B7-28BAED1D33DF}" type="presOf" srcId="{268E88EB-AFEB-4032-9F46-75D2821AC64A}" destId="{F49877C0-B70C-4F2A-B807-A3360F798520}" srcOrd="0" destOrd="0" presId="urn:microsoft.com/office/officeart/2005/8/layout/vList2"/>
    <dgm:cxn modelId="{7B9B6135-143B-4683-9D7D-153ECD24C234}" type="presOf" srcId="{4A69711B-11D0-498E-95C3-14A9CE748B64}" destId="{F49877C0-B70C-4F2A-B807-A3360F798520}" srcOrd="0" destOrd="1" presId="urn:microsoft.com/office/officeart/2005/8/layout/vList2"/>
    <dgm:cxn modelId="{980538CC-4158-4776-B452-E9109C6D39BD}" type="presOf" srcId="{99E55D53-27EA-4A20-A29C-65623CB60342}" destId="{E20DB4D9-C95C-4E39-AFCC-0FD80BB3A2F1}" srcOrd="0" destOrd="0" presId="urn:microsoft.com/office/officeart/2005/8/layout/vList2"/>
    <dgm:cxn modelId="{05EDC944-4ED8-4583-BA67-85AC69C72687}" srcId="{3AD73230-4C6A-4A32-9D9A-F4C1F03E5B11}" destId="{195CC3E4-1CEF-4D92-BE0D-8013D84E9DB6}" srcOrd="1" destOrd="0" parTransId="{DB511AC8-1A76-4305-91F1-C8E4048E49B0}" sibTransId="{5C191E1F-4A5A-44D5-9270-416C0B294DD6}"/>
    <dgm:cxn modelId="{855CB557-CE7C-4D4A-9DFB-BE0176E61954}" srcId="{3D70266F-2C2A-40A5-A100-C67B5DC1DF5D}" destId="{CE8CE93C-988A-4AA9-B44E-BB43D3DA2E18}" srcOrd="2" destOrd="0" parTransId="{8242CEC2-38C2-407D-88EF-5C4BBA18122A}" sibTransId="{2250A601-5E02-4D94-93B0-11ADCB2AAF28}"/>
    <dgm:cxn modelId="{6C0BCB54-3046-436F-9BEB-0D971E9104FE}" type="presOf" srcId="{7CE194BA-AC46-4E59-8156-73E2FF02675C}" destId="{155FCE36-49EB-49BB-8C4F-61998037AC66}" srcOrd="0" destOrd="1" presId="urn:microsoft.com/office/officeart/2005/8/layout/vList2"/>
    <dgm:cxn modelId="{6B9CF912-1BA4-4DBF-8682-B5C6998BD0AF}" type="presOf" srcId="{3AD73230-4C6A-4A32-9D9A-F4C1F03E5B11}" destId="{880CA902-60D8-4981-8B41-351707ECDA1D}" srcOrd="0" destOrd="0" presId="urn:microsoft.com/office/officeart/2005/8/layout/vList2"/>
    <dgm:cxn modelId="{06E36AC1-1EC5-4859-A5AC-E5D8CBB0F220}" type="presOf" srcId="{39270DED-015B-4608-921E-28215294C82A}" destId="{55E4ACFF-C16E-4AEA-A320-25F3B50E2395}" srcOrd="0" destOrd="2" presId="urn:microsoft.com/office/officeart/2005/8/layout/vList2"/>
    <dgm:cxn modelId="{99F8C1A9-7000-4CBF-8AA6-84D2D39E0316}" srcId="{D7C97CC3-885E-4ADB-84A2-FA5A1DC9C767}" destId="{268E88EB-AFEB-4032-9F46-75D2821AC64A}" srcOrd="0" destOrd="0" parTransId="{13697AAC-B452-41F8-8E02-2DFF800D69C2}" sibTransId="{D9F2F0B1-54D6-4203-A225-754596DD48CB}"/>
    <dgm:cxn modelId="{537779C4-ABAB-435E-8544-A20673710706}" srcId="{3AD73230-4C6A-4A32-9D9A-F4C1F03E5B11}" destId="{D7C97CC3-885E-4ADB-84A2-FA5A1DC9C767}" srcOrd="2" destOrd="0" parTransId="{A677474B-DFE2-438B-9106-E3511E22DF75}" sibTransId="{8628F603-7F97-4B3F-B9EB-95DB7F6725B2}"/>
    <dgm:cxn modelId="{B52B34F3-6D1A-446A-AA1D-3EA3B2753828}" type="presOf" srcId="{ED4EA1CC-BD34-4C2E-B5F4-D937991D9AC7}" destId="{F662184F-7226-4975-92B0-0F0D7A2C306D}" srcOrd="0" destOrd="0" presId="urn:microsoft.com/office/officeart/2005/8/layout/vList2"/>
    <dgm:cxn modelId="{B6082741-358E-4EEB-B922-DB67C8D10C03}" srcId="{ED4EA1CC-BD34-4C2E-B5F4-D937991D9AC7}" destId="{55FB83F5-D1D4-4D77-BDED-4D87D74F82C9}" srcOrd="0" destOrd="0" parTransId="{4B687DA8-2231-4BB0-9D93-6BE4DD24BFD9}" sibTransId="{54774F88-CB55-4350-A71D-F22BC79437DE}"/>
    <dgm:cxn modelId="{D489CB79-1A82-4C7B-AE67-A30189DAA689}" srcId="{195CC3E4-1CEF-4D92-BE0D-8013D84E9DB6}" destId="{99B3B742-8CD1-41C8-BA1B-57F847ACC83F}" srcOrd="0" destOrd="0" parTransId="{8574E0A4-3573-40E3-8696-15F709B3B13B}" sibTransId="{145753AA-BA34-4090-B8C0-2AC6DAD558CA}"/>
    <dgm:cxn modelId="{CE8CBDCE-6873-413F-8D01-851B1F27C3B5}" type="presOf" srcId="{195CC3E4-1CEF-4D92-BE0D-8013D84E9DB6}" destId="{2A340329-6E8C-43B4-90F1-4B5963248DC8}" srcOrd="0" destOrd="0" presId="urn:microsoft.com/office/officeart/2005/8/layout/vList2"/>
    <dgm:cxn modelId="{F4C8DC4B-AEB0-4695-856A-2890CE619D8B}" type="presOf" srcId="{99B3B742-8CD1-41C8-BA1B-57F847ACC83F}" destId="{155FCE36-49EB-49BB-8C4F-61998037AC66}" srcOrd="0" destOrd="0" presId="urn:microsoft.com/office/officeart/2005/8/layout/vList2"/>
    <dgm:cxn modelId="{8B2BF0F9-A5FE-41ED-8E7F-34C0FCA5C076}" type="presOf" srcId="{3D70266F-2C2A-40A5-A100-C67B5DC1DF5D}" destId="{D6AA134C-1DB7-43B0-BC8F-DDE3E59FF8F8}" srcOrd="0" destOrd="0" presId="urn:microsoft.com/office/officeart/2005/8/layout/vList2"/>
    <dgm:cxn modelId="{4A41E9BB-B281-4C7B-B320-7EF72DE5D519}" srcId="{D7C97CC3-885E-4ADB-84A2-FA5A1DC9C767}" destId="{4A69711B-11D0-498E-95C3-14A9CE748B64}" srcOrd="1" destOrd="0" parTransId="{C0A2565B-1823-4A72-AD44-FE64FD967B6A}" sibTransId="{8A0B1797-E1AD-4050-AE2A-4F0E4CA1CF38}"/>
    <dgm:cxn modelId="{10B0217E-C59E-41D4-ADEC-F4A6ABCF39A1}" type="presOf" srcId="{D7C97CC3-885E-4ADB-84A2-FA5A1DC9C767}" destId="{729EBE7C-C270-406C-81E6-745692E883DB}" srcOrd="0" destOrd="0" presId="urn:microsoft.com/office/officeart/2005/8/layout/vList2"/>
    <dgm:cxn modelId="{797C778F-65E4-48A3-B396-E47AEF525AF9}" srcId="{3AD73230-4C6A-4A32-9D9A-F4C1F03E5B11}" destId="{3D70266F-2C2A-40A5-A100-C67B5DC1DF5D}" srcOrd="3" destOrd="0" parTransId="{4F1D8C82-7ADA-4958-AD36-DE882B24784B}" sibTransId="{8ECF2D9E-87B1-4C77-88EE-4072E71F05D0}"/>
    <dgm:cxn modelId="{1DCF7364-2E97-4B8C-A43A-2968824DE8AD}" srcId="{3D70266F-2C2A-40A5-A100-C67B5DC1DF5D}" destId="{99E55D53-27EA-4A20-A29C-65623CB60342}" srcOrd="0" destOrd="0" parTransId="{0BD72D97-2477-41C8-9837-3E959A2DF023}" sibTransId="{8B4B709B-2F8E-45B7-AC32-6D1767CAB2B4}"/>
    <dgm:cxn modelId="{F60A71D4-EB8D-4DBF-8342-9E96F424F07B}" type="presOf" srcId="{6B14A930-93D9-4F6E-8FC7-8B0C84E39700}" destId="{E20DB4D9-C95C-4E39-AFCC-0FD80BB3A2F1}" srcOrd="0" destOrd="1" presId="urn:microsoft.com/office/officeart/2005/8/layout/vList2"/>
    <dgm:cxn modelId="{C8970331-F937-4602-A121-C10F1B8B0AC9}" srcId="{ED4EA1CC-BD34-4C2E-B5F4-D937991D9AC7}" destId="{E8794C87-E997-4EA3-8EF9-4BD756BFC242}" srcOrd="1" destOrd="0" parTransId="{4C37CCF6-5E41-4049-875A-1855FF655860}" sibTransId="{CA19D71B-F71C-40BA-844D-51BDB53A0CBC}"/>
    <dgm:cxn modelId="{FB949FB4-884C-42DB-A23E-3524D0892F3A}" type="presOf" srcId="{CE8CE93C-988A-4AA9-B44E-BB43D3DA2E18}" destId="{E20DB4D9-C95C-4E39-AFCC-0FD80BB3A2F1}" srcOrd="0" destOrd="2" presId="urn:microsoft.com/office/officeart/2005/8/layout/vList2"/>
    <dgm:cxn modelId="{E93EDFA5-0952-4737-AE0E-1286D29F0FED}" type="presOf" srcId="{E8794C87-E997-4EA3-8EF9-4BD756BFC242}" destId="{55E4ACFF-C16E-4AEA-A320-25F3B50E2395}" srcOrd="0" destOrd="1" presId="urn:microsoft.com/office/officeart/2005/8/layout/vList2"/>
    <dgm:cxn modelId="{B3AF4B95-10BA-437D-AEAD-54CFAF0E3D57}" srcId="{3AD73230-4C6A-4A32-9D9A-F4C1F03E5B11}" destId="{ED4EA1CC-BD34-4C2E-B5F4-D937991D9AC7}" srcOrd="0" destOrd="0" parTransId="{2D7A8ABC-AFAC-4131-916B-CF5D04CDFE8B}" sibTransId="{F072A734-3FDD-4D13-AC2C-0E7714FB84E7}"/>
    <dgm:cxn modelId="{B3D58C3C-F240-48A4-BEC3-61E883E60780}" type="presParOf" srcId="{880CA902-60D8-4981-8B41-351707ECDA1D}" destId="{F662184F-7226-4975-92B0-0F0D7A2C306D}" srcOrd="0" destOrd="0" presId="urn:microsoft.com/office/officeart/2005/8/layout/vList2"/>
    <dgm:cxn modelId="{1D4DB076-04E2-4692-9F83-B15FA0A1F784}" type="presParOf" srcId="{880CA902-60D8-4981-8B41-351707ECDA1D}" destId="{55E4ACFF-C16E-4AEA-A320-25F3B50E2395}" srcOrd="1" destOrd="0" presId="urn:microsoft.com/office/officeart/2005/8/layout/vList2"/>
    <dgm:cxn modelId="{49C0EC68-3B47-4CC5-87FD-826FFAF3DE74}" type="presParOf" srcId="{880CA902-60D8-4981-8B41-351707ECDA1D}" destId="{2A340329-6E8C-43B4-90F1-4B5963248DC8}" srcOrd="2" destOrd="0" presId="urn:microsoft.com/office/officeart/2005/8/layout/vList2"/>
    <dgm:cxn modelId="{2F41937A-B905-4065-9B6C-A0B33EC981BF}" type="presParOf" srcId="{880CA902-60D8-4981-8B41-351707ECDA1D}" destId="{155FCE36-49EB-49BB-8C4F-61998037AC66}" srcOrd="3" destOrd="0" presId="urn:microsoft.com/office/officeart/2005/8/layout/vList2"/>
    <dgm:cxn modelId="{B19ED48A-9B76-4EB4-AD1C-5BF93946818F}" type="presParOf" srcId="{880CA902-60D8-4981-8B41-351707ECDA1D}" destId="{729EBE7C-C270-406C-81E6-745692E883DB}" srcOrd="4" destOrd="0" presId="urn:microsoft.com/office/officeart/2005/8/layout/vList2"/>
    <dgm:cxn modelId="{14296EA6-E955-4491-A233-A0BB9AC5066D}" type="presParOf" srcId="{880CA902-60D8-4981-8B41-351707ECDA1D}" destId="{F49877C0-B70C-4F2A-B807-A3360F798520}" srcOrd="5" destOrd="0" presId="urn:microsoft.com/office/officeart/2005/8/layout/vList2"/>
    <dgm:cxn modelId="{10BB7BA7-06E4-4D77-A4CF-AD1E1F708165}" type="presParOf" srcId="{880CA902-60D8-4981-8B41-351707ECDA1D}" destId="{D6AA134C-1DB7-43B0-BC8F-DDE3E59FF8F8}" srcOrd="6" destOrd="0" presId="urn:microsoft.com/office/officeart/2005/8/layout/vList2"/>
    <dgm:cxn modelId="{5EB293AA-7BE6-491D-9988-26BCCFCDA059}" type="presParOf" srcId="{880CA902-60D8-4981-8B41-351707ECDA1D}" destId="{E20DB4D9-C95C-4E39-AFCC-0FD80BB3A2F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FD2276-02D2-4030-B064-38765CA5D4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F577AA-651A-446C-9742-FB239C2844DF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b="0" i="0" baseline="0" dirty="0" smtClean="0"/>
            <a:t>Use Analytical Tools &amp; strategies to combat Attrition</a:t>
          </a:r>
          <a:endParaRPr lang="en-US" dirty="0"/>
        </a:p>
      </dgm:t>
    </dgm:pt>
    <dgm:pt modelId="{A3DD8206-9565-4D80-9D04-65D47284F160}" type="parTrans" cxnId="{0ECA428A-0275-48EA-BFF0-36F5BDFADFA2}">
      <dgm:prSet/>
      <dgm:spPr/>
      <dgm:t>
        <a:bodyPr/>
        <a:lstStyle/>
        <a:p>
          <a:endParaRPr lang="en-US"/>
        </a:p>
      </dgm:t>
    </dgm:pt>
    <dgm:pt modelId="{D7030217-BAAC-4F45-9B38-C95C634B9538}" type="sibTrans" cxnId="{0ECA428A-0275-48EA-BFF0-36F5BDFADFA2}">
      <dgm:prSet/>
      <dgm:spPr/>
      <dgm:t>
        <a:bodyPr/>
        <a:lstStyle/>
        <a:p>
          <a:endParaRPr lang="en-US"/>
        </a:p>
      </dgm:t>
    </dgm:pt>
    <dgm:pt modelId="{650FA654-483C-433E-B862-A95F6ABD141D}" type="pres">
      <dgm:prSet presAssocID="{C4FD2276-02D2-4030-B064-38765CA5D4E8}" presName="linear" presStyleCnt="0">
        <dgm:presLayoutVars>
          <dgm:animLvl val="lvl"/>
          <dgm:resizeHandles val="exact"/>
        </dgm:presLayoutVars>
      </dgm:prSet>
      <dgm:spPr/>
    </dgm:pt>
    <dgm:pt modelId="{85EA37C5-90B2-47EA-9840-12A39CD0A215}" type="pres">
      <dgm:prSet presAssocID="{1EF577AA-651A-446C-9742-FB239C2844DF}" presName="parentText" presStyleLbl="node1" presStyleIdx="0" presStyleCnt="1" custLinFactNeighborY="-5486">
        <dgm:presLayoutVars>
          <dgm:chMax val="0"/>
          <dgm:bulletEnabled val="1"/>
        </dgm:presLayoutVars>
      </dgm:prSet>
      <dgm:spPr/>
    </dgm:pt>
  </dgm:ptLst>
  <dgm:cxnLst>
    <dgm:cxn modelId="{0ECA428A-0275-48EA-BFF0-36F5BDFADFA2}" srcId="{C4FD2276-02D2-4030-B064-38765CA5D4E8}" destId="{1EF577AA-651A-446C-9742-FB239C2844DF}" srcOrd="0" destOrd="0" parTransId="{A3DD8206-9565-4D80-9D04-65D47284F160}" sibTransId="{D7030217-BAAC-4F45-9B38-C95C634B9538}"/>
    <dgm:cxn modelId="{C796F97B-30E2-45D9-810B-E0342BB153E5}" type="presOf" srcId="{1EF577AA-651A-446C-9742-FB239C2844DF}" destId="{85EA37C5-90B2-47EA-9840-12A39CD0A215}" srcOrd="0" destOrd="0" presId="urn:microsoft.com/office/officeart/2005/8/layout/vList2"/>
    <dgm:cxn modelId="{0AC6C334-AD09-4358-9CF7-2BCBC41C8C45}" type="presOf" srcId="{C4FD2276-02D2-4030-B064-38765CA5D4E8}" destId="{650FA654-483C-433E-B862-A95F6ABD141D}" srcOrd="0" destOrd="0" presId="urn:microsoft.com/office/officeart/2005/8/layout/vList2"/>
    <dgm:cxn modelId="{688BF5AA-BE98-4D64-BF84-391FA6CAF902}" type="presParOf" srcId="{650FA654-483C-433E-B862-A95F6ABD141D}" destId="{85EA37C5-90B2-47EA-9840-12A39CD0A2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40DDD1-D5B8-4249-8AC7-B4562BD9A1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E93D86-6454-40D0-B6D5-4822874645F3}">
      <dgm:prSet/>
      <dgm:spPr/>
      <dgm:t>
        <a:bodyPr/>
        <a:lstStyle/>
        <a:p>
          <a:pPr rtl="0"/>
          <a:r>
            <a:rPr lang="en-US" b="0" i="0" baseline="0" smtClean="0"/>
            <a:t>Turnover modeling : </a:t>
          </a:r>
          <a:endParaRPr lang="en-US"/>
        </a:p>
      </dgm:t>
    </dgm:pt>
    <dgm:pt modelId="{7E6E7613-054A-4124-80C2-DE59D1B491DB}" type="parTrans" cxnId="{9D02D8B2-F124-479C-AB3F-971DF13D2D7B}">
      <dgm:prSet/>
      <dgm:spPr/>
      <dgm:t>
        <a:bodyPr/>
        <a:lstStyle/>
        <a:p>
          <a:endParaRPr lang="en-US"/>
        </a:p>
      </dgm:t>
    </dgm:pt>
    <dgm:pt modelId="{097DE268-C052-441C-BA94-49AC5CE5AE36}" type="sibTrans" cxnId="{9D02D8B2-F124-479C-AB3F-971DF13D2D7B}">
      <dgm:prSet/>
      <dgm:spPr/>
      <dgm:t>
        <a:bodyPr/>
        <a:lstStyle/>
        <a:p>
          <a:endParaRPr lang="en-US"/>
        </a:p>
      </dgm:t>
    </dgm:pt>
    <dgm:pt modelId="{7EDB156E-C285-4BC0-B157-773C849B8BC1}">
      <dgm:prSet/>
      <dgm:spPr/>
      <dgm:t>
        <a:bodyPr/>
        <a:lstStyle/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Predicting future turnover in business units in specific functions, geographies by looking at factors such as commute time, time since last role change, and performance over time.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EC5F14-D15C-4064-BB44-F509E3A4C182}" type="parTrans" cxnId="{50E59AB3-6265-47C2-B872-69C681D6AA88}">
      <dgm:prSet/>
      <dgm:spPr/>
      <dgm:t>
        <a:bodyPr/>
        <a:lstStyle/>
        <a:p>
          <a:endParaRPr lang="en-US"/>
        </a:p>
      </dgm:t>
    </dgm:pt>
    <dgm:pt modelId="{75F4FD54-3D4E-40F8-86FF-E3CA8E6BDEC0}" type="sibTrans" cxnId="{50E59AB3-6265-47C2-B872-69C681D6AA88}">
      <dgm:prSet/>
      <dgm:spPr/>
      <dgm:t>
        <a:bodyPr/>
        <a:lstStyle/>
        <a:p>
          <a:endParaRPr lang="en-US"/>
        </a:p>
      </dgm:t>
    </dgm:pt>
    <dgm:pt modelId="{7F3FAF20-9AEA-46FE-B6B8-867F55CD92E3}">
      <dgm:prSet/>
      <dgm:spPr/>
      <dgm:t>
        <a:bodyPr/>
        <a:lstStyle/>
        <a:p>
          <a:pPr rtl="0"/>
          <a:r>
            <a:rPr lang="en-US" b="0" i="0" baseline="0" smtClean="0"/>
            <a:t>2.Targeted retention :</a:t>
          </a:r>
          <a:endParaRPr lang="en-US"/>
        </a:p>
      </dgm:t>
    </dgm:pt>
    <dgm:pt modelId="{03EF5236-84A5-4469-B420-3D60AEB35BFA}" type="parTrans" cxnId="{E0DCCD1F-40D7-4E9D-990B-4B0725178AE1}">
      <dgm:prSet/>
      <dgm:spPr/>
      <dgm:t>
        <a:bodyPr/>
        <a:lstStyle/>
        <a:p>
          <a:endParaRPr lang="en-US"/>
        </a:p>
      </dgm:t>
    </dgm:pt>
    <dgm:pt modelId="{C4D6B5E0-CDF2-44FE-8269-57F655A140C1}" type="sibTrans" cxnId="{E0DCCD1F-40D7-4E9D-990B-4B0725178AE1}">
      <dgm:prSet/>
      <dgm:spPr/>
      <dgm:t>
        <a:bodyPr/>
        <a:lstStyle/>
        <a:p>
          <a:endParaRPr lang="en-US"/>
        </a:p>
      </dgm:t>
    </dgm:pt>
    <dgm:pt modelId="{F0AAFC95-51A2-416C-9FD3-1288A76D879C}">
      <dgm:prSet/>
      <dgm:spPr/>
      <dgm:t>
        <a:bodyPr/>
        <a:lstStyle/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 out high risk of churn in the future and focus retention activities on critical few people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8FA9A7-48CD-4EA9-8B80-21E80FD81C6D}" type="parTrans" cxnId="{258641A9-EED6-4985-A92C-B58899DA8D43}">
      <dgm:prSet/>
      <dgm:spPr/>
      <dgm:t>
        <a:bodyPr/>
        <a:lstStyle/>
        <a:p>
          <a:endParaRPr lang="en-US"/>
        </a:p>
      </dgm:t>
    </dgm:pt>
    <dgm:pt modelId="{4EDC1FB6-32E9-44CC-A864-8376705F18C9}" type="sibTrans" cxnId="{258641A9-EED6-4985-A92C-B58899DA8D43}">
      <dgm:prSet/>
      <dgm:spPr/>
      <dgm:t>
        <a:bodyPr/>
        <a:lstStyle/>
        <a:p>
          <a:endParaRPr lang="en-US"/>
        </a:p>
      </dgm:t>
    </dgm:pt>
    <dgm:pt modelId="{9751B974-F3A7-470C-A656-5F321794E267}">
      <dgm:prSet/>
      <dgm:spPr/>
      <dgm:t>
        <a:bodyPr/>
        <a:lstStyle/>
        <a:p>
          <a:pPr rtl="0"/>
          <a:r>
            <a:rPr lang="en-US" b="0" i="0" baseline="0" smtClean="0"/>
            <a:t>3.Risk Management :</a:t>
          </a:r>
          <a:endParaRPr lang="en-US"/>
        </a:p>
      </dgm:t>
    </dgm:pt>
    <dgm:pt modelId="{866F58F9-9E3D-4507-A3C7-F12C82A71364}" type="parTrans" cxnId="{20B4328F-48CD-4C6A-BD5C-07658DCD3024}">
      <dgm:prSet/>
      <dgm:spPr/>
      <dgm:t>
        <a:bodyPr/>
        <a:lstStyle/>
        <a:p>
          <a:endParaRPr lang="en-US"/>
        </a:p>
      </dgm:t>
    </dgm:pt>
    <dgm:pt modelId="{B98B84B0-D32A-43BB-91FE-7890FB7F6462}" type="sibTrans" cxnId="{20B4328F-48CD-4C6A-BD5C-07658DCD3024}">
      <dgm:prSet/>
      <dgm:spPr/>
      <dgm:t>
        <a:bodyPr/>
        <a:lstStyle/>
        <a:p>
          <a:endParaRPr lang="en-US"/>
        </a:p>
      </dgm:t>
    </dgm:pt>
    <dgm:pt modelId="{85FA03E4-DA6D-4CD4-B40C-47CEF4049373}">
      <dgm:prSet/>
      <dgm:spPr/>
      <dgm:t>
        <a:bodyPr/>
        <a:lstStyle/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Profiling of candidates with higher risk of leaving prematurely or those performing below standard.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269D28-345E-4633-BE9E-31592730F0C4}" type="parTrans" cxnId="{F7EFA3F4-2BF9-4036-828C-974DB1689143}">
      <dgm:prSet/>
      <dgm:spPr/>
      <dgm:t>
        <a:bodyPr/>
        <a:lstStyle/>
        <a:p>
          <a:endParaRPr lang="en-US"/>
        </a:p>
      </dgm:t>
    </dgm:pt>
    <dgm:pt modelId="{1183F865-092F-42F8-A895-2EC79A9B2069}" type="sibTrans" cxnId="{F7EFA3F4-2BF9-4036-828C-974DB1689143}">
      <dgm:prSet/>
      <dgm:spPr/>
      <dgm:t>
        <a:bodyPr/>
        <a:lstStyle/>
        <a:p>
          <a:endParaRPr lang="en-US"/>
        </a:p>
      </dgm:t>
    </dgm:pt>
    <dgm:pt modelId="{1A7FE611-D927-402D-A916-4BCFF6179DE2}">
      <dgm:prSet/>
      <dgm:spPr/>
      <dgm:t>
        <a:bodyPr/>
        <a:lstStyle/>
        <a:p>
          <a:pPr rtl="0"/>
          <a:r>
            <a:rPr lang="en-US" b="0" i="0" baseline="0" smtClean="0"/>
            <a:t>4.Talent Forecasting :</a:t>
          </a:r>
          <a:endParaRPr lang="en-US"/>
        </a:p>
      </dgm:t>
    </dgm:pt>
    <dgm:pt modelId="{4D18B789-F6E5-4F54-AE58-DC92A2896517}" type="parTrans" cxnId="{E795A007-FC07-476C-BBBB-DE93673344C1}">
      <dgm:prSet/>
      <dgm:spPr/>
      <dgm:t>
        <a:bodyPr/>
        <a:lstStyle/>
        <a:p>
          <a:endParaRPr lang="en-US"/>
        </a:p>
      </dgm:t>
    </dgm:pt>
    <dgm:pt modelId="{6B9A7AC0-E295-450B-9DA3-9C392C9D7C1C}" type="sibTrans" cxnId="{E795A007-FC07-476C-BBBB-DE93673344C1}">
      <dgm:prSet/>
      <dgm:spPr/>
      <dgm:t>
        <a:bodyPr/>
        <a:lstStyle/>
        <a:p>
          <a:endParaRPr lang="en-US"/>
        </a:p>
      </dgm:t>
    </dgm:pt>
    <dgm:pt modelId="{58A0DE86-7DD3-4906-B485-5DC7911141B7}">
      <dgm:prSet/>
      <dgm:spPr/>
      <dgm:t>
        <a:bodyPr/>
        <a:lstStyle/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predict which new hires, based on their profile, are likely to be high fliers and then moving them in to fast track programs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7CCECB3-3FFD-4271-8BBD-CA91E3C1D496}" type="parTrans" cxnId="{0714C2C3-9294-46C1-A967-F71FBDFF2E51}">
      <dgm:prSet/>
      <dgm:spPr/>
      <dgm:t>
        <a:bodyPr/>
        <a:lstStyle/>
        <a:p>
          <a:endParaRPr lang="en-US"/>
        </a:p>
      </dgm:t>
    </dgm:pt>
    <dgm:pt modelId="{897493E8-FAFA-42D8-852C-5E003F2137EC}" type="sibTrans" cxnId="{0714C2C3-9294-46C1-A967-F71FBDFF2E51}">
      <dgm:prSet/>
      <dgm:spPr/>
      <dgm:t>
        <a:bodyPr/>
        <a:lstStyle/>
        <a:p>
          <a:endParaRPr lang="en-US"/>
        </a:p>
      </dgm:t>
    </dgm:pt>
    <dgm:pt modelId="{AB0F8066-EC5E-4487-A767-F9F5E94578DC}" type="pres">
      <dgm:prSet presAssocID="{5140DDD1-D5B8-4249-8AC7-B4562BD9A1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B556BE-41C0-4344-8DCB-B930F2D36823}" type="pres">
      <dgm:prSet presAssocID="{42E93D86-6454-40D0-B6D5-4822874645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6A694-CDC3-4BCC-825F-D94A7C260ABB}" type="pres">
      <dgm:prSet presAssocID="{42E93D86-6454-40D0-B6D5-4822874645F3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A87CD-72EA-4CB9-B773-BFB21EB2942A}" type="pres">
      <dgm:prSet presAssocID="{7F3FAF20-9AEA-46FE-B6B8-867F55CD92E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319BA-CED1-456D-888B-EC02D4A7D34B}" type="pres">
      <dgm:prSet presAssocID="{7F3FAF20-9AEA-46FE-B6B8-867F55CD92E3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1E15-89BC-4316-8ECB-F4BE3576F96D}" type="pres">
      <dgm:prSet presAssocID="{9751B974-F3A7-470C-A656-5F321794E26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38EC2-FC67-4DB7-811E-851228E7FD78}" type="pres">
      <dgm:prSet presAssocID="{9751B974-F3A7-470C-A656-5F321794E267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B50FB-EA75-431A-BD48-9023C0D6C047}" type="pres">
      <dgm:prSet presAssocID="{1A7FE611-D927-402D-A916-4BCFF6179DE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0B7A8-F71C-44AE-B80C-9EA7D190489D}" type="pres">
      <dgm:prSet presAssocID="{1A7FE611-D927-402D-A916-4BCFF6179DE2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75F7CA-494E-4897-AA2A-B97114C0118E}" type="presOf" srcId="{42E93D86-6454-40D0-B6D5-4822874645F3}" destId="{38B556BE-41C0-4344-8DCB-B930F2D36823}" srcOrd="0" destOrd="0" presId="urn:microsoft.com/office/officeart/2005/8/layout/vList2"/>
    <dgm:cxn modelId="{0714C2C3-9294-46C1-A967-F71FBDFF2E51}" srcId="{1A7FE611-D927-402D-A916-4BCFF6179DE2}" destId="{58A0DE86-7DD3-4906-B485-5DC7911141B7}" srcOrd="0" destOrd="0" parTransId="{77CCECB3-3FFD-4271-8BBD-CA91E3C1D496}" sibTransId="{897493E8-FAFA-42D8-852C-5E003F2137EC}"/>
    <dgm:cxn modelId="{9D02D8B2-F124-479C-AB3F-971DF13D2D7B}" srcId="{5140DDD1-D5B8-4249-8AC7-B4562BD9A1E8}" destId="{42E93D86-6454-40D0-B6D5-4822874645F3}" srcOrd="0" destOrd="0" parTransId="{7E6E7613-054A-4124-80C2-DE59D1B491DB}" sibTransId="{097DE268-C052-441C-BA94-49AC5CE5AE36}"/>
    <dgm:cxn modelId="{90F89B8D-3F9E-4CB5-B3D1-41993B64D503}" type="presOf" srcId="{58A0DE86-7DD3-4906-B485-5DC7911141B7}" destId="{CC90B7A8-F71C-44AE-B80C-9EA7D190489D}" srcOrd="0" destOrd="0" presId="urn:microsoft.com/office/officeart/2005/8/layout/vList2"/>
    <dgm:cxn modelId="{AA211858-3615-4450-ADB8-80F78E94BDD4}" type="presOf" srcId="{F0AAFC95-51A2-416C-9FD3-1288A76D879C}" destId="{7FF319BA-CED1-456D-888B-EC02D4A7D34B}" srcOrd="0" destOrd="0" presId="urn:microsoft.com/office/officeart/2005/8/layout/vList2"/>
    <dgm:cxn modelId="{F7EFA3F4-2BF9-4036-828C-974DB1689143}" srcId="{9751B974-F3A7-470C-A656-5F321794E267}" destId="{85FA03E4-DA6D-4CD4-B40C-47CEF4049373}" srcOrd="0" destOrd="0" parTransId="{B6269D28-345E-4633-BE9E-31592730F0C4}" sibTransId="{1183F865-092F-42F8-A895-2EC79A9B2069}"/>
    <dgm:cxn modelId="{50E59AB3-6265-47C2-B872-69C681D6AA88}" srcId="{42E93D86-6454-40D0-B6D5-4822874645F3}" destId="{7EDB156E-C285-4BC0-B157-773C849B8BC1}" srcOrd="0" destOrd="0" parTransId="{B0EC5F14-D15C-4064-BB44-F509E3A4C182}" sibTransId="{75F4FD54-3D4E-40F8-86FF-E3CA8E6BDEC0}"/>
    <dgm:cxn modelId="{258641A9-EED6-4985-A92C-B58899DA8D43}" srcId="{7F3FAF20-9AEA-46FE-B6B8-867F55CD92E3}" destId="{F0AAFC95-51A2-416C-9FD3-1288A76D879C}" srcOrd="0" destOrd="0" parTransId="{CC8FA9A7-48CD-4EA9-8B80-21E80FD81C6D}" sibTransId="{4EDC1FB6-32E9-44CC-A864-8376705F18C9}"/>
    <dgm:cxn modelId="{4790306E-0A96-40F4-9AE5-321B736CDF26}" type="presOf" srcId="{1A7FE611-D927-402D-A916-4BCFF6179DE2}" destId="{85EB50FB-EA75-431A-BD48-9023C0D6C047}" srcOrd="0" destOrd="0" presId="urn:microsoft.com/office/officeart/2005/8/layout/vList2"/>
    <dgm:cxn modelId="{44ADACDB-303B-411F-A648-EE50BA1D0D8C}" type="presOf" srcId="{85FA03E4-DA6D-4CD4-B40C-47CEF4049373}" destId="{60838EC2-FC67-4DB7-811E-851228E7FD78}" srcOrd="0" destOrd="0" presId="urn:microsoft.com/office/officeart/2005/8/layout/vList2"/>
    <dgm:cxn modelId="{E795A007-FC07-476C-BBBB-DE93673344C1}" srcId="{5140DDD1-D5B8-4249-8AC7-B4562BD9A1E8}" destId="{1A7FE611-D927-402D-A916-4BCFF6179DE2}" srcOrd="3" destOrd="0" parTransId="{4D18B789-F6E5-4F54-AE58-DC92A2896517}" sibTransId="{6B9A7AC0-E295-450B-9DA3-9C392C9D7C1C}"/>
    <dgm:cxn modelId="{78CBF13A-C3CE-4852-8FD5-37F8F0650AE9}" type="presOf" srcId="{9751B974-F3A7-470C-A656-5F321794E267}" destId="{11041E15-89BC-4316-8ECB-F4BE3576F96D}" srcOrd="0" destOrd="0" presId="urn:microsoft.com/office/officeart/2005/8/layout/vList2"/>
    <dgm:cxn modelId="{889368DF-0C06-4AED-93FF-C1A40EC80CC1}" type="presOf" srcId="{7EDB156E-C285-4BC0-B157-773C849B8BC1}" destId="{0FC6A694-CDC3-4BCC-825F-D94A7C260ABB}" srcOrd="0" destOrd="0" presId="urn:microsoft.com/office/officeart/2005/8/layout/vList2"/>
    <dgm:cxn modelId="{20B4328F-48CD-4C6A-BD5C-07658DCD3024}" srcId="{5140DDD1-D5B8-4249-8AC7-B4562BD9A1E8}" destId="{9751B974-F3A7-470C-A656-5F321794E267}" srcOrd="2" destOrd="0" parTransId="{866F58F9-9E3D-4507-A3C7-F12C82A71364}" sibTransId="{B98B84B0-D32A-43BB-91FE-7890FB7F6462}"/>
    <dgm:cxn modelId="{020F6DD2-DA46-4D91-9246-4224404BF6E2}" type="presOf" srcId="{5140DDD1-D5B8-4249-8AC7-B4562BD9A1E8}" destId="{AB0F8066-EC5E-4487-A767-F9F5E94578DC}" srcOrd="0" destOrd="0" presId="urn:microsoft.com/office/officeart/2005/8/layout/vList2"/>
    <dgm:cxn modelId="{F3FA1652-2E88-4FAF-8FF6-6165E9E57C72}" type="presOf" srcId="{7F3FAF20-9AEA-46FE-B6B8-867F55CD92E3}" destId="{33BA87CD-72EA-4CB9-B773-BFB21EB2942A}" srcOrd="0" destOrd="0" presId="urn:microsoft.com/office/officeart/2005/8/layout/vList2"/>
    <dgm:cxn modelId="{E0DCCD1F-40D7-4E9D-990B-4B0725178AE1}" srcId="{5140DDD1-D5B8-4249-8AC7-B4562BD9A1E8}" destId="{7F3FAF20-9AEA-46FE-B6B8-867F55CD92E3}" srcOrd="1" destOrd="0" parTransId="{03EF5236-84A5-4469-B420-3D60AEB35BFA}" sibTransId="{C4D6B5E0-CDF2-44FE-8269-57F655A140C1}"/>
    <dgm:cxn modelId="{535B70F1-6343-4720-8211-F32DC1605711}" type="presParOf" srcId="{AB0F8066-EC5E-4487-A767-F9F5E94578DC}" destId="{38B556BE-41C0-4344-8DCB-B930F2D36823}" srcOrd="0" destOrd="0" presId="urn:microsoft.com/office/officeart/2005/8/layout/vList2"/>
    <dgm:cxn modelId="{0FB49BDA-9353-4771-BBAC-5AEDD4216FAA}" type="presParOf" srcId="{AB0F8066-EC5E-4487-A767-F9F5E94578DC}" destId="{0FC6A694-CDC3-4BCC-825F-D94A7C260ABB}" srcOrd="1" destOrd="0" presId="urn:microsoft.com/office/officeart/2005/8/layout/vList2"/>
    <dgm:cxn modelId="{71E73BEE-FA6D-4F88-AF90-AE270D89FD0D}" type="presParOf" srcId="{AB0F8066-EC5E-4487-A767-F9F5E94578DC}" destId="{33BA87CD-72EA-4CB9-B773-BFB21EB2942A}" srcOrd="2" destOrd="0" presId="urn:microsoft.com/office/officeart/2005/8/layout/vList2"/>
    <dgm:cxn modelId="{0987FD50-4462-44F0-8A64-963163B4E24B}" type="presParOf" srcId="{AB0F8066-EC5E-4487-A767-F9F5E94578DC}" destId="{7FF319BA-CED1-456D-888B-EC02D4A7D34B}" srcOrd="3" destOrd="0" presId="urn:microsoft.com/office/officeart/2005/8/layout/vList2"/>
    <dgm:cxn modelId="{2CA08BF4-7E9A-401B-B422-CE0507056792}" type="presParOf" srcId="{AB0F8066-EC5E-4487-A767-F9F5E94578DC}" destId="{11041E15-89BC-4316-8ECB-F4BE3576F96D}" srcOrd="4" destOrd="0" presId="urn:microsoft.com/office/officeart/2005/8/layout/vList2"/>
    <dgm:cxn modelId="{381A025D-A602-4A5D-9683-A79BADF0C272}" type="presParOf" srcId="{AB0F8066-EC5E-4487-A767-F9F5E94578DC}" destId="{60838EC2-FC67-4DB7-811E-851228E7FD78}" srcOrd="5" destOrd="0" presId="urn:microsoft.com/office/officeart/2005/8/layout/vList2"/>
    <dgm:cxn modelId="{7E36CA73-2249-4B55-8BA5-20C39CE4D0C3}" type="presParOf" srcId="{AB0F8066-EC5E-4487-A767-F9F5E94578DC}" destId="{85EB50FB-EA75-431A-BD48-9023C0D6C047}" srcOrd="6" destOrd="0" presId="urn:microsoft.com/office/officeart/2005/8/layout/vList2"/>
    <dgm:cxn modelId="{9AB2539E-9225-4D26-B853-EB9A9F916CD6}" type="presParOf" srcId="{AB0F8066-EC5E-4487-A767-F9F5E94578DC}" destId="{CC90B7A8-F71C-44AE-B80C-9EA7D190489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F9542-9942-43ED-990E-5E792C01111E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40039C-87D6-4FCD-8985-722862523194}">
      <dgm:prSet custT="1"/>
      <dgm:spPr/>
      <dgm:t>
        <a:bodyPr/>
        <a:lstStyle/>
        <a:p>
          <a:pPr rtl="0"/>
          <a:r>
            <a:rPr lang="en-US" sz="1300" b="0" i="0" baseline="0" dirty="0" smtClean="0"/>
            <a:t>1. Keeping a metric live even when it has no clear business reason for being</a:t>
          </a:r>
          <a:endParaRPr lang="en-US" sz="1300" dirty="0"/>
        </a:p>
      </dgm:t>
    </dgm:pt>
    <dgm:pt modelId="{D34F46AB-37CC-4CC0-81AF-F050329652C3}" type="parTrans" cxnId="{18C1C6F9-44F8-4948-BB82-6E79FA41AE0A}">
      <dgm:prSet/>
      <dgm:spPr/>
      <dgm:t>
        <a:bodyPr/>
        <a:lstStyle/>
        <a:p>
          <a:endParaRPr lang="en-US" sz="1300"/>
        </a:p>
      </dgm:t>
    </dgm:pt>
    <dgm:pt modelId="{ADA148C4-6CDC-43E1-83A0-C327DEBE998F}" type="sibTrans" cxnId="{18C1C6F9-44F8-4948-BB82-6E79FA41AE0A}">
      <dgm:prSet/>
      <dgm:spPr/>
      <dgm:t>
        <a:bodyPr/>
        <a:lstStyle/>
        <a:p>
          <a:endParaRPr lang="en-US" sz="1300"/>
        </a:p>
      </dgm:t>
    </dgm:pt>
    <dgm:pt modelId="{0CA43A5A-8ACC-4321-BDD3-8DFAB2880F2C}" type="pres">
      <dgm:prSet presAssocID="{674F9542-9942-43ED-990E-5E792C0111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FE59EB-4FF5-4AF3-91CA-47FF832E477B}" type="pres">
      <dgm:prSet presAssocID="{FF40039C-87D6-4FCD-8985-72286252319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096FA9-F3CE-43DB-B9A8-0C267B4D3B3B}" type="presOf" srcId="{674F9542-9942-43ED-990E-5E792C01111E}" destId="{0CA43A5A-8ACC-4321-BDD3-8DFAB2880F2C}" srcOrd="0" destOrd="0" presId="urn:microsoft.com/office/officeart/2005/8/layout/vList2"/>
    <dgm:cxn modelId="{18C1C6F9-44F8-4948-BB82-6E79FA41AE0A}" srcId="{674F9542-9942-43ED-990E-5E792C01111E}" destId="{FF40039C-87D6-4FCD-8985-722862523194}" srcOrd="0" destOrd="0" parTransId="{D34F46AB-37CC-4CC0-81AF-F050329652C3}" sibTransId="{ADA148C4-6CDC-43E1-83A0-C327DEBE998F}"/>
    <dgm:cxn modelId="{92C2E475-91A4-4BDC-9A56-2B84BCD697D9}" type="presOf" srcId="{FF40039C-87D6-4FCD-8985-722862523194}" destId="{F5FE59EB-4FF5-4AF3-91CA-47FF832E477B}" srcOrd="0" destOrd="0" presId="urn:microsoft.com/office/officeart/2005/8/layout/vList2"/>
    <dgm:cxn modelId="{96CAE222-FD53-4A9B-9DD6-F87175A9A3A0}" type="presParOf" srcId="{0CA43A5A-8ACC-4321-BDD3-8DFAB2880F2C}" destId="{F5FE59EB-4FF5-4AF3-91CA-47FF832E477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F9542-9942-43ED-990E-5E792C01111E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40039C-87D6-4FCD-8985-72286252319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1. Keeping a metric live even when it has no clear business reason for being</a:t>
          </a:r>
          <a:endParaRPr lang="en-US" sz="1300" dirty="0"/>
        </a:p>
      </dgm:t>
    </dgm:pt>
    <dgm:pt modelId="{D34F46AB-37CC-4CC0-81AF-F050329652C3}" type="parTrans" cxnId="{18C1C6F9-44F8-4948-BB82-6E79FA41AE0A}">
      <dgm:prSet/>
      <dgm:spPr/>
      <dgm:t>
        <a:bodyPr/>
        <a:lstStyle/>
        <a:p>
          <a:endParaRPr lang="en-US" sz="1300"/>
        </a:p>
      </dgm:t>
    </dgm:pt>
    <dgm:pt modelId="{ADA148C4-6CDC-43E1-83A0-C327DEBE998F}" type="sibTrans" cxnId="{18C1C6F9-44F8-4948-BB82-6E79FA41AE0A}">
      <dgm:prSet/>
      <dgm:spPr/>
      <dgm:t>
        <a:bodyPr/>
        <a:lstStyle/>
        <a:p>
          <a:endParaRPr lang="en-US" sz="1300"/>
        </a:p>
      </dgm:t>
    </dgm:pt>
    <dgm:pt modelId="{A3F94B32-0500-4DFC-A481-CDEC2673A366}">
      <dgm:prSet custT="1"/>
      <dgm:spPr/>
      <dgm:t>
        <a:bodyPr/>
        <a:lstStyle/>
        <a:p>
          <a:pPr rtl="0"/>
          <a:r>
            <a:rPr lang="en-US" sz="1300" b="0" i="0" baseline="0" dirty="0" smtClean="0"/>
            <a:t>2. Relying on just a few metrics to evaluate employee performance, so smart employees can game the system</a:t>
          </a:r>
          <a:endParaRPr lang="en-US" sz="1300" dirty="0"/>
        </a:p>
      </dgm:t>
    </dgm:pt>
    <dgm:pt modelId="{62DDB6F4-1F9A-4DD0-AADC-C5EF5E323154}" type="parTrans" cxnId="{271DC972-5152-4756-BD60-34EF44CEDB9D}">
      <dgm:prSet/>
      <dgm:spPr/>
      <dgm:t>
        <a:bodyPr/>
        <a:lstStyle/>
        <a:p>
          <a:endParaRPr lang="en-US" sz="1300"/>
        </a:p>
      </dgm:t>
    </dgm:pt>
    <dgm:pt modelId="{7CA4F9DC-FBD7-4DF1-B946-7F36EFEFDDE7}" type="sibTrans" cxnId="{271DC972-5152-4756-BD60-34EF44CEDB9D}">
      <dgm:prSet/>
      <dgm:spPr/>
      <dgm:t>
        <a:bodyPr/>
        <a:lstStyle/>
        <a:p>
          <a:endParaRPr lang="en-US" sz="1300"/>
        </a:p>
      </dgm:t>
    </dgm:pt>
    <dgm:pt modelId="{0CA43A5A-8ACC-4321-BDD3-8DFAB2880F2C}" type="pres">
      <dgm:prSet presAssocID="{674F9542-9942-43ED-990E-5E792C0111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FE59EB-4FF5-4AF3-91CA-47FF832E477B}" type="pres">
      <dgm:prSet presAssocID="{FF40039C-87D6-4FCD-8985-72286252319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08721-02CD-480B-9AE3-42DC88DDDDF4}" type="pres">
      <dgm:prSet presAssocID="{ADA148C4-6CDC-43E1-83A0-C327DEBE998F}" presName="spacer" presStyleCnt="0"/>
      <dgm:spPr/>
    </dgm:pt>
    <dgm:pt modelId="{4687A4BB-62F4-47EE-972A-8E1CD254B560}" type="pres">
      <dgm:prSet presAssocID="{A3F94B32-0500-4DFC-A481-CDEC2673A36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B797A-D297-401B-8F57-3EA9A9B9D923}" type="presOf" srcId="{FF40039C-87D6-4FCD-8985-722862523194}" destId="{F5FE59EB-4FF5-4AF3-91CA-47FF832E477B}" srcOrd="0" destOrd="0" presId="urn:microsoft.com/office/officeart/2005/8/layout/vList2"/>
    <dgm:cxn modelId="{271DC972-5152-4756-BD60-34EF44CEDB9D}" srcId="{674F9542-9942-43ED-990E-5E792C01111E}" destId="{A3F94B32-0500-4DFC-A481-CDEC2673A366}" srcOrd="1" destOrd="0" parTransId="{62DDB6F4-1F9A-4DD0-AADC-C5EF5E323154}" sibTransId="{7CA4F9DC-FBD7-4DF1-B946-7F36EFEFDDE7}"/>
    <dgm:cxn modelId="{E0983E94-E565-4105-9D27-801610B4C7EF}" type="presOf" srcId="{674F9542-9942-43ED-990E-5E792C01111E}" destId="{0CA43A5A-8ACC-4321-BDD3-8DFAB2880F2C}" srcOrd="0" destOrd="0" presId="urn:microsoft.com/office/officeart/2005/8/layout/vList2"/>
    <dgm:cxn modelId="{18C1C6F9-44F8-4948-BB82-6E79FA41AE0A}" srcId="{674F9542-9942-43ED-990E-5E792C01111E}" destId="{FF40039C-87D6-4FCD-8985-722862523194}" srcOrd="0" destOrd="0" parTransId="{D34F46AB-37CC-4CC0-81AF-F050329652C3}" sibTransId="{ADA148C4-6CDC-43E1-83A0-C327DEBE998F}"/>
    <dgm:cxn modelId="{060FFA6F-4118-43CA-8B68-432DD889C4AB}" type="presOf" srcId="{A3F94B32-0500-4DFC-A481-CDEC2673A366}" destId="{4687A4BB-62F4-47EE-972A-8E1CD254B560}" srcOrd="0" destOrd="0" presId="urn:microsoft.com/office/officeart/2005/8/layout/vList2"/>
    <dgm:cxn modelId="{057AAD76-E90D-4A51-AAC1-BC6487A78751}" type="presParOf" srcId="{0CA43A5A-8ACC-4321-BDD3-8DFAB2880F2C}" destId="{F5FE59EB-4FF5-4AF3-91CA-47FF832E477B}" srcOrd="0" destOrd="0" presId="urn:microsoft.com/office/officeart/2005/8/layout/vList2"/>
    <dgm:cxn modelId="{E9CE55E5-86CE-4AA9-B1D6-570B5F51FF36}" type="presParOf" srcId="{0CA43A5A-8ACC-4321-BDD3-8DFAB2880F2C}" destId="{4D608721-02CD-480B-9AE3-42DC88DDDDF4}" srcOrd="1" destOrd="0" presId="urn:microsoft.com/office/officeart/2005/8/layout/vList2"/>
    <dgm:cxn modelId="{6BC7E929-41DF-42C1-BDEB-EB1DB986EA12}" type="presParOf" srcId="{0CA43A5A-8ACC-4321-BDD3-8DFAB2880F2C}" destId="{4687A4BB-62F4-47EE-972A-8E1CD254B56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F9542-9942-43ED-990E-5E792C01111E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40039C-87D6-4FCD-8985-72286252319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1. Keeping a metric live even when it has no clear business reason for being</a:t>
          </a:r>
          <a:endParaRPr lang="en-US" sz="1300" dirty="0"/>
        </a:p>
      </dgm:t>
    </dgm:pt>
    <dgm:pt modelId="{D34F46AB-37CC-4CC0-81AF-F050329652C3}" type="parTrans" cxnId="{18C1C6F9-44F8-4948-BB82-6E79FA41AE0A}">
      <dgm:prSet/>
      <dgm:spPr/>
      <dgm:t>
        <a:bodyPr/>
        <a:lstStyle/>
        <a:p>
          <a:endParaRPr lang="en-US" sz="1300"/>
        </a:p>
      </dgm:t>
    </dgm:pt>
    <dgm:pt modelId="{ADA148C4-6CDC-43E1-83A0-C327DEBE998F}" type="sibTrans" cxnId="{18C1C6F9-44F8-4948-BB82-6E79FA41AE0A}">
      <dgm:prSet/>
      <dgm:spPr/>
      <dgm:t>
        <a:bodyPr/>
        <a:lstStyle/>
        <a:p>
          <a:endParaRPr lang="en-US" sz="1300"/>
        </a:p>
      </dgm:t>
    </dgm:pt>
    <dgm:pt modelId="{A3F94B32-0500-4DFC-A481-CDEC2673A36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2. Relying on just a few metrics to evaluate employee performance, so smart employees can game the system</a:t>
          </a:r>
          <a:endParaRPr lang="en-US" sz="1300" dirty="0"/>
        </a:p>
      </dgm:t>
    </dgm:pt>
    <dgm:pt modelId="{62DDB6F4-1F9A-4DD0-AADC-C5EF5E323154}" type="parTrans" cxnId="{271DC972-5152-4756-BD60-34EF44CEDB9D}">
      <dgm:prSet/>
      <dgm:spPr/>
      <dgm:t>
        <a:bodyPr/>
        <a:lstStyle/>
        <a:p>
          <a:endParaRPr lang="en-US" sz="1300"/>
        </a:p>
      </dgm:t>
    </dgm:pt>
    <dgm:pt modelId="{7CA4F9DC-FBD7-4DF1-B946-7F36EFEFDDE7}" type="sibTrans" cxnId="{271DC972-5152-4756-BD60-34EF44CEDB9D}">
      <dgm:prSet/>
      <dgm:spPr/>
      <dgm:t>
        <a:bodyPr/>
        <a:lstStyle/>
        <a:p>
          <a:endParaRPr lang="en-US" sz="1300"/>
        </a:p>
      </dgm:t>
    </dgm:pt>
    <dgm:pt modelId="{C9D7D1BF-DBA6-42D6-BB2A-E233CC6EBBF0}">
      <dgm:prSet custT="1"/>
      <dgm:spPr/>
      <dgm:t>
        <a:bodyPr/>
        <a:lstStyle/>
        <a:p>
          <a:pPr rtl="0"/>
          <a:r>
            <a:rPr lang="en-US" sz="1300" b="0" i="0" baseline="0" dirty="0" smtClean="0"/>
            <a:t>3. Insisting on 100% accurate data before an analysis is accepted—which amounts to never making a decision</a:t>
          </a:r>
          <a:endParaRPr lang="en-US" sz="1300" dirty="0"/>
        </a:p>
      </dgm:t>
    </dgm:pt>
    <dgm:pt modelId="{079C10CB-2B90-4DA8-AD09-514FE29C3C6D}" type="parTrans" cxnId="{10E22138-10B1-49C1-81D5-07F82038B335}">
      <dgm:prSet/>
      <dgm:spPr/>
      <dgm:t>
        <a:bodyPr/>
        <a:lstStyle/>
        <a:p>
          <a:endParaRPr lang="en-US" sz="1300"/>
        </a:p>
      </dgm:t>
    </dgm:pt>
    <dgm:pt modelId="{48188B70-08AE-4220-B004-D8D7821A3352}" type="sibTrans" cxnId="{10E22138-10B1-49C1-81D5-07F82038B335}">
      <dgm:prSet/>
      <dgm:spPr/>
      <dgm:t>
        <a:bodyPr/>
        <a:lstStyle/>
        <a:p>
          <a:endParaRPr lang="en-US" sz="1300"/>
        </a:p>
      </dgm:t>
    </dgm:pt>
    <dgm:pt modelId="{0CA43A5A-8ACC-4321-BDD3-8DFAB2880F2C}" type="pres">
      <dgm:prSet presAssocID="{674F9542-9942-43ED-990E-5E792C0111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FE59EB-4FF5-4AF3-91CA-47FF832E477B}" type="pres">
      <dgm:prSet presAssocID="{FF40039C-87D6-4FCD-8985-72286252319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08721-02CD-480B-9AE3-42DC88DDDDF4}" type="pres">
      <dgm:prSet presAssocID="{ADA148C4-6CDC-43E1-83A0-C327DEBE998F}" presName="spacer" presStyleCnt="0"/>
      <dgm:spPr/>
    </dgm:pt>
    <dgm:pt modelId="{4687A4BB-62F4-47EE-972A-8E1CD254B560}" type="pres">
      <dgm:prSet presAssocID="{A3F94B32-0500-4DFC-A481-CDEC2673A36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63622-959D-441D-8AE9-79955086F6E2}" type="pres">
      <dgm:prSet presAssocID="{7CA4F9DC-FBD7-4DF1-B946-7F36EFEFDDE7}" presName="spacer" presStyleCnt="0"/>
      <dgm:spPr/>
    </dgm:pt>
    <dgm:pt modelId="{7097BE34-89A1-45FB-88D3-EFDBB5845DDE}" type="pres">
      <dgm:prSet presAssocID="{C9D7D1BF-DBA6-42D6-BB2A-E233CC6EBBF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1DC972-5152-4756-BD60-34EF44CEDB9D}" srcId="{674F9542-9942-43ED-990E-5E792C01111E}" destId="{A3F94B32-0500-4DFC-A481-CDEC2673A366}" srcOrd="1" destOrd="0" parTransId="{62DDB6F4-1F9A-4DD0-AADC-C5EF5E323154}" sibTransId="{7CA4F9DC-FBD7-4DF1-B946-7F36EFEFDDE7}"/>
    <dgm:cxn modelId="{01688595-0A12-4DD9-9EC0-C6A1EB00E11D}" type="presOf" srcId="{674F9542-9942-43ED-990E-5E792C01111E}" destId="{0CA43A5A-8ACC-4321-BDD3-8DFAB2880F2C}" srcOrd="0" destOrd="0" presId="urn:microsoft.com/office/officeart/2005/8/layout/vList2"/>
    <dgm:cxn modelId="{18C1C6F9-44F8-4948-BB82-6E79FA41AE0A}" srcId="{674F9542-9942-43ED-990E-5E792C01111E}" destId="{FF40039C-87D6-4FCD-8985-722862523194}" srcOrd="0" destOrd="0" parTransId="{D34F46AB-37CC-4CC0-81AF-F050329652C3}" sibTransId="{ADA148C4-6CDC-43E1-83A0-C327DEBE998F}"/>
    <dgm:cxn modelId="{A3C56DF2-00AB-4720-85D4-875D27B06CB8}" type="presOf" srcId="{C9D7D1BF-DBA6-42D6-BB2A-E233CC6EBBF0}" destId="{7097BE34-89A1-45FB-88D3-EFDBB5845DDE}" srcOrd="0" destOrd="0" presId="urn:microsoft.com/office/officeart/2005/8/layout/vList2"/>
    <dgm:cxn modelId="{6E035E2C-FE2B-491C-9637-DAF96D009BE8}" type="presOf" srcId="{A3F94B32-0500-4DFC-A481-CDEC2673A366}" destId="{4687A4BB-62F4-47EE-972A-8E1CD254B560}" srcOrd="0" destOrd="0" presId="urn:microsoft.com/office/officeart/2005/8/layout/vList2"/>
    <dgm:cxn modelId="{790D7044-4032-4934-A9E4-1FF03C549069}" type="presOf" srcId="{FF40039C-87D6-4FCD-8985-722862523194}" destId="{F5FE59EB-4FF5-4AF3-91CA-47FF832E477B}" srcOrd="0" destOrd="0" presId="urn:microsoft.com/office/officeart/2005/8/layout/vList2"/>
    <dgm:cxn modelId="{10E22138-10B1-49C1-81D5-07F82038B335}" srcId="{674F9542-9942-43ED-990E-5E792C01111E}" destId="{C9D7D1BF-DBA6-42D6-BB2A-E233CC6EBBF0}" srcOrd="2" destOrd="0" parTransId="{079C10CB-2B90-4DA8-AD09-514FE29C3C6D}" sibTransId="{48188B70-08AE-4220-B004-D8D7821A3352}"/>
    <dgm:cxn modelId="{079B20C3-308C-425E-AD99-43493DC796B3}" type="presParOf" srcId="{0CA43A5A-8ACC-4321-BDD3-8DFAB2880F2C}" destId="{F5FE59EB-4FF5-4AF3-91CA-47FF832E477B}" srcOrd="0" destOrd="0" presId="urn:microsoft.com/office/officeart/2005/8/layout/vList2"/>
    <dgm:cxn modelId="{92A2A01F-FBF6-4753-A0FD-56C36C85DE16}" type="presParOf" srcId="{0CA43A5A-8ACC-4321-BDD3-8DFAB2880F2C}" destId="{4D608721-02CD-480B-9AE3-42DC88DDDDF4}" srcOrd="1" destOrd="0" presId="urn:microsoft.com/office/officeart/2005/8/layout/vList2"/>
    <dgm:cxn modelId="{E54E97EE-92A4-4DE9-840D-84ABBCE1E0ED}" type="presParOf" srcId="{0CA43A5A-8ACC-4321-BDD3-8DFAB2880F2C}" destId="{4687A4BB-62F4-47EE-972A-8E1CD254B560}" srcOrd="2" destOrd="0" presId="urn:microsoft.com/office/officeart/2005/8/layout/vList2"/>
    <dgm:cxn modelId="{6D3B67B6-9970-47A7-AFDF-0EE75F20E087}" type="presParOf" srcId="{0CA43A5A-8ACC-4321-BDD3-8DFAB2880F2C}" destId="{9CD63622-959D-441D-8AE9-79955086F6E2}" srcOrd="3" destOrd="0" presId="urn:microsoft.com/office/officeart/2005/8/layout/vList2"/>
    <dgm:cxn modelId="{79223DE0-5109-4E2B-9FFF-7AC1A27A6B87}" type="presParOf" srcId="{0CA43A5A-8ACC-4321-BDD3-8DFAB2880F2C}" destId="{7097BE34-89A1-45FB-88D3-EFDBB5845DD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F9542-9942-43ED-990E-5E792C01111E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40039C-87D6-4FCD-8985-72286252319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1. Keeping a metric live even when it has no clear business reason for being</a:t>
          </a:r>
          <a:endParaRPr lang="en-US" sz="1300" dirty="0"/>
        </a:p>
      </dgm:t>
    </dgm:pt>
    <dgm:pt modelId="{D34F46AB-37CC-4CC0-81AF-F050329652C3}" type="parTrans" cxnId="{18C1C6F9-44F8-4948-BB82-6E79FA41AE0A}">
      <dgm:prSet/>
      <dgm:spPr/>
      <dgm:t>
        <a:bodyPr/>
        <a:lstStyle/>
        <a:p>
          <a:endParaRPr lang="en-US" sz="1300"/>
        </a:p>
      </dgm:t>
    </dgm:pt>
    <dgm:pt modelId="{ADA148C4-6CDC-43E1-83A0-C327DEBE998F}" type="sibTrans" cxnId="{18C1C6F9-44F8-4948-BB82-6E79FA41AE0A}">
      <dgm:prSet/>
      <dgm:spPr/>
      <dgm:t>
        <a:bodyPr/>
        <a:lstStyle/>
        <a:p>
          <a:endParaRPr lang="en-US" sz="1300"/>
        </a:p>
      </dgm:t>
    </dgm:pt>
    <dgm:pt modelId="{A3F94B32-0500-4DFC-A481-CDEC2673A36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2. Relying on just a few metrics to evaluate employee performance, so smart employees can game the system</a:t>
          </a:r>
          <a:endParaRPr lang="en-US" sz="1300" dirty="0"/>
        </a:p>
      </dgm:t>
    </dgm:pt>
    <dgm:pt modelId="{62DDB6F4-1F9A-4DD0-AADC-C5EF5E323154}" type="parTrans" cxnId="{271DC972-5152-4756-BD60-34EF44CEDB9D}">
      <dgm:prSet/>
      <dgm:spPr/>
      <dgm:t>
        <a:bodyPr/>
        <a:lstStyle/>
        <a:p>
          <a:endParaRPr lang="en-US" sz="1300"/>
        </a:p>
      </dgm:t>
    </dgm:pt>
    <dgm:pt modelId="{7CA4F9DC-FBD7-4DF1-B946-7F36EFEFDDE7}" type="sibTrans" cxnId="{271DC972-5152-4756-BD60-34EF44CEDB9D}">
      <dgm:prSet/>
      <dgm:spPr/>
      <dgm:t>
        <a:bodyPr/>
        <a:lstStyle/>
        <a:p>
          <a:endParaRPr lang="en-US" sz="1300"/>
        </a:p>
      </dgm:t>
    </dgm:pt>
    <dgm:pt modelId="{C9D7D1BF-DBA6-42D6-BB2A-E233CC6EBBF0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en-US" sz="1300" b="0" i="0" baseline="0" dirty="0" smtClean="0"/>
            <a:t>3. Insisting on 100% accurate data before an analysis is accepted—which amounts to never making a decision</a:t>
          </a:r>
          <a:endParaRPr lang="en-US" sz="1300" dirty="0"/>
        </a:p>
      </dgm:t>
    </dgm:pt>
    <dgm:pt modelId="{079C10CB-2B90-4DA8-AD09-514FE29C3C6D}" type="parTrans" cxnId="{10E22138-10B1-49C1-81D5-07F82038B335}">
      <dgm:prSet/>
      <dgm:spPr/>
      <dgm:t>
        <a:bodyPr/>
        <a:lstStyle/>
        <a:p>
          <a:endParaRPr lang="en-US" sz="1300"/>
        </a:p>
      </dgm:t>
    </dgm:pt>
    <dgm:pt modelId="{48188B70-08AE-4220-B004-D8D7821A3352}" type="sibTrans" cxnId="{10E22138-10B1-49C1-81D5-07F82038B335}">
      <dgm:prSet/>
      <dgm:spPr/>
      <dgm:t>
        <a:bodyPr/>
        <a:lstStyle/>
        <a:p>
          <a:endParaRPr lang="en-US" sz="1300"/>
        </a:p>
      </dgm:t>
    </dgm:pt>
    <dgm:pt modelId="{7F547541-3327-42AE-BBBA-30AC1347C20D}">
      <dgm:prSet custT="1"/>
      <dgm:spPr/>
      <dgm:t>
        <a:bodyPr/>
        <a:lstStyle/>
        <a:p>
          <a:pPr rtl="0"/>
          <a:r>
            <a:rPr lang="en-US" sz="1300" b="0" i="0" baseline="0" dirty="0" smtClean="0"/>
            <a:t>4. Assessing employees only on simple measures such as grades and test scores, which often fail to accurately predict success</a:t>
          </a:r>
          <a:endParaRPr lang="en-US" sz="1300" dirty="0"/>
        </a:p>
      </dgm:t>
    </dgm:pt>
    <dgm:pt modelId="{E8A627B6-80EA-4CDB-B3A1-9DA415C84FC5}" type="parTrans" cxnId="{2BC13C88-1C38-4A0C-A3C6-865468FA16DB}">
      <dgm:prSet/>
      <dgm:spPr/>
      <dgm:t>
        <a:bodyPr/>
        <a:lstStyle/>
        <a:p>
          <a:endParaRPr lang="en-US" sz="1300"/>
        </a:p>
      </dgm:t>
    </dgm:pt>
    <dgm:pt modelId="{B269FC2C-A48E-4E4B-87D5-5FCC38B12C28}" type="sibTrans" cxnId="{2BC13C88-1C38-4A0C-A3C6-865468FA16DB}">
      <dgm:prSet/>
      <dgm:spPr/>
      <dgm:t>
        <a:bodyPr/>
        <a:lstStyle/>
        <a:p>
          <a:endParaRPr lang="en-US" sz="1300"/>
        </a:p>
      </dgm:t>
    </dgm:pt>
    <dgm:pt modelId="{0CA43A5A-8ACC-4321-BDD3-8DFAB2880F2C}" type="pres">
      <dgm:prSet presAssocID="{674F9542-9942-43ED-990E-5E792C0111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FE59EB-4FF5-4AF3-91CA-47FF832E477B}" type="pres">
      <dgm:prSet presAssocID="{FF40039C-87D6-4FCD-8985-72286252319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08721-02CD-480B-9AE3-42DC88DDDDF4}" type="pres">
      <dgm:prSet presAssocID="{ADA148C4-6CDC-43E1-83A0-C327DEBE998F}" presName="spacer" presStyleCnt="0"/>
      <dgm:spPr/>
    </dgm:pt>
    <dgm:pt modelId="{4687A4BB-62F4-47EE-972A-8E1CD254B560}" type="pres">
      <dgm:prSet presAssocID="{A3F94B32-0500-4DFC-A481-CDEC2673A36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63622-959D-441D-8AE9-79955086F6E2}" type="pres">
      <dgm:prSet presAssocID="{7CA4F9DC-FBD7-4DF1-B946-7F36EFEFDDE7}" presName="spacer" presStyleCnt="0"/>
      <dgm:spPr/>
    </dgm:pt>
    <dgm:pt modelId="{7097BE34-89A1-45FB-88D3-EFDBB5845DDE}" type="pres">
      <dgm:prSet presAssocID="{C9D7D1BF-DBA6-42D6-BB2A-E233CC6EBBF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98E79-B3C7-48EF-8732-50C3C05915D1}" type="pres">
      <dgm:prSet presAssocID="{48188B70-08AE-4220-B004-D8D7821A3352}" presName="spacer" presStyleCnt="0"/>
      <dgm:spPr/>
    </dgm:pt>
    <dgm:pt modelId="{078C1950-797F-47EC-8163-820D43BA27D2}" type="pres">
      <dgm:prSet presAssocID="{7F547541-3327-42AE-BBBA-30AC1347C20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AD82E0-735B-4DB3-9463-9929666DA73D}" type="presOf" srcId="{A3F94B32-0500-4DFC-A481-CDEC2673A366}" destId="{4687A4BB-62F4-47EE-972A-8E1CD254B560}" srcOrd="0" destOrd="0" presId="urn:microsoft.com/office/officeart/2005/8/layout/vList2"/>
    <dgm:cxn modelId="{10E22138-10B1-49C1-81D5-07F82038B335}" srcId="{674F9542-9942-43ED-990E-5E792C01111E}" destId="{C9D7D1BF-DBA6-42D6-BB2A-E233CC6EBBF0}" srcOrd="2" destOrd="0" parTransId="{079C10CB-2B90-4DA8-AD09-514FE29C3C6D}" sibTransId="{48188B70-08AE-4220-B004-D8D7821A3352}"/>
    <dgm:cxn modelId="{7377F0DD-81AB-4A5A-B271-2367D25B19DA}" type="presOf" srcId="{7F547541-3327-42AE-BBBA-30AC1347C20D}" destId="{078C1950-797F-47EC-8163-820D43BA27D2}" srcOrd="0" destOrd="0" presId="urn:microsoft.com/office/officeart/2005/8/layout/vList2"/>
    <dgm:cxn modelId="{271DC972-5152-4756-BD60-34EF44CEDB9D}" srcId="{674F9542-9942-43ED-990E-5E792C01111E}" destId="{A3F94B32-0500-4DFC-A481-CDEC2673A366}" srcOrd="1" destOrd="0" parTransId="{62DDB6F4-1F9A-4DD0-AADC-C5EF5E323154}" sibTransId="{7CA4F9DC-FBD7-4DF1-B946-7F36EFEFDDE7}"/>
    <dgm:cxn modelId="{2BC13C88-1C38-4A0C-A3C6-865468FA16DB}" srcId="{674F9542-9942-43ED-990E-5E792C01111E}" destId="{7F547541-3327-42AE-BBBA-30AC1347C20D}" srcOrd="3" destOrd="0" parTransId="{E8A627B6-80EA-4CDB-B3A1-9DA415C84FC5}" sibTransId="{B269FC2C-A48E-4E4B-87D5-5FCC38B12C28}"/>
    <dgm:cxn modelId="{779A5166-3673-4CB9-8BBB-45E1B4954A62}" type="presOf" srcId="{FF40039C-87D6-4FCD-8985-722862523194}" destId="{F5FE59EB-4FF5-4AF3-91CA-47FF832E477B}" srcOrd="0" destOrd="0" presId="urn:microsoft.com/office/officeart/2005/8/layout/vList2"/>
    <dgm:cxn modelId="{18C1C6F9-44F8-4948-BB82-6E79FA41AE0A}" srcId="{674F9542-9942-43ED-990E-5E792C01111E}" destId="{FF40039C-87D6-4FCD-8985-722862523194}" srcOrd="0" destOrd="0" parTransId="{D34F46AB-37CC-4CC0-81AF-F050329652C3}" sibTransId="{ADA148C4-6CDC-43E1-83A0-C327DEBE998F}"/>
    <dgm:cxn modelId="{EDFD0532-110C-49F8-AFCF-C2FECDF5EFE2}" type="presOf" srcId="{674F9542-9942-43ED-990E-5E792C01111E}" destId="{0CA43A5A-8ACC-4321-BDD3-8DFAB2880F2C}" srcOrd="0" destOrd="0" presId="urn:microsoft.com/office/officeart/2005/8/layout/vList2"/>
    <dgm:cxn modelId="{9C90D987-2926-466F-9DC9-A636092C6C0A}" type="presOf" srcId="{C9D7D1BF-DBA6-42D6-BB2A-E233CC6EBBF0}" destId="{7097BE34-89A1-45FB-88D3-EFDBB5845DDE}" srcOrd="0" destOrd="0" presId="urn:microsoft.com/office/officeart/2005/8/layout/vList2"/>
    <dgm:cxn modelId="{DE012042-F8F4-41B3-9C42-850EBD09A3C4}" type="presParOf" srcId="{0CA43A5A-8ACC-4321-BDD3-8DFAB2880F2C}" destId="{F5FE59EB-4FF5-4AF3-91CA-47FF832E477B}" srcOrd="0" destOrd="0" presId="urn:microsoft.com/office/officeart/2005/8/layout/vList2"/>
    <dgm:cxn modelId="{3F1C4C6E-74EB-4878-9C8B-58475D77ECB2}" type="presParOf" srcId="{0CA43A5A-8ACC-4321-BDD3-8DFAB2880F2C}" destId="{4D608721-02CD-480B-9AE3-42DC88DDDDF4}" srcOrd="1" destOrd="0" presId="urn:microsoft.com/office/officeart/2005/8/layout/vList2"/>
    <dgm:cxn modelId="{D4C9BC98-A20E-4523-8AC3-35AF5DCDADEC}" type="presParOf" srcId="{0CA43A5A-8ACC-4321-BDD3-8DFAB2880F2C}" destId="{4687A4BB-62F4-47EE-972A-8E1CD254B560}" srcOrd="2" destOrd="0" presId="urn:microsoft.com/office/officeart/2005/8/layout/vList2"/>
    <dgm:cxn modelId="{C3F71663-CA8A-4D8E-8044-30260FF48195}" type="presParOf" srcId="{0CA43A5A-8ACC-4321-BDD3-8DFAB2880F2C}" destId="{9CD63622-959D-441D-8AE9-79955086F6E2}" srcOrd="3" destOrd="0" presId="urn:microsoft.com/office/officeart/2005/8/layout/vList2"/>
    <dgm:cxn modelId="{523E2A8D-78B1-429B-B7E0-A43EB6C9B69B}" type="presParOf" srcId="{0CA43A5A-8ACC-4321-BDD3-8DFAB2880F2C}" destId="{7097BE34-89A1-45FB-88D3-EFDBB5845DDE}" srcOrd="4" destOrd="0" presId="urn:microsoft.com/office/officeart/2005/8/layout/vList2"/>
    <dgm:cxn modelId="{BC45D677-B518-4942-A1EE-01FA59BC32A1}" type="presParOf" srcId="{0CA43A5A-8ACC-4321-BDD3-8DFAB2880F2C}" destId="{DBC98E79-B3C7-48EF-8732-50C3C05915D1}" srcOrd="5" destOrd="0" presId="urn:microsoft.com/office/officeart/2005/8/layout/vList2"/>
    <dgm:cxn modelId="{6C3C0492-863A-47E9-B4EF-150B730566FB}" type="presParOf" srcId="{0CA43A5A-8ACC-4321-BDD3-8DFAB2880F2C}" destId="{078C1950-797F-47EC-8163-820D43BA27D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E4709-2906-4059-A001-A5AABDC4BC6B}">
      <dsp:nvSpPr>
        <dsp:cNvPr id="0" name=""/>
        <dsp:cNvSpPr/>
      </dsp:nvSpPr>
      <dsp:spPr>
        <a:xfrm>
          <a:off x="2329942" y="269974"/>
          <a:ext cx="2050855" cy="205085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 attrition especially amongst high performers.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30624" y="870656"/>
        <a:ext cx="1450173" cy="1450173"/>
      </dsp:txXfrm>
    </dsp:sp>
    <dsp:sp modelId="{B3A4278F-E3BC-40FB-B34A-E7EE23EBF6F6}">
      <dsp:nvSpPr>
        <dsp:cNvPr id="0" name=""/>
        <dsp:cNvSpPr/>
      </dsp:nvSpPr>
      <dsp:spPr>
        <a:xfrm rot="5400000">
          <a:off x="4475525" y="269974"/>
          <a:ext cx="2050855" cy="205085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Forecast the right fitment for aspiring employee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4475525" y="870656"/>
        <a:ext cx="1450173" cy="1450173"/>
      </dsp:txXfrm>
    </dsp:sp>
    <dsp:sp modelId="{0F1B94E5-FE94-4403-B9E6-64D56C34E5FE}">
      <dsp:nvSpPr>
        <dsp:cNvPr id="0" name=""/>
        <dsp:cNvSpPr/>
      </dsp:nvSpPr>
      <dsp:spPr>
        <a:xfrm rot="10800000">
          <a:off x="4475525" y="2415557"/>
          <a:ext cx="2050855" cy="205085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 how compensation values will pan out.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0800000">
        <a:off x="4475525" y="2415557"/>
        <a:ext cx="1450173" cy="1450173"/>
      </dsp:txXfrm>
    </dsp:sp>
    <dsp:sp modelId="{2619BF91-CD0C-429B-93CD-99945A4198ED}">
      <dsp:nvSpPr>
        <dsp:cNvPr id="0" name=""/>
        <dsp:cNvSpPr/>
      </dsp:nvSpPr>
      <dsp:spPr>
        <a:xfrm rot="16200000">
          <a:off x="2329942" y="2415557"/>
          <a:ext cx="2050855" cy="205085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Establish 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linkages between Employee engagement score and C-Sat scores(Work in progress)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5400000">
        <a:off x="2930624" y="2415557"/>
        <a:ext cx="1450173" cy="1450173"/>
      </dsp:txXfrm>
    </dsp:sp>
    <dsp:sp modelId="{790F1CB4-DA74-4877-9D55-BA1274491D67}">
      <dsp:nvSpPr>
        <dsp:cNvPr id="0" name=""/>
        <dsp:cNvSpPr/>
      </dsp:nvSpPr>
      <dsp:spPr>
        <a:xfrm>
          <a:off x="4074116" y="1941918"/>
          <a:ext cx="708089" cy="61573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AB525-56C3-4397-ADB7-6DE23A05CDD7}">
      <dsp:nvSpPr>
        <dsp:cNvPr id="0" name=""/>
        <dsp:cNvSpPr/>
      </dsp:nvSpPr>
      <dsp:spPr>
        <a:xfrm rot="10800000">
          <a:off x="4074116" y="2178738"/>
          <a:ext cx="708089" cy="61573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E59EB-4FF5-4AF3-91CA-47FF832E477B}">
      <dsp:nvSpPr>
        <dsp:cNvPr id="0" name=""/>
        <dsp:cNvSpPr/>
      </dsp:nvSpPr>
      <dsp:spPr>
        <a:xfrm>
          <a:off x="0" y="1414"/>
          <a:ext cx="8465905" cy="58032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1. Keeping a metric live even when it has no clear business reason for being</a:t>
          </a:r>
          <a:endParaRPr lang="en-US" sz="1300" kern="1200" dirty="0"/>
        </a:p>
      </dsp:txBody>
      <dsp:txXfrm>
        <a:off x="28329" y="29743"/>
        <a:ext cx="8409247" cy="523662"/>
      </dsp:txXfrm>
    </dsp:sp>
    <dsp:sp modelId="{4687A4BB-62F4-47EE-972A-8E1CD254B560}">
      <dsp:nvSpPr>
        <dsp:cNvPr id="0" name=""/>
        <dsp:cNvSpPr/>
      </dsp:nvSpPr>
      <dsp:spPr>
        <a:xfrm>
          <a:off x="0" y="671014"/>
          <a:ext cx="8465905" cy="58032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2. Relying on just a few metrics to evaluate employee performance, so smart employees can game the system</a:t>
          </a:r>
          <a:endParaRPr lang="en-US" sz="1300" kern="1200" dirty="0"/>
        </a:p>
      </dsp:txBody>
      <dsp:txXfrm>
        <a:off x="28329" y="699343"/>
        <a:ext cx="8409247" cy="523662"/>
      </dsp:txXfrm>
    </dsp:sp>
    <dsp:sp modelId="{7097BE34-89A1-45FB-88D3-EFDBB5845DDE}">
      <dsp:nvSpPr>
        <dsp:cNvPr id="0" name=""/>
        <dsp:cNvSpPr/>
      </dsp:nvSpPr>
      <dsp:spPr>
        <a:xfrm>
          <a:off x="0" y="1340614"/>
          <a:ext cx="8465905" cy="58032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3. Insisting on 100% accurate data before an analysis is accepted—which amounts to never making a decision</a:t>
          </a:r>
          <a:endParaRPr lang="en-US" sz="1300" kern="1200" dirty="0"/>
        </a:p>
      </dsp:txBody>
      <dsp:txXfrm>
        <a:off x="28329" y="1368943"/>
        <a:ext cx="8409247" cy="523662"/>
      </dsp:txXfrm>
    </dsp:sp>
    <dsp:sp modelId="{078C1950-797F-47EC-8163-820D43BA27D2}">
      <dsp:nvSpPr>
        <dsp:cNvPr id="0" name=""/>
        <dsp:cNvSpPr/>
      </dsp:nvSpPr>
      <dsp:spPr>
        <a:xfrm>
          <a:off x="0" y="2010215"/>
          <a:ext cx="8465905" cy="58032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4. Assessing employees only on simple measures such as grades and test scores, which often fail to accurately predict success</a:t>
          </a:r>
          <a:endParaRPr lang="en-US" sz="1300" kern="1200" dirty="0"/>
        </a:p>
      </dsp:txBody>
      <dsp:txXfrm>
        <a:off x="28329" y="2038544"/>
        <a:ext cx="8409247" cy="523662"/>
      </dsp:txXfrm>
    </dsp:sp>
    <dsp:sp modelId="{8EB1B8F1-A479-4BBF-82C3-935EFE9FAFD9}">
      <dsp:nvSpPr>
        <dsp:cNvPr id="0" name=""/>
        <dsp:cNvSpPr/>
      </dsp:nvSpPr>
      <dsp:spPr>
        <a:xfrm>
          <a:off x="0" y="2679815"/>
          <a:ext cx="8465905" cy="580320"/>
        </a:xfrm>
        <a:prstGeom prst="roundRect">
          <a:avLst/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5. Using analytics to hire lower-level people but not when assessing senior management</a:t>
          </a:r>
          <a:endParaRPr lang="en-US" sz="1300" kern="1200" dirty="0"/>
        </a:p>
      </dsp:txBody>
      <dsp:txXfrm>
        <a:off x="28329" y="2708144"/>
        <a:ext cx="8409247" cy="5236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E59EB-4FF5-4AF3-91CA-47FF832E477B}">
      <dsp:nvSpPr>
        <dsp:cNvPr id="0" name=""/>
        <dsp:cNvSpPr/>
      </dsp:nvSpPr>
      <dsp:spPr>
        <a:xfrm>
          <a:off x="0" y="533"/>
          <a:ext cx="8465905" cy="52416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1. Keeping a metric live even when it has no clear business reason for being</a:t>
          </a:r>
          <a:endParaRPr lang="en-US" sz="1300" kern="1200" dirty="0"/>
        </a:p>
      </dsp:txBody>
      <dsp:txXfrm>
        <a:off x="25587" y="26120"/>
        <a:ext cx="8414731" cy="472986"/>
      </dsp:txXfrm>
    </dsp:sp>
    <dsp:sp modelId="{4687A4BB-62F4-47EE-972A-8E1CD254B560}">
      <dsp:nvSpPr>
        <dsp:cNvPr id="0" name=""/>
        <dsp:cNvSpPr/>
      </dsp:nvSpPr>
      <dsp:spPr>
        <a:xfrm>
          <a:off x="0" y="605333"/>
          <a:ext cx="8465905" cy="52416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2. Relying on just a few metrics to evaluate employee performance, so smart employees can game the system</a:t>
          </a:r>
          <a:endParaRPr lang="en-US" sz="1300" kern="1200" dirty="0"/>
        </a:p>
      </dsp:txBody>
      <dsp:txXfrm>
        <a:off x="25587" y="630920"/>
        <a:ext cx="8414731" cy="472986"/>
      </dsp:txXfrm>
    </dsp:sp>
    <dsp:sp modelId="{7097BE34-89A1-45FB-88D3-EFDBB5845DDE}">
      <dsp:nvSpPr>
        <dsp:cNvPr id="0" name=""/>
        <dsp:cNvSpPr/>
      </dsp:nvSpPr>
      <dsp:spPr>
        <a:xfrm>
          <a:off x="0" y="1210133"/>
          <a:ext cx="8465905" cy="52416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3. Insisting on 100% accurate data before an analysis is accepted—which amounts to never making a decision</a:t>
          </a:r>
          <a:endParaRPr lang="en-US" sz="1300" kern="1200" dirty="0"/>
        </a:p>
      </dsp:txBody>
      <dsp:txXfrm>
        <a:off x="25587" y="1235720"/>
        <a:ext cx="8414731" cy="472986"/>
      </dsp:txXfrm>
    </dsp:sp>
    <dsp:sp modelId="{078C1950-797F-47EC-8163-820D43BA27D2}">
      <dsp:nvSpPr>
        <dsp:cNvPr id="0" name=""/>
        <dsp:cNvSpPr/>
      </dsp:nvSpPr>
      <dsp:spPr>
        <a:xfrm>
          <a:off x="0" y="1814933"/>
          <a:ext cx="8465905" cy="52416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4. Assessing employees only on simple measures such as grades and test scores, which often fail to accurately predict success</a:t>
          </a:r>
          <a:endParaRPr lang="en-US" sz="1300" kern="1200" dirty="0"/>
        </a:p>
      </dsp:txBody>
      <dsp:txXfrm>
        <a:off x="25587" y="1840520"/>
        <a:ext cx="8414731" cy="472986"/>
      </dsp:txXfrm>
    </dsp:sp>
    <dsp:sp modelId="{8EB1B8F1-A479-4BBF-82C3-935EFE9FAFD9}">
      <dsp:nvSpPr>
        <dsp:cNvPr id="0" name=""/>
        <dsp:cNvSpPr/>
      </dsp:nvSpPr>
      <dsp:spPr>
        <a:xfrm>
          <a:off x="0" y="2419733"/>
          <a:ext cx="8465905" cy="52416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5. Using analytics to hire lower-level people but not when assessing senior management</a:t>
          </a:r>
          <a:endParaRPr lang="en-US" sz="1300" kern="1200" dirty="0"/>
        </a:p>
      </dsp:txBody>
      <dsp:txXfrm>
        <a:off x="25587" y="2445320"/>
        <a:ext cx="8414731" cy="472986"/>
      </dsp:txXfrm>
    </dsp:sp>
    <dsp:sp modelId="{4D910E73-00B5-4C73-85A5-CE08830DDD3C}">
      <dsp:nvSpPr>
        <dsp:cNvPr id="0" name=""/>
        <dsp:cNvSpPr/>
      </dsp:nvSpPr>
      <dsp:spPr>
        <a:xfrm>
          <a:off x="0" y="3024533"/>
          <a:ext cx="8465905" cy="524160"/>
        </a:xfrm>
        <a:prstGeom prst="roundRect">
          <a:avLst/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6. Analyzing HR efficiency metrics only, while failing to address the impact of talent management on business performance</a:t>
          </a:r>
          <a:endParaRPr lang="en-US" sz="1300" kern="1200" dirty="0"/>
        </a:p>
      </dsp:txBody>
      <dsp:txXfrm>
        <a:off x="25587" y="3050120"/>
        <a:ext cx="8414731" cy="472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96CAF-49B9-4E3A-812F-7E0397D02FA7}">
      <dsp:nvSpPr>
        <dsp:cNvPr id="0" name=""/>
        <dsp:cNvSpPr/>
      </dsp:nvSpPr>
      <dsp:spPr>
        <a:xfrm>
          <a:off x="0" y="1001"/>
          <a:ext cx="8733033" cy="486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kern="1200" baseline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Hard to predict the true cost of employee turnover as there are many intangible, and often untracked, costs associated with employee turnover</a:t>
          </a:r>
          <a:endParaRPr lang="en-US" sz="105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3760" y="24761"/>
        <a:ext cx="8685513" cy="439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2184F-7226-4975-92B0-0F0D7A2C306D}">
      <dsp:nvSpPr>
        <dsp:cNvPr id="0" name=""/>
        <dsp:cNvSpPr/>
      </dsp:nvSpPr>
      <dsp:spPr>
        <a:xfrm>
          <a:off x="0" y="23062"/>
          <a:ext cx="3935324" cy="283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 </a:t>
          </a:r>
          <a:r>
            <a:rPr lang="en-US" sz="11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3822" y="36884"/>
        <a:ext cx="3907680" cy="255496"/>
      </dsp:txXfrm>
    </dsp:sp>
    <dsp:sp modelId="{55E4ACFF-C16E-4AEA-A320-25F3B50E2395}">
      <dsp:nvSpPr>
        <dsp:cNvPr id="0" name=""/>
        <dsp:cNvSpPr/>
      </dsp:nvSpPr>
      <dsp:spPr>
        <a:xfrm>
          <a:off x="0" y="306202"/>
          <a:ext cx="3935324" cy="660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47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Salary is low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Manager is not able to handle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Check if the environment has become hostile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06202"/>
        <a:ext cx="3935324" cy="660330"/>
      </dsp:txXfrm>
    </dsp:sp>
    <dsp:sp modelId="{2A340329-6E8C-43B4-90F1-4B5963248DC8}">
      <dsp:nvSpPr>
        <dsp:cNvPr id="0" name=""/>
        <dsp:cNvSpPr/>
      </dsp:nvSpPr>
      <dsp:spPr>
        <a:xfrm>
          <a:off x="0" y="966532"/>
          <a:ext cx="3935324" cy="283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Segmentation :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3822" y="980354"/>
        <a:ext cx="3907680" cy="255496"/>
      </dsp:txXfrm>
    </dsp:sp>
    <dsp:sp modelId="{155FCE36-49EB-49BB-8C4F-61998037AC66}">
      <dsp:nvSpPr>
        <dsp:cNvPr id="0" name=""/>
        <dsp:cNvSpPr/>
      </dsp:nvSpPr>
      <dsp:spPr>
        <a:xfrm>
          <a:off x="0" y="1249672"/>
          <a:ext cx="3935324" cy="62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47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Divide you </a:t>
          </a: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employees in categories like top performers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Monitor each segment trend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249672"/>
        <a:ext cx="3935324" cy="626175"/>
      </dsp:txXfrm>
    </dsp:sp>
    <dsp:sp modelId="{729EBE7C-C270-406C-81E6-745692E883DB}">
      <dsp:nvSpPr>
        <dsp:cNvPr id="0" name=""/>
        <dsp:cNvSpPr/>
      </dsp:nvSpPr>
      <dsp:spPr>
        <a:xfrm>
          <a:off x="0" y="1875847"/>
          <a:ext cx="3935324" cy="283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Predictive modeling :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3822" y="1889669"/>
        <a:ext cx="3907680" cy="255496"/>
      </dsp:txXfrm>
    </dsp:sp>
    <dsp:sp modelId="{F49877C0-B70C-4F2A-B807-A3360F798520}">
      <dsp:nvSpPr>
        <dsp:cNvPr id="0" name=""/>
        <dsp:cNvSpPr/>
      </dsp:nvSpPr>
      <dsp:spPr>
        <a:xfrm>
          <a:off x="0" y="2158987"/>
          <a:ext cx="3935324" cy="44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47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Which </a:t>
          </a: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employees are </a:t>
          </a: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like to churn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Which </a:t>
          </a: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employees are </a:t>
          </a: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most profitable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158987"/>
        <a:ext cx="3935324" cy="444015"/>
      </dsp:txXfrm>
    </dsp:sp>
    <dsp:sp modelId="{D6AA134C-1DB7-43B0-BC8F-DDE3E59FF8F8}">
      <dsp:nvSpPr>
        <dsp:cNvPr id="0" name=""/>
        <dsp:cNvSpPr/>
      </dsp:nvSpPr>
      <dsp:spPr>
        <a:xfrm>
          <a:off x="0" y="2603002"/>
          <a:ext cx="3935324" cy="283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Proactive </a:t>
          </a:r>
          <a:r>
            <a:rPr lang="en-US" sz="11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retention </a:t>
          </a:r>
          <a:r>
            <a:rPr lang="en-US" sz="11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strategies:</a:t>
          </a:r>
          <a:endParaRPr lang="en-US" sz="1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3822" y="2616824"/>
        <a:ext cx="3907680" cy="255496"/>
      </dsp:txXfrm>
    </dsp:sp>
    <dsp:sp modelId="{E20DB4D9-C95C-4E39-AFCC-0FD80BB3A2F1}">
      <dsp:nvSpPr>
        <dsp:cNvPr id="0" name=""/>
        <dsp:cNvSpPr/>
      </dsp:nvSpPr>
      <dsp:spPr>
        <a:xfrm>
          <a:off x="0" y="2886142"/>
          <a:ext cx="3935324" cy="660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47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your insights to re-engage your </a:t>
          </a: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Promise to sort the things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Conduct regular surveys and feedback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886142"/>
        <a:ext cx="3935324" cy="660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A37C5-90B2-47EA-9840-12A39CD0A215}">
      <dsp:nvSpPr>
        <dsp:cNvPr id="0" name=""/>
        <dsp:cNvSpPr/>
      </dsp:nvSpPr>
      <dsp:spPr>
        <a:xfrm>
          <a:off x="0" y="0"/>
          <a:ext cx="8273321" cy="327600"/>
        </a:xfrm>
        <a:prstGeom prst="roundRect">
          <a:avLst/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/>
            <a:t>Use Analytical Tools &amp; strategies to combat Attrition</a:t>
          </a:r>
          <a:endParaRPr lang="en-US" sz="1400" kern="1200" dirty="0"/>
        </a:p>
      </dsp:txBody>
      <dsp:txXfrm>
        <a:off x="15992" y="15992"/>
        <a:ext cx="8241337" cy="295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556BE-41C0-4344-8DCB-B930F2D36823}">
      <dsp:nvSpPr>
        <dsp:cNvPr id="0" name=""/>
        <dsp:cNvSpPr/>
      </dsp:nvSpPr>
      <dsp:spPr>
        <a:xfrm>
          <a:off x="0" y="70114"/>
          <a:ext cx="7998433" cy="42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smtClean="0"/>
            <a:t>Turnover modeling : </a:t>
          </a:r>
          <a:endParaRPr lang="en-US" sz="1800" kern="1200"/>
        </a:p>
      </dsp:txBody>
      <dsp:txXfrm>
        <a:off x="20561" y="90675"/>
        <a:ext cx="7957311" cy="380078"/>
      </dsp:txXfrm>
    </dsp:sp>
    <dsp:sp modelId="{0FC6A694-CDC3-4BCC-825F-D94A7C260ABB}">
      <dsp:nvSpPr>
        <dsp:cNvPr id="0" name=""/>
        <dsp:cNvSpPr/>
      </dsp:nvSpPr>
      <dsp:spPr>
        <a:xfrm>
          <a:off x="0" y="491314"/>
          <a:ext cx="7998433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Predicting future turnover in business units in specific functions, geographies by looking at factors such as commute time, time since last role change, and performance over time.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491314"/>
        <a:ext cx="7998433" cy="437805"/>
      </dsp:txXfrm>
    </dsp:sp>
    <dsp:sp modelId="{33BA87CD-72EA-4CB9-B773-BFB21EB2942A}">
      <dsp:nvSpPr>
        <dsp:cNvPr id="0" name=""/>
        <dsp:cNvSpPr/>
      </dsp:nvSpPr>
      <dsp:spPr>
        <a:xfrm>
          <a:off x="0" y="929119"/>
          <a:ext cx="7998433" cy="42120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smtClean="0"/>
            <a:t>2.Targeted retention :</a:t>
          </a:r>
          <a:endParaRPr lang="en-US" sz="1800" kern="1200"/>
        </a:p>
      </dsp:txBody>
      <dsp:txXfrm>
        <a:off x="20561" y="949680"/>
        <a:ext cx="7957311" cy="380078"/>
      </dsp:txXfrm>
    </dsp:sp>
    <dsp:sp modelId="{7FF319BA-CED1-456D-888B-EC02D4A7D34B}">
      <dsp:nvSpPr>
        <dsp:cNvPr id="0" name=""/>
        <dsp:cNvSpPr/>
      </dsp:nvSpPr>
      <dsp:spPr>
        <a:xfrm>
          <a:off x="0" y="1350319"/>
          <a:ext cx="7998433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 out high risk of churn in the future and focus retention activities on critical few people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350319"/>
        <a:ext cx="7998433" cy="298080"/>
      </dsp:txXfrm>
    </dsp:sp>
    <dsp:sp modelId="{11041E15-89BC-4316-8ECB-F4BE3576F96D}">
      <dsp:nvSpPr>
        <dsp:cNvPr id="0" name=""/>
        <dsp:cNvSpPr/>
      </dsp:nvSpPr>
      <dsp:spPr>
        <a:xfrm>
          <a:off x="0" y="1648399"/>
          <a:ext cx="7998433" cy="42120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smtClean="0"/>
            <a:t>3.Risk Management :</a:t>
          </a:r>
          <a:endParaRPr lang="en-US" sz="1800" kern="1200"/>
        </a:p>
      </dsp:txBody>
      <dsp:txXfrm>
        <a:off x="20561" y="1668960"/>
        <a:ext cx="7957311" cy="380078"/>
      </dsp:txXfrm>
    </dsp:sp>
    <dsp:sp modelId="{60838EC2-FC67-4DB7-811E-851228E7FD78}">
      <dsp:nvSpPr>
        <dsp:cNvPr id="0" name=""/>
        <dsp:cNvSpPr/>
      </dsp:nvSpPr>
      <dsp:spPr>
        <a:xfrm>
          <a:off x="0" y="2069599"/>
          <a:ext cx="7998433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Profiling of candidates with higher risk of leaving prematurely or those performing below standard.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069599"/>
        <a:ext cx="7998433" cy="437805"/>
      </dsp:txXfrm>
    </dsp:sp>
    <dsp:sp modelId="{85EB50FB-EA75-431A-BD48-9023C0D6C047}">
      <dsp:nvSpPr>
        <dsp:cNvPr id="0" name=""/>
        <dsp:cNvSpPr/>
      </dsp:nvSpPr>
      <dsp:spPr>
        <a:xfrm>
          <a:off x="0" y="2507404"/>
          <a:ext cx="7998433" cy="4212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smtClean="0"/>
            <a:t>4.Talent Forecasting :</a:t>
          </a:r>
          <a:endParaRPr lang="en-US" sz="1800" kern="1200"/>
        </a:p>
      </dsp:txBody>
      <dsp:txXfrm>
        <a:off x="20561" y="2527965"/>
        <a:ext cx="7957311" cy="380078"/>
      </dsp:txXfrm>
    </dsp:sp>
    <dsp:sp modelId="{CC90B7A8-F71C-44AE-B80C-9EA7D190489D}">
      <dsp:nvSpPr>
        <dsp:cNvPr id="0" name=""/>
        <dsp:cNvSpPr/>
      </dsp:nvSpPr>
      <dsp:spPr>
        <a:xfrm>
          <a:off x="0" y="2928604"/>
          <a:ext cx="7998433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predict which new hires, based on their profile, are likely to be high fliers and then moving them in to fast track programs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928604"/>
        <a:ext cx="7998433" cy="4378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E59EB-4FF5-4AF3-91CA-47FF832E477B}">
      <dsp:nvSpPr>
        <dsp:cNvPr id="0" name=""/>
        <dsp:cNvSpPr/>
      </dsp:nvSpPr>
      <dsp:spPr>
        <a:xfrm>
          <a:off x="0" y="3566"/>
          <a:ext cx="8229600" cy="599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1. Keeping a metric live even when it has no clear business reason for being</a:t>
          </a:r>
          <a:endParaRPr lang="en-US" sz="1300" kern="1200" dirty="0"/>
        </a:p>
      </dsp:txBody>
      <dsp:txXfrm>
        <a:off x="29243" y="32809"/>
        <a:ext cx="8171114" cy="5405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E59EB-4FF5-4AF3-91CA-47FF832E477B}">
      <dsp:nvSpPr>
        <dsp:cNvPr id="0" name=""/>
        <dsp:cNvSpPr/>
      </dsp:nvSpPr>
      <dsp:spPr>
        <a:xfrm>
          <a:off x="0" y="19884"/>
          <a:ext cx="8465905" cy="59904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1. Keeping a metric live even when it has no clear business reason for being</a:t>
          </a:r>
          <a:endParaRPr lang="en-US" sz="1300" kern="1200" dirty="0"/>
        </a:p>
      </dsp:txBody>
      <dsp:txXfrm>
        <a:off x="29243" y="49127"/>
        <a:ext cx="8407419" cy="540554"/>
      </dsp:txXfrm>
    </dsp:sp>
    <dsp:sp modelId="{4687A4BB-62F4-47EE-972A-8E1CD254B560}">
      <dsp:nvSpPr>
        <dsp:cNvPr id="0" name=""/>
        <dsp:cNvSpPr/>
      </dsp:nvSpPr>
      <dsp:spPr>
        <a:xfrm>
          <a:off x="0" y="711084"/>
          <a:ext cx="8465905" cy="599040"/>
        </a:xfrm>
        <a:prstGeom prst="roundRect">
          <a:avLst/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2. Relying on just a few metrics to evaluate employee performance, so smart employees can game the system</a:t>
          </a:r>
          <a:endParaRPr lang="en-US" sz="1300" kern="1200" dirty="0"/>
        </a:p>
      </dsp:txBody>
      <dsp:txXfrm>
        <a:off x="29243" y="740327"/>
        <a:ext cx="8407419" cy="5405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E59EB-4FF5-4AF3-91CA-47FF832E477B}">
      <dsp:nvSpPr>
        <dsp:cNvPr id="0" name=""/>
        <dsp:cNvSpPr/>
      </dsp:nvSpPr>
      <dsp:spPr>
        <a:xfrm>
          <a:off x="0" y="13194"/>
          <a:ext cx="8465905" cy="61776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1. Keeping a metric live even when it has no clear business reason for being</a:t>
          </a:r>
          <a:endParaRPr lang="en-US" sz="1300" kern="1200" dirty="0"/>
        </a:p>
      </dsp:txBody>
      <dsp:txXfrm>
        <a:off x="30157" y="43351"/>
        <a:ext cx="8405591" cy="557446"/>
      </dsp:txXfrm>
    </dsp:sp>
    <dsp:sp modelId="{4687A4BB-62F4-47EE-972A-8E1CD254B560}">
      <dsp:nvSpPr>
        <dsp:cNvPr id="0" name=""/>
        <dsp:cNvSpPr/>
      </dsp:nvSpPr>
      <dsp:spPr>
        <a:xfrm>
          <a:off x="0" y="725994"/>
          <a:ext cx="8465905" cy="61776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2. Relying on just a few metrics to evaluate employee performance, so smart employees can game the system</a:t>
          </a:r>
          <a:endParaRPr lang="en-US" sz="1300" kern="1200" dirty="0"/>
        </a:p>
      </dsp:txBody>
      <dsp:txXfrm>
        <a:off x="30157" y="756151"/>
        <a:ext cx="8405591" cy="557446"/>
      </dsp:txXfrm>
    </dsp:sp>
    <dsp:sp modelId="{7097BE34-89A1-45FB-88D3-EFDBB5845DDE}">
      <dsp:nvSpPr>
        <dsp:cNvPr id="0" name=""/>
        <dsp:cNvSpPr/>
      </dsp:nvSpPr>
      <dsp:spPr>
        <a:xfrm>
          <a:off x="0" y="1438794"/>
          <a:ext cx="8465905" cy="617760"/>
        </a:xfrm>
        <a:prstGeom prst="roundRect">
          <a:avLst/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3. Insisting on 100% accurate data before an analysis is accepted—which amounts to never making a decision</a:t>
          </a:r>
          <a:endParaRPr lang="en-US" sz="1300" kern="1200" dirty="0"/>
        </a:p>
      </dsp:txBody>
      <dsp:txXfrm>
        <a:off x="30157" y="1468951"/>
        <a:ext cx="8405591" cy="5574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E59EB-4FF5-4AF3-91CA-47FF832E477B}">
      <dsp:nvSpPr>
        <dsp:cNvPr id="0" name=""/>
        <dsp:cNvSpPr/>
      </dsp:nvSpPr>
      <dsp:spPr>
        <a:xfrm>
          <a:off x="0" y="26664"/>
          <a:ext cx="8465905" cy="61776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1. Keeping a metric live even when it has no clear business reason for being</a:t>
          </a:r>
          <a:endParaRPr lang="en-US" sz="1300" kern="1200" dirty="0"/>
        </a:p>
      </dsp:txBody>
      <dsp:txXfrm>
        <a:off x="30157" y="56821"/>
        <a:ext cx="8405591" cy="557446"/>
      </dsp:txXfrm>
    </dsp:sp>
    <dsp:sp modelId="{4687A4BB-62F4-47EE-972A-8E1CD254B560}">
      <dsp:nvSpPr>
        <dsp:cNvPr id="0" name=""/>
        <dsp:cNvSpPr/>
      </dsp:nvSpPr>
      <dsp:spPr>
        <a:xfrm>
          <a:off x="0" y="739464"/>
          <a:ext cx="8465905" cy="61776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2. Relying on just a few metrics to evaluate employee performance, so smart employees can game the system</a:t>
          </a:r>
          <a:endParaRPr lang="en-US" sz="1300" kern="1200" dirty="0"/>
        </a:p>
      </dsp:txBody>
      <dsp:txXfrm>
        <a:off x="30157" y="769621"/>
        <a:ext cx="8405591" cy="557446"/>
      </dsp:txXfrm>
    </dsp:sp>
    <dsp:sp modelId="{7097BE34-89A1-45FB-88D3-EFDBB5845DDE}">
      <dsp:nvSpPr>
        <dsp:cNvPr id="0" name=""/>
        <dsp:cNvSpPr/>
      </dsp:nvSpPr>
      <dsp:spPr>
        <a:xfrm>
          <a:off x="0" y="1452264"/>
          <a:ext cx="8465905" cy="617760"/>
        </a:xfrm>
        <a:prstGeom prst="roundRect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3. Insisting on 100% accurate data before an analysis is accepted—which amounts to never making a decision</a:t>
          </a:r>
          <a:endParaRPr lang="en-US" sz="1300" kern="1200" dirty="0"/>
        </a:p>
      </dsp:txBody>
      <dsp:txXfrm>
        <a:off x="30157" y="1482421"/>
        <a:ext cx="8405591" cy="557446"/>
      </dsp:txXfrm>
    </dsp:sp>
    <dsp:sp modelId="{078C1950-797F-47EC-8163-820D43BA27D2}">
      <dsp:nvSpPr>
        <dsp:cNvPr id="0" name=""/>
        <dsp:cNvSpPr/>
      </dsp:nvSpPr>
      <dsp:spPr>
        <a:xfrm>
          <a:off x="0" y="2165064"/>
          <a:ext cx="8465905" cy="617760"/>
        </a:xfrm>
        <a:prstGeom prst="roundRect">
          <a:avLst/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4. Assessing employees only on simple measures such as grades and test scores, which often fail to accurately predict success</a:t>
          </a:r>
          <a:endParaRPr lang="en-US" sz="1300" kern="1200" dirty="0"/>
        </a:p>
      </dsp:txBody>
      <dsp:txXfrm>
        <a:off x="30157" y="2195221"/>
        <a:ext cx="8405591" cy="55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23852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94710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5411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5736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06491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7749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IN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4909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-IN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044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2867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3606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7370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654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209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0696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7408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936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701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6660608" y="4764109"/>
            <a:ext cx="228126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www.edureka.co/data-science</a:t>
            </a:r>
            <a:endParaRPr lang="en-IN" sz="12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86" y="451835"/>
            <a:ext cx="3979622" cy="21199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34925" y="4795841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34925" y="4795837"/>
            <a:ext cx="14414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Shape 18"/>
          <p:cNvSpPr txBox="1"/>
          <p:nvPr userDrawn="1"/>
        </p:nvSpPr>
        <p:spPr>
          <a:xfrm>
            <a:off x="6660608" y="4764109"/>
            <a:ext cx="228126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www.edureka.co/data-science</a:t>
            </a:r>
            <a:endParaRPr lang="en-IN" sz="12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4">
            <a:alphaModFix/>
          </a:blip>
          <a:srcRect l="6047" t="12250" r="7770" b="10750"/>
          <a:stretch/>
        </p:blipFill>
        <p:spPr>
          <a:xfrm>
            <a:off x="2133352" y="1131590"/>
            <a:ext cx="4752527" cy="366861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/>
          <p:nvPr/>
        </p:nvSpPr>
        <p:spPr>
          <a:xfrm>
            <a:off x="3282612" y="761225"/>
            <a:ext cx="2165978" cy="477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500" b="1" i="0" u="none" strike="noStrike" cap="none" baseline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34925" y="4795837"/>
            <a:ext cx="14414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34925" y="4795841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533400" y="819150"/>
            <a:ext cx="83057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Your feedback is important to us, be it a compliment, a suggestion or a complaint. It helps us to make the course better!</a:t>
            </a:r>
            <a:b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Please spare few minutes to take the survey after the webinar. 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1" cy="514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4075" y="123478"/>
            <a:ext cx="1840832" cy="3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0527" y="923496"/>
            <a:ext cx="3743324" cy="366875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34925" y="4795837"/>
            <a:ext cx="14414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1" cy="514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4075" y="123478"/>
            <a:ext cx="1840832" cy="3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6263" y="964259"/>
            <a:ext cx="1779354" cy="38110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9A9A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75" marR="0" indent="-139675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895" marR="0" indent="-120595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2915" marR="0" indent="-8881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080" marR="0" indent="-11418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246" marR="0" indent="-114145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411" marR="0" indent="-114111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578" marR="0" indent="-114077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8743" marR="0" indent="-114043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5909" marR="0" indent="-11400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37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37.jp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37.jp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37.jp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625929" y="3268460"/>
            <a:ext cx="796996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000" b="1" dirty="0">
                <a:solidFill>
                  <a:srgbClr val="262626"/>
                </a:solidFill>
              </a:rPr>
              <a:t>Predictive Analysis can help you Combat Employee Attrition! Learn How</a:t>
            </a:r>
            <a:endParaRPr lang="en-IN" sz="2000" b="1" i="0" u="none" strike="noStrike" cap="none" baseline="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55573" y="-144463"/>
            <a:ext cx="2409205" cy="2409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332891" y="2513713"/>
            <a:ext cx="4443045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Why Predictive Analytics?</a:t>
            </a:r>
          </a:p>
          <a:p>
            <a:pPr marL="171450" marR="0" lvl="0" indent="-57150" algn="ctr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398836" y="145917"/>
            <a:ext cx="5919770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Only Analytics Is Not Enough!</a:t>
            </a:r>
            <a:endParaRPr lang="en-IN" sz="24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-1" y="790760"/>
            <a:ext cx="9144001" cy="490049"/>
          </a:xfrm>
          <a:prstGeom prst="rect">
            <a:avLst/>
          </a:prstGeom>
          <a:gradFill>
            <a:gsLst>
              <a:gs pos="0">
                <a:srgbClr val="4B5964"/>
              </a:gs>
              <a:gs pos="100000">
                <a:srgbClr val="97DA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5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Predictive analytics is a game-changer — it’s like “</a:t>
            </a:r>
            <a:r>
              <a:rPr lang="en-US" sz="15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Moneyball</a:t>
            </a:r>
            <a:r>
              <a:rPr lang="en-US" sz="15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” for… money.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8431" y="1433208"/>
            <a:ext cx="4556007" cy="329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398836" y="145917"/>
            <a:ext cx="8265661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Forbes Says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369378" y="4817894"/>
            <a:ext cx="1075935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5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Source: Forbes</a:t>
            </a:r>
          </a:p>
        </p:txBody>
      </p:sp>
      <p:sp>
        <p:nvSpPr>
          <p:cNvPr id="183" name="Shape 183"/>
          <p:cNvSpPr/>
          <p:nvPr/>
        </p:nvSpPr>
        <p:spPr>
          <a:xfrm>
            <a:off x="462966" y="1946090"/>
            <a:ext cx="843293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b="0" i="1" u="none" strike="noStrike" cap="none" baseline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The top objective for between two-thirds and three-quarters of executives is to </a:t>
            </a:r>
            <a:r>
              <a:rPr lang="en-IN" sz="1800" b="0" i="0" u="none" strike="noStrike" cap="none" baseline="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develop the ability to model and predict </a:t>
            </a:r>
            <a:r>
              <a:rPr lang="en-IN" sz="1800" b="0" i="0" u="none" strike="noStrike" cap="none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behaviours </a:t>
            </a:r>
            <a:r>
              <a:rPr lang="en-IN" sz="1800" b="0" i="0" u="none" strike="noStrike" cap="none" baseline="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to the point</a:t>
            </a:r>
            <a:r>
              <a:rPr lang="en-IN" sz="1800" b="0" i="0" u="none" strike="noStrike" cap="none" baseline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</a:t>
            </a:r>
            <a:r>
              <a:rPr lang="en-IN" sz="1800" b="0" i="0" u="none" strike="noStrike" cap="none" baseline="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where individual decisions can be made in real time, based on the analysis at </a:t>
            </a:r>
            <a:r>
              <a:rPr lang="en-IN" sz="1800" b="0" i="0" u="none" strike="noStrike" cap="none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hand.</a:t>
            </a:r>
            <a:endParaRPr lang="en-IN" sz="1800" b="0" i="0" u="none" strike="noStrike" cap="none" baseline="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398836" y="145917"/>
            <a:ext cx="6459164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</a:t>
            </a:r>
            <a:r>
              <a:rPr lang="en-IN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Domains Using </a:t>
            </a:r>
            <a:r>
              <a:rPr lang="en-I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Analytics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3244" y="1049454"/>
            <a:ext cx="1664414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Dating</a:t>
            </a:r>
            <a:endParaRPr lang="en-US" sz="380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9994" y="1645100"/>
            <a:ext cx="2799708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Banking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2809" y="2753640"/>
            <a:ext cx="1774861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Retail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7670" y="941617"/>
            <a:ext cx="3249202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E-commerce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1218" y="2199642"/>
            <a:ext cx="221921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660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HR</a:t>
            </a:r>
            <a:endParaRPr lang="en-US" sz="660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3932" y="3569792"/>
            <a:ext cx="2856216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IT Industry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9703" y="2122896"/>
            <a:ext cx="2517169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Transport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6289" y="3862180"/>
            <a:ext cx="3028309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Healthcare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630842" y="2277407"/>
            <a:ext cx="4443045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40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Employee Attrition Prevention</a:t>
            </a:r>
            <a:endParaRPr sz="18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9210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IN" sz="2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 Churn</a:t>
            </a:r>
            <a:r>
              <a:rPr lang="en-I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/Attrition ?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3433" y="767944"/>
            <a:ext cx="86405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your customers reduce their usage or completely stop using your products or services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leaving your brand and might be shopping with your competitor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783" y="1673694"/>
            <a:ext cx="5124129" cy="3011322"/>
            <a:chOff x="1726057" y="985325"/>
            <a:chExt cx="5124129" cy="301132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725"/>
            <a:stretch/>
          </p:blipFill>
          <p:spPr>
            <a:xfrm>
              <a:off x="1726057" y="985326"/>
              <a:ext cx="5124129" cy="301132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22026"/>
            <a:stretch/>
          </p:blipFill>
          <p:spPr>
            <a:xfrm>
              <a:off x="4828854" y="985325"/>
              <a:ext cx="980403" cy="66635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2026"/>
            <a:stretch/>
          </p:blipFill>
          <p:spPr>
            <a:xfrm>
              <a:off x="3848451" y="1026421"/>
              <a:ext cx="980403" cy="66635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22026"/>
            <a:stretch/>
          </p:blipFill>
          <p:spPr>
            <a:xfrm>
              <a:off x="2977793" y="1034969"/>
              <a:ext cx="980403" cy="66635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22026"/>
            <a:stretch/>
          </p:blipFill>
          <p:spPr>
            <a:xfrm>
              <a:off x="1997390" y="1026421"/>
              <a:ext cx="980403" cy="66635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22026"/>
            <a:stretch/>
          </p:blipFill>
          <p:spPr>
            <a:xfrm>
              <a:off x="1733124" y="1067516"/>
              <a:ext cx="980403" cy="666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54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46" y="935109"/>
            <a:ext cx="6296025" cy="3971925"/>
          </a:xfrm>
          <a:prstGeom prst="rect">
            <a:avLst/>
          </a:prstGeom>
        </p:spPr>
      </p:pic>
      <p:sp>
        <p:nvSpPr>
          <p:cNvPr id="34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Why HR needs Analytics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69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Why HR needs Analytics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25" y="770348"/>
            <a:ext cx="4521856" cy="3986373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1303505"/>
              </p:ext>
            </p:extLst>
          </p:nvPr>
        </p:nvGraphicFramePr>
        <p:xfrm>
          <a:off x="-1921267" y="590550"/>
          <a:ext cx="8856323" cy="473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98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Impact of Employee Turnover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55" y="836862"/>
            <a:ext cx="57150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62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4804" y="909757"/>
            <a:ext cx="836316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A CAP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study found average costs to replace an employee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are :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16% of annual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salary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low-paying jobs </a:t>
            </a:r>
            <a:r>
              <a:rPr lang="en-US" dirty="0"/>
              <a:t>(earning under $30,000 a year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</a:p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example, the cost to replace a $10/hour retail employee would be $3,328.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20% of annual salary for mid-range positions </a:t>
            </a:r>
            <a:r>
              <a:rPr lang="en-US" dirty="0"/>
              <a:t>(earning $30,000 to $50,000 a year). 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example, the cost to replace a $40k manager would be $8,000.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 to 213% of annual salary for highly educated executive positions.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example, the cost to replace a $100k CEO is $213,000.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21531594"/>
              </p:ext>
            </p:extLst>
          </p:nvPr>
        </p:nvGraphicFramePr>
        <p:xfrm>
          <a:off x="287678" y="4122064"/>
          <a:ext cx="8733033" cy="49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Employee Turnover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419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86312" y="771550"/>
            <a:ext cx="5762088" cy="4079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lang="en-IN" sz="1600" b="0" i="0" u="none" strike="noStrike" cap="none" baseline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At the end of the session, you will be able </a:t>
            </a:r>
            <a:r>
              <a:rPr lang="en-IN" sz="16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to understand:</a:t>
            </a:r>
            <a:endParaRPr sz="1400" b="0" i="0" u="none" strike="noStrike" cap="none" baseline="0" dirty="0" smtClean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IN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BI vs BA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IN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Types of Analytics</a:t>
            </a:r>
            <a:endParaRPr lang="en-IN" sz="14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IN" sz="1400" b="0" i="0" u="none" strike="noStrike" cap="none" baseline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Why Predictive Analytics</a:t>
            </a:r>
            <a:r>
              <a:rPr lang="en-IN" sz="14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IN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Domains where predictive analysis is creating magic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IN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Benefits Which you can gain with HR Analytics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IN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Real Time examples on HR Analytics	</a:t>
            </a:r>
          </a:p>
          <a:p>
            <a:pPr lvl="1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</a:pPr>
            <a:endParaRPr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8836" y="145917"/>
            <a:ext cx="465604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2" name="5-Point Star 1"/>
          <p:cNvSpPr/>
          <p:nvPr/>
        </p:nvSpPr>
        <p:spPr>
          <a:xfrm>
            <a:off x="4777483" y="3597381"/>
            <a:ext cx="1892300" cy="7747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Hands on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707" y="779958"/>
            <a:ext cx="82501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recent article on employee retention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Josh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Bersin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Bersin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Deloitte 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outlined factors a business should consider in calculating the "real" cost of losing an employee. </a:t>
            </a:r>
          </a:p>
          <a:p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factors include:</a:t>
            </a:r>
          </a:p>
          <a:p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cost of hiring a new employee including the 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advertising, interviewing, screening, and hiring.</a:t>
            </a:r>
          </a:p>
          <a:p>
            <a:endParaRPr lang="en-US" sz="1300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of on-boarding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new person including training and management time.</a:t>
            </a:r>
          </a:p>
          <a:p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Lost productivity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 it may take a new employee 1-2 years to reach the productivity of an existing person.</a:t>
            </a:r>
          </a:p>
          <a:p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Lost engagement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 other employees who see high turnover tend to disengage and lose productivity.</a:t>
            </a:r>
          </a:p>
          <a:p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service and errors, for example 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employees take longer and are often less adept at solving problems.</a:t>
            </a:r>
          </a:p>
          <a:p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cost.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over 2-3 years a business likely invests 10-20% of an employee's salary or more in training </a:t>
            </a:r>
          </a:p>
          <a:p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Cultural impact...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Whenever someone leaves others take time to ask "why?"</a:t>
            </a:r>
          </a:p>
        </p:txBody>
      </p:sp>
      <p:sp>
        <p:nvSpPr>
          <p:cNvPr id="7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ct val="25000"/>
            </a:pPr>
            <a:r>
              <a:rPr lang="en-US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Real Cost Of Losing An Employee?</a:t>
            </a:r>
            <a:endParaRPr lang="en-US" sz="26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80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ct val="25000"/>
            </a:pPr>
            <a:r>
              <a:rPr lang="en-US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Why Employee look for a change</a:t>
            </a:r>
            <a:endParaRPr lang="en-US" sz="26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1" b="8715"/>
          <a:stretch/>
        </p:blipFill>
        <p:spPr>
          <a:xfrm>
            <a:off x="4520630" y="830479"/>
            <a:ext cx="4473556" cy="3700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1" y="934949"/>
            <a:ext cx="4282253" cy="355485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418686" y="809931"/>
            <a:ext cx="0" cy="387508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1907" y="1235612"/>
            <a:ext cx="3378158" cy="3322537"/>
            <a:chOff x="542751" y="745612"/>
            <a:chExt cx="8457411" cy="3810240"/>
          </a:xfrm>
        </p:grpSpPr>
        <p:sp>
          <p:nvSpPr>
            <p:cNvPr id="8" name="Freeform 7"/>
            <p:cNvSpPr/>
            <p:nvPr/>
          </p:nvSpPr>
          <p:spPr>
            <a:xfrm>
              <a:off x="542751" y="745612"/>
              <a:ext cx="8457411" cy="505440"/>
            </a:xfrm>
            <a:custGeom>
              <a:avLst/>
              <a:gdLst>
                <a:gd name="connsiteX0" fmla="*/ 0 w 8457411"/>
                <a:gd name="connsiteY0" fmla="*/ 84242 h 505440"/>
                <a:gd name="connsiteX1" fmla="*/ 84242 w 8457411"/>
                <a:gd name="connsiteY1" fmla="*/ 0 h 505440"/>
                <a:gd name="connsiteX2" fmla="*/ 8373169 w 8457411"/>
                <a:gd name="connsiteY2" fmla="*/ 0 h 505440"/>
                <a:gd name="connsiteX3" fmla="*/ 8457411 w 8457411"/>
                <a:gd name="connsiteY3" fmla="*/ 84242 h 505440"/>
                <a:gd name="connsiteX4" fmla="*/ 8457411 w 8457411"/>
                <a:gd name="connsiteY4" fmla="*/ 421198 h 505440"/>
                <a:gd name="connsiteX5" fmla="*/ 8373169 w 8457411"/>
                <a:gd name="connsiteY5" fmla="*/ 505440 h 505440"/>
                <a:gd name="connsiteX6" fmla="*/ 84242 w 8457411"/>
                <a:gd name="connsiteY6" fmla="*/ 505440 h 505440"/>
                <a:gd name="connsiteX7" fmla="*/ 0 w 8457411"/>
                <a:gd name="connsiteY7" fmla="*/ 421198 h 505440"/>
                <a:gd name="connsiteX8" fmla="*/ 0 w 8457411"/>
                <a:gd name="connsiteY8" fmla="*/ 84242 h 5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57411" h="505440">
                  <a:moveTo>
                    <a:pt x="0" y="84242"/>
                  </a:moveTo>
                  <a:cubicBezTo>
                    <a:pt x="0" y="37716"/>
                    <a:pt x="37716" y="0"/>
                    <a:pt x="84242" y="0"/>
                  </a:cubicBezTo>
                  <a:lnTo>
                    <a:pt x="8373169" y="0"/>
                  </a:lnTo>
                  <a:cubicBezTo>
                    <a:pt x="8419695" y="0"/>
                    <a:pt x="8457411" y="37716"/>
                    <a:pt x="8457411" y="84242"/>
                  </a:cubicBezTo>
                  <a:lnTo>
                    <a:pt x="8457411" y="421198"/>
                  </a:lnTo>
                  <a:cubicBezTo>
                    <a:pt x="8457411" y="467724"/>
                    <a:pt x="8419695" y="505440"/>
                    <a:pt x="8373169" y="505440"/>
                  </a:cubicBezTo>
                  <a:lnTo>
                    <a:pt x="84242" y="505440"/>
                  </a:lnTo>
                  <a:cubicBezTo>
                    <a:pt x="37716" y="505440"/>
                    <a:pt x="0" y="467724"/>
                    <a:pt x="0" y="421198"/>
                  </a:cubicBezTo>
                  <a:lnTo>
                    <a:pt x="0" y="8424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204" tIns="74204" rIns="74204" bIns="74204" numCol="1" spcCol="1270" anchor="ctr" anchorCtr="0">
              <a:noAutofit/>
            </a:bodyPr>
            <a:lstStyle/>
            <a:p>
              <a:pPr lvl="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0" i="0" kern="1200" baseline="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Identify :</a:t>
              </a:r>
              <a:endParaRPr lang="en-US" sz="13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42751" y="1251052"/>
              <a:ext cx="8457411" cy="447120"/>
            </a:xfrm>
            <a:custGeom>
              <a:avLst/>
              <a:gdLst>
                <a:gd name="connsiteX0" fmla="*/ 0 w 8457411"/>
                <a:gd name="connsiteY0" fmla="*/ 0 h 447120"/>
                <a:gd name="connsiteX1" fmla="*/ 8457411 w 8457411"/>
                <a:gd name="connsiteY1" fmla="*/ 0 h 447120"/>
                <a:gd name="connsiteX2" fmla="*/ 8457411 w 8457411"/>
                <a:gd name="connsiteY2" fmla="*/ 447120 h 447120"/>
                <a:gd name="connsiteX3" fmla="*/ 0 w 8457411"/>
                <a:gd name="connsiteY3" fmla="*/ 447120 h 447120"/>
                <a:gd name="connsiteX4" fmla="*/ 0 w 8457411"/>
                <a:gd name="connsiteY4" fmla="*/ 0 h 4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7411" h="447120">
                  <a:moveTo>
                    <a:pt x="0" y="0"/>
                  </a:moveTo>
                  <a:lnTo>
                    <a:pt x="8457411" y="0"/>
                  </a:lnTo>
                  <a:lnTo>
                    <a:pt x="8457411" y="447120"/>
                  </a:lnTo>
                  <a:lnTo>
                    <a:pt x="0" y="447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8523" tIns="15240" rIns="85344" bIns="15240" numCol="1" spcCol="1270" anchor="ctr" anchorCtr="0">
              <a:noAutofit/>
            </a:bodyPr>
            <a:lstStyle/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200" b="0" i="0" kern="1200" baseline="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Which </a:t>
              </a:r>
              <a:r>
                <a:rPr lang="en-US" sz="1200" b="0" i="0" kern="1200" baseline="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type of employees</a:t>
              </a:r>
              <a:r>
                <a:rPr lang="en-US" sz="1200" b="0" i="0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are churning</a:t>
              </a:r>
              <a:endParaRPr lang="en-US" sz="12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42751" y="1698172"/>
              <a:ext cx="8457411" cy="505440"/>
            </a:xfrm>
            <a:custGeom>
              <a:avLst/>
              <a:gdLst>
                <a:gd name="connsiteX0" fmla="*/ 0 w 8457411"/>
                <a:gd name="connsiteY0" fmla="*/ 84242 h 505440"/>
                <a:gd name="connsiteX1" fmla="*/ 84242 w 8457411"/>
                <a:gd name="connsiteY1" fmla="*/ 0 h 505440"/>
                <a:gd name="connsiteX2" fmla="*/ 8373169 w 8457411"/>
                <a:gd name="connsiteY2" fmla="*/ 0 h 505440"/>
                <a:gd name="connsiteX3" fmla="*/ 8457411 w 8457411"/>
                <a:gd name="connsiteY3" fmla="*/ 84242 h 505440"/>
                <a:gd name="connsiteX4" fmla="*/ 8457411 w 8457411"/>
                <a:gd name="connsiteY4" fmla="*/ 421198 h 505440"/>
                <a:gd name="connsiteX5" fmla="*/ 8373169 w 8457411"/>
                <a:gd name="connsiteY5" fmla="*/ 505440 h 505440"/>
                <a:gd name="connsiteX6" fmla="*/ 84242 w 8457411"/>
                <a:gd name="connsiteY6" fmla="*/ 505440 h 505440"/>
                <a:gd name="connsiteX7" fmla="*/ 0 w 8457411"/>
                <a:gd name="connsiteY7" fmla="*/ 421198 h 505440"/>
                <a:gd name="connsiteX8" fmla="*/ 0 w 8457411"/>
                <a:gd name="connsiteY8" fmla="*/ 84242 h 5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57411" h="505440">
                  <a:moveTo>
                    <a:pt x="0" y="84242"/>
                  </a:moveTo>
                  <a:cubicBezTo>
                    <a:pt x="0" y="37716"/>
                    <a:pt x="37716" y="0"/>
                    <a:pt x="84242" y="0"/>
                  </a:cubicBezTo>
                  <a:lnTo>
                    <a:pt x="8373169" y="0"/>
                  </a:lnTo>
                  <a:cubicBezTo>
                    <a:pt x="8419695" y="0"/>
                    <a:pt x="8457411" y="37716"/>
                    <a:pt x="8457411" y="84242"/>
                  </a:cubicBezTo>
                  <a:lnTo>
                    <a:pt x="8457411" y="421198"/>
                  </a:lnTo>
                  <a:cubicBezTo>
                    <a:pt x="8457411" y="467724"/>
                    <a:pt x="8419695" y="505440"/>
                    <a:pt x="8373169" y="505440"/>
                  </a:cubicBezTo>
                  <a:lnTo>
                    <a:pt x="84242" y="505440"/>
                  </a:lnTo>
                  <a:cubicBezTo>
                    <a:pt x="37716" y="505440"/>
                    <a:pt x="0" y="467724"/>
                    <a:pt x="0" y="421198"/>
                  </a:cubicBezTo>
                  <a:lnTo>
                    <a:pt x="0" y="8424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411354"/>
                <a:satOff val="-7224"/>
                <a:lumOff val="-131"/>
                <a:alphaOff val="0"/>
              </a:schemeClr>
            </a:fillRef>
            <a:effectRef idx="1">
              <a:schemeClr val="accent3">
                <a:hueOff val="-411354"/>
                <a:satOff val="-7224"/>
                <a:lumOff val="-1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204" tIns="74204" rIns="74204" bIns="74204" numCol="1" spcCol="1270" anchor="ctr" anchorCtr="0">
              <a:noAutofit/>
            </a:bodyPr>
            <a:lstStyle/>
            <a:p>
              <a:pPr lvl="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0" i="0" kern="1200" baseline="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Evaluate :</a:t>
              </a:r>
              <a:endParaRPr lang="en-US" sz="13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2751" y="2203612"/>
              <a:ext cx="8457411" cy="447120"/>
            </a:xfrm>
            <a:custGeom>
              <a:avLst/>
              <a:gdLst>
                <a:gd name="connsiteX0" fmla="*/ 0 w 8457411"/>
                <a:gd name="connsiteY0" fmla="*/ 0 h 447120"/>
                <a:gd name="connsiteX1" fmla="*/ 8457411 w 8457411"/>
                <a:gd name="connsiteY1" fmla="*/ 0 h 447120"/>
                <a:gd name="connsiteX2" fmla="*/ 8457411 w 8457411"/>
                <a:gd name="connsiteY2" fmla="*/ 447120 h 447120"/>
                <a:gd name="connsiteX3" fmla="*/ 0 w 8457411"/>
                <a:gd name="connsiteY3" fmla="*/ 447120 h 447120"/>
                <a:gd name="connsiteX4" fmla="*/ 0 w 8457411"/>
                <a:gd name="connsiteY4" fmla="*/ 0 h 4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7411" h="447120">
                  <a:moveTo>
                    <a:pt x="0" y="0"/>
                  </a:moveTo>
                  <a:lnTo>
                    <a:pt x="8457411" y="0"/>
                  </a:lnTo>
                  <a:lnTo>
                    <a:pt x="8457411" y="447120"/>
                  </a:lnTo>
                  <a:lnTo>
                    <a:pt x="0" y="447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8523" tIns="15240" rIns="85344" bIns="15240" numCol="1" spcCol="1270" anchor="ctr" anchorCtr="0">
              <a:noAutofit/>
            </a:bodyPr>
            <a:lstStyle/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200" b="0" i="0" kern="1200" baseline="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is the churn rate</a:t>
              </a:r>
              <a:endParaRPr lang="en-US" sz="12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2751" y="2650732"/>
              <a:ext cx="8457411" cy="505440"/>
            </a:xfrm>
            <a:custGeom>
              <a:avLst/>
              <a:gdLst>
                <a:gd name="connsiteX0" fmla="*/ 0 w 8457411"/>
                <a:gd name="connsiteY0" fmla="*/ 84242 h 505440"/>
                <a:gd name="connsiteX1" fmla="*/ 84242 w 8457411"/>
                <a:gd name="connsiteY1" fmla="*/ 0 h 505440"/>
                <a:gd name="connsiteX2" fmla="*/ 8373169 w 8457411"/>
                <a:gd name="connsiteY2" fmla="*/ 0 h 505440"/>
                <a:gd name="connsiteX3" fmla="*/ 8457411 w 8457411"/>
                <a:gd name="connsiteY3" fmla="*/ 84242 h 505440"/>
                <a:gd name="connsiteX4" fmla="*/ 8457411 w 8457411"/>
                <a:gd name="connsiteY4" fmla="*/ 421198 h 505440"/>
                <a:gd name="connsiteX5" fmla="*/ 8373169 w 8457411"/>
                <a:gd name="connsiteY5" fmla="*/ 505440 h 505440"/>
                <a:gd name="connsiteX6" fmla="*/ 84242 w 8457411"/>
                <a:gd name="connsiteY6" fmla="*/ 505440 h 505440"/>
                <a:gd name="connsiteX7" fmla="*/ 0 w 8457411"/>
                <a:gd name="connsiteY7" fmla="*/ 421198 h 505440"/>
                <a:gd name="connsiteX8" fmla="*/ 0 w 8457411"/>
                <a:gd name="connsiteY8" fmla="*/ 84242 h 5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57411" h="505440">
                  <a:moveTo>
                    <a:pt x="0" y="84242"/>
                  </a:moveTo>
                  <a:cubicBezTo>
                    <a:pt x="0" y="37716"/>
                    <a:pt x="37716" y="0"/>
                    <a:pt x="84242" y="0"/>
                  </a:cubicBezTo>
                  <a:lnTo>
                    <a:pt x="8373169" y="0"/>
                  </a:lnTo>
                  <a:cubicBezTo>
                    <a:pt x="8419695" y="0"/>
                    <a:pt x="8457411" y="37716"/>
                    <a:pt x="8457411" y="84242"/>
                  </a:cubicBezTo>
                  <a:lnTo>
                    <a:pt x="8457411" y="421198"/>
                  </a:lnTo>
                  <a:cubicBezTo>
                    <a:pt x="8457411" y="467724"/>
                    <a:pt x="8419695" y="505440"/>
                    <a:pt x="8373169" y="505440"/>
                  </a:cubicBezTo>
                  <a:lnTo>
                    <a:pt x="84242" y="505440"/>
                  </a:lnTo>
                  <a:cubicBezTo>
                    <a:pt x="37716" y="505440"/>
                    <a:pt x="0" y="467724"/>
                    <a:pt x="0" y="421198"/>
                  </a:cubicBezTo>
                  <a:lnTo>
                    <a:pt x="0" y="8424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822709"/>
                <a:satOff val="-14447"/>
                <a:lumOff val="-261"/>
                <a:alphaOff val="0"/>
              </a:schemeClr>
            </a:fillRef>
            <a:effectRef idx="1">
              <a:schemeClr val="accent3">
                <a:hueOff val="-822709"/>
                <a:satOff val="-14447"/>
                <a:lumOff val="-2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204" tIns="74204" rIns="74204" bIns="74204" numCol="1" spcCol="1270" anchor="ctr" anchorCtr="0">
              <a:noAutofit/>
            </a:bodyPr>
            <a:lstStyle/>
            <a:p>
              <a:pPr lvl="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0" i="0" kern="1200" baseline="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Measure:</a:t>
              </a:r>
              <a:endParaRPr lang="en-US" sz="13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42751" y="3156172"/>
              <a:ext cx="8457411" cy="447120"/>
            </a:xfrm>
            <a:custGeom>
              <a:avLst/>
              <a:gdLst>
                <a:gd name="connsiteX0" fmla="*/ 0 w 8457411"/>
                <a:gd name="connsiteY0" fmla="*/ 0 h 447120"/>
                <a:gd name="connsiteX1" fmla="*/ 8457411 w 8457411"/>
                <a:gd name="connsiteY1" fmla="*/ 0 h 447120"/>
                <a:gd name="connsiteX2" fmla="*/ 8457411 w 8457411"/>
                <a:gd name="connsiteY2" fmla="*/ 447120 h 447120"/>
                <a:gd name="connsiteX3" fmla="*/ 0 w 8457411"/>
                <a:gd name="connsiteY3" fmla="*/ 447120 h 447120"/>
                <a:gd name="connsiteX4" fmla="*/ 0 w 8457411"/>
                <a:gd name="connsiteY4" fmla="*/ 0 h 4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7411" h="447120">
                  <a:moveTo>
                    <a:pt x="0" y="0"/>
                  </a:moveTo>
                  <a:lnTo>
                    <a:pt x="8457411" y="0"/>
                  </a:lnTo>
                  <a:lnTo>
                    <a:pt x="8457411" y="447120"/>
                  </a:lnTo>
                  <a:lnTo>
                    <a:pt x="0" y="447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8523" tIns="15240" rIns="85344" bIns="15240" numCol="1" spcCol="1270" anchor="ctr" anchorCtr="0">
              <a:noAutofit/>
            </a:bodyPr>
            <a:lstStyle/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200" b="0" i="0" kern="1200" baseline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is the financial loss</a:t>
              </a:r>
              <a:endParaRPr lang="en-US"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2751" y="3603292"/>
              <a:ext cx="8457411" cy="505440"/>
            </a:xfrm>
            <a:custGeom>
              <a:avLst/>
              <a:gdLst>
                <a:gd name="connsiteX0" fmla="*/ 0 w 8457411"/>
                <a:gd name="connsiteY0" fmla="*/ 84242 h 505440"/>
                <a:gd name="connsiteX1" fmla="*/ 84242 w 8457411"/>
                <a:gd name="connsiteY1" fmla="*/ 0 h 505440"/>
                <a:gd name="connsiteX2" fmla="*/ 8373169 w 8457411"/>
                <a:gd name="connsiteY2" fmla="*/ 0 h 505440"/>
                <a:gd name="connsiteX3" fmla="*/ 8457411 w 8457411"/>
                <a:gd name="connsiteY3" fmla="*/ 84242 h 505440"/>
                <a:gd name="connsiteX4" fmla="*/ 8457411 w 8457411"/>
                <a:gd name="connsiteY4" fmla="*/ 421198 h 505440"/>
                <a:gd name="connsiteX5" fmla="*/ 8373169 w 8457411"/>
                <a:gd name="connsiteY5" fmla="*/ 505440 h 505440"/>
                <a:gd name="connsiteX6" fmla="*/ 84242 w 8457411"/>
                <a:gd name="connsiteY6" fmla="*/ 505440 h 505440"/>
                <a:gd name="connsiteX7" fmla="*/ 0 w 8457411"/>
                <a:gd name="connsiteY7" fmla="*/ 421198 h 505440"/>
                <a:gd name="connsiteX8" fmla="*/ 0 w 8457411"/>
                <a:gd name="connsiteY8" fmla="*/ 84242 h 5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57411" h="505440">
                  <a:moveTo>
                    <a:pt x="0" y="84242"/>
                  </a:moveTo>
                  <a:cubicBezTo>
                    <a:pt x="0" y="37716"/>
                    <a:pt x="37716" y="0"/>
                    <a:pt x="84242" y="0"/>
                  </a:cubicBezTo>
                  <a:lnTo>
                    <a:pt x="8373169" y="0"/>
                  </a:lnTo>
                  <a:cubicBezTo>
                    <a:pt x="8419695" y="0"/>
                    <a:pt x="8457411" y="37716"/>
                    <a:pt x="8457411" y="84242"/>
                  </a:cubicBezTo>
                  <a:lnTo>
                    <a:pt x="8457411" y="421198"/>
                  </a:lnTo>
                  <a:cubicBezTo>
                    <a:pt x="8457411" y="467724"/>
                    <a:pt x="8419695" y="505440"/>
                    <a:pt x="8373169" y="505440"/>
                  </a:cubicBezTo>
                  <a:lnTo>
                    <a:pt x="84242" y="505440"/>
                  </a:lnTo>
                  <a:cubicBezTo>
                    <a:pt x="37716" y="505440"/>
                    <a:pt x="0" y="467724"/>
                    <a:pt x="0" y="421198"/>
                  </a:cubicBezTo>
                  <a:lnTo>
                    <a:pt x="0" y="8424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234063"/>
                <a:satOff val="-21671"/>
                <a:lumOff val="-392"/>
                <a:alphaOff val="0"/>
              </a:schemeClr>
            </a:fillRef>
            <a:effectRef idx="1">
              <a:schemeClr val="accent3">
                <a:hueOff val="-1234063"/>
                <a:satOff val="-21671"/>
                <a:lumOff val="-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204" tIns="74204" rIns="74204" bIns="74204" numCol="1" spcCol="1270" anchor="ctr" anchorCtr="0">
              <a:noAutofit/>
            </a:bodyPr>
            <a:lstStyle/>
            <a:p>
              <a:pPr lvl="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0" i="0" kern="1200" baseline="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Monitor :</a:t>
              </a:r>
              <a:endParaRPr lang="en-US" sz="13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2751" y="4108732"/>
              <a:ext cx="8457411" cy="447120"/>
            </a:xfrm>
            <a:custGeom>
              <a:avLst/>
              <a:gdLst>
                <a:gd name="connsiteX0" fmla="*/ 0 w 8457411"/>
                <a:gd name="connsiteY0" fmla="*/ 0 h 447120"/>
                <a:gd name="connsiteX1" fmla="*/ 8457411 w 8457411"/>
                <a:gd name="connsiteY1" fmla="*/ 0 h 447120"/>
                <a:gd name="connsiteX2" fmla="*/ 8457411 w 8457411"/>
                <a:gd name="connsiteY2" fmla="*/ 447120 h 447120"/>
                <a:gd name="connsiteX3" fmla="*/ 0 w 8457411"/>
                <a:gd name="connsiteY3" fmla="*/ 447120 h 447120"/>
                <a:gd name="connsiteX4" fmla="*/ 0 w 8457411"/>
                <a:gd name="connsiteY4" fmla="*/ 0 h 4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7411" h="447120">
                  <a:moveTo>
                    <a:pt x="0" y="0"/>
                  </a:moveTo>
                  <a:lnTo>
                    <a:pt x="8457411" y="0"/>
                  </a:lnTo>
                  <a:lnTo>
                    <a:pt x="8457411" y="447120"/>
                  </a:lnTo>
                  <a:lnTo>
                    <a:pt x="0" y="447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8523" tIns="15240" rIns="85344" bIns="15240" numCol="1" spcCol="1270" anchor="ctr" anchorCtr="0">
              <a:noAutofit/>
            </a:bodyPr>
            <a:lstStyle/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200" b="0" i="0" kern="1200" baseline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How is it trending</a:t>
              </a:r>
              <a:endParaRPr lang="en-US"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ct val="25000"/>
            </a:pPr>
            <a:r>
              <a:rPr lang="en-US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What we can do about it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627" y="801142"/>
            <a:ext cx="508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Analyze the following traits 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77954627"/>
              </p:ext>
            </p:extLst>
          </p:nvPr>
        </p:nvGraphicFramePr>
        <p:xfrm>
          <a:off x="4772824" y="1099336"/>
          <a:ext cx="3935324" cy="356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675976" y="801141"/>
            <a:ext cx="361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Action Plan To Combat 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292884" y="965774"/>
            <a:ext cx="0" cy="3770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3777156" y="2591113"/>
            <a:ext cx="1319134" cy="28767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57512720"/>
              </p:ext>
            </p:extLst>
          </p:nvPr>
        </p:nvGraphicFramePr>
        <p:xfrm>
          <a:off x="495627" y="4775016"/>
          <a:ext cx="8273321" cy="34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570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ct val="25000"/>
            </a:pPr>
            <a:r>
              <a:rPr lang="en-US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Build Retention Framework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19446" y="996594"/>
            <a:ext cx="4488020" cy="3832262"/>
            <a:chOff x="1284270" y="372488"/>
            <a:chExt cx="6482993" cy="43638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9" t="9189" r="2660" b="5968"/>
            <a:stretch/>
          </p:blipFill>
          <p:spPr>
            <a:xfrm>
              <a:off x="1284270" y="372488"/>
              <a:ext cx="6482993" cy="43638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5915" y="4132618"/>
              <a:ext cx="1027993" cy="531849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" t="3995" r="5506" b="7915"/>
          <a:stretch/>
        </p:blipFill>
        <p:spPr>
          <a:xfrm>
            <a:off x="192455" y="1869016"/>
            <a:ext cx="4326991" cy="32016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912" y="807187"/>
            <a:ext cx="37518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an attrition model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profitability model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cross model with above two models</a:t>
            </a:r>
          </a:p>
        </p:txBody>
      </p:sp>
    </p:spTree>
    <p:extLst>
      <p:ext uri="{BB962C8B-B14F-4D97-AF65-F5344CB8AC3E}">
        <p14:creationId xmlns:p14="http://schemas.microsoft.com/office/powerpoint/2010/main" val="361176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12352" y="1243174"/>
            <a:ext cx="6237430" cy="3609547"/>
            <a:chOff x="1119884" y="1137985"/>
            <a:chExt cx="6278526" cy="37558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884" y="1137985"/>
              <a:ext cx="6278526" cy="375583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4658" y="4390008"/>
              <a:ext cx="1514475" cy="12382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85627" y="801386"/>
            <a:ext cx="840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 Analyses the employee data beyond the wall,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can gain more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 from it and hence can stop turnover before it gets triggered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hape 270"/>
          <p:cNvSpPr txBox="1"/>
          <p:nvPr/>
        </p:nvSpPr>
        <p:spPr>
          <a:xfrm>
            <a:off x="398912" y="154426"/>
            <a:ext cx="590942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Smart HR Analytics can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foresee the churn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786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270"/>
          <p:cNvSpPr txBox="1"/>
          <p:nvPr/>
        </p:nvSpPr>
        <p:spPr>
          <a:xfrm>
            <a:off x="398912" y="154426"/>
            <a:ext cx="5981340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Measured 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Normally By HR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7" y="893629"/>
            <a:ext cx="7620000" cy="36957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36998" y="739741"/>
            <a:ext cx="764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 generally concentrate on the following factors 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8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0"/>
          <p:cNvSpPr txBox="1"/>
          <p:nvPr/>
        </p:nvSpPr>
        <p:spPr>
          <a:xfrm>
            <a:off x="398912" y="154426"/>
            <a:ext cx="633066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can be measured by predictive analysis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41817" y="1058238"/>
            <a:ext cx="5054884" cy="4003067"/>
            <a:chOff x="0" y="0"/>
            <a:chExt cx="6437449" cy="6106379"/>
          </a:xfrm>
        </p:grpSpPr>
        <p:sp>
          <p:nvSpPr>
            <p:cNvPr id="5" name="Shape 1258"/>
            <p:cNvSpPr/>
            <p:nvPr/>
          </p:nvSpPr>
          <p:spPr>
            <a:xfrm>
              <a:off x="2403107" y="2501265"/>
              <a:ext cx="1356487" cy="1356487"/>
            </a:xfrm>
            <a:custGeom>
              <a:avLst/>
              <a:gdLst/>
              <a:ahLst/>
              <a:cxnLst/>
              <a:rect l="0" t="0" r="0" b="0"/>
              <a:pathLst>
                <a:path w="1356487" h="1356487">
                  <a:moveTo>
                    <a:pt x="678180" y="0"/>
                  </a:moveTo>
                  <a:cubicBezTo>
                    <a:pt x="1052830" y="0"/>
                    <a:pt x="1356487" y="303657"/>
                    <a:pt x="1356487" y="678180"/>
                  </a:cubicBezTo>
                  <a:cubicBezTo>
                    <a:pt x="1356487" y="1052830"/>
                    <a:pt x="1052830" y="1356487"/>
                    <a:pt x="678180" y="1356487"/>
                  </a:cubicBezTo>
                  <a:cubicBezTo>
                    <a:pt x="303657" y="1356487"/>
                    <a:pt x="0" y="1052830"/>
                    <a:pt x="0" y="678180"/>
                  </a:cubicBezTo>
                  <a:cubicBezTo>
                    <a:pt x="0" y="303657"/>
                    <a:pt x="303657" y="0"/>
                    <a:pt x="67818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1259"/>
            <p:cNvSpPr/>
            <p:nvPr/>
          </p:nvSpPr>
          <p:spPr>
            <a:xfrm>
              <a:off x="2403107" y="2501265"/>
              <a:ext cx="1356487" cy="1356487"/>
            </a:xfrm>
            <a:custGeom>
              <a:avLst/>
              <a:gdLst/>
              <a:ahLst/>
              <a:cxnLst/>
              <a:rect l="0" t="0" r="0" b="0"/>
              <a:pathLst>
                <a:path w="1356487" h="1356487">
                  <a:moveTo>
                    <a:pt x="0" y="678180"/>
                  </a:moveTo>
                  <a:cubicBezTo>
                    <a:pt x="0" y="303657"/>
                    <a:pt x="303657" y="0"/>
                    <a:pt x="678180" y="0"/>
                  </a:cubicBezTo>
                  <a:cubicBezTo>
                    <a:pt x="678180" y="0"/>
                    <a:pt x="678180" y="0"/>
                    <a:pt x="678180" y="0"/>
                  </a:cubicBezTo>
                  <a:lnTo>
                    <a:pt x="678180" y="0"/>
                  </a:lnTo>
                  <a:cubicBezTo>
                    <a:pt x="1052830" y="0"/>
                    <a:pt x="1356487" y="303657"/>
                    <a:pt x="1356487" y="678180"/>
                  </a:cubicBezTo>
                  <a:cubicBezTo>
                    <a:pt x="1356487" y="678180"/>
                    <a:pt x="1356487" y="678180"/>
                    <a:pt x="1356487" y="678180"/>
                  </a:cubicBezTo>
                  <a:lnTo>
                    <a:pt x="1356487" y="678180"/>
                  </a:lnTo>
                  <a:cubicBezTo>
                    <a:pt x="1356487" y="1052830"/>
                    <a:pt x="1052830" y="1356487"/>
                    <a:pt x="678180" y="1356487"/>
                  </a:cubicBezTo>
                  <a:cubicBezTo>
                    <a:pt x="678180" y="1356487"/>
                    <a:pt x="678180" y="1356487"/>
                    <a:pt x="678180" y="1356487"/>
                  </a:cubicBezTo>
                  <a:lnTo>
                    <a:pt x="678180" y="1356487"/>
                  </a:lnTo>
                  <a:cubicBezTo>
                    <a:pt x="303657" y="1356487"/>
                    <a:pt x="0" y="1052830"/>
                    <a:pt x="0" y="678180"/>
                  </a:cubicBezTo>
                  <a:cubicBezTo>
                    <a:pt x="0" y="678180"/>
                    <a:pt x="0" y="678180"/>
                    <a:pt x="0" y="67818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48953" y="2948178"/>
              <a:ext cx="421397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HR 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76157" y="3198114"/>
              <a:ext cx="1077207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Matrices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86925" y="3198114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hape 1263"/>
            <p:cNvSpPr/>
            <p:nvPr/>
          </p:nvSpPr>
          <p:spPr>
            <a:xfrm>
              <a:off x="3081287" y="2003044"/>
              <a:ext cx="0" cy="498221"/>
            </a:xfrm>
            <a:custGeom>
              <a:avLst/>
              <a:gdLst/>
              <a:ahLst/>
              <a:cxnLst/>
              <a:rect l="0" t="0" r="0" b="0"/>
              <a:pathLst>
                <a:path h="498221">
                  <a:moveTo>
                    <a:pt x="0" y="498221"/>
                  </a:moveTo>
                  <a:lnTo>
                    <a:pt x="0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050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1264"/>
            <p:cNvSpPr/>
            <p:nvPr/>
          </p:nvSpPr>
          <p:spPr>
            <a:xfrm>
              <a:off x="2079765" y="0"/>
              <a:ext cx="2003044" cy="2003044"/>
            </a:xfrm>
            <a:custGeom>
              <a:avLst/>
              <a:gdLst/>
              <a:ahLst/>
              <a:cxnLst/>
              <a:rect l="0" t="0" r="0" b="0"/>
              <a:pathLst>
                <a:path w="2003044" h="2003044">
                  <a:moveTo>
                    <a:pt x="1001522" y="0"/>
                  </a:moveTo>
                  <a:cubicBezTo>
                    <a:pt x="1554607" y="0"/>
                    <a:pt x="2003044" y="448437"/>
                    <a:pt x="2003044" y="1001522"/>
                  </a:cubicBezTo>
                  <a:cubicBezTo>
                    <a:pt x="2003044" y="1554607"/>
                    <a:pt x="1554607" y="2003044"/>
                    <a:pt x="1001522" y="2003044"/>
                  </a:cubicBezTo>
                  <a:cubicBezTo>
                    <a:pt x="448437" y="2003044"/>
                    <a:pt x="0" y="1554607"/>
                    <a:pt x="0" y="1001522"/>
                  </a:cubicBezTo>
                  <a:cubicBezTo>
                    <a:pt x="0" y="448437"/>
                    <a:pt x="448437" y="0"/>
                    <a:pt x="100152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504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1265"/>
            <p:cNvSpPr/>
            <p:nvPr/>
          </p:nvSpPr>
          <p:spPr>
            <a:xfrm>
              <a:off x="2079765" y="0"/>
              <a:ext cx="2003044" cy="2003044"/>
            </a:xfrm>
            <a:custGeom>
              <a:avLst/>
              <a:gdLst/>
              <a:ahLst/>
              <a:cxnLst/>
              <a:rect l="0" t="0" r="0" b="0"/>
              <a:pathLst>
                <a:path w="2003044" h="2003044">
                  <a:moveTo>
                    <a:pt x="0" y="1001522"/>
                  </a:moveTo>
                  <a:cubicBezTo>
                    <a:pt x="0" y="448437"/>
                    <a:pt x="448437" y="0"/>
                    <a:pt x="1001522" y="0"/>
                  </a:cubicBezTo>
                  <a:cubicBezTo>
                    <a:pt x="1001522" y="0"/>
                    <a:pt x="1001522" y="0"/>
                    <a:pt x="1001522" y="0"/>
                  </a:cubicBezTo>
                  <a:lnTo>
                    <a:pt x="1001522" y="0"/>
                  </a:lnTo>
                  <a:cubicBezTo>
                    <a:pt x="1554607" y="0"/>
                    <a:pt x="2003044" y="448437"/>
                    <a:pt x="2003044" y="1001522"/>
                  </a:cubicBezTo>
                  <a:cubicBezTo>
                    <a:pt x="2003044" y="1001522"/>
                    <a:pt x="2003044" y="1001522"/>
                    <a:pt x="2003044" y="1001522"/>
                  </a:cubicBezTo>
                  <a:lnTo>
                    <a:pt x="2003044" y="1001522"/>
                  </a:lnTo>
                  <a:cubicBezTo>
                    <a:pt x="2003044" y="1554607"/>
                    <a:pt x="1554607" y="2003044"/>
                    <a:pt x="1001522" y="2003044"/>
                  </a:cubicBezTo>
                  <a:cubicBezTo>
                    <a:pt x="1001522" y="2003044"/>
                    <a:pt x="1001522" y="2003044"/>
                    <a:pt x="1001522" y="2003044"/>
                  </a:cubicBezTo>
                  <a:lnTo>
                    <a:pt x="1001522" y="2003044"/>
                  </a:lnTo>
                  <a:cubicBezTo>
                    <a:pt x="448437" y="2003044"/>
                    <a:pt x="0" y="1554607"/>
                    <a:pt x="0" y="1001522"/>
                  </a:cubicBezTo>
                  <a:cubicBezTo>
                    <a:pt x="0" y="1001522"/>
                    <a:pt x="0" y="1001522"/>
                    <a:pt x="0" y="1001522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07374" y="895350"/>
              <a:ext cx="1529615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Recruitment</a:t>
              </a:r>
              <a:endPara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56470" y="895350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Shape 1268"/>
            <p:cNvSpPr/>
            <p:nvPr/>
          </p:nvSpPr>
          <p:spPr>
            <a:xfrm>
              <a:off x="3611639" y="2416683"/>
              <a:ext cx="426212" cy="339979"/>
            </a:xfrm>
            <a:custGeom>
              <a:avLst/>
              <a:gdLst/>
              <a:ahLst/>
              <a:cxnLst/>
              <a:rect l="0" t="0" r="0" b="0"/>
              <a:pathLst>
                <a:path w="426212" h="339979">
                  <a:moveTo>
                    <a:pt x="0" y="339979"/>
                  </a:moveTo>
                  <a:lnTo>
                    <a:pt x="426212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050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1269"/>
            <p:cNvSpPr/>
            <p:nvPr/>
          </p:nvSpPr>
          <p:spPr>
            <a:xfrm>
              <a:off x="3829571" y="867029"/>
              <a:ext cx="1909064" cy="1909064"/>
            </a:xfrm>
            <a:custGeom>
              <a:avLst/>
              <a:gdLst/>
              <a:ahLst/>
              <a:cxnLst/>
              <a:rect l="0" t="0" r="0" b="0"/>
              <a:pathLst>
                <a:path w="1909064" h="1909064">
                  <a:moveTo>
                    <a:pt x="954532" y="0"/>
                  </a:moveTo>
                  <a:cubicBezTo>
                    <a:pt x="1481709" y="0"/>
                    <a:pt x="1909064" y="427355"/>
                    <a:pt x="1909064" y="954532"/>
                  </a:cubicBezTo>
                  <a:cubicBezTo>
                    <a:pt x="1909064" y="1481709"/>
                    <a:pt x="1481709" y="1909064"/>
                    <a:pt x="954532" y="1909064"/>
                  </a:cubicBezTo>
                  <a:cubicBezTo>
                    <a:pt x="427355" y="1909064"/>
                    <a:pt x="0" y="1481709"/>
                    <a:pt x="0" y="954532"/>
                  </a:cubicBezTo>
                  <a:cubicBezTo>
                    <a:pt x="0" y="427355"/>
                    <a:pt x="427355" y="0"/>
                    <a:pt x="95453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BBB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1270"/>
            <p:cNvSpPr/>
            <p:nvPr/>
          </p:nvSpPr>
          <p:spPr>
            <a:xfrm>
              <a:off x="3829571" y="867029"/>
              <a:ext cx="1909064" cy="1909064"/>
            </a:xfrm>
            <a:custGeom>
              <a:avLst/>
              <a:gdLst/>
              <a:ahLst/>
              <a:cxnLst/>
              <a:rect l="0" t="0" r="0" b="0"/>
              <a:pathLst>
                <a:path w="1909064" h="1909064">
                  <a:moveTo>
                    <a:pt x="0" y="954532"/>
                  </a:moveTo>
                  <a:cubicBezTo>
                    <a:pt x="0" y="427355"/>
                    <a:pt x="427355" y="0"/>
                    <a:pt x="954532" y="0"/>
                  </a:cubicBezTo>
                  <a:cubicBezTo>
                    <a:pt x="954532" y="0"/>
                    <a:pt x="954532" y="0"/>
                    <a:pt x="954532" y="0"/>
                  </a:cubicBezTo>
                  <a:lnTo>
                    <a:pt x="954532" y="0"/>
                  </a:lnTo>
                  <a:cubicBezTo>
                    <a:pt x="1481709" y="0"/>
                    <a:pt x="1909064" y="427355"/>
                    <a:pt x="1909064" y="954532"/>
                  </a:cubicBezTo>
                  <a:cubicBezTo>
                    <a:pt x="1909064" y="954532"/>
                    <a:pt x="1909064" y="954532"/>
                    <a:pt x="1909064" y="954532"/>
                  </a:cubicBezTo>
                  <a:lnTo>
                    <a:pt x="1909064" y="954532"/>
                  </a:lnTo>
                  <a:cubicBezTo>
                    <a:pt x="1909064" y="1481709"/>
                    <a:pt x="1481709" y="1909064"/>
                    <a:pt x="954532" y="1909064"/>
                  </a:cubicBezTo>
                  <a:cubicBezTo>
                    <a:pt x="954532" y="1909064"/>
                    <a:pt x="954532" y="1909064"/>
                    <a:pt x="954532" y="1909064"/>
                  </a:cubicBezTo>
                  <a:lnTo>
                    <a:pt x="954532" y="1909064"/>
                  </a:lnTo>
                  <a:cubicBezTo>
                    <a:pt x="427355" y="1909064"/>
                    <a:pt x="0" y="1481709"/>
                    <a:pt x="0" y="954532"/>
                  </a:cubicBezTo>
                  <a:cubicBezTo>
                    <a:pt x="0" y="954532"/>
                    <a:pt x="0" y="954532"/>
                    <a:pt x="0" y="954532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31856" y="1715643"/>
              <a:ext cx="1205511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Retention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38636" y="1715643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Shape 1273"/>
            <p:cNvSpPr/>
            <p:nvPr/>
          </p:nvSpPr>
          <p:spPr>
            <a:xfrm>
              <a:off x="3742576" y="3330448"/>
              <a:ext cx="443230" cy="101092"/>
            </a:xfrm>
            <a:custGeom>
              <a:avLst/>
              <a:gdLst/>
              <a:ahLst/>
              <a:cxnLst/>
              <a:rect l="0" t="0" r="0" b="0"/>
              <a:pathLst>
                <a:path w="443230" h="101092">
                  <a:moveTo>
                    <a:pt x="0" y="0"/>
                  </a:moveTo>
                  <a:lnTo>
                    <a:pt x="443230" y="101092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050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1274"/>
            <p:cNvSpPr/>
            <p:nvPr/>
          </p:nvSpPr>
          <p:spPr>
            <a:xfrm>
              <a:off x="4159644" y="2619121"/>
              <a:ext cx="2090039" cy="2090038"/>
            </a:xfrm>
            <a:custGeom>
              <a:avLst/>
              <a:gdLst/>
              <a:ahLst/>
              <a:cxnLst/>
              <a:rect l="0" t="0" r="0" b="0"/>
              <a:pathLst>
                <a:path w="2090039" h="2090039">
                  <a:moveTo>
                    <a:pt x="1045083" y="0"/>
                  </a:moveTo>
                  <a:cubicBezTo>
                    <a:pt x="1622171" y="0"/>
                    <a:pt x="2090039" y="467868"/>
                    <a:pt x="2090039" y="1044956"/>
                  </a:cubicBezTo>
                  <a:cubicBezTo>
                    <a:pt x="2090039" y="1622171"/>
                    <a:pt x="1622171" y="2090039"/>
                    <a:pt x="1045083" y="2090039"/>
                  </a:cubicBezTo>
                  <a:cubicBezTo>
                    <a:pt x="467868" y="2090039"/>
                    <a:pt x="0" y="1622171"/>
                    <a:pt x="0" y="1044956"/>
                  </a:cubicBezTo>
                  <a:cubicBezTo>
                    <a:pt x="0" y="467868"/>
                    <a:pt x="467868" y="0"/>
                    <a:pt x="104508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064A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1275"/>
            <p:cNvSpPr/>
            <p:nvPr/>
          </p:nvSpPr>
          <p:spPr>
            <a:xfrm>
              <a:off x="4159644" y="2619121"/>
              <a:ext cx="2090039" cy="2090039"/>
            </a:xfrm>
            <a:custGeom>
              <a:avLst/>
              <a:gdLst/>
              <a:ahLst/>
              <a:cxnLst/>
              <a:rect l="0" t="0" r="0" b="0"/>
              <a:pathLst>
                <a:path w="2090039" h="2090039">
                  <a:moveTo>
                    <a:pt x="0" y="1044956"/>
                  </a:moveTo>
                  <a:cubicBezTo>
                    <a:pt x="0" y="467868"/>
                    <a:pt x="467868" y="0"/>
                    <a:pt x="1045083" y="0"/>
                  </a:cubicBezTo>
                  <a:cubicBezTo>
                    <a:pt x="1045083" y="0"/>
                    <a:pt x="1045083" y="0"/>
                    <a:pt x="1045083" y="0"/>
                  </a:cubicBezTo>
                  <a:lnTo>
                    <a:pt x="1045083" y="0"/>
                  </a:lnTo>
                  <a:cubicBezTo>
                    <a:pt x="1622171" y="0"/>
                    <a:pt x="2090039" y="467868"/>
                    <a:pt x="2090039" y="1044956"/>
                  </a:cubicBezTo>
                  <a:cubicBezTo>
                    <a:pt x="2090039" y="1044956"/>
                    <a:pt x="2090039" y="1044956"/>
                    <a:pt x="2090039" y="1044956"/>
                  </a:cubicBezTo>
                  <a:lnTo>
                    <a:pt x="2090039" y="1044956"/>
                  </a:lnTo>
                  <a:cubicBezTo>
                    <a:pt x="2090039" y="1622171"/>
                    <a:pt x="1622171" y="2090039"/>
                    <a:pt x="1045083" y="2090039"/>
                  </a:cubicBezTo>
                  <a:cubicBezTo>
                    <a:pt x="1045083" y="2090039"/>
                    <a:pt x="1045083" y="2090039"/>
                    <a:pt x="1045083" y="2090039"/>
                  </a:cubicBezTo>
                  <a:lnTo>
                    <a:pt x="1045083" y="2090039"/>
                  </a:lnTo>
                  <a:cubicBezTo>
                    <a:pt x="467868" y="2090039"/>
                    <a:pt x="0" y="1622171"/>
                    <a:pt x="0" y="1044956"/>
                  </a:cubicBezTo>
                  <a:cubicBezTo>
                    <a:pt x="0" y="1044956"/>
                    <a:pt x="0" y="1044956"/>
                    <a:pt x="0" y="1044956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05592" y="3307207"/>
              <a:ext cx="1931857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Performance &amp; 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97260" y="3557143"/>
              <a:ext cx="888095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Career 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81792" y="3808756"/>
              <a:ext cx="1660738" cy="3100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Management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30202" y="3808756"/>
              <a:ext cx="68804" cy="3100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Shape 1280"/>
            <p:cNvSpPr/>
            <p:nvPr/>
          </p:nvSpPr>
          <p:spPr>
            <a:xfrm>
              <a:off x="3375546" y="3790569"/>
              <a:ext cx="232156" cy="482092"/>
            </a:xfrm>
            <a:custGeom>
              <a:avLst/>
              <a:gdLst/>
              <a:ahLst/>
              <a:cxnLst/>
              <a:rect l="0" t="0" r="0" b="0"/>
              <a:pathLst>
                <a:path w="232156" h="482092">
                  <a:moveTo>
                    <a:pt x="0" y="0"/>
                  </a:moveTo>
                  <a:lnTo>
                    <a:pt x="232156" y="482092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050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1281"/>
            <p:cNvSpPr/>
            <p:nvPr/>
          </p:nvSpPr>
          <p:spPr>
            <a:xfrm>
              <a:off x="3061729" y="4177157"/>
              <a:ext cx="1929130" cy="1929222"/>
            </a:xfrm>
            <a:custGeom>
              <a:avLst/>
              <a:gdLst/>
              <a:ahLst/>
              <a:cxnLst/>
              <a:rect l="0" t="0" r="0" b="0"/>
              <a:pathLst>
                <a:path w="1929130" h="1929222">
                  <a:moveTo>
                    <a:pt x="964565" y="0"/>
                  </a:moveTo>
                  <a:cubicBezTo>
                    <a:pt x="1497330" y="0"/>
                    <a:pt x="1929130" y="431927"/>
                    <a:pt x="1929130" y="964616"/>
                  </a:cubicBezTo>
                  <a:cubicBezTo>
                    <a:pt x="1929130" y="1497356"/>
                    <a:pt x="1497330" y="1929222"/>
                    <a:pt x="964565" y="1929222"/>
                  </a:cubicBezTo>
                  <a:cubicBezTo>
                    <a:pt x="431800" y="1929222"/>
                    <a:pt x="0" y="1497356"/>
                    <a:pt x="0" y="964616"/>
                  </a:cubicBezTo>
                  <a:cubicBezTo>
                    <a:pt x="0" y="431927"/>
                    <a:pt x="431800" y="0"/>
                    <a:pt x="964565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BACC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1282"/>
            <p:cNvSpPr/>
            <p:nvPr/>
          </p:nvSpPr>
          <p:spPr>
            <a:xfrm>
              <a:off x="3061729" y="4177157"/>
              <a:ext cx="1929130" cy="1929222"/>
            </a:xfrm>
            <a:custGeom>
              <a:avLst/>
              <a:gdLst/>
              <a:ahLst/>
              <a:cxnLst/>
              <a:rect l="0" t="0" r="0" b="0"/>
              <a:pathLst>
                <a:path w="1929130" h="1929222">
                  <a:moveTo>
                    <a:pt x="0" y="964616"/>
                  </a:moveTo>
                  <a:cubicBezTo>
                    <a:pt x="0" y="431927"/>
                    <a:pt x="431800" y="0"/>
                    <a:pt x="964565" y="0"/>
                  </a:cubicBezTo>
                  <a:cubicBezTo>
                    <a:pt x="964565" y="0"/>
                    <a:pt x="964565" y="0"/>
                    <a:pt x="964565" y="0"/>
                  </a:cubicBezTo>
                  <a:lnTo>
                    <a:pt x="964565" y="0"/>
                  </a:lnTo>
                  <a:cubicBezTo>
                    <a:pt x="1497330" y="0"/>
                    <a:pt x="1929130" y="431927"/>
                    <a:pt x="1929130" y="964616"/>
                  </a:cubicBezTo>
                  <a:cubicBezTo>
                    <a:pt x="1929130" y="964616"/>
                    <a:pt x="1929130" y="964616"/>
                    <a:pt x="1929130" y="964616"/>
                  </a:cubicBezTo>
                  <a:lnTo>
                    <a:pt x="1929130" y="964616"/>
                  </a:lnTo>
                  <a:cubicBezTo>
                    <a:pt x="1929130" y="1497356"/>
                    <a:pt x="1497330" y="1929222"/>
                    <a:pt x="964565" y="1929222"/>
                  </a:cubicBezTo>
                  <a:cubicBezTo>
                    <a:pt x="964565" y="1929222"/>
                    <a:pt x="964565" y="1929222"/>
                    <a:pt x="964565" y="1929222"/>
                  </a:cubicBezTo>
                  <a:lnTo>
                    <a:pt x="964565" y="1929222"/>
                  </a:lnTo>
                  <a:cubicBezTo>
                    <a:pt x="431800" y="1929222"/>
                    <a:pt x="0" y="1497356"/>
                    <a:pt x="0" y="964616"/>
                  </a:cubicBezTo>
                  <a:cubicBezTo>
                    <a:pt x="0" y="964616"/>
                    <a:pt x="0" y="964616"/>
                    <a:pt x="0" y="964616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59772" y="5036465"/>
              <a:ext cx="976959" cy="3100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Training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94340" y="5036465"/>
              <a:ext cx="68804" cy="3100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Shape 1285"/>
            <p:cNvSpPr/>
            <p:nvPr/>
          </p:nvSpPr>
          <p:spPr>
            <a:xfrm>
              <a:off x="2534552" y="3790569"/>
              <a:ext cx="252476" cy="524256"/>
            </a:xfrm>
            <a:custGeom>
              <a:avLst/>
              <a:gdLst/>
              <a:ahLst/>
              <a:cxnLst/>
              <a:rect l="0" t="0" r="0" b="0"/>
              <a:pathLst>
                <a:path w="252476" h="524256">
                  <a:moveTo>
                    <a:pt x="252476" y="0"/>
                  </a:moveTo>
                  <a:lnTo>
                    <a:pt x="0" y="524256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050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1286"/>
            <p:cNvSpPr/>
            <p:nvPr/>
          </p:nvSpPr>
          <p:spPr>
            <a:xfrm>
              <a:off x="1218452" y="4224020"/>
              <a:ext cx="1835658" cy="1835562"/>
            </a:xfrm>
            <a:custGeom>
              <a:avLst/>
              <a:gdLst/>
              <a:ahLst/>
              <a:cxnLst/>
              <a:rect l="0" t="0" r="0" b="0"/>
              <a:pathLst>
                <a:path w="1835658" h="1835562">
                  <a:moveTo>
                    <a:pt x="917829" y="0"/>
                  </a:moveTo>
                  <a:cubicBezTo>
                    <a:pt x="1424813" y="0"/>
                    <a:pt x="1835658" y="410845"/>
                    <a:pt x="1835658" y="917753"/>
                  </a:cubicBezTo>
                  <a:cubicBezTo>
                    <a:pt x="1835658" y="1424648"/>
                    <a:pt x="1424813" y="1835562"/>
                    <a:pt x="917829" y="1835562"/>
                  </a:cubicBezTo>
                  <a:cubicBezTo>
                    <a:pt x="410972" y="1835562"/>
                    <a:pt x="0" y="1424648"/>
                    <a:pt x="0" y="917753"/>
                  </a:cubicBezTo>
                  <a:cubicBezTo>
                    <a:pt x="0" y="410845"/>
                    <a:pt x="410972" y="0"/>
                    <a:pt x="917829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7964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1287"/>
            <p:cNvSpPr/>
            <p:nvPr/>
          </p:nvSpPr>
          <p:spPr>
            <a:xfrm>
              <a:off x="1218451" y="4224020"/>
              <a:ext cx="1835658" cy="1835562"/>
            </a:xfrm>
            <a:custGeom>
              <a:avLst/>
              <a:gdLst/>
              <a:ahLst/>
              <a:cxnLst/>
              <a:rect l="0" t="0" r="0" b="0"/>
              <a:pathLst>
                <a:path w="1835658" h="1835562">
                  <a:moveTo>
                    <a:pt x="0" y="917753"/>
                  </a:moveTo>
                  <a:cubicBezTo>
                    <a:pt x="0" y="410845"/>
                    <a:pt x="410972" y="0"/>
                    <a:pt x="917829" y="0"/>
                  </a:cubicBezTo>
                  <a:cubicBezTo>
                    <a:pt x="917829" y="0"/>
                    <a:pt x="917829" y="0"/>
                    <a:pt x="917829" y="0"/>
                  </a:cubicBezTo>
                  <a:lnTo>
                    <a:pt x="917829" y="0"/>
                  </a:lnTo>
                  <a:cubicBezTo>
                    <a:pt x="1424813" y="0"/>
                    <a:pt x="1835658" y="410845"/>
                    <a:pt x="1835658" y="917753"/>
                  </a:cubicBezTo>
                  <a:cubicBezTo>
                    <a:pt x="1835658" y="917753"/>
                    <a:pt x="1835658" y="917753"/>
                    <a:pt x="1835658" y="917753"/>
                  </a:cubicBezTo>
                  <a:lnTo>
                    <a:pt x="1835658" y="917753"/>
                  </a:lnTo>
                  <a:cubicBezTo>
                    <a:pt x="1835658" y="1424648"/>
                    <a:pt x="1424813" y="1835562"/>
                    <a:pt x="917829" y="1835562"/>
                  </a:cubicBezTo>
                  <a:cubicBezTo>
                    <a:pt x="917829" y="1835562"/>
                    <a:pt x="917829" y="1835562"/>
                    <a:pt x="917829" y="1835562"/>
                  </a:cubicBezTo>
                  <a:lnTo>
                    <a:pt x="917829" y="1835562"/>
                  </a:lnTo>
                  <a:cubicBezTo>
                    <a:pt x="410972" y="1835562"/>
                    <a:pt x="0" y="1424648"/>
                    <a:pt x="0" y="917753"/>
                  </a:cubicBezTo>
                  <a:cubicBezTo>
                    <a:pt x="0" y="917753"/>
                    <a:pt x="0" y="917753"/>
                    <a:pt x="0" y="917753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61503" y="4910811"/>
              <a:ext cx="1068693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 &amp; 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56931" y="5160823"/>
              <a:ext cx="1010752" cy="3100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Benefits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17407" y="5160823"/>
              <a:ext cx="68804" cy="3100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Shape 1291"/>
            <p:cNvSpPr/>
            <p:nvPr/>
          </p:nvSpPr>
          <p:spPr>
            <a:xfrm>
              <a:off x="1891932" y="3330448"/>
              <a:ext cx="528066" cy="120523"/>
            </a:xfrm>
            <a:custGeom>
              <a:avLst/>
              <a:gdLst/>
              <a:ahLst/>
              <a:cxnLst/>
              <a:rect l="0" t="0" r="0" b="0"/>
              <a:pathLst>
                <a:path w="528066" h="120523">
                  <a:moveTo>
                    <a:pt x="528066" y="0"/>
                  </a:moveTo>
                  <a:lnTo>
                    <a:pt x="0" y="120523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050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1292"/>
            <p:cNvSpPr/>
            <p:nvPr/>
          </p:nvSpPr>
          <p:spPr>
            <a:xfrm>
              <a:off x="0" y="2706243"/>
              <a:ext cx="1915935" cy="1915795"/>
            </a:xfrm>
            <a:custGeom>
              <a:avLst/>
              <a:gdLst/>
              <a:ahLst/>
              <a:cxnLst/>
              <a:rect l="0" t="0" r="0" b="0"/>
              <a:pathLst>
                <a:path w="1915935" h="1915795">
                  <a:moveTo>
                    <a:pt x="957974" y="0"/>
                  </a:moveTo>
                  <a:cubicBezTo>
                    <a:pt x="1487056" y="0"/>
                    <a:pt x="1915935" y="428879"/>
                    <a:pt x="1915935" y="957834"/>
                  </a:cubicBezTo>
                  <a:cubicBezTo>
                    <a:pt x="1915935" y="1486916"/>
                    <a:pt x="1487056" y="1915795"/>
                    <a:pt x="957974" y="1915795"/>
                  </a:cubicBezTo>
                  <a:cubicBezTo>
                    <a:pt x="428892" y="1915795"/>
                    <a:pt x="0" y="1486916"/>
                    <a:pt x="0" y="957834"/>
                  </a:cubicBezTo>
                  <a:cubicBezTo>
                    <a:pt x="0" y="428879"/>
                    <a:pt x="428892" y="0"/>
                    <a:pt x="95797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504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1293"/>
            <p:cNvSpPr/>
            <p:nvPr/>
          </p:nvSpPr>
          <p:spPr>
            <a:xfrm>
              <a:off x="0" y="2706243"/>
              <a:ext cx="1915935" cy="1915795"/>
            </a:xfrm>
            <a:custGeom>
              <a:avLst/>
              <a:gdLst/>
              <a:ahLst/>
              <a:cxnLst/>
              <a:rect l="0" t="0" r="0" b="0"/>
              <a:pathLst>
                <a:path w="1915935" h="1915795">
                  <a:moveTo>
                    <a:pt x="0" y="957834"/>
                  </a:moveTo>
                  <a:cubicBezTo>
                    <a:pt x="0" y="428879"/>
                    <a:pt x="428892" y="0"/>
                    <a:pt x="957974" y="0"/>
                  </a:cubicBezTo>
                  <a:cubicBezTo>
                    <a:pt x="957974" y="0"/>
                    <a:pt x="957974" y="0"/>
                    <a:pt x="957974" y="0"/>
                  </a:cubicBezTo>
                  <a:lnTo>
                    <a:pt x="957974" y="0"/>
                  </a:lnTo>
                  <a:cubicBezTo>
                    <a:pt x="1487056" y="0"/>
                    <a:pt x="1915935" y="428879"/>
                    <a:pt x="1915935" y="957834"/>
                  </a:cubicBezTo>
                  <a:cubicBezTo>
                    <a:pt x="1915935" y="957834"/>
                    <a:pt x="1915935" y="957834"/>
                    <a:pt x="1915935" y="957834"/>
                  </a:cubicBezTo>
                  <a:lnTo>
                    <a:pt x="1915935" y="957834"/>
                  </a:lnTo>
                  <a:cubicBezTo>
                    <a:pt x="1915935" y="1486916"/>
                    <a:pt x="1487056" y="1915795"/>
                    <a:pt x="957974" y="1915795"/>
                  </a:cubicBezTo>
                  <a:cubicBezTo>
                    <a:pt x="957974" y="1915795"/>
                    <a:pt x="957974" y="1915795"/>
                    <a:pt x="957974" y="1915795"/>
                  </a:cubicBezTo>
                  <a:lnTo>
                    <a:pt x="957974" y="1915795"/>
                  </a:lnTo>
                  <a:cubicBezTo>
                    <a:pt x="428892" y="1915795"/>
                    <a:pt x="0" y="1486916"/>
                    <a:pt x="0" y="957834"/>
                  </a:cubicBezTo>
                  <a:cubicBezTo>
                    <a:pt x="0" y="957834"/>
                    <a:pt x="0" y="957834"/>
                    <a:pt x="0" y="957834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3723" y="3558438"/>
              <a:ext cx="1288709" cy="3100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Workforce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43241" y="3558438"/>
              <a:ext cx="68804" cy="3100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Shape 1296"/>
            <p:cNvSpPr/>
            <p:nvPr/>
          </p:nvSpPr>
          <p:spPr>
            <a:xfrm>
              <a:off x="2174761" y="2456561"/>
              <a:ext cx="376301" cy="300101"/>
            </a:xfrm>
            <a:custGeom>
              <a:avLst/>
              <a:gdLst/>
              <a:ahLst/>
              <a:cxnLst/>
              <a:rect l="0" t="0" r="0" b="0"/>
              <a:pathLst>
                <a:path w="376301" h="300101">
                  <a:moveTo>
                    <a:pt x="376301" y="300101"/>
                  </a:moveTo>
                  <a:lnTo>
                    <a:pt x="0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050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1297"/>
            <p:cNvSpPr/>
            <p:nvPr/>
          </p:nvSpPr>
          <p:spPr>
            <a:xfrm>
              <a:off x="380378" y="768350"/>
              <a:ext cx="1996186" cy="2106422"/>
            </a:xfrm>
            <a:custGeom>
              <a:avLst/>
              <a:gdLst/>
              <a:ahLst/>
              <a:cxnLst/>
              <a:rect l="0" t="0" r="0" b="0"/>
              <a:pathLst>
                <a:path w="1996186" h="2106422">
                  <a:moveTo>
                    <a:pt x="998093" y="0"/>
                  </a:moveTo>
                  <a:cubicBezTo>
                    <a:pt x="1549400" y="0"/>
                    <a:pt x="1996186" y="471551"/>
                    <a:pt x="1996186" y="1053211"/>
                  </a:cubicBezTo>
                  <a:cubicBezTo>
                    <a:pt x="1996186" y="1634871"/>
                    <a:pt x="1549400" y="2106422"/>
                    <a:pt x="998093" y="2106422"/>
                  </a:cubicBezTo>
                  <a:cubicBezTo>
                    <a:pt x="446913" y="2106422"/>
                    <a:pt x="0" y="1634871"/>
                    <a:pt x="0" y="1053211"/>
                  </a:cubicBezTo>
                  <a:cubicBezTo>
                    <a:pt x="0" y="471551"/>
                    <a:pt x="446913" y="0"/>
                    <a:pt x="99809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BBB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1298"/>
            <p:cNvSpPr/>
            <p:nvPr/>
          </p:nvSpPr>
          <p:spPr>
            <a:xfrm>
              <a:off x="380378" y="768350"/>
              <a:ext cx="1996186" cy="2106422"/>
            </a:xfrm>
            <a:custGeom>
              <a:avLst/>
              <a:gdLst/>
              <a:ahLst/>
              <a:cxnLst/>
              <a:rect l="0" t="0" r="0" b="0"/>
              <a:pathLst>
                <a:path w="1996186" h="2106422">
                  <a:moveTo>
                    <a:pt x="0" y="1053211"/>
                  </a:moveTo>
                  <a:cubicBezTo>
                    <a:pt x="0" y="471551"/>
                    <a:pt x="446913" y="0"/>
                    <a:pt x="998093" y="0"/>
                  </a:cubicBezTo>
                  <a:cubicBezTo>
                    <a:pt x="998093" y="0"/>
                    <a:pt x="998093" y="0"/>
                    <a:pt x="998093" y="0"/>
                  </a:cubicBezTo>
                  <a:lnTo>
                    <a:pt x="998093" y="0"/>
                  </a:lnTo>
                  <a:cubicBezTo>
                    <a:pt x="1549400" y="0"/>
                    <a:pt x="1996186" y="471551"/>
                    <a:pt x="1996186" y="1053211"/>
                  </a:cubicBezTo>
                  <a:cubicBezTo>
                    <a:pt x="1996186" y="1053211"/>
                    <a:pt x="1996186" y="1053211"/>
                    <a:pt x="1996186" y="1053211"/>
                  </a:cubicBezTo>
                  <a:lnTo>
                    <a:pt x="1996186" y="1053211"/>
                  </a:lnTo>
                  <a:cubicBezTo>
                    <a:pt x="1996186" y="1634871"/>
                    <a:pt x="1549400" y="2106422"/>
                    <a:pt x="998093" y="2106422"/>
                  </a:cubicBezTo>
                  <a:cubicBezTo>
                    <a:pt x="998093" y="2106422"/>
                    <a:pt x="998093" y="2106422"/>
                    <a:pt x="998093" y="2106422"/>
                  </a:cubicBezTo>
                  <a:lnTo>
                    <a:pt x="998093" y="2106422"/>
                  </a:lnTo>
                  <a:cubicBezTo>
                    <a:pt x="446913" y="2106422"/>
                    <a:pt x="0" y="1634871"/>
                    <a:pt x="0" y="1053211"/>
                  </a:cubicBezTo>
                  <a:cubicBezTo>
                    <a:pt x="0" y="1053211"/>
                    <a:pt x="0" y="1053211"/>
                    <a:pt x="0" y="1053211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9445" y="1590040"/>
              <a:ext cx="1634508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Organization 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1157" y="1839976"/>
              <a:ext cx="161444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effectiveness</a:t>
              </a:r>
              <a:endPara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86166" y="1839976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36998" y="739741"/>
            <a:ext cx="764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Apart from the previous factors, an HR should pay attention to 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41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91005232"/>
              </p:ext>
            </p:extLst>
          </p:nvPr>
        </p:nvGraphicFramePr>
        <p:xfrm>
          <a:off x="611309" y="775878"/>
          <a:ext cx="7998433" cy="343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hape 270"/>
          <p:cNvSpPr txBox="1"/>
          <p:nvPr/>
        </p:nvSpPr>
        <p:spPr>
          <a:xfrm>
            <a:off x="398912" y="154426"/>
            <a:ext cx="633066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Critical Area For 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predictive analysis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357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96218390"/>
              </p:ext>
            </p:extLst>
          </p:nvPr>
        </p:nvGraphicFramePr>
        <p:xfrm>
          <a:off x="616450" y="842482"/>
          <a:ext cx="8229600" cy="606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270"/>
          <p:cNvSpPr txBox="1"/>
          <p:nvPr/>
        </p:nvSpPr>
        <p:spPr>
          <a:xfrm>
            <a:off x="398912" y="154426"/>
            <a:ext cx="633066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Common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HR mistakes to avoid 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08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27658701"/>
              </p:ext>
            </p:extLst>
          </p:nvPr>
        </p:nvGraphicFramePr>
        <p:xfrm>
          <a:off x="493160" y="817290"/>
          <a:ext cx="8465905" cy="133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270"/>
          <p:cNvSpPr txBox="1"/>
          <p:nvPr/>
        </p:nvSpPr>
        <p:spPr>
          <a:xfrm>
            <a:off x="398912" y="154426"/>
            <a:ext cx="633066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Common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HR mistakes to avoid 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4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1685620" y="2421245"/>
            <a:ext cx="6112466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Business Intelligence </a:t>
            </a:r>
            <a:r>
              <a:rPr lang="en-IN" sz="2400" b="0" i="0" u="none" strike="noStrike" cap="none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Vs Busines</a:t>
            </a:r>
            <a:r>
              <a:rPr lang="en-IN" sz="240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 Analytics</a:t>
            </a:r>
            <a:endParaRPr sz="18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210198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02356319"/>
              </p:ext>
            </p:extLst>
          </p:nvPr>
        </p:nvGraphicFramePr>
        <p:xfrm>
          <a:off x="493160" y="817289"/>
          <a:ext cx="8465905" cy="206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270"/>
          <p:cNvSpPr txBox="1"/>
          <p:nvPr/>
        </p:nvSpPr>
        <p:spPr>
          <a:xfrm>
            <a:off x="398912" y="154426"/>
            <a:ext cx="633066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Common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HR mistakes to avoid 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5576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22683523"/>
              </p:ext>
            </p:extLst>
          </p:nvPr>
        </p:nvGraphicFramePr>
        <p:xfrm>
          <a:off x="493160" y="817289"/>
          <a:ext cx="8465905" cy="280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270"/>
          <p:cNvSpPr txBox="1"/>
          <p:nvPr/>
        </p:nvSpPr>
        <p:spPr>
          <a:xfrm>
            <a:off x="398912" y="154426"/>
            <a:ext cx="633066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Common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HR mistakes to avoid 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905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77193522"/>
              </p:ext>
            </p:extLst>
          </p:nvPr>
        </p:nvGraphicFramePr>
        <p:xfrm>
          <a:off x="493160" y="817290"/>
          <a:ext cx="8465905" cy="326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270"/>
          <p:cNvSpPr txBox="1"/>
          <p:nvPr/>
        </p:nvSpPr>
        <p:spPr>
          <a:xfrm>
            <a:off x="398912" y="154426"/>
            <a:ext cx="633066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Common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HR mistakes to avoid 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6652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15186438"/>
              </p:ext>
            </p:extLst>
          </p:nvPr>
        </p:nvGraphicFramePr>
        <p:xfrm>
          <a:off x="493160" y="817289"/>
          <a:ext cx="8465905" cy="354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270"/>
          <p:cNvSpPr txBox="1"/>
          <p:nvPr/>
        </p:nvSpPr>
        <p:spPr>
          <a:xfrm>
            <a:off x="398912" y="154426"/>
            <a:ext cx="633066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Common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HR mistakes to avoid 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2942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398836" y="145917"/>
            <a:ext cx="8265661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Predictive Analytics Is A Game-Changer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369378" y="4817894"/>
            <a:ext cx="1075935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5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Source: Forbes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21079" y="871595"/>
            <a:ext cx="8722921" cy="855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Can 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precisely identify 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the value of a 0.1% increase in employee engagement 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among employees at a particular store. </a:t>
            </a:r>
            <a:endParaRPr lang="en-US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lvl="0">
              <a:buSzPct val="25000"/>
            </a:pP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At 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Best Buy, for example, that value is more than $100,000 in the store’s annual operating income.</a:t>
            </a:r>
            <a:endParaRPr b="0" i="0" u="none" strike="noStrike" cap="none" baseline="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l="13528" t="10404" r="11450" b="12275"/>
          <a:stretch/>
        </p:blipFill>
        <p:spPr>
          <a:xfrm>
            <a:off x="1448185" y="3259970"/>
            <a:ext cx="1613513" cy="125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74" y="3085166"/>
            <a:ext cx="1599991" cy="1599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78" y="2178121"/>
            <a:ext cx="3701615" cy="14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214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" y="1780639"/>
            <a:ext cx="3690388" cy="27677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59" y="2626071"/>
            <a:ext cx="3582341" cy="17301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0216" y="825996"/>
            <a:ext cx="8429946" cy="102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companies favor job candidates with stellar academic records from prestigious schools—but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AT&amp;T 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Google have established through quantitative analysis that a demonstrated ability to take initiative is a far better predictor of high performance on the job.</a:t>
            </a:r>
          </a:p>
        </p:txBody>
      </p:sp>
      <p:sp>
        <p:nvSpPr>
          <p:cNvPr id="5" name="Shape 188"/>
          <p:cNvSpPr txBox="1"/>
          <p:nvPr/>
        </p:nvSpPr>
        <p:spPr>
          <a:xfrm>
            <a:off x="398836" y="145917"/>
            <a:ext cx="8265661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Predictive Analytics Is A Game-Changer</a:t>
            </a:r>
          </a:p>
        </p:txBody>
      </p:sp>
    </p:spTree>
    <p:extLst>
      <p:ext uri="{BB962C8B-B14F-4D97-AF65-F5344CB8AC3E}">
        <p14:creationId xmlns:p14="http://schemas.microsoft.com/office/powerpoint/2010/main" val="3876948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0216" y="825996"/>
            <a:ext cx="8429946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has identified the factors that best foretell which employees will leave after a relatively short </a:t>
            </a:r>
            <a:r>
              <a:rPr lang="en-US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hape 188"/>
          <p:cNvSpPr txBox="1"/>
          <p:nvPr/>
        </p:nvSpPr>
        <p:spPr>
          <a:xfrm>
            <a:off x="398836" y="145917"/>
            <a:ext cx="8265661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Predictive Analytics Is A Game-Changer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4" y="2353585"/>
            <a:ext cx="5021651" cy="1673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99" y="3055124"/>
            <a:ext cx="4294598" cy="17824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0216" y="1433134"/>
            <a:ext cx="8429946" cy="1017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3 weeks Oracle was able to predict which top performers were predicted to leave the organization and why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this information is now driving global policy changes in retaining key performers and has provided the approved business case to expand the scope to predicting high performer flight </a:t>
            </a:r>
          </a:p>
        </p:txBody>
      </p:sp>
    </p:spTree>
    <p:extLst>
      <p:ext uri="{BB962C8B-B14F-4D97-AF65-F5344CB8AC3E}">
        <p14:creationId xmlns:p14="http://schemas.microsoft.com/office/powerpoint/2010/main" val="1096690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569" y="754704"/>
            <a:ext cx="8460769" cy="1938992"/>
          </a:xfrm>
          <a:prstGeom prst="rect">
            <a:avLst/>
          </a:prstGeom>
          <a:solidFill>
            <a:srgbClr val="FFEDB3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statement: 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Indian MNC has a linear growth model. It wants to identify relationship between % revenue growth and % headcount growth. They have revenue and headcount details for past 10 years. Solution 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the correlation coefficient based on the type of data and plot a scatter plot.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•Given that revenue growth is estimated at X% for the next year, we can predict headcount growth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570" y="2847673"/>
            <a:ext cx="8460768" cy="1754326"/>
          </a:xfrm>
          <a:prstGeom prst="rect">
            <a:avLst/>
          </a:prstGeom>
          <a:solidFill>
            <a:srgbClr val="CAE8AA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statement: 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 manager identify 20 variables such as educational qualification, college, age, gender, nationality etc. that predicts the hiring effectiveness. He wants to identify mutually exclusive variables which affect hiring effectiveness. 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Approach: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factor analysis , mutually exclusive factors can be identified</a:t>
            </a:r>
          </a:p>
        </p:txBody>
      </p:sp>
      <p:sp>
        <p:nvSpPr>
          <p:cNvPr id="4" name="Shape 270"/>
          <p:cNvSpPr txBox="1"/>
          <p:nvPr/>
        </p:nvSpPr>
        <p:spPr>
          <a:xfrm>
            <a:off x="398912" y="154426"/>
            <a:ext cx="6556692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Predictive Analytics Application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0591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8570" y="745051"/>
            <a:ext cx="8491592" cy="22775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statement: 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Campus hiring team is interested in how variables, such as entrance test score conducted by company, GPA (grade point average) and prestige of the institution, effect selection . The response variable, selected/not selected, is a binary variable 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•Selection data is collected for past 5 years for the above parameters indicated.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•Here dependent variable is selected/not selected( Selected =1, Not Selected= 0) and independent variables are Test Score, GPA, Prestige of the institute.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•Using logistic regression a equation can be developed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570" y="3125071"/>
            <a:ext cx="8491592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statement: 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company conducted a employee engagement survey using a questionnaire developed by internal HR team. The questionnaire had 15 questions and responses were collected from 50 employees. As a HR manager, we want to identify mutually exclusive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factors.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Approach: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factor analysis , mutually exclusive factors can be identified</a:t>
            </a:r>
          </a:p>
        </p:txBody>
      </p:sp>
      <p:sp>
        <p:nvSpPr>
          <p:cNvPr id="5" name="Shape 270"/>
          <p:cNvSpPr txBox="1"/>
          <p:nvPr/>
        </p:nvSpPr>
        <p:spPr>
          <a:xfrm>
            <a:off x="398912" y="154426"/>
            <a:ext cx="6556692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r>
              <a:rPr lang="en-IN" sz="26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Predictive Analytics application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4436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01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90" y="3801439"/>
            <a:ext cx="8917969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BI(What) --&gt; Diagnostic analytics(Why) --&gt; Predictive analytics(What will) --&gt; Predictive analytics(Next best action) </a:t>
            </a:r>
            <a:endParaRPr lang="en-US" sz="13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path smarter organizations adopt and rightly so!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692" y="695020"/>
            <a:ext cx="7335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Before we go ahead, lets understand difference between BI and BA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0692" y="1149605"/>
            <a:ext cx="8363164" cy="2123660"/>
            <a:chOff x="400692" y="1026317"/>
            <a:chExt cx="8363164" cy="2123660"/>
          </a:xfrm>
        </p:grpSpPr>
        <p:grpSp>
          <p:nvGrpSpPr>
            <p:cNvPr id="5" name="Group 4"/>
            <p:cNvGrpSpPr/>
            <p:nvPr/>
          </p:nvGrpSpPr>
          <p:grpSpPr>
            <a:xfrm>
              <a:off x="400692" y="1334095"/>
              <a:ext cx="8363164" cy="1815882"/>
              <a:chOff x="606175" y="882032"/>
              <a:chExt cx="8363164" cy="181588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06175" y="882032"/>
                <a:ext cx="4315146" cy="18158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WHAT is happening to your business = Business Intelligence (For Visibility)</a:t>
                </a:r>
                <a:b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/>
                </a:r>
                <a:b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Data-warehousing, visualizations, Dashboards--&gt; Enabler of BI</a:t>
                </a:r>
                <a:b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/>
                </a:r>
                <a:b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 </a:t>
                </a:r>
              </a:p>
              <a:p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921321" y="882032"/>
                <a:ext cx="4048018" cy="18158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WHY it is happening, WHAT WILL likely happen in future = Business Analytics (For Investigation, Prediction &amp; Prescription)</a:t>
                </a:r>
                <a:br>
                  <a:rPr lang="en-US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endParaRPr lang="en-US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analytics, Data sciences --&gt; Enabler of Business analytics</a:t>
                </a:r>
                <a:br>
                  <a:rPr lang="en-US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endParaRPr lang="en-US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00692" y="1026317"/>
              <a:ext cx="4315146" cy="3231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Intelligence </a:t>
              </a:r>
              <a:endParaRPr lang="en-US" sz="15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15838" y="1026318"/>
              <a:ext cx="4048018" cy="3231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Analytics </a:t>
              </a:r>
              <a:endParaRPr lang="en-US" sz="15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Shape 92"/>
          <p:cNvSpPr txBox="1"/>
          <p:nvPr/>
        </p:nvSpPr>
        <p:spPr>
          <a:xfrm>
            <a:off x="398836" y="145917"/>
            <a:ext cx="465604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BI Vs BA</a:t>
            </a:r>
            <a:endParaRPr lang="en-IN" sz="24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155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29952744"/>
              </p:ext>
            </p:extLst>
          </p:nvPr>
        </p:nvGraphicFramePr>
        <p:xfrm>
          <a:off x="-986318" y="925378"/>
          <a:ext cx="6277508" cy="3729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44" y="925378"/>
            <a:ext cx="3990800" cy="372951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369925" y="2779863"/>
            <a:ext cx="1387010" cy="0"/>
          </a:xfrm>
          <a:prstGeom prst="straightConnector1">
            <a:avLst/>
          </a:prstGeom>
          <a:ln w="76200">
            <a:solidFill>
              <a:schemeClr val="accent5"/>
            </a:solidFill>
            <a:prstDash val="dashDot"/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70"/>
          <p:cNvSpPr txBox="1"/>
          <p:nvPr/>
        </p:nvSpPr>
        <p:spPr>
          <a:xfrm>
            <a:off x="398912" y="154426"/>
            <a:ext cx="6556692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Key To Success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481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14077860"/>
              </p:ext>
            </p:extLst>
          </p:nvPr>
        </p:nvGraphicFramePr>
        <p:xfrm>
          <a:off x="-986318" y="925378"/>
          <a:ext cx="6277508" cy="3729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44" y="925378"/>
            <a:ext cx="3990800" cy="372951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369925" y="2779863"/>
            <a:ext cx="1387010" cy="0"/>
          </a:xfrm>
          <a:prstGeom prst="straightConnector1">
            <a:avLst/>
          </a:prstGeom>
          <a:ln w="76200">
            <a:solidFill>
              <a:schemeClr val="accent5"/>
            </a:solidFill>
            <a:prstDash val="dashDot"/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70"/>
          <p:cNvSpPr txBox="1"/>
          <p:nvPr/>
        </p:nvSpPr>
        <p:spPr>
          <a:xfrm>
            <a:off x="398912" y="154426"/>
            <a:ext cx="6556692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Key To Success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538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98599030"/>
              </p:ext>
            </p:extLst>
          </p:nvPr>
        </p:nvGraphicFramePr>
        <p:xfrm>
          <a:off x="-986318" y="925378"/>
          <a:ext cx="6277508" cy="3729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44" y="925378"/>
            <a:ext cx="3990800" cy="372951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369925" y="2779863"/>
            <a:ext cx="1387010" cy="0"/>
          </a:xfrm>
          <a:prstGeom prst="straightConnector1">
            <a:avLst/>
          </a:prstGeom>
          <a:ln w="76200">
            <a:solidFill>
              <a:schemeClr val="accent5"/>
            </a:solidFill>
            <a:prstDash val="dashDot"/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70"/>
          <p:cNvSpPr txBox="1"/>
          <p:nvPr/>
        </p:nvSpPr>
        <p:spPr>
          <a:xfrm>
            <a:off x="398912" y="154426"/>
            <a:ext cx="6556692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Key To Success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196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05484812"/>
              </p:ext>
            </p:extLst>
          </p:nvPr>
        </p:nvGraphicFramePr>
        <p:xfrm>
          <a:off x="-986318" y="925378"/>
          <a:ext cx="6277508" cy="3729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44" y="925378"/>
            <a:ext cx="3990800" cy="372951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369925" y="2779863"/>
            <a:ext cx="1387010" cy="0"/>
          </a:xfrm>
          <a:prstGeom prst="straightConnector1">
            <a:avLst/>
          </a:prstGeom>
          <a:ln w="76200">
            <a:solidFill>
              <a:schemeClr val="accent5"/>
            </a:solidFill>
            <a:prstDash val="dashDot"/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70"/>
          <p:cNvSpPr txBox="1"/>
          <p:nvPr/>
        </p:nvSpPr>
        <p:spPr>
          <a:xfrm>
            <a:off x="398912" y="154426"/>
            <a:ext cx="6556692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Key To Success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361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600" b="0" i="0" u="none" strike="noStrike" cap="none" baseline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2332891" y="2513713"/>
            <a:ext cx="4443045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Types of</a:t>
            </a:r>
            <a:r>
              <a:rPr lang="en-IN" sz="2400" b="0" i="0" u="none" strike="noStrike" cap="none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IN" sz="24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Analytics</a:t>
            </a:r>
            <a:r>
              <a:rPr lang="en-IN" sz="2400" b="0" i="0" u="none" strike="noStrike" cap="none" baseline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</a:p>
          <a:p>
            <a:pPr marL="171450" marR="0" lvl="0" indent="-57150" algn="ctr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284243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45913" y="832206"/>
            <a:ext cx="6143948" cy="3863083"/>
            <a:chOff x="1345913" y="832206"/>
            <a:chExt cx="6143948" cy="3863083"/>
          </a:xfrm>
        </p:grpSpPr>
        <p:grpSp>
          <p:nvGrpSpPr>
            <p:cNvPr id="15" name="Group 14"/>
            <p:cNvGrpSpPr/>
            <p:nvPr/>
          </p:nvGrpSpPr>
          <p:grpSpPr>
            <a:xfrm>
              <a:off x="1345913" y="832206"/>
              <a:ext cx="6143948" cy="3863083"/>
              <a:chOff x="1469203" y="1417834"/>
              <a:chExt cx="5712433" cy="339047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12" t="18382" r="4654" b="4851"/>
              <a:stretch/>
            </p:blipFill>
            <p:spPr>
              <a:xfrm>
                <a:off x="1469203" y="1417834"/>
                <a:ext cx="5712433" cy="33904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844"/>
              <a:stretch/>
            </p:blipFill>
            <p:spPr>
              <a:xfrm>
                <a:off x="1674262" y="2002990"/>
                <a:ext cx="2590674" cy="1243380"/>
              </a:xfrm>
              <a:prstGeom prst="rect">
                <a:avLst/>
              </a:prstGeom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l="840" t="2743" r="1326" b="1811"/>
            <a:stretch/>
          </p:blipFill>
          <p:spPr>
            <a:xfrm>
              <a:off x="1484270" y="904127"/>
              <a:ext cx="3145488" cy="25377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8" name="Shape 92"/>
          <p:cNvSpPr txBox="1"/>
          <p:nvPr/>
        </p:nvSpPr>
        <p:spPr>
          <a:xfrm>
            <a:off x="436936" y="147484"/>
            <a:ext cx="7627564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Next-Generation Analytics </a:t>
            </a:r>
          </a:p>
        </p:txBody>
      </p:sp>
    </p:spTree>
    <p:extLst>
      <p:ext uri="{BB962C8B-B14F-4D97-AF65-F5344CB8AC3E}">
        <p14:creationId xmlns:p14="http://schemas.microsoft.com/office/powerpoint/2010/main" val="25192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2332891" y="2513713"/>
            <a:ext cx="4443045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What is Predictive Analytics?</a:t>
            </a:r>
          </a:p>
          <a:p>
            <a:pPr marL="171450" marR="0" lvl="0" indent="-57150" algn="ctr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083655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8836" y="766864"/>
            <a:ext cx="8346580" cy="1169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Predictive analytics </a:t>
            </a:r>
            <a:r>
              <a:rPr lang="en-IN" sz="14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analysis of data by using statistical algorithms and machine-learning techniques to identify the likelihood of future outcomes based on historical data.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l="20347" t="7976" r="20508" b="9287"/>
          <a:stretch/>
        </p:blipFill>
        <p:spPr>
          <a:xfrm>
            <a:off x="2579076" y="1375086"/>
            <a:ext cx="3387967" cy="33510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98836" y="145917"/>
            <a:ext cx="465604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Predictive Analytics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33" y="717106"/>
            <a:ext cx="7633335" cy="397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98836" y="145917"/>
            <a:ext cx="465604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Predictive Analytics Lifecycle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544535" y="4771548"/>
            <a:ext cx="1510349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5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Source: blogs.sas.com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1953</Words>
  <Application>Microsoft Office PowerPoint</Application>
  <PresentationFormat>On-screen Show (16:9)</PresentationFormat>
  <Paragraphs>243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Aharoni</vt:lpstr>
      <vt:lpstr>Arial</vt:lpstr>
      <vt:lpstr>Calibri</vt:lpstr>
      <vt:lpstr>Noto Symbol</vt:lpstr>
      <vt:lpstr>Tahoma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Abhay</cp:lastModifiedBy>
  <cp:revision>552</cp:revision>
  <dcterms:modified xsi:type="dcterms:W3CDTF">2015-09-15T11:35:43Z</dcterms:modified>
</cp:coreProperties>
</file>