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1050" r:id="rId2"/>
    <p:sldId id="1176" r:id="rId3"/>
    <p:sldId id="1103" r:id="rId4"/>
    <p:sldId id="1148" r:id="rId5"/>
    <p:sldId id="1147" r:id="rId6"/>
    <p:sldId id="1130" r:id="rId7"/>
    <p:sldId id="1149" r:id="rId8"/>
    <p:sldId id="1128" r:id="rId9"/>
    <p:sldId id="1152" r:id="rId10"/>
    <p:sldId id="1153" r:id="rId11"/>
    <p:sldId id="1154" r:id="rId12"/>
    <p:sldId id="1155" r:id="rId13"/>
    <p:sldId id="1156" r:id="rId14"/>
    <p:sldId id="1157" r:id="rId15"/>
    <p:sldId id="1158" r:id="rId16"/>
    <p:sldId id="1159" r:id="rId17"/>
    <p:sldId id="1160" r:id="rId18"/>
    <p:sldId id="1161" r:id="rId19"/>
    <p:sldId id="1163" r:id="rId20"/>
    <p:sldId id="1164" r:id="rId21"/>
    <p:sldId id="1165" r:id="rId22"/>
    <p:sldId id="1166" r:id="rId23"/>
    <p:sldId id="1167" r:id="rId24"/>
    <p:sldId id="1168" r:id="rId25"/>
    <p:sldId id="1169" r:id="rId26"/>
    <p:sldId id="1170" r:id="rId27"/>
    <p:sldId id="1174" r:id="rId28"/>
    <p:sldId id="1175" r:id="rId29"/>
    <p:sldId id="1172" r:id="rId30"/>
    <p:sldId id="1173" r:id="rId31"/>
    <p:sldId id="1162" r:id="rId32"/>
    <p:sldId id="1123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1050"/>
            <p14:sldId id="1176"/>
            <p14:sldId id="1103"/>
            <p14:sldId id="1148"/>
            <p14:sldId id="1147"/>
            <p14:sldId id="1130"/>
            <p14:sldId id="1149"/>
            <p14:sldId id="1128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  <p14:sldId id="1160"/>
            <p14:sldId id="1161"/>
            <p14:sldId id="1163"/>
            <p14:sldId id="1164"/>
            <p14:sldId id="1165"/>
            <p14:sldId id="1166"/>
            <p14:sldId id="1167"/>
            <p14:sldId id="1168"/>
            <p14:sldId id="1169"/>
            <p14:sldId id="1170"/>
            <p14:sldId id="1174"/>
            <p14:sldId id="1175"/>
            <p14:sldId id="1172"/>
            <p14:sldId id="1173"/>
            <p14:sldId id="1162"/>
            <p14:sldId id="1123"/>
          </p14:sldIdLst>
        </p14:section>
        <p14:section name="Author Your Presentation" id="{16378913-E5ED-4281-BAF5-F1F938CB0BED}">
          <p14:sldIdLst/>
        </p14:section>
        <p14:section name="Untitled Section" id="{BF277844-D1D2-EE4A-B1C2-CC11C6448C30}">
          <p14:sldIdLst/>
        </p14:section>
        <p14:section name="Enrich Your Presentation" id="{E2D565D1-BA5E-44E6-A40E-50A644912248}">
          <p14:sldIdLst/>
        </p14:section>
        <p14:section name="Share Your Presentation" id="{71D59651-8EFA-4415-9623-98B4C4A8699C}">
          <p14:sldIdLst/>
        </p14:section>
        <p14:section name="What's Your Message?" id="{3DAC647D-1BDE-4B25-A7F1-4DBC272CFF2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60" userDrawn="1">
          <p15:clr>
            <a:srgbClr val="F26B43"/>
          </p15:clr>
        </p15:guide>
        <p15:guide id="2" pos="4608" userDrawn="1">
          <p15:clr>
            <a:srgbClr val="A4A3A4"/>
          </p15:clr>
        </p15:guide>
        <p15:guide id="3" pos="1152" userDrawn="1">
          <p15:clr>
            <a:srgbClr val="A4A3A4"/>
          </p15:clr>
        </p15:guide>
        <p15:guide id="4" pos="288" userDrawn="1">
          <p15:clr>
            <a:srgbClr val="F26B43"/>
          </p15:clr>
        </p15:guide>
        <p15:guide id="5" pos="5472" userDrawn="1">
          <p15:clr>
            <a:srgbClr val="F26B43"/>
          </p15:clr>
        </p15:guide>
        <p15:guide id="6" orient="horz" pos="468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2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CB"/>
    <a:srgbClr val="808184"/>
    <a:srgbClr val="328BA9"/>
    <a:srgbClr val="E37B4F"/>
    <a:srgbClr val="ECBDAA"/>
    <a:srgbClr val="BA1C19"/>
    <a:srgbClr val="E27768"/>
    <a:srgbClr val="F19300"/>
    <a:srgbClr val="DF7264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434" autoAdjust="0"/>
  </p:normalViewPr>
  <p:slideViewPr>
    <p:cSldViewPr>
      <p:cViewPr varScale="1">
        <p:scale>
          <a:sx n="98" d="100"/>
          <a:sy n="98" d="100"/>
        </p:scale>
        <p:origin x="462" y="84"/>
      </p:cViewPr>
      <p:guideLst>
        <p:guide orient="horz" pos="3060"/>
        <p:guide pos="4608"/>
        <p:guide pos="1152"/>
        <p:guide pos="288"/>
        <p:guide pos="5472"/>
        <p:guide orient="horz" pos="468"/>
        <p:guide orient="horz" pos="162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800"/>
              <a:endParaRPr lang="en-IN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/>
              <a:endParaRPr lang="en-US" dirty="0">
                <a:solidFill>
                  <a:srgbClr val="262626"/>
                </a:solidFill>
              </a:endParaRPr>
            </a:p>
          </p:txBody>
        </p:sp>
      </p:grpSp>
      <p:sp>
        <p:nvSpPr>
          <p:cNvPr id="10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21153" y="4804689"/>
            <a:ext cx="3535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57554" y="4774168"/>
            <a:ext cx="252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www.edureka.in/hadoop</a:t>
            </a:r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0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621153" y="4804689"/>
            <a:ext cx="3535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www.edureka.co/data-science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/>
          <p:nvPr userDrawn="1"/>
        </p:nvSpPr>
        <p:spPr>
          <a:xfrm>
            <a:off x="34925" y="485358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21153" y="4804689"/>
            <a:ext cx="3535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www.edureka.co/apache-spark-scala-training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715000" y="4741147"/>
            <a:ext cx="3535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www.edureka.co/data-science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51CF2-D278-4AAD-B968-1858F25A7B74}" type="datetime1">
              <a:rPr lang="en-US" altLang="en-US"/>
              <a:pPr/>
              <a:t>10/7/2015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5AEE6-3896-46E0-AC35-D2C4F2B5FBFD}" type="slidenum">
              <a:rPr lang="en-US" altLang="en-US"/>
              <a:pPr/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8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72350" y="258007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650" r:id="rId3"/>
    <p:sldLayoutId id="2147483654" r:id="rId4"/>
    <p:sldLayoutId id="2147483679" r:id="rId5"/>
    <p:sldLayoutId id="2147483727" r:id="rId6"/>
    <p:sldLayoutId id="2147483717" r:id="rId7"/>
    <p:sldLayoutId id="2147483721" r:id="rId8"/>
    <p:sldLayoutId id="2147483730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81350"/>
            <a:ext cx="9342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Top 5 Algorithms Used in Data </a:t>
            </a:r>
            <a:r>
              <a:rPr lang="en-US" sz="3200" b="1" dirty="0">
                <a:latin typeface="+mj-lt"/>
              </a:rPr>
              <a:t>S</a:t>
            </a:r>
            <a:r>
              <a:rPr lang="en-US" sz="3200" b="1" dirty="0" smtClean="0">
                <a:latin typeface="+mj-lt"/>
              </a:rPr>
              <a:t>cience</a:t>
            </a:r>
            <a:endParaRPr lang="en-IN" sz="3200" b="1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38" y="971550"/>
            <a:ext cx="3721262" cy="19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Decision Tree Example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775292"/>
            <a:ext cx="8268236" cy="4048125"/>
            <a:chOff x="533400" y="775292"/>
            <a:chExt cx="8268236" cy="4048125"/>
          </a:xfrm>
        </p:grpSpPr>
        <p:pic>
          <p:nvPicPr>
            <p:cNvPr id="5" name="Shape 370"/>
            <p:cNvPicPr preferRelativeResize="0"/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81711" y="775292"/>
              <a:ext cx="7019925" cy="4048125"/>
            </a:xfrm>
            <a:prstGeom prst="rect">
              <a:avLst/>
            </a:prstGeom>
          </p:spPr>
        </p:pic>
        <p:sp>
          <p:nvSpPr>
            <p:cNvPr id="6" name="Shape 371"/>
            <p:cNvSpPr/>
            <p:nvPr/>
          </p:nvSpPr>
          <p:spPr>
            <a:xfrm>
              <a:off x="533400" y="971550"/>
              <a:ext cx="1062520" cy="6858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</a:rPr>
                <a:t>Training</a:t>
              </a:r>
            </a:p>
            <a:p>
              <a:pPr algn="ctr">
                <a:buSzPct val="25000"/>
              </a:pPr>
              <a:r>
                <a:rPr lang="en-US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4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Decision Tree, Root : Student</a:t>
            </a:r>
            <a:endParaRPr lang="en-US" sz="2600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829111"/>
            <a:ext cx="6993650" cy="3459079"/>
            <a:chOff x="184079" y="705821"/>
            <a:chExt cx="6993650" cy="3459079"/>
          </a:xfrm>
        </p:grpSpPr>
        <p:sp>
          <p:nvSpPr>
            <p:cNvPr id="4" name="Shape 378"/>
            <p:cNvSpPr txBox="1"/>
            <p:nvPr/>
          </p:nvSpPr>
          <p:spPr>
            <a:xfrm>
              <a:off x="184079" y="705821"/>
              <a:ext cx="793679" cy="36933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  <a:defRPr/>
              </a:pPr>
              <a:r>
                <a:rPr lang="en-US" sz="16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Step-1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05326" y="1222640"/>
              <a:ext cx="899605" cy="307777"/>
            </a:xfrm>
            <a:prstGeom prst="rect">
              <a:avLst/>
            </a:prstGeom>
            <a:gradFill rotWithShape="1">
              <a:gsLst>
                <a:gs pos="0">
                  <a:srgbClr val="00B0F0">
                    <a:tint val="50000"/>
                    <a:satMod val="300000"/>
                  </a:srgbClr>
                </a:gs>
                <a:gs pos="35000">
                  <a:srgbClr val="00B0F0">
                    <a:tint val="37000"/>
                    <a:satMod val="300000"/>
                  </a:srgbClr>
                </a:gs>
                <a:gs pos="100000">
                  <a:srgbClr val="00B0F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Student</a:t>
              </a:r>
              <a:endParaRPr lang="en-IN" sz="1400" b="1" kern="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989780" y="1530417"/>
              <a:ext cx="715546" cy="575785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>
            <a:xfrm>
              <a:off x="4507149" y="1530417"/>
              <a:ext cx="681300" cy="575785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9BBB5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222517" y="2174175"/>
              <a:ext cx="2609850" cy="19907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7964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596454" y="2174175"/>
              <a:ext cx="2581275" cy="19621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9189537">
              <a:off x="3046727" y="1486655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NO</a:t>
              </a:r>
              <a:endParaRPr lang="en-IN" sz="14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492198">
              <a:off x="4648250" y="1486654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YES</a:t>
              </a:r>
              <a:endParaRPr lang="en-IN" sz="14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Decision Tree, Root : Student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2909" y="830818"/>
            <a:ext cx="8677673" cy="3487093"/>
            <a:chOff x="354006" y="810269"/>
            <a:chExt cx="8677673" cy="3487093"/>
          </a:xfrm>
        </p:grpSpPr>
        <p:sp>
          <p:nvSpPr>
            <p:cNvPr id="4" name="Shape 386"/>
            <p:cNvSpPr txBox="1"/>
            <p:nvPr/>
          </p:nvSpPr>
          <p:spPr>
            <a:xfrm>
              <a:off x="574497" y="810269"/>
              <a:ext cx="802240" cy="36933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  <a:defRPr/>
              </a:pPr>
              <a:r>
                <a:rPr lang="en-US" sz="16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Step-2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7743" y="1256141"/>
              <a:ext cx="899605" cy="307777"/>
            </a:xfrm>
            <a:prstGeom prst="rect">
              <a:avLst/>
            </a:prstGeom>
            <a:gradFill rotWithShape="1">
              <a:gsLst>
                <a:gs pos="0">
                  <a:srgbClr val="00B0F0">
                    <a:tint val="50000"/>
                    <a:satMod val="300000"/>
                  </a:srgbClr>
                </a:gs>
                <a:gs pos="35000">
                  <a:srgbClr val="00B0F0">
                    <a:tint val="37000"/>
                    <a:satMod val="300000"/>
                  </a:srgbClr>
                </a:gs>
                <a:gs pos="100000">
                  <a:srgbClr val="00B0F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Student</a:t>
              </a:r>
              <a:endParaRPr lang="en-IN" sz="1400" b="1" kern="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cxnSp>
          <p:nvCxnSpPr>
            <p:cNvPr id="6" name="Straight Arrow Connector 5"/>
            <p:cNvCxnSpPr>
              <a:endCxn id="7" idx="0"/>
            </p:cNvCxnSpPr>
            <p:nvPr/>
          </p:nvCxnSpPr>
          <p:spPr>
            <a:xfrm flipH="1">
              <a:off x="2273214" y="1563918"/>
              <a:ext cx="1764529" cy="694110"/>
            </a:xfrm>
            <a:prstGeom prst="straightConnector1">
              <a:avLst/>
            </a:prstGeom>
            <a:noFill/>
            <a:ln w="9525" cap="flat" cmpd="sng" algn="ctr">
              <a:solidFill>
                <a:srgbClr val="F4891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87531" y="2258028"/>
              <a:ext cx="771365" cy="30777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Income</a:t>
              </a:r>
              <a:endParaRPr lang="en-IN" sz="1400" kern="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5929" y="2106202"/>
              <a:ext cx="771365" cy="30777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Income</a:t>
              </a:r>
              <a:endParaRPr lang="en-IN" sz="1400" kern="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EEECE1">
                  <a:tint val="45000"/>
                  <a:satMod val="400000"/>
                </a:srgbClr>
              </a:duotone>
              <a:extLst/>
            </a:blip>
            <a:stretch>
              <a:fillRect/>
            </a:stretch>
          </p:blipFill>
          <p:spPr>
            <a:xfrm>
              <a:off x="354006" y="3211512"/>
              <a:ext cx="1533525" cy="9715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74484" y="3059112"/>
              <a:ext cx="1571625" cy="120015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4887656" y="1563918"/>
              <a:ext cx="1143274" cy="521736"/>
            </a:xfrm>
            <a:prstGeom prst="straightConnector1">
              <a:avLst/>
            </a:prstGeom>
            <a:noFill/>
            <a:ln w="9525" cap="flat" cmpd="sng" algn="ctr">
              <a:solidFill>
                <a:srgbClr val="F4891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1317" y="3097212"/>
              <a:ext cx="1685925" cy="12001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EEECE1">
                  <a:tint val="45000"/>
                  <a:satMod val="400000"/>
                </a:srgbClr>
              </a:duotone>
              <a:extLst/>
            </a:blip>
            <a:stretch>
              <a:fillRect/>
            </a:stretch>
          </p:blipFill>
          <p:spPr>
            <a:xfrm>
              <a:off x="5871648" y="3130157"/>
              <a:ext cx="1552575" cy="723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9BBB59">
                  <a:tint val="45000"/>
                  <a:satMod val="400000"/>
                </a:srgbClr>
              </a:duotone>
              <a:extLst/>
            </a:blip>
            <a:stretch>
              <a:fillRect/>
            </a:stretch>
          </p:blipFill>
          <p:spPr>
            <a:xfrm>
              <a:off x="7488629" y="3192551"/>
              <a:ext cx="1543050" cy="55245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flipH="1">
              <a:off x="1120769" y="2565805"/>
              <a:ext cx="766762" cy="645707"/>
            </a:xfrm>
            <a:prstGeom prst="straightConnector1">
              <a:avLst/>
            </a:prstGeom>
            <a:noFill/>
            <a:ln w="9525" cap="flat" cmpd="sng" algn="ctr">
              <a:solidFill>
                <a:srgbClr val="F4891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>
            <a:xfrm>
              <a:off x="2658896" y="2565805"/>
              <a:ext cx="402803" cy="493307"/>
            </a:xfrm>
            <a:prstGeom prst="straightConnector1">
              <a:avLst/>
            </a:prstGeom>
            <a:noFill/>
            <a:ln w="9525" cap="flat" cmpd="sng" algn="ctr">
              <a:solidFill>
                <a:srgbClr val="F4891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endCxn id="12" idx="0"/>
            </p:cNvCxnSpPr>
            <p:nvPr/>
          </p:nvCxnSpPr>
          <p:spPr>
            <a:xfrm flipH="1">
              <a:off x="4964280" y="2411916"/>
              <a:ext cx="941649" cy="685296"/>
            </a:xfrm>
            <a:prstGeom prst="straightConnector1">
              <a:avLst/>
            </a:prstGeom>
            <a:noFill/>
            <a:ln w="9525" cap="flat" cmpd="sng" algn="ctr">
              <a:solidFill>
                <a:srgbClr val="F4891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8" idx="2"/>
              <a:endCxn id="13" idx="0"/>
            </p:cNvCxnSpPr>
            <p:nvPr/>
          </p:nvCxnSpPr>
          <p:spPr>
            <a:xfrm>
              <a:off x="6291612" y="2413979"/>
              <a:ext cx="356324" cy="716178"/>
            </a:xfrm>
            <a:prstGeom prst="straightConnector1">
              <a:avLst/>
            </a:prstGeom>
            <a:noFill/>
            <a:ln w="9525" cap="flat" cmpd="sng" algn="ctr">
              <a:solidFill>
                <a:srgbClr val="F4891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endCxn id="14" idx="0"/>
            </p:cNvCxnSpPr>
            <p:nvPr/>
          </p:nvCxnSpPr>
          <p:spPr>
            <a:xfrm>
              <a:off x="6677294" y="2411916"/>
              <a:ext cx="1582860" cy="780635"/>
            </a:xfrm>
            <a:prstGeom prst="straightConnector1">
              <a:avLst/>
            </a:prstGeom>
            <a:noFill/>
            <a:ln w="9525" cap="flat" cmpd="sng" algn="ctr">
              <a:solidFill>
                <a:srgbClr val="F4891E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 rot="19112269">
              <a:off x="1191914" y="2577643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High</a:t>
              </a:r>
              <a:endParaRPr lang="en-IN" sz="12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3013238">
              <a:off x="2616188" y="2577643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Medium</a:t>
              </a:r>
              <a:endParaRPr lang="en-IN" sz="12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9065119">
              <a:off x="5125600" y="2467545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Low</a:t>
              </a:r>
              <a:endParaRPr lang="en-IN" sz="12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9322" y="2716142"/>
              <a:ext cx="729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Medium</a:t>
              </a:r>
              <a:endParaRPr lang="en-IN" sz="12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793041">
              <a:off x="7245455" y="24675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High</a:t>
              </a:r>
              <a:endParaRPr lang="en-IN" sz="12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0238580">
              <a:off x="3019196" y="152561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No</a:t>
              </a:r>
              <a:endParaRPr lang="en-IN" sz="1400" b="1" kern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731820">
              <a:off x="5190904" y="1449415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 kern="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Yes</a:t>
              </a:r>
              <a:endParaRPr lang="en-IN" sz="1400" b="1" kern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62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Decision Tree, Root : Student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6825" y="830818"/>
            <a:ext cx="8212572" cy="3588818"/>
            <a:chOff x="591212" y="830246"/>
            <a:chExt cx="8212572" cy="3588818"/>
          </a:xfrm>
        </p:grpSpPr>
        <p:sp>
          <p:nvSpPr>
            <p:cNvPr id="4" name="Shape 392"/>
            <p:cNvSpPr txBox="1"/>
            <p:nvPr/>
          </p:nvSpPr>
          <p:spPr>
            <a:xfrm>
              <a:off x="591212" y="830246"/>
              <a:ext cx="834775" cy="36933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  <a:defRPr/>
              </a:pPr>
              <a:r>
                <a:rPr lang="en-US" sz="16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Step-3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987" y="1249485"/>
              <a:ext cx="8139797" cy="3169579"/>
              <a:chOff x="396859" y="1218663"/>
              <a:chExt cx="8139797" cy="316957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56709" y="1218663"/>
                <a:ext cx="4789763" cy="1309664"/>
                <a:chOff x="1846434" y="1276690"/>
                <a:chExt cx="4789763" cy="1309664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3996646" y="1276690"/>
                  <a:ext cx="899605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B0F0">
                        <a:tint val="50000"/>
                        <a:satMod val="300000"/>
                      </a:srgbClr>
                    </a:gs>
                    <a:gs pos="35000">
                      <a:srgbClr val="00B0F0">
                        <a:tint val="37000"/>
                        <a:satMod val="300000"/>
                      </a:srgbClr>
                    </a:gs>
                    <a:gs pos="100000">
                      <a:srgbClr val="00B0F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B0F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Student</a:t>
                  </a:r>
                  <a:endParaRPr lang="en-IN" sz="1400" b="1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2232117" y="1584467"/>
                  <a:ext cx="1764529" cy="69411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1846434" y="2278577"/>
                  <a:ext cx="771365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Income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864832" y="2126751"/>
                  <a:ext cx="771365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Income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846559" y="1584467"/>
                  <a:ext cx="1143274" cy="52173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27" name="TextBox 26"/>
                <p:cNvSpPr txBox="1"/>
                <p:nvPr/>
              </p:nvSpPr>
              <p:spPr>
                <a:xfrm rot="20238580">
                  <a:off x="2978099" y="1546165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00B0F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No</a:t>
                  </a:r>
                  <a:endParaRPr lang="en-IN" sz="1400" b="1" kern="0" dirty="0" smtClean="0">
                    <a:solidFill>
                      <a:srgbClr val="00B0F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 rot="1731820">
                  <a:off x="5149807" y="1469964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00B0F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Yes</a:t>
                  </a:r>
                  <a:endParaRPr lang="en-IN" sz="1400" b="1" kern="0" dirty="0" smtClean="0">
                    <a:solidFill>
                      <a:srgbClr val="00B0F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/>
              </a:blip>
              <a:stretch>
                <a:fillRect/>
              </a:stretch>
            </p:blipFill>
            <p:spPr>
              <a:xfrm>
                <a:off x="396859" y="3037296"/>
                <a:ext cx="1628775" cy="115455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112009" y="3035692"/>
                <a:ext cx="1676400" cy="1352550"/>
              </a:xfrm>
              <a:prstGeom prst="rect">
                <a:avLst/>
              </a:prstGeom>
            </p:spPr>
          </p:pic>
          <p:cxnSp>
            <p:nvCxnSpPr>
              <p:cNvPr id="9" name="Straight Arrow Connector 8"/>
              <p:cNvCxnSpPr>
                <a:endCxn id="7" idx="0"/>
              </p:cNvCxnSpPr>
              <p:nvPr/>
            </p:nvCxnSpPr>
            <p:spPr>
              <a:xfrm flipH="1">
                <a:off x="1211247" y="2528327"/>
                <a:ext cx="814388" cy="50896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506894" y="2528327"/>
                <a:ext cx="698046" cy="50736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431877" y="3035692"/>
                <a:ext cx="1790700" cy="1352550"/>
              </a:xfrm>
              <a:prstGeom prst="rect">
                <a:avLst/>
              </a:prstGeom>
            </p:spPr>
          </p:pic>
          <p:cxnSp>
            <p:nvCxnSpPr>
              <p:cNvPr id="12" name="Straight Arrow Connector 11"/>
              <p:cNvCxnSpPr>
                <a:endCxn id="11" idx="0"/>
              </p:cNvCxnSpPr>
              <p:nvPr/>
            </p:nvCxnSpPr>
            <p:spPr>
              <a:xfrm flipH="1">
                <a:off x="5327227" y="2374438"/>
                <a:ext cx="547881" cy="66125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431622" y="2374438"/>
                <a:ext cx="811659" cy="76945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46472" y="2374438"/>
                <a:ext cx="1490661" cy="91329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7065876" y="3171529"/>
                <a:ext cx="545342" cy="307777"/>
              </a:xfrm>
              <a:prstGeom prst="rect">
                <a:avLst/>
              </a:prstGeom>
              <a:gradFill rotWithShape="1">
                <a:gsLst>
                  <a:gs pos="0">
                    <a:srgbClr val="F4891E">
                      <a:tint val="50000"/>
                      <a:satMod val="300000"/>
                    </a:srgbClr>
                  </a:gs>
                  <a:gs pos="35000">
                    <a:srgbClr val="F4891E">
                      <a:tint val="37000"/>
                      <a:satMod val="300000"/>
                    </a:srgbClr>
                  </a:gs>
                  <a:gs pos="100000">
                    <a:srgbClr val="F4891E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b="1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991314" y="3306798"/>
                <a:ext cx="545342" cy="307777"/>
              </a:xfrm>
              <a:prstGeom prst="rect">
                <a:avLst/>
              </a:prstGeom>
              <a:gradFill rotWithShape="1">
                <a:gsLst>
                  <a:gs pos="0">
                    <a:srgbClr val="F4891E">
                      <a:tint val="50000"/>
                      <a:satMod val="300000"/>
                    </a:srgbClr>
                  </a:gs>
                  <a:gs pos="35000">
                    <a:srgbClr val="F4891E">
                      <a:tint val="37000"/>
                      <a:satMod val="300000"/>
                    </a:srgbClr>
                  </a:gs>
                  <a:gs pos="100000">
                    <a:srgbClr val="F4891E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b="1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9517393">
                <a:off x="1294378" y="2489025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High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2255257">
                <a:off x="2696239" y="2538381"/>
                <a:ext cx="729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Medium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8730027">
                <a:off x="5276291" y="2489025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Low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41214" y="2841453"/>
                <a:ext cx="729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Medium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886018">
                <a:off x="7118806" y="247938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High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9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Decision Tree, Root : Student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32217" y="830818"/>
            <a:ext cx="8398387" cy="3669672"/>
            <a:chOff x="432217" y="830818"/>
            <a:chExt cx="8398387" cy="3669672"/>
          </a:xfrm>
        </p:grpSpPr>
        <p:grpSp>
          <p:nvGrpSpPr>
            <p:cNvPr id="30" name="Group 29"/>
            <p:cNvGrpSpPr/>
            <p:nvPr/>
          </p:nvGrpSpPr>
          <p:grpSpPr>
            <a:xfrm>
              <a:off x="432217" y="1434378"/>
              <a:ext cx="8398387" cy="3066112"/>
              <a:chOff x="488442" y="1249485"/>
              <a:chExt cx="8398387" cy="3066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274049" y="1249485"/>
                <a:ext cx="899605" cy="307777"/>
              </a:xfrm>
              <a:prstGeom prst="rect">
                <a:avLst/>
              </a:prstGeom>
              <a:gradFill rotWithShape="1">
                <a:gsLst>
                  <a:gs pos="0">
                    <a:srgbClr val="00B0F0">
                      <a:tint val="50000"/>
                      <a:satMod val="300000"/>
                    </a:srgbClr>
                  </a:gs>
                  <a:gs pos="35000">
                    <a:srgbClr val="00B0F0">
                      <a:tint val="37000"/>
                      <a:satMod val="300000"/>
                    </a:srgbClr>
                  </a:gs>
                  <a:gs pos="100000">
                    <a:srgbClr val="00B0F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B0F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Student</a:t>
                </a:r>
                <a:endParaRPr lang="en-IN" sz="1400" b="1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822480" y="1945657"/>
                <a:ext cx="771365" cy="307777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Income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34703" y="1945656"/>
                <a:ext cx="771365" cy="307777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Income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3593845" y="1557262"/>
                <a:ext cx="680204" cy="3883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123962" y="1557262"/>
                <a:ext cx="1110741" cy="3883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2393879" y="2253433"/>
                <a:ext cx="428601" cy="3253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593845" y="2253433"/>
                <a:ext cx="413076" cy="39730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1941586" y="2619461"/>
                <a:ext cx="503664" cy="307777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Age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29697" y="2671281"/>
                <a:ext cx="404278" cy="307777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CR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1530849" y="2927238"/>
                <a:ext cx="410737" cy="49360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/>
              </a:blip>
              <a:stretch>
                <a:fillRect/>
              </a:stretch>
            </p:blipFill>
            <p:spPr>
              <a:xfrm>
                <a:off x="488442" y="3431119"/>
                <a:ext cx="1247775" cy="723900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97550" y="3316819"/>
                <a:ext cx="895350" cy="476250"/>
              </a:xfrm>
              <a:prstGeom prst="rect">
                <a:avLst/>
              </a:prstGeom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>
                <a:off x="2419509" y="2927238"/>
                <a:ext cx="107150" cy="38958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754233" y="3416831"/>
                <a:ext cx="1114425" cy="752475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9BBB59">
                    <a:tint val="45000"/>
                    <a:satMod val="400000"/>
                  </a:srgbClr>
                </a:duotone>
                <a:extLst/>
              </a:blip>
              <a:stretch>
                <a:fillRect/>
              </a:stretch>
            </p:blipFill>
            <p:spPr>
              <a:xfrm>
                <a:off x="3929991" y="3376358"/>
                <a:ext cx="1095375" cy="72390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5911496" y="2864948"/>
                <a:ext cx="404278" cy="307777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CR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6133672" y="2253433"/>
                <a:ext cx="101031" cy="57173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EEECE1">
                    <a:tint val="45000"/>
                    <a:satMod val="400000"/>
                  </a:srgbClr>
                </a:duotone>
                <a:extLst/>
              </a:blip>
              <a:stretch>
                <a:fillRect/>
              </a:stretch>
            </p:blipFill>
            <p:spPr>
              <a:xfrm>
                <a:off x="5236611" y="3554944"/>
                <a:ext cx="952500" cy="742950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6266285" y="3544072"/>
                <a:ext cx="1038225" cy="771525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 flipH="1">
                <a:off x="5548045" y="3189434"/>
                <a:ext cx="372760" cy="35463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2" name="Straight Arrow Connector 51"/>
              <p:cNvCxnSpPr>
                <a:endCxn id="50" idx="0"/>
              </p:cNvCxnSpPr>
              <p:nvPr/>
            </p:nvCxnSpPr>
            <p:spPr>
              <a:xfrm>
                <a:off x="6355848" y="3189434"/>
                <a:ext cx="429550" cy="35463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903326" y="2282558"/>
                <a:ext cx="658454" cy="69650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4" name="Straight Arrow Connector 53"/>
              <p:cNvCxnSpPr>
                <a:stCxn id="34" idx="3"/>
              </p:cNvCxnSpPr>
              <p:nvPr/>
            </p:nvCxnSpPr>
            <p:spPr>
              <a:xfrm>
                <a:off x="7006068" y="2099545"/>
                <a:ext cx="1295451" cy="87951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55" name="TextBox 54"/>
              <p:cNvSpPr txBox="1"/>
              <p:nvPr/>
            </p:nvSpPr>
            <p:spPr>
              <a:xfrm>
                <a:off x="7474961" y="3017945"/>
                <a:ext cx="545342" cy="307777"/>
              </a:xfrm>
              <a:prstGeom prst="rect">
                <a:avLst/>
              </a:prstGeom>
              <a:gradFill rotWithShape="1">
                <a:gsLst>
                  <a:gs pos="0">
                    <a:srgbClr val="F4891E">
                      <a:tint val="50000"/>
                      <a:satMod val="300000"/>
                    </a:srgbClr>
                  </a:gs>
                  <a:gs pos="35000">
                    <a:srgbClr val="F4891E">
                      <a:tint val="37000"/>
                      <a:satMod val="300000"/>
                    </a:srgbClr>
                  </a:gs>
                  <a:gs pos="100000">
                    <a:srgbClr val="F4891E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b="1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41487" y="2979058"/>
                <a:ext cx="545342" cy="307777"/>
              </a:xfrm>
              <a:prstGeom prst="rect">
                <a:avLst/>
              </a:prstGeom>
              <a:gradFill rotWithShape="1">
                <a:gsLst>
                  <a:gs pos="0">
                    <a:srgbClr val="F4891E">
                      <a:tint val="50000"/>
                      <a:satMod val="300000"/>
                    </a:srgbClr>
                  </a:gs>
                  <a:gs pos="35000">
                    <a:srgbClr val="F4891E">
                      <a:tint val="37000"/>
                      <a:satMod val="300000"/>
                    </a:srgbClr>
                  </a:gs>
                  <a:gs pos="100000">
                    <a:srgbClr val="F4891E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b="1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b="1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9716633">
                <a:off x="3640495" y="1445282"/>
                <a:ext cx="4171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No</a:t>
                </a:r>
                <a:endParaRPr lang="en-IN" sz="14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260135">
                <a:off x="5456314" y="1435974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260211">
                <a:off x="2230001" y="2136203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High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2848654">
                <a:off x="3575779" y="2211862"/>
                <a:ext cx="729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Medium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8656350">
                <a:off x="1325375" y="2879003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&lt; = 30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829518" y="3010686"/>
                <a:ext cx="6511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1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31….40</a:t>
                </a:r>
                <a:endParaRPr lang="en-IN" sz="11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>
                <a:off x="3270751" y="3017502"/>
                <a:ext cx="557212" cy="39932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274049" y="3010686"/>
                <a:ext cx="424956" cy="36567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5" name="TextBox 64"/>
              <p:cNvSpPr txBox="1"/>
              <p:nvPr/>
            </p:nvSpPr>
            <p:spPr>
              <a:xfrm rot="19233198">
                <a:off x="3234313" y="2909326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Fair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2653518">
                <a:off x="4202156" y="2940036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Excellent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7342280">
                <a:off x="5810550" y="2330208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Low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303709" y="2313583"/>
                <a:ext cx="729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Medium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2479113">
                <a:off x="7431096" y="220901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High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9233198">
                <a:off x="5432935" y="3058950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Fair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2653518">
                <a:off x="6348186" y="3112116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Excellent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</p:grpSp>
        <p:sp>
          <p:nvSpPr>
            <p:cNvPr id="31" name="Shape 392"/>
            <p:cNvSpPr txBox="1"/>
            <p:nvPr/>
          </p:nvSpPr>
          <p:spPr>
            <a:xfrm>
              <a:off x="536825" y="830818"/>
              <a:ext cx="834775" cy="36933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  <a:defRPr/>
              </a:pPr>
              <a:r>
                <a:rPr lang="en-US" sz="16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Step-4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Decision Tree, Root : Student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36825" y="830818"/>
            <a:ext cx="8087098" cy="3648919"/>
            <a:chOff x="536825" y="830818"/>
            <a:chExt cx="8087098" cy="3648919"/>
          </a:xfrm>
        </p:grpSpPr>
        <p:grpSp>
          <p:nvGrpSpPr>
            <p:cNvPr id="30" name="Group 29"/>
            <p:cNvGrpSpPr/>
            <p:nvPr/>
          </p:nvGrpSpPr>
          <p:grpSpPr>
            <a:xfrm>
              <a:off x="647340" y="1171956"/>
              <a:ext cx="7976583" cy="3307781"/>
              <a:chOff x="719259" y="1171956"/>
              <a:chExt cx="7976583" cy="330778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736103" y="1171956"/>
                <a:ext cx="5064482" cy="1923240"/>
                <a:chOff x="1797747" y="1290582"/>
                <a:chExt cx="5064482" cy="1923240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4130210" y="1290582"/>
                  <a:ext cx="899605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B0F0">
                        <a:tint val="50000"/>
                        <a:satMod val="300000"/>
                      </a:srgbClr>
                    </a:gs>
                    <a:gs pos="35000">
                      <a:srgbClr val="00B0F0">
                        <a:tint val="37000"/>
                        <a:satMod val="300000"/>
                      </a:srgbClr>
                    </a:gs>
                    <a:gs pos="100000">
                      <a:srgbClr val="00B0F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B0F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Student</a:t>
                  </a:r>
                  <a:endParaRPr lang="en-IN" sz="1400" b="1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678641" y="1986754"/>
                  <a:ext cx="771365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Income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090864" y="1986753"/>
                  <a:ext cx="771365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Income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 flipH="1">
                  <a:off x="3450006" y="1598359"/>
                  <a:ext cx="680204" cy="38839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4980123" y="1598359"/>
                  <a:ext cx="1110741" cy="38839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2250040" y="2294530"/>
                  <a:ext cx="428601" cy="325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3450006" y="2294530"/>
                  <a:ext cx="413076" cy="3973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1797747" y="2660558"/>
                  <a:ext cx="503664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Age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685858" y="2712378"/>
                  <a:ext cx="404278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CR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767657" y="2906045"/>
                  <a:ext cx="404278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CR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5989833" y="2294530"/>
                  <a:ext cx="101031" cy="57173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027416" y="2849709"/>
                <a:ext cx="708687" cy="75652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4" name="Straight Arrow Connector 33"/>
              <p:cNvCxnSpPr>
                <a:stCxn id="69" idx="2"/>
              </p:cNvCxnSpPr>
              <p:nvPr/>
            </p:nvCxnSpPr>
            <p:spPr>
              <a:xfrm>
                <a:off x="1987935" y="2849709"/>
                <a:ext cx="251832" cy="67432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719259" y="3678149"/>
                <a:ext cx="413896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No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3113070" y="2901529"/>
                <a:ext cx="511144" cy="70470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7" name="Straight Arrow Connector 36"/>
              <p:cNvCxnSpPr>
                <a:stCxn id="70" idx="2"/>
              </p:cNvCxnSpPr>
              <p:nvPr/>
            </p:nvCxnSpPr>
            <p:spPr>
              <a:xfrm>
                <a:off x="3826353" y="2901529"/>
                <a:ext cx="540164" cy="93050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EECE1">
                    <a:tint val="45000"/>
                    <a:satMod val="400000"/>
                  </a:srgbClr>
                </a:duotone>
                <a:extLst/>
              </a:blip>
              <a:stretch>
                <a:fillRect/>
              </a:stretch>
            </p:blipFill>
            <p:spPr>
              <a:xfrm>
                <a:off x="2575725" y="3623640"/>
                <a:ext cx="1019175" cy="73342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4BACC6">
                    <a:tint val="45000"/>
                    <a:satMod val="400000"/>
                  </a:srgbClr>
                </a:duotone>
                <a:extLst/>
              </a:blip>
              <a:stretch>
                <a:fillRect/>
              </a:stretch>
            </p:blipFill>
            <p:spPr>
              <a:xfrm>
                <a:off x="3829267" y="3832037"/>
                <a:ext cx="952500" cy="647700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/>
              <p:nvPr/>
            </p:nvCxnSpPr>
            <p:spPr>
              <a:xfrm flipH="1">
                <a:off x="5322013" y="3095196"/>
                <a:ext cx="384000" cy="89073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1" name="Straight Arrow Connector 40"/>
              <p:cNvCxnSpPr>
                <a:stCxn id="71" idx="2"/>
              </p:cNvCxnSpPr>
              <p:nvPr/>
            </p:nvCxnSpPr>
            <p:spPr>
              <a:xfrm>
                <a:off x="5908152" y="3095196"/>
                <a:ext cx="431003" cy="52844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/>
              </a:blip>
              <a:stretch>
                <a:fillRect/>
              </a:stretch>
            </p:blipFill>
            <p:spPr>
              <a:xfrm>
                <a:off x="5774771" y="3648628"/>
                <a:ext cx="942975" cy="704850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997553" y="3524260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31246" y="4001998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6616557" y="2175904"/>
                <a:ext cx="852755" cy="76540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>
                <a:stCxn id="64" idx="3"/>
              </p:cNvCxnSpPr>
              <p:nvPr/>
            </p:nvCxnSpPr>
            <p:spPr>
              <a:xfrm>
                <a:off x="6800585" y="2022016"/>
                <a:ext cx="1552305" cy="107318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7110521" y="3012384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32254" y="3165825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9716633">
                <a:off x="3509351" y="1363698"/>
                <a:ext cx="4171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No</a:t>
                </a:r>
                <a:endParaRPr lang="en-IN" sz="14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260135">
                <a:off x="5325170" y="135439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9260211">
                <a:off x="2069858" y="208912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High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848654">
                <a:off x="3363692" y="2173780"/>
                <a:ext cx="729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Medium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8656350">
                <a:off x="1084817" y="292256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&lt; = 30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485395" y="3074931"/>
                <a:ext cx="6511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1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31….40</a:t>
                </a:r>
                <a:endParaRPr lang="en-IN" sz="11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7342280">
                <a:off x="5621298" y="2307743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Low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114457" y="2291118"/>
                <a:ext cx="729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Medium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2479113">
                <a:off x="7241844" y="218654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High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8382168">
                <a:off x="3090474" y="2950423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Fair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3291540">
                <a:off x="3895966" y="3178298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Excellent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7399478">
                <a:off x="5164722" y="3285724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Fair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3224072">
                <a:off x="6032946" y="3213387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Excellent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</p:grpSp>
        <p:sp>
          <p:nvSpPr>
            <p:cNvPr id="31" name="Shape 392"/>
            <p:cNvSpPr txBox="1"/>
            <p:nvPr/>
          </p:nvSpPr>
          <p:spPr>
            <a:xfrm>
              <a:off x="536825" y="830818"/>
              <a:ext cx="834775" cy="36933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  <a:defRPr/>
              </a:pPr>
              <a:r>
                <a:rPr lang="en-US" sz="16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Step-5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7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Decision Tree, Root : Student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36825" y="759802"/>
            <a:ext cx="8233585" cy="4140522"/>
            <a:chOff x="536825" y="759802"/>
            <a:chExt cx="8233585" cy="4140522"/>
          </a:xfrm>
        </p:grpSpPr>
        <p:grpSp>
          <p:nvGrpSpPr>
            <p:cNvPr id="66" name="Group 65"/>
            <p:cNvGrpSpPr/>
            <p:nvPr/>
          </p:nvGrpSpPr>
          <p:grpSpPr>
            <a:xfrm>
              <a:off x="606240" y="759802"/>
              <a:ext cx="8164170" cy="4140522"/>
              <a:chOff x="811723" y="790625"/>
              <a:chExt cx="8164170" cy="414052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811723" y="790625"/>
                <a:ext cx="6010295" cy="3349412"/>
                <a:chOff x="873368" y="1150221"/>
                <a:chExt cx="6010295" cy="3349412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1819181" y="1150221"/>
                  <a:ext cx="5064482" cy="1729573"/>
                  <a:chOff x="1706165" y="1232416"/>
                  <a:chExt cx="5064482" cy="1729573"/>
                </a:xfrm>
              </p:grpSpPr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1706165" y="1232416"/>
                    <a:ext cx="5064482" cy="1729573"/>
                    <a:chOff x="1664184" y="1171956"/>
                    <a:chExt cx="5064482" cy="1729573"/>
                  </a:xfrm>
                </p:grpSpPr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3996647" y="1171956"/>
                      <a:ext cx="899605" cy="30777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B0F0">
                            <a:tint val="50000"/>
                            <a:satMod val="300000"/>
                          </a:srgbClr>
                        </a:gs>
                        <a:gs pos="35000">
                          <a:srgbClr val="00B0F0">
                            <a:tint val="37000"/>
                            <a:satMod val="300000"/>
                          </a:srgbClr>
                        </a:gs>
                        <a:gs pos="100000">
                          <a:srgbClr val="00B0F0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00B0F0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400" b="1" kern="0" dirty="0" smtClean="0">
                          <a:solidFill>
                            <a:srgbClr val="26262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  <a:rtl val="0"/>
                        </a:rPr>
                        <a:t>Student</a:t>
                      </a:r>
                      <a:endParaRPr lang="en-IN" sz="1400" b="1" kern="0" dirty="0" smtClean="0">
                        <a:solidFill>
                          <a:srgbClr val="26262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  <a:rtl val="0"/>
                      </a:endParaRPr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2545078" y="1868128"/>
                      <a:ext cx="771365" cy="30777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9BBB59">
                            <a:tint val="50000"/>
                            <a:satMod val="300000"/>
                          </a:srgbClr>
                        </a:gs>
                        <a:gs pos="35000">
                          <a:srgbClr val="9BBB59">
                            <a:tint val="37000"/>
                            <a:satMod val="300000"/>
                          </a:srgbClr>
                        </a:gs>
                        <a:gs pos="100000">
                          <a:srgbClr val="9BBB59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400" kern="0" dirty="0" smtClean="0">
                          <a:solidFill>
                            <a:srgbClr val="26262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  <a:rtl val="0"/>
                        </a:rPr>
                        <a:t>Income</a:t>
                      </a:r>
                      <a:endParaRPr lang="en-IN" sz="1400" kern="0" dirty="0" smtClean="0">
                        <a:solidFill>
                          <a:srgbClr val="26262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  <a:rtl val="0"/>
                      </a:endParaRPr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5957301" y="1868127"/>
                      <a:ext cx="771365" cy="30777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9BBB59">
                            <a:tint val="50000"/>
                            <a:satMod val="300000"/>
                          </a:srgbClr>
                        </a:gs>
                        <a:gs pos="35000">
                          <a:srgbClr val="9BBB59">
                            <a:tint val="37000"/>
                            <a:satMod val="300000"/>
                          </a:srgbClr>
                        </a:gs>
                        <a:gs pos="100000">
                          <a:srgbClr val="9BBB59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9BBB59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400" kern="0" dirty="0" smtClean="0">
                          <a:solidFill>
                            <a:srgbClr val="26262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  <a:rtl val="0"/>
                        </a:rPr>
                        <a:t>Income</a:t>
                      </a:r>
                      <a:endParaRPr lang="en-IN" sz="1400" kern="0" dirty="0" smtClean="0">
                        <a:solidFill>
                          <a:srgbClr val="26262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  <a:rtl val="0"/>
                      </a:endParaRPr>
                    </a:p>
                  </p:txBody>
                </p:sp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3316443" y="1479733"/>
                      <a:ext cx="680204" cy="388394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F4891E">
                          <a:shade val="95000"/>
                          <a:satMod val="105000"/>
                        </a:srgbClr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121" name="Straight Arrow Connector 120"/>
                    <p:cNvCxnSpPr/>
                    <p:nvPr/>
                  </p:nvCxnSpPr>
                  <p:spPr>
                    <a:xfrm>
                      <a:off x="4846560" y="1479733"/>
                      <a:ext cx="1110741" cy="388394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F4891E">
                          <a:shade val="95000"/>
                          <a:satMod val="105000"/>
                        </a:srgbClr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122" name="Straight Arrow Connector 121"/>
                    <p:cNvCxnSpPr/>
                    <p:nvPr/>
                  </p:nvCxnSpPr>
                  <p:spPr>
                    <a:xfrm flipH="1">
                      <a:off x="2116477" y="2175904"/>
                      <a:ext cx="428601" cy="32538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rgbClr val="F4891E">
                          <a:shade val="95000"/>
                          <a:satMod val="105000"/>
                        </a:srgbClr>
                      </a:solidFill>
                      <a:prstDash val="solid"/>
                      <a:tailEnd type="triangle"/>
                    </a:ln>
                    <a:effectLst/>
                  </p:spPr>
                </p:cxn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664184" y="2541932"/>
                      <a:ext cx="503664" cy="30777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F79646">
                            <a:tint val="50000"/>
                            <a:satMod val="300000"/>
                          </a:srgbClr>
                        </a:gs>
                        <a:gs pos="35000">
                          <a:srgbClr val="F79646">
                            <a:tint val="37000"/>
                            <a:satMod val="300000"/>
                          </a:srgbClr>
                        </a:gs>
                        <a:gs pos="100000">
                          <a:srgbClr val="F79646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400" kern="0" dirty="0" smtClean="0">
                          <a:solidFill>
                            <a:srgbClr val="26262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  <a:rtl val="0"/>
                        </a:rPr>
                        <a:t>Age</a:t>
                      </a:r>
                      <a:endParaRPr lang="en-IN" sz="1400" kern="0" dirty="0" smtClean="0">
                        <a:solidFill>
                          <a:srgbClr val="26262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  <a:rtl val="0"/>
                      </a:endParaRPr>
                    </a:p>
                  </p:txBody>
                </p:sp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3552295" y="2593752"/>
                      <a:ext cx="404278" cy="30777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F79646">
                            <a:tint val="50000"/>
                            <a:satMod val="300000"/>
                          </a:srgbClr>
                        </a:gs>
                        <a:gs pos="35000">
                          <a:srgbClr val="F79646">
                            <a:tint val="37000"/>
                            <a:satMod val="300000"/>
                          </a:srgbClr>
                        </a:gs>
                        <a:gs pos="100000">
                          <a:srgbClr val="F79646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400" kern="0" dirty="0" smtClean="0">
                          <a:solidFill>
                            <a:srgbClr val="26262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  <a:rtl val="0"/>
                        </a:rPr>
                        <a:t>CR</a:t>
                      </a:r>
                      <a:endParaRPr lang="en-IN" sz="1400" kern="0" dirty="0" smtClean="0">
                        <a:solidFill>
                          <a:srgbClr val="26262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  <a:rtl val="0"/>
                      </a:endParaRPr>
                    </a:p>
                  </p:txBody>
                </p:sp>
                <p:sp>
                  <p:nvSpPr>
                    <p:cNvPr id="125" name="TextBox 124"/>
                    <p:cNvSpPr txBox="1"/>
                    <p:nvPr/>
                  </p:nvSpPr>
                  <p:spPr>
                    <a:xfrm rot="19716633">
                      <a:off x="3437432" y="1363698"/>
                      <a:ext cx="4171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  <a:rtl val="0"/>
                        </a:rPr>
                        <a:t>No</a:t>
                      </a:r>
                      <a:endParaRPr lang="en-IN" sz="1400" kern="0" dirty="0" smtClean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  <a:rtl val="0"/>
                      </a:endParaRPr>
                    </a:p>
                  </p:txBody>
                </p:sp>
                <p:sp>
                  <p:nvSpPr>
                    <p:cNvPr id="126" name="TextBox 125"/>
                    <p:cNvSpPr txBox="1"/>
                    <p:nvPr/>
                  </p:nvSpPr>
                  <p:spPr>
                    <a:xfrm rot="1260135">
                      <a:off x="5253251" y="1354390"/>
                      <a:ext cx="4635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  <a:rtl val="0"/>
                        </a:rPr>
                        <a:t>Yes</a:t>
                      </a:r>
                      <a:endParaRPr lang="en-IN" sz="1400" kern="0" dirty="0" smtClean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  <a:rtl val="0"/>
                      </a:endParaRPr>
                    </a:p>
                  </p:txBody>
                </p:sp>
                <p:sp>
                  <p:nvSpPr>
                    <p:cNvPr id="127" name="TextBox 126"/>
                    <p:cNvSpPr txBox="1"/>
                    <p:nvPr/>
                  </p:nvSpPr>
                  <p:spPr>
                    <a:xfrm rot="19260211">
                      <a:off x="1997939" y="2089121"/>
                      <a:ext cx="4988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  <a:rtl val="0"/>
                        </a:rPr>
                        <a:t>High</a:t>
                      </a:r>
                      <a:endParaRPr lang="en-IN" sz="1200" kern="0" dirty="0" smtClean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  <a:rtl val="0"/>
                      </a:endParaRPr>
                    </a:p>
                  </p:txBody>
                </p:sp>
                <p:sp>
                  <p:nvSpPr>
                    <p:cNvPr id="128" name="TextBox 127"/>
                    <p:cNvSpPr txBox="1"/>
                    <p:nvPr/>
                  </p:nvSpPr>
                  <p:spPr>
                    <a:xfrm rot="2848654">
                      <a:off x="3274718" y="2194817"/>
                      <a:ext cx="7296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  <a:rtl val="0"/>
                        </a:rPr>
                        <a:t>Medium</a:t>
                      </a:r>
                      <a:endParaRPr lang="en-IN" sz="1200" kern="0" dirty="0" smtClean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  <a:rtl val="0"/>
                      </a:endParaRPr>
                    </a:p>
                  </p:txBody>
                </p:sp>
              </p:grpSp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3346672" y="2236364"/>
                    <a:ext cx="413076" cy="39730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F4891E">
                        <a:shade val="95000"/>
                        <a:satMod val="105000"/>
                      </a:srgbClr>
                    </a:solidFill>
                    <a:prstDash val="solid"/>
                    <a:tailEnd type="triangle"/>
                  </a:ln>
                  <a:effectLst/>
                </p:spPr>
              </p:cxnSp>
            </p:grpSp>
            <p:cxnSp>
              <p:nvCxnSpPr>
                <p:cNvPr id="105" name="Straight Arrow Connector 104"/>
                <p:cNvCxnSpPr/>
                <p:nvPr/>
              </p:nvCxnSpPr>
              <p:spPr>
                <a:xfrm flipH="1">
                  <a:off x="1181525" y="2849709"/>
                  <a:ext cx="708687" cy="75652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142044" y="2849709"/>
                  <a:ext cx="251832" cy="674327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873368" y="3678149"/>
                  <a:ext cx="413896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No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151662" y="3524260"/>
                  <a:ext cx="463588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Yes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 rot="18656350">
                  <a:off x="1238926" y="2922569"/>
                  <a:ext cx="6719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200" kern="0" dirty="0" smtClean="0">
                      <a:solidFill>
                        <a:srgbClr val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&lt; = 30</a:t>
                  </a:r>
                  <a:endParaRPr lang="en-IN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639504" y="3074931"/>
                  <a:ext cx="6511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100" kern="0" dirty="0" smtClean="0">
                      <a:solidFill>
                        <a:srgbClr val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31….40</a:t>
                  </a:r>
                  <a:endParaRPr lang="en-IN" sz="11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cxnSp>
              <p:nvCxnSpPr>
                <p:cNvPr id="111" name="Straight Arrow Connector 110"/>
                <p:cNvCxnSpPr/>
                <p:nvPr/>
              </p:nvCxnSpPr>
              <p:spPr>
                <a:xfrm flipH="1">
                  <a:off x="3082247" y="2879794"/>
                  <a:ext cx="625045" cy="131206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143225" y="2849709"/>
                  <a:ext cx="346582" cy="536547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4891E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4326788" y="3407991"/>
                  <a:ext cx="503664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>
                        <a:tint val="50000"/>
                        <a:satMod val="300000"/>
                      </a:srgbClr>
                    </a:gs>
                    <a:gs pos="35000">
                      <a:srgbClr val="262626">
                        <a:tint val="37000"/>
                        <a:satMod val="300000"/>
                      </a:srgbClr>
                    </a:gs>
                    <a:gs pos="100000">
                      <a:srgbClr val="26262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26262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Age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830415" y="4191856"/>
                  <a:ext cx="503664" cy="307777"/>
                </a:xfrm>
                <a:prstGeom prst="rect">
                  <a:avLst/>
                </a:prstGeom>
                <a:gradFill rotWithShape="1">
                  <a:gsLst>
                    <a:gs pos="0">
                      <a:srgbClr val="262626">
                        <a:tint val="50000"/>
                        <a:satMod val="300000"/>
                      </a:srgbClr>
                    </a:gs>
                    <a:gs pos="35000">
                      <a:srgbClr val="262626">
                        <a:tint val="37000"/>
                        <a:satMod val="300000"/>
                      </a:srgbClr>
                    </a:gs>
                    <a:gs pos="100000">
                      <a:srgbClr val="26262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26262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400" kern="0" dirty="0" smtClean="0">
                      <a:solidFill>
                        <a:srgbClr val="26262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  <a:sym typeface="Arial"/>
                      <a:rtl val="0"/>
                    </a:rPr>
                    <a:t>Age</a:t>
                  </a:r>
                  <a:endParaRPr lang="en-IN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endParaRPr>
                </a:p>
              </p:txBody>
            </p:sp>
          </p:grpSp>
          <p:cxnSp>
            <p:nvCxnSpPr>
              <p:cNvPr id="69" name="Straight Arrow Connector 68"/>
              <p:cNvCxnSpPr/>
              <p:nvPr/>
            </p:nvCxnSpPr>
            <p:spPr>
              <a:xfrm flipH="1">
                <a:off x="2506894" y="4140037"/>
                <a:ext cx="339048" cy="38059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3197640" y="4140037"/>
                <a:ext cx="373213" cy="46278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1" name="TextBox 70"/>
              <p:cNvSpPr txBox="1"/>
              <p:nvPr/>
            </p:nvSpPr>
            <p:spPr>
              <a:xfrm>
                <a:off x="2206315" y="4566750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453927" y="4623370"/>
                <a:ext cx="413896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No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8359497">
                <a:off x="2281029" y="4099540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&gt; 40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2905021">
                <a:off x="3201219" y="4160814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&lt; = 30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 flipH="1">
                <a:off x="4105415" y="3356172"/>
                <a:ext cx="298911" cy="32219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584636" y="3356172"/>
                <a:ext cx="332427" cy="47608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3874123" y="3706200"/>
                <a:ext cx="413896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No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66260" y="3860088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8359497">
                <a:off x="3846286" y="3339903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&gt; 40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57469" y="3432218"/>
                <a:ext cx="6511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1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31….40</a:t>
                </a:r>
                <a:endParaRPr lang="en-IN" sz="11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>
                <a:off x="5834333" y="1794573"/>
                <a:ext cx="651985" cy="69554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802602" y="1794573"/>
                <a:ext cx="1130157" cy="67390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3" name="Straight Arrow Connector 82"/>
              <p:cNvCxnSpPr>
                <a:stCxn id="119" idx="3"/>
              </p:cNvCxnSpPr>
              <p:nvPr/>
            </p:nvCxnSpPr>
            <p:spPr>
              <a:xfrm>
                <a:off x="6822018" y="1640685"/>
                <a:ext cx="1798000" cy="82769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84" name="TextBox 83"/>
              <p:cNvSpPr txBox="1"/>
              <p:nvPr/>
            </p:nvSpPr>
            <p:spPr>
              <a:xfrm>
                <a:off x="5495282" y="2519224"/>
                <a:ext cx="404278" cy="307777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CR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85" name="Straight Arrow Connector 84"/>
              <p:cNvCxnSpPr>
                <a:stCxn id="84" idx="2"/>
              </p:cNvCxnSpPr>
              <p:nvPr/>
            </p:nvCxnSpPr>
            <p:spPr>
              <a:xfrm>
                <a:off x="5697421" y="2827001"/>
                <a:ext cx="166743" cy="60521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5939634" y="2827001"/>
                <a:ext cx="1213826" cy="69027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87" name="TextBox 86"/>
              <p:cNvSpPr txBox="1"/>
              <p:nvPr/>
            </p:nvSpPr>
            <p:spPr>
              <a:xfrm>
                <a:off x="7037453" y="3539939"/>
                <a:ext cx="503664" cy="307777"/>
              </a:xfrm>
              <a:prstGeom prst="rect">
                <a:avLst/>
              </a:prstGeom>
              <a:gradFill rotWithShape="1">
                <a:gsLst>
                  <a:gs pos="0">
                    <a:srgbClr val="262626">
                      <a:tint val="50000"/>
                      <a:satMod val="300000"/>
                    </a:srgbClr>
                  </a:gs>
                  <a:gs pos="35000">
                    <a:srgbClr val="262626">
                      <a:tint val="37000"/>
                      <a:satMod val="300000"/>
                    </a:srgbClr>
                  </a:gs>
                  <a:gs pos="100000">
                    <a:srgbClr val="26262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26262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Age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flipH="1">
                <a:off x="6822018" y="3847716"/>
                <a:ext cx="467267" cy="48261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9" name="Straight Arrow Connector 88"/>
              <p:cNvCxnSpPr>
                <a:endCxn id="91" idx="0"/>
              </p:cNvCxnSpPr>
              <p:nvPr/>
            </p:nvCxnSpPr>
            <p:spPr>
              <a:xfrm>
                <a:off x="7459038" y="3847716"/>
                <a:ext cx="680271" cy="52371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4891E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90" name="TextBox 89"/>
              <p:cNvSpPr txBox="1"/>
              <p:nvPr/>
            </p:nvSpPr>
            <p:spPr>
              <a:xfrm>
                <a:off x="6459982" y="4371429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932361" y="4371429"/>
                <a:ext cx="413896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No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407592" y="4125150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&gt; 40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453273" y="3883171"/>
                <a:ext cx="6511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1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31….40</a:t>
                </a:r>
                <a:endParaRPr lang="en-IN" sz="11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617141" y="3461279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792525" y="2495026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512305" y="2495026"/>
                <a:ext cx="463588" cy="307777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 smtClean="0">
                    <a:solidFill>
                      <a:srgbClr val="26262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Yes</a:t>
                </a:r>
                <a:endParaRPr lang="en-IN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17456502">
                <a:off x="3178904" y="2576835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Fair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3291540">
                <a:off x="4039714" y="2571310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Excellent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347667" y="3036905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Fair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991696">
                <a:off x="6211312" y="2864069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Excellent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8566076">
                <a:off x="5739576" y="1958952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Low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663111" y="2142343"/>
                <a:ext cx="729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Medium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697536">
                <a:off x="7509734" y="1742293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 kern="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High</a:t>
                </a:r>
                <a:endParaRPr lang="en-IN" sz="1200" kern="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endParaRPr>
              </a:p>
            </p:txBody>
          </p:sp>
        </p:grpSp>
        <p:sp>
          <p:nvSpPr>
            <p:cNvPr id="67" name="Shape 392"/>
            <p:cNvSpPr txBox="1"/>
            <p:nvPr/>
          </p:nvSpPr>
          <p:spPr>
            <a:xfrm>
              <a:off x="536825" y="830818"/>
              <a:ext cx="834775" cy="36933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  <a:defRPr/>
              </a:pPr>
              <a:r>
                <a:rPr lang="en-US" sz="16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Step-6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3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/>
              <a:t>Decision Tree, Root : Student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1" y="819150"/>
            <a:ext cx="8763000" cy="3353644"/>
            <a:chOff x="533401" y="819150"/>
            <a:chExt cx="8763000" cy="3353644"/>
          </a:xfrm>
        </p:grpSpPr>
        <p:sp>
          <p:nvSpPr>
            <p:cNvPr id="4" name="Shape 417"/>
            <p:cNvSpPr/>
            <p:nvPr/>
          </p:nvSpPr>
          <p:spPr>
            <a:xfrm>
              <a:off x="533401" y="1372028"/>
              <a:ext cx="8763000" cy="280076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1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student(no)^income(high)^age(&lt;=30) =&gt; </a:t>
              </a:r>
              <a:r>
                <a:rPr lang="en-US" sz="1400" kern="0" dirty="0" err="1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(no)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2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student(no)^income(high)^age(31…40) =&gt; </a:t>
              </a:r>
              <a:r>
                <a:rPr lang="en-US" sz="1400" kern="0" dirty="0" err="1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(yes)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3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student(no)^income(medium)^CR(fair)^age(&gt;40) =&gt; </a:t>
              </a:r>
              <a:r>
                <a:rPr lang="en-US" sz="1400" kern="0" dirty="0" err="1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(yes)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4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student(no)^income(medium)^CR(fair)^age(&lt;=30) =&gt; </a:t>
              </a:r>
              <a:r>
                <a:rPr lang="en-US" sz="1400" kern="0" dirty="0" err="1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(no)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5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student(no)^income(medium)^CR(excellent)^age(&gt;40) =&gt; </a:t>
              </a:r>
              <a:r>
                <a:rPr lang="en-US" sz="1400" kern="0" dirty="0" err="1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(no)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6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student(no)^income(medium)^CR(excellent)^age(31..40) =&gt;</a:t>
              </a:r>
              <a:r>
                <a:rPr lang="en-US" sz="1400" kern="0" dirty="0" err="1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(yes)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7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student(yes)^income(low)^CR(fair) =&gt; </a:t>
              </a:r>
              <a:r>
                <a:rPr lang="en-US" sz="1400" kern="0" dirty="0" err="1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(yes)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8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student(yes)^income(low)^CR(excellent)^age(31..40) =&gt; </a:t>
              </a:r>
              <a:r>
                <a:rPr lang="en-US" sz="1400" kern="0" dirty="0" err="1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(yes)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9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student(yes)^income(low)^CR(excellent)^age(&gt;40) =&gt; </a:t>
              </a:r>
              <a:r>
                <a:rPr lang="en-US" sz="1400" kern="0" dirty="0" err="1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(no)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10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student(yes)^income(medium)=&gt; </a:t>
              </a:r>
              <a:r>
                <a:rPr lang="en-US" sz="1400" kern="0" dirty="0" err="1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(yes)</a:t>
              </a:r>
            </a:p>
            <a:p>
              <a:pPr marL="285750" indent="-285750">
                <a:buSzPct val="100000"/>
                <a:buFont typeface="Symbol" panose="05050102010706020507" pitchFamily="18" charset="2"/>
                <a:buChar char=""/>
              </a:pPr>
              <a:r>
                <a:rPr lang="en-US" sz="14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11</a:t>
              </a:r>
              <a:r>
                <a:rPr lang="en-US" sz="1400" kern="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. student(yes)^income(high)=&gt; </a:t>
              </a:r>
              <a:r>
                <a:rPr lang="en-US" sz="1400" kern="0" dirty="0" err="1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buys_computer</a:t>
              </a:r>
              <a:r>
                <a:rPr lang="en-US" sz="1400" kern="0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(yes)</a:t>
              </a:r>
            </a:p>
          </p:txBody>
        </p:sp>
        <p:sp>
          <p:nvSpPr>
            <p:cNvPr id="5" name="Shape 419"/>
            <p:cNvSpPr txBox="1"/>
            <p:nvPr/>
          </p:nvSpPr>
          <p:spPr>
            <a:xfrm>
              <a:off x="533401" y="819150"/>
              <a:ext cx="1981200" cy="381000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  <a:defRPr/>
              </a:pPr>
              <a:r>
                <a:rPr lang="en-US" sz="1600" kern="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Calibri"/>
                  <a:rtl val="0"/>
                </a:rPr>
                <a:t>Classification rules 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5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2343150"/>
            <a:ext cx="2759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Random Forest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Random Forest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Random Forest : Example</a:t>
            </a:r>
            <a:endParaRPr lang="en-US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683568" y="1310550"/>
            <a:ext cx="7679129" cy="2775967"/>
            <a:chOff x="683568" y="1310550"/>
            <a:chExt cx="7679129" cy="2775967"/>
          </a:xfrm>
        </p:grpSpPr>
        <p:sp>
          <p:nvSpPr>
            <p:cNvPr id="7" name="TextBox 6"/>
            <p:cNvSpPr txBox="1"/>
            <p:nvPr/>
          </p:nvSpPr>
          <p:spPr>
            <a:xfrm>
              <a:off x="5122337" y="1436649"/>
              <a:ext cx="3240360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Suppose </a:t>
              </a:r>
              <a:r>
                <a:rPr lang="en-IN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you're very </a:t>
              </a:r>
              <a:r>
                <a:rPr lang="en-IN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indecisive about watching a movie.</a:t>
              </a:r>
            </a:p>
            <a:p>
              <a:pPr algn="just"/>
              <a:endParaRPr lang="en-IN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“Edge of Tomorrow”</a:t>
              </a:r>
              <a:endParaRPr lang="en-US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endParaRPr lang="en-IN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 can do one of the following :</a:t>
              </a:r>
            </a:p>
            <a:p>
              <a:pPr algn="just"/>
              <a:endPara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indent="-342900" algn="just">
                <a:buFontTx/>
                <a:buAutoNum type="arabicPeriod"/>
              </a:pP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Either you ask your best friend, whether you will like the movie.</a:t>
              </a:r>
            </a:p>
            <a:p>
              <a:pPr marL="342900" indent="-342900" algn="just">
                <a:buFontTx/>
                <a:buAutoNum type="arabicPeriod"/>
              </a:pPr>
              <a:endParaRPr lang="en-US" sz="1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indent="-342900" algn="just">
                <a:buFontTx/>
                <a:buAutoNum type="arabicPeriod"/>
              </a:pP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 You can ask your group of friends.</a:t>
              </a:r>
              <a:endParaRPr lang="en-IN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/>
            <a:srcRect l="1086" t="2528" r="35149"/>
            <a:stretch/>
          </p:blipFill>
          <p:spPr>
            <a:xfrm>
              <a:off x="683568" y="1310550"/>
              <a:ext cx="4227205" cy="27759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567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6" y="145917"/>
            <a:ext cx="5468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 What are we going to learn today ?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733" y="819150"/>
            <a:ext cx="6069290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the session you will be able to understand :</a:t>
            </a:r>
          </a:p>
          <a:p>
            <a:endParaRPr lang="en-US" sz="135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Data Science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does Data Scientists 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5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 Science Algorithms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Decision Tree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Random Forest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 Rule Mining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Linear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K-Means Clustering</a:t>
            </a:r>
          </a:p>
          <a:p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on K-Means Clustering algorithm</a:t>
            </a:r>
          </a:p>
          <a:p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50004" y="1531722"/>
            <a:ext cx="2458192" cy="2459736"/>
          </a:xfrm>
          <a:prstGeom prst="ellipse">
            <a:avLst/>
          </a:prstGeom>
          <a:solidFill>
            <a:srgbClr val="0096D6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/>
              <a:ea typeface="+mn-ea"/>
              <a:cs typeface="+mn-cs"/>
            </a:endParaRPr>
          </a:p>
        </p:txBody>
      </p:sp>
      <p:pic>
        <p:nvPicPr>
          <p:cNvPr id="9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44" y="1630809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40" y="250122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45" y="2501221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44" y="3329598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01"/>
          <p:cNvGrpSpPr>
            <a:grpSpLocks/>
          </p:cNvGrpSpPr>
          <p:nvPr/>
        </p:nvGrpSpPr>
        <p:grpSpPr>
          <a:xfrm>
            <a:off x="6904780" y="2385600"/>
            <a:ext cx="612648" cy="603504"/>
            <a:chOff x="2644022" y="3804641"/>
            <a:chExt cx="258802" cy="373251"/>
          </a:xfrm>
          <a:solidFill>
            <a:sysClr val="window" lastClr="FFFFFF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6" name="Freeform 15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P Simplified"/>
                  <a:ea typeface="+mn-ea"/>
                  <a:cs typeface="+mn-cs"/>
                </a:endParaRPr>
              </a:p>
            </p:txBody>
          </p:sp>
          <p:sp>
            <p:nvSpPr>
              <p:cNvPr id="17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P Simplified"/>
                </a:endParaRPr>
              </a:p>
            </p:txBody>
          </p:sp>
        </p:grpSp>
        <p:sp>
          <p:nvSpPr>
            <p:cNvPr id="15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P Simplified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878749" y="1451009"/>
            <a:ext cx="2612574" cy="2615184"/>
          </a:xfrm>
          <a:prstGeom prst="ellipse">
            <a:avLst/>
          </a:prstGeom>
          <a:noFill/>
          <a:ln w="19050" cap="flat" cmpd="sng" algn="ctr">
            <a:solidFill>
              <a:srgbClr val="0096D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P Simplified"/>
              <a:ea typeface="+mn-ea"/>
              <a:cs typeface="+mn-cs"/>
            </a:endParaRPr>
          </a:p>
        </p:txBody>
      </p:sp>
      <p:pic>
        <p:nvPicPr>
          <p:cNvPr id="19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317" y="2499002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Random Forest : Example</a:t>
            </a:r>
            <a:endParaRPr lang="en-US" sz="2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3568" y="771550"/>
            <a:ext cx="8014488" cy="4078799"/>
            <a:chOff x="683568" y="771550"/>
            <a:chExt cx="8014488" cy="4078799"/>
          </a:xfrm>
        </p:grpSpPr>
        <p:sp>
          <p:nvSpPr>
            <p:cNvPr id="10" name="Rectangle 9"/>
            <p:cNvSpPr/>
            <p:nvPr/>
          </p:nvSpPr>
          <p:spPr>
            <a:xfrm>
              <a:off x="5247101" y="1303032"/>
              <a:ext cx="345095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2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order to answer, 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your best friend </a:t>
              </a:r>
              <a:r>
                <a:rPr lang="en-IN" sz="12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first needs to figure out what movies you like, so you give her a bunch of movies and tell her whether you liked each one or not (i.e., you give her a 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labelled </a:t>
              </a:r>
              <a:r>
                <a:rPr lang="en-IN" sz="12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 set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pPr algn="just"/>
              <a:endParaRPr lang="en-US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Example:</a:t>
              </a:r>
            </a:p>
            <a:p>
              <a:pPr algn="just"/>
              <a:r>
                <a:rPr lang="en-US" sz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Do you like movies starring Emily Blunt ?</a:t>
              </a:r>
              <a:endPara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endParaRPr lang="en-US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3568" y="771550"/>
              <a:ext cx="4513618" cy="4078799"/>
              <a:chOff x="720799" y="797139"/>
              <a:chExt cx="4513618" cy="407879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14730" y="797139"/>
                <a:ext cx="3525732" cy="2485763"/>
                <a:chOff x="3563483" y="1339403"/>
                <a:chExt cx="4700977" cy="331435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5151549" y="1339403"/>
                  <a:ext cx="1365161" cy="1017431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 smtClean="0">
                      <a:solidFill>
                        <a:srgbClr val="262626"/>
                      </a:solidFill>
                    </a:rPr>
                    <a:t>Ask</a:t>
                  </a:r>
                </a:p>
                <a:p>
                  <a:pPr algn="ctr"/>
                  <a:r>
                    <a:rPr lang="en-US" sz="1350" dirty="0" smtClean="0">
                      <a:solidFill>
                        <a:srgbClr val="262626"/>
                      </a:solidFill>
                    </a:rPr>
                    <a:t>Best Friend</a:t>
                  </a:r>
                  <a:endParaRPr lang="en-IN" sz="1350" dirty="0">
                    <a:solidFill>
                      <a:srgbClr val="262626"/>
                    </a:solidFill>
                  </a:endParaRPr>
                </a:p>
              </p:txBody>
            </p:sp>
            <p:cxnSp>
              <p:nvCxnSpPr>
                <p:cNvPr id="25" name="Straight Arrow Connector 24"/>
                <p:cNvCxnSpPr>
                  <a:stCxn id="24" idx="3"/>
                </p:cNvCxnSpPr>
                <p:nvPr/>
              </p:nvCxnSpPr>
              <p:spPr>
                <a:xfrm flipH="1">
                  <a:off x="4806889" y="2207835"/>
                  <a:ext cx="544583" cy="46819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24" idx="5"/>
                </p:cNvCxnSpPr>
                <p:nvPr/>
              </p:nvCxnSpPr>
              <p:spPr>
                <a:xfrm>
                  <a:off x="6316787" y="2207835"/>
                  <a:ext cx="557462" cy="46819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ounded Rectangle 26"/>
                <p:cNvSpPr/>
                <p:nvPr/>
              </p:nvSpPr>
              <p:spPr>
                <a:xfrm>
                  <a:off x="3586843" y="2687127"/>
                  <a:ext cx="1700234" cy="718488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 smtClean="0">
                      <a:solidFill>
                        <a:srgbClr val="262626"/>
                      </a:solidFill>
                    </a:rPr>
                    <a:t>Is it based on a true incident?</a:t>
                  </a:r>
                  <a:endParaRPr lang="en-IN" sz="135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6316787" y="2676032"/>
                  <a:ext cx="1843827" cy="741284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 smtClean="0">
                      <a:solidFill>
                        <a:srgbClr val="262626"/>
                      </a:solidFill>
                    </a:rPr>
                    <a:t>Does Emily Blunt star in it?</a:t>
                  </a:r>
                  <a:endParaRPr lang="en-IN" sz="1350" dirty="0">
                    <a:solidFill>
                      <a:srgbClr val="262626"/>
                    </a:solidFill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985416" y="3387661"/>
                  <a:ext cx="495075" cy="69771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563483" y="4152010"/>
                  <a:ext cx="843865" cy="435108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 smtClean="0">
                      <a:solidFill>
                        <a:srgbClr val="262626"/>
                      </a:solidFill>
                    </a:rPr>
                    <a:t>No</a:t>
                  </a:r>
                  <a:endParaRPr lang="en-IN" sz="135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955433" y="4085377"/>
                  <a:ext cx="1309027" cy="568376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262626"/>
                      </a:solidFill>
                    </a:rPr>
                    <a:t>Is she the main lead?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</p:grpSp>
          <p:sp>
            <p:nvSpPr>
              <p:cNvPr id="13" name="Rounded Rectangle 12"/>
              <p:cNvSpPr/>
              <p:nvPr/>
            </p:nvSpPr>
            <p:spPr>
              <a:xfrm>
                <a:off x="4002745" y="4308925"/>
                <a:ext cx="1231672" cy="56104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262626"/>
                    </a:solidFill>
                  </a:rPr>
                  <a:t>Yes, You will like the movie</a:t>
                </a:r>
                <a:endParaRPr lang="en-IN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16773" y="3534130"/>
                <a:ext cx="632899" cy="32633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smtClean="0">
                    <a:solidFill>
                      <a:srgbClr val="262626"/>
                    </a:solidFill>
                  </a:rPr>
                  <a:t>No</a:t>
                </a:r>
                <a:endParaRPr lang="en-IN" sz="135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291988" y="3534129"/>
                <a:ext cx="632899" cy="32633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smtClean="0">
                    <a:solidFill>
                      <a:srgbClr val="262626"/>
                    </a:solidFill>
                  </a:rPr>
                  <a:t>Yes</a:t>
                </a:r>
                <a:endParaRPr lang="en-IN" sz="135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20799" y="3673589"/>
                <a:ext cx="1020759" cy="635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262626"/>
                    </a:solidFill>
                  </a:rPr>
                  <a:t>No, You will not like the movie</a:t>
                </a:r>
                <a:endParaRPr lang="en-IN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700324" y="4314892"/>
                <a:ext cx="1232220" cy="5610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262626"/>
                    </a:solidFill>
                  </a:rPr>
                  <a:t>No, You will not like the movie</a:t>
                </a:r>
                <a:endParaRPr lang="en-IN" sz="1200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627422" y="2350253"/>
                <a:ext cx="375323" cy="506367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1231179" y="3232926"/>
                <a:ext cx="0" cy="43200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14" idx="0"/>
              </p:cNvCxnSpPr>
              <p:nvPr/>
            </p:nvCxnSpPr>
            <p:spPr>
              <a:xfrm flipH="1">
                <a:off x="3333223" y="3282902"/>
                <a:ext cx="481860" cy="251228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15" idx="0"/>
              </p:cNvCxnSpPr>
              <p:nvPr/>
            </p:nvCxnSpPr>
            <p:spPr>
              <a:xfrm>
                <a:off x="4100893" y="3282902"/>
                <a:ext cx="507545" cy="251227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2"/>
              </p:cNvCxnSpPr>
              <p:nvPr/>
            </p:nvCxnSpPr>
            <p:spPr>
              <a:xfrm>
                <a:off x="3333223" y="3860461"/>
                <a:ext cx="0" cy="44846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608438" y="3860460"/>
                <a:ext cx="0" cy="44846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73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Random Forest : Example</a:t>
            </a:r>
            <a:endParaRPr lang="en-US" sz="2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15616" y="1059582"/>
            <a:ext cx="6984776" cy="3553236"/>
            <a:chOff x="1115616" y="1059582"/>
            <a:chExt cx="6984776" cy="3553236"/>
          </a:xfrm>
        </p:grpSpPr>
        <p:sp>
          <p:nvSpPr>
            <p:cNvPr id="33" name="Rectangle 32"/>
            <p:cNvSpPr/>
            <p:nvPr/>
          </p:nvSpPr>
          <p:spPr>
            <a:xfrm>
              <a:off x="3851920" y="1405039"/>
              <a:ext cx="424847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2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 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your best friend might not always </a:t>
              </a:r>
              <a:r>
                <a:rPr lang="en-IN" sz="12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generalize your preferences very well (i.e., she </a:t>
              </a:r>
              <a:r>
                <a:rPr lang="en-IN" sz="1200" dirty="0" err="1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overfits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pPr algn="just"/>
              <a:endParaRPr lang="en-IN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</a:t>
              </a:r>
              <a:r>
                <a:rPr lang="en-IN" sz="12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order to get more accurate recommendations, you'd like to ask a bunch of your 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friends e.g. </a:t>
              </a:r>
              <a:r>
                <a:rPr lang="en-IN" sz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Friend#1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IN" sz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Friend#2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IN" sz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Friend#3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IN" sz="12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they vote on whether 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 will </a:t>
              </a:r>
              <a:r>
                <a:rPr lang="en-IN" sz="1200" dirty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like a </a:t>
              </a:r>
              <a:r>
                <a:rPr lang="en-IN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movie</a:t>
              </a:r>
            </a:p>
            <a:p>
              <a:pPr algn="just"/>
              <a:endParaRPr lang="en-US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rgbClr val="3333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</a:t>
              </a:r>
              <a:r>
                <a:rPr lang="en-US" sz="1200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majority of the votes will decide the final outcome</a:t>
              </a:r>
              <a:endPara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endParaRPr lang="en-IN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 cstate="print"/>
            <a:srcRect l="1086" t="2528" r="71759"/>
            <a:stretch/>
          </p:blipFill>
          <p:spPr>
            <a:xfrm>
              <a:off x="1115616" y="1059582"/>
              <a:ext cx="2448272" cy="355323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0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Random Forest : Example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02919" y="748172"/>
            <a:ext cx="7589122" cy="4106858"/>
            <a:chOff x="802919" y="748172"/>
            <a:chExt cx="7589122" cy="4106858"/>
          </a:xfrm>
        </p:grpSpPr>
        <p:grpSp>
          <p:nvGrpSpPr>
            <p:cNvPr id="8" name="Group 7"/>
            <p:cNvGrpSpPr/>
            <p:nvPr/>
          </p:nvGrpSpPr>
          <p:grpSpPr>
            <a:xfrm>
              <a:off x="3527476" y="748172"/>
              <a:ext cx="2842892" cy="4106858"/>
              <a:chOff x="4434240" y="1003462"/>
              <a:chExt cx="3790522" cy="5475811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434240" y="1003462"/>
                <a:ext cx="2990573" cy="1989817"/>
                <a:chOff x="1235612" y="1455315"/>
                <a:chExt cx="2990573" cy="1989817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163649" y="1455315"/>
                  <a:ext cx="901521" cy="631064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 dirty="0">
                    <a:solidFill>
                      <a:srgbClr val="262626"/>
                    </a:solidFill>
                  </a:endParaRPr>
                </a:p>
              </p:txBody>
            </p:sp>
            <p:cxnSp>
              <p:nvCxnSpPr>
                <p:cNvPr id="49" name="Straight Arrow Connector 48"/>
                <p:cNvCxnSpPr>
                  <a:stCxn id="48" idx="3"/>
                </p:cNvCxnSpPr>
                <p:nvPr/>
              </p:nvCxnSpPr>
              <p:spPr>
                <a:xfrm flipH="1">
                  <a:off x="1736382" y="1993962"/>
                  <a:ext cx="559292" cy="491679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endCxn id="52" idx="0"/>
                </p:cNvCxnSpPr>
                <p:nvPr/>
              </p:nvCxnSpPr>
              <p:spPr>
                <a:xfrm>
                  <a:off x="2951471" y="1993974"/>
                  <a:ext cx="637357" cy="46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/>
                <p:cNvSpPr/>
                <p:nvPr/>
              </p:nvSpPr>
              <p:spPr>
                <a:xfrm>
                  <a:off x="1235612" y="2530703"/>
                  <a:ext cx="1378799" cy="914429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You didn’t like </a:t>
                  </a:r>
                  <a:r>
                    <a:rPr lang="en-US" sz="1200" dirty="0" smtClean="0">
                      <a:solidFill>
                        <a:srgbClr val="262626"/>
                      </a:solidFill>
                    </a:rPr>
                    <a:t>‘Far </a:t>
                  </a:r>
                  <a:r>
                    <a:rPr lang="en-US" sz="1200" dirty="0">
                      <a:solidFill>
                        <a:srgbClr val="262626"/>
                      </a:solidFill>
                    </a:rPr>
                    <a:t>and </a:t>
                  </a:r>
                  <a:r>
                    <a:rPr lang="en-US" sz="1200" dirty="0" smtClean="0">
                      <a:solidFill>
                        <a:srgbClr val="262626"/>
                      </a:solidFill>
                    </a:rPr>
                    <a:t>away’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2951470" y="2498500"/>
                  <a:ext cx="1274715" cy="946632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You liked </a:t>
                  </a:r>
                  <a:r>
                    <a:rPr lang="en-US" sz="1200" dirty="0" smtClean="0">
                      <a:solidFill>
                        <a:srgbClr val="262626"/>
                      </a:solidFill>
                    </a:rPr>
                    <a:t>‘Oblivion’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434240" y="1129480"/>
                <a:ext cx="3790522" cy="5349793"/>
                <a:chOff x="4434240" y="1129480"/>
                <a:chExt cx="3790522" cy="5349793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H="1">
                  <a:off x="6021231" y="3018316"/>
                  <a:ext cx="724014" cy="101302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52" idx="2"/>
                </p:cNvCxnSpPr>
                <p:nvPr/>
              </p:nvCxnSpPr>
              <p:spPr>
                <a:xfrm>
                  <a:off x="6787458" y="2993278"/>
                  <a:ext cx="637357" cy="77915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ounded Rectangle 36"/>
                <p:cNvSpPr/>
                <p:nvPr/>
              </p:nvSpPr>
              <p:spPr>
                <a:xfrm>
                  <a:off x="4883599" y="4051382"/>
                  <a:ext cx="1565720" cy="66970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You like action movies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6590707" y="3803669"/>
                  <a:ext cx="1565723" cy="669703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You like Tom Cruise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6564573" y="4828199"/>
                  <a:ext cx="1660189" cy="78472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You like his pairing with Emily Blunt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6582533" y="5842757"/>
                  <a:ext cx="1642229" cy="6365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Yes, You will like the movie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373568" y="4509409"/>
                  <a:ext cx="0" cy="31879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ounded Rectangle 41"/>
                <p:cNvSpPr/>
                <p:nvPr/>
              </p:nvSpPr>
              <p:spPr>
                <a:xfrm>
                  <a:off x="4903054" y="5051194"/>
                  <a:ext cx="1565723" cy="66970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Yes, You will like the movie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434240" y="3244391"/>
                  <a:ext cx="1378799" cy="71233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Yes, You will like the movie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305205" y="1129480"/>
                  <a:ext cx="101566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>
                      <a:solidFill>
                        <a:srgbClr val="262626"/>
                      </a:solidFill>
                    </a:rPr>
                    <a:t>Friend 2</a:t>
                  </a:r>
                  <a:endParaRPr lang="en-IN" sz="1350" dirty="0">
                    <a:solidFill>
                      <a:srgbClr val="262626"/>
                    </a:solidFill>
                  </a:endParaRPr>
                </a:p>
              </p:txBody>
            </p:sp>
            <p:cxnSp>
              <p:nvCxnSpPr>
                <p:cNvPr id="45" name="Straight Arrow Connector 44"/>
                <p:cNvCxnSpPr>
                  <a:stCxn id="39" idx="2"/>
                  <a:endCxn id="40" idx="0"/>
                </p:cNvCxnSpPr>
                <p:nvPr/>
              </p:nvCxnSpPr>
              <p:spPr>
                <a:xfrm>
                  <a:off x="7394667" y="5612918"/>
                  <a:ext cx="8980" cy="229839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5703500" y="4732404"/>
                  <a:ext cx="0" cy="31879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128345" y="2983473"/>
                  <a:ext cx="0" cy="25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802919" y="751900"/>
              <a:ext cx="2186747" cy="2193037"/>
              <a:chOff x="905115" y="1100066"/>
              <a:chExt cx="2915662" cy="292404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905115" y="1100066"/>
                <a:ext cx="2822439" cy="1723441"/>
                <a:chOff x="905115" y="1100066"/>
                <a:chExt cx="2822439" cy="1723441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905115" y="1100066"/>
                  <a:ext cx="2822439" cy="1723441"/>
                  <a:chOff x="1234724" y="1455315"/>
                  <a:chExt cx="2822438" cy="172344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2163649" y="1455315"/>
                    <a:ext cx="901521" cy="631064"/>
                  </a:xfrm>
                  <a:prstGeom prst="ellips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 dirty="0">
                      <a:solidFill>
                        <a:srgbClr val="262626"/>
                      </a:solidFill>
                    </a:endParaRPr>
                  </a:p>
                </p:txBody>
              </p:sp>
              <p:cxnSp>
                <p:nvCxnSpPr>
                  <p:cNvPr id="26" name="Straight Arrow Connector 25"/>
                  <p:cNvCxnSpPr>
                    <a:stCxn id="25" idx="3"/>
                  </p:cNvCxnSpPr>
                  <p:nvPr/>
                </p:nvCxnSpPr>
                <p:spPr>
                  <a:xfrm flipH="1">
                    <a:off x="1809566" y="1993962"/>
                    <a:ext cx="486108" cy="499567"/>
                  </a:xfrm>
                  <a:prstGeom prst="straightConnector1">
                    <a:avLst/>
                  </a:prstGeom>
                  <a:ln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2951470" y="1976142"/>
                    <a:ext cx="578291" cy="504528"/>
                  </a:xfrm>
                  <a:prstGeom prst="straightConnector1">
                    <a:avLst/>
                  </a:prstGeom>
                  <a:ln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234724" y="2520782"/>
                    <a:ext cx="1379684" cy="656824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62626"/>
                        </a:solidFill>
                      </a:rPr>
                      <a:t>You did not like ‘Top Gun’</a:t>
                    </a:r>
                    <a:endParaRPr lang="en-IN" sz="1200" dirty="0">
                      <a:solidFill>
                        <a:srgbClr val="262626"/>
                      </a:solidFill>
                    </a:endParaRPr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2900581" y="2534823"/>
                    <a:ext cx="1156581" cy="643933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62626"/>
                        </a:solidFill>
                      </a:rPr>
                      <a:t>You loved </a:t>
                    </a:r>
                    <a:r>
                      <a:rPr lang="en-US" sz="1200" dirty="0" smtClean="0">
                        <a:solidFill>
                          <a:srgbClr val="262626"/>
                        </a:solidFill>
                      </a:rPr>
                      <a:t>‘Godzilla’</a:t>
                    </a:r>
                    <a:endParaRPr lang="en-IN" sz="1200" dirty="0">
                      <a:solidFill>
                        <a:srgbClr val="262626"/>
                      </a:solidFill>
                    </a:endParaRP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1786132" y="1223569"/>
                  <a:ext cx="101566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 smtClean="0">
                      <a:solidFill>
                        <a:srgbClr val="262626"/>
                      </a:solidFill>
                    </a:rPr>
                    <a:t>Friend </a:t>
                  </a:r>
                  <a:r>
                    <a:rPr lang="en-US" sz="1350" dirty="0">
                      <a:solidFill>
                        <a:srgbClr val="262626"/>
                      </a:solidFill>
                    </a:rPr>
                    <a:t>1</a:t>
                  </a:r>
                  <a:endParaRPr lang="en-IN" sz="1350" dirty="0">
                    <a:solidFill>
                      <a:srgbClr val="262626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923787" y="2833883"/>
                <a:ext cx="2896990" cy="1190232"/>
                <a:chOff x="923787" y="2833883"/>
                <a:chExt cx="2896990" cy="1190232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923787" y="3159185"/>
                  <a:ext cx="1361012" cy="847115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No, You will not like the movie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77749" y="3176999"/>
                  <a:ext cx="1343028" cy="8471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262626"/>
                      </a:solidFill>
                    </a:rPr>
                    <a:t>Yes, You will like the movie</a:t>
                  </a:r>
                  <a:endParaRPr lang="en-IN" sz="1200" dirty="0">
                    <a:solidFill>
                      <a:srgbClr val="262626"/>
                    </a:solidFill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3192606" y="2858921"/>
                  <a:ext cx="0" cy="31879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586784" y="2833883"/>
                  <a:ext cx="0" cy="31879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/>
            <p:cNvGrpSpPr/>
            <p:nvPr/>
          </p:nvGrpSpPr>
          <p:grpSpPr>
            <a:xfrm>
              <a:off x="7159821" y="792362"/>
              <a:ext cx="1232220" cy="2585270"/>
              <a:chOff x="9612752" y="1043171"/>
              <a:chExt cx="1642960" cy="344702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933674" y="1043171"/>
                <a:ext cx="901521" cy="631064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35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11" idx="4"/>
              </p:cNvCxnSpPr>
              <p:nvPr/>
            </p:nvCxnSpPr>
            <p:spPr>
              <a:xfrm>
                <a:off x="10384435" y="1674235"/>
                <a:ext cx="0" cy="1043196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9612752" y="2717431"/>
                <a:ext cx="1544547" cy="65682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262626"/>
                    </a:solidFill>
                  </a:rPr>
                  <a:t>You hate </a:t>
                </a:r>
                <a:r>
                  <a:rPr lang="en-US" sz="1200" dirty="0" smtClean="0">
                    <a:solidFill>
                      <a:srgbClr val="262626"/>
                    </a:solidFill>
                  </a:rPr>
                  <a:t>Tom Cruise</a:t>
                </a:r>
                <a:endParaRPr lang="en-IN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902095" y="1158648"/>
                <a:ext cx="101566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rgbClr val="262626"/>
                    </a:solidFill>
                  </a:rPr>
                  <a:t>Friend 3</a:t>
                </a:r>
                <a:endParaRPr lang="en-IN" sz="135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9612752" y="3742137"/>
                <a:ext cx="1642960" cy="74806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262626"/>
                    </a:solidFill>
                  </a:rPr>
                  <a:t>No, You will not like the movie</a:t>
                </a:r>
                <a:endParaRPr lang="en-IN" sz="1200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10409926" y="3423347"/>
                <a:ext cx="0" cy="31879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89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What is Random Forest ?</a:t>
            </a:r>
            <a:endParaRPr lang="en-US" sz="2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67544" y="756206"/>
            <a:ext cx="8136904" cy="3765887"/>
            <a:chOff x="467544" y="756206"/>
            <a:chExt cx="8136904" cy="3765887"/>
          </a:xfrm>
        </p:grpSpPr>
        <p:sp>
          <p:nvSpPr>
            <p:cNvPr id="54" name="Rectangle 53"/>
            <p:cNvSpPr/>
            <p:nvPr/>
          </p:nvSpPr>
          <p:spPr>
            <a:xfrm>
              <a:off x="467544" y="756206"/>
              <a:ext cx="81369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Random Forest is an ensemble classifier made using many decision tree models.</a:t>
              </a:r>
            </a:p>
            <a:p>
              <a:pPr algn="just"/>
              <a:endPara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are ensemble models? </a:t>
              </a:r>
            </a:p>
            <a:p>
              <a:pPr algn="just"/>
              <a:endPara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 algn="just">
                <a:buFont typeface="Symbol" panose="05050102010706020507" pitchFamily="18" charset="2"/>
                <a:buChar char=""/>
              </a:pP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Ensemble models combine the results from different models.</a:t>
              </a:r>
            </a:p>
            <a:p>
              <a:pPr marL="285750" indent="-285750" algn="just">
                <a:buFont typeface="Symbol" panose="05050102010706020507" pitchFamily="18" charset="2"/>
                <a:buChar char=""/>
              </a:pPr>
              <a:endPara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 algn="just">
                <a:buFont typeface="Symbol" panose="05050102010706020507" pitchFamily="18" charset="2"/>
                <a:buChar char=""/>
              </a:pP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result from an ensemble model is usually better than the result from one of the individual models.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283718"/>
              <a:ext cx="6391275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5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7" name="Shape 149"/>
          <p:cNvSpPr txBox="1"/>
          <p:nvPr/>
        </p:nvSpPr>
        <p:spPr>
          <a:xfrm>
            <a:off x="2555776" y="2427734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Association Rule </a:t>
            </a:r>
            <a:r>
              <a:rPr lang="en-US" sz="3200" b="1" dirty="0" smtClean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Mining</a:t>
            </a:r>
            <a:endParaRPr lang="en-US" sz="3200" b="1" dirty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Association Rule Mining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19150"/>
            <a:ext cx="6288932" cy="4019730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Association Rule Mining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511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Association Rule Mining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422603" y="915566"/>
            <a:ext cx="81098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000000"/>
              </a:buClr>
              <a:buSzPct val="100000"/>
              <a:buFont typeface="Symbol" panose="05050102010706020507" pitchFamily="18" charset="2"/>
              <a:buChar char="®"/>
            </a:pPr>
            <a:r>
              <a:rPr lang="en-US" sz="1400" kern="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Association Rule Mining</a:t>
            </a:r>
            <a:r>
              <a:rPr lang="en-US" sz="1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 is a popular and well researched method for discovering interesting relations between variables in large </a:t>
            </a:r>
            <a:r>
              <a:rPr lang="en-US" sz="1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data. </a:t>
            </a:r>
            <a:endParaRPr lang="en-US" sz="1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sz="1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285750" indent="-285750" algn="just">
              <a:buClr>
                <a:srgbClr val="000000"/>
              </a:buClr>
              <a:buSzPct val="100000"/>
              <a:buFont typeface="Symbol" panose="05050102010706020507" pitchFamily="18" charset="2"/>
              <a:buChar char="®"/>
            </a:pPr>
            <a:r>
              <a:rPr lang="en-US" sz="14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</a:t>
            </a:r>
            <a:r>
              <a:rPr lang="en-US" sz="1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rule found in the sales data of a supermarket would indicate that </a:t>
            </a:r>
            <a:r>
              <a:rPr lang="en-US" sz="1400" kern="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if a customer buys onions and potatoes together</a:t>
            </a:r>
            <a:r>
              <a:rPr lang="en-US" sz="1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, he or she is </a:t>
            </a:r>
            <a:r>
              <a:rPr lang="en-US" sz="1400" kern="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likely to also buy hamburger meat</a:t>
            </a:r>
            <a:r>
              <a:rPr lang="en-US" sz="1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.</a:t>
            </a:r>
          </a:p>
          <a:p>
            <a:pPr marL="285750" indent="-285750" algn="just">
              <a:buFont typeface="Symbol" panose="05050102010706020507" pitchFamily="18" charset="2"/>
              <a:buChar char="®"/>
            </a:pPr>
            <a:endParaRPr lang="en-US" sz="14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92631"/>
            <a:ext cx="502037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2419350"/>
            <a:ext cx="3168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Linear Regression</a:t>
            </a:r>
            <a:endParaRPr lang="en-US" sz="3200" b="1" dirty="0">
              <a:solidFill>
                <a:srgbClr val="0070C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Linear Regression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Regression Analysis – Linear Regression 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971550"/>
            <a:ext cx="8153400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 helps understand how value of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dependent variable changes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one of independent variable changes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while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independent variables are kept fixed </a:t>
            </a:r>
          </a:p>
          <a:p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most popular algorithm used for </a:t>
            </a:r>
            <a:r>
              <a:rPr lang="en-US" sz="135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35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forecasting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57350"/>
            <a:ext cx="3810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234315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K-Means Clustering</a:t>
            </a:r>
            <a:endParaRPr lang="en-US" sz="3200" b="1" dirty="0">
              <a:solidFill>
                <a:srgbClr val="0070C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K-Means Clustering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Data Science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71550"/>
            <a:ext cx="4925112" cy="369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8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K-Means Clustering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51" y="971550"/>
            <a:ext cx="7816018" cy="3470759"/>
            <a:chOff x="646951" y="971550"/>
            <a:chExt cx="7816018" cy="347075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790029" y="1213002"/>
              <a:ext cx="3672940" cy="32293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marL="171450" indent="-171450" algn="just" defTabSz="762000">
                <a:spcBef>
                  <a:spcPct val="20000"/>
                </a:spcBef>
                <a:buClr>
                  <a:prstClr val="black"/>
                </a:buClr>
                <a:buFont typeface="Symbol" panose="05050102010706020507" pitchFamily="18" charset="2"/>
                <a:buChar char=""/>
              </a:pPr>
              <a:r>
                <a:rPr lang="en-GB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</a:t>
              </a:r>
              <a:r>
                <a:rPr lang="en-GB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process by which objects are classified into a number of groups so </a:t>
              </a:r>
              <a:r>
                <a:rPr lang="en-GB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that they are </a:t>
              </a:r>
              <a:r>
                <a:rPr lang="en-GB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 much dissimilar as </a:t>
              </a:r>
              <a:r>
                <a:rPr lang="en-GB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possible from </a:t>
              </a:r>
              <a:r>
                <a:rPr lang="en-GB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one group to another group, but  as much similar as possible within each </a:t>
              </a:r>
              <a:r>
                <a:rPr lang="en-GB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group.</a:t>
              </a:r>
            </a:p>
            <a:p>
              <a:pPr marL="171450" indent="-171450" algn="just" defTabSz="762000">
                <a:spcBef>
                  <a:spcPct val="20000"/>
                </a:spcBef>
                <a:buClr>
                  <a:prstClr val="black"/>
                </a:buClr>
                <a:buFont typeface="Symbol" panose="05050102010706020507" pitchFamily="18" charset="2"/>
                <a:buChar char=""/>
              </a:pPr>
              <a:endParaRPr lang="en-GB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 algn="just" defTabSz="762000">
                <a:spcBef>
                  <a:spcPct val="20000"/>
                </a:spcBef>
                <a:buClr>
                  <a:prstClr val="black"/>
                </a:buClr>
                <a:buFont typeface="Symbol" panose="05050102010706020507" pitchFamily="18" charset="2"/>
                <a:buChar char=""/>
              </a:pP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</a:t>
              </a:r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objects in group 1 should be as similar as  possible. </a:t>
              </a:r>
            </a:p>
            <a:p>
              <a:pPr marL="171450" indent="-171450" algn="just">
                <a:buClr>
                  <a:prstClr val="black"/>
                </a:buClr>
                <a:buFont typeface="Symbol" panose="05050102010706020507" pitchFamily="18" charset="2"/>
                <a:buChar char=""/>
              </a:pP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 algn="just">
                <a:buClr>
                  <a:prstClr val="black"/>
                </a:buClr>
                <a:buFont typeface="Symbol" panose="05050102010706020507" pitchFamily="18" charset="2"/>
                <a:buChar char=""/>
              </a:pP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But </a:t>
              </a:r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there should be much difference between </a:t>
              </a:r>
              <a:r>
                <a:rPr lang="en-US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objects in different groups</a:t>
              </a: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 algn="just">
                <a:buClr>
                  <a:prstClr val="black"/>
                </a:buClr>
                <a:buFont typeface="Symbol" panose="05050102010706020507" pitchFamily="18" charset="2"/>
                <a:buChar char=""/>
              </a:pPr>
              <a:endParaRPr lang="en-US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 algn="just">
                <a:buClr>
                  <a:prstClr val="black"/>
                </a:buClr>
                <a:buFont typeface="Symbol" panose="05050102010706020507" pitchFamily="18" charset="2"/>
                <a:buChar char=""/>
              </a:pPr>
              <a:r>
                <a:rPr lang="en-GB" sz="1200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</a:t>
              </a:r>
              <a:r>
                <a:rPr lang="en-GB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attributes of the objects are allowed to determine which objects should be grouped together.</a:t>
              </a:r>
            </a:p>
            <a:p>
              <a:pPr marL="342900" indent="-342900" algn="just" defTabSz="762000">
                <a:spcBef>
                  <a:spcPct val="20000"/>
                </a:spcBef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endParaRPr lang="en-GB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 defTabSz="762000">
                <a:spcBef>
                  <a:spcPct val="20000"/>
                </a:spcBef>
                <a:buClr>
                  <a:srgbClr val="0070C0"/>
                </a:buClr>
              </a:pPr>
              <a:endParaRPr lang="en-GB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46951" y="971550"/>
              <a:ext cx="4095157" cy="3210323"/>
              <a:chOff x="4848521" y="850338"/>
              <a:chExt cx="4095157" cy="321032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5232" y="1217037"/>
                <a:ext cx="914400" cy="937260"/>
              </a:xfrm>
              <a:prstGeom prst="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5943600" y="850338"/>
                <a:ext cx="1677666" cy="1371600"/>
                <a:chOff x="5791200" y="971550"/>
                <a:chExt cx="1677666" cy="137160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5904866" y="1017355"/>
                  <a:ext cx="14503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Total population</a:t>
                  </a:r>
                  <a:endParaRPr lang="en-IN" sz="14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5791200" y="971550"/>
                  <a:ext cx="1677666" cy="1371600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257800" y="2221938"/>
                <a:ext cx="3276600" cy="1492812"/>
                <a:chOff x="5257800" y="2221938"/>
                <a:chExt cx="3276600" cy="1492812"/>
              </a:xfrm>
            </p:grpSpPr>
            <p:cxnSp>
              <p:nvCxnSpPr>
                <p:cNvPr id="14" name="Straight Connector 13"/>
                <p:cNvCxnSpPr>
                  <a:stCxn id="21" idx="2"/>
                </p:cNvCxnSpPr>
                <p:nvPr/>
              </p:nvCxnSpPr>
              <p:spPr>
                <a:xfrm flipH="1">
                  <a:off x="6782432" y="2221938"/>
                  <a:ext cx="1" cy="484506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257800" y="2706444"/>
                  <a:ext cx="3276600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257800" y="2706444"/>
                  <a:ext cx="0" cy="1008306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325232" y="2706444"/>
                  <a:ext cx="0" cy="504153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502238" y="2706444"/>
                  <a:ext cx="0" cy="504153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534400" y="2706444"/>
                  <a:ext cx="0" cy="1008306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4848521" y="3752884"/>
                <a:ext cx="818557" cy="3077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Group 1</a:t>
                </a:r>
                <a:endParaRPr lang="en-IN" sz="14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06427" y="3132527"/>
                <a:ext cx="818557" cy="30777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Group 2</a:t>
                </a:r>
                <a:endParaRPr lang="en-IN" sz="14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143789" y="3190951"/>
                <a:ext cx="818557" cy="30777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Group 3</a:t>
                </a:r>
                <a:endParaRPr lang="en-IN" sz="14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125121" y="3714750"/>
                <a:ext cx="818557" cy="3077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Group 4</a:t>
                </a:r>
                <a:endParaRPr lang="en-IN" sz="14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9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Hands-On</a:t>
            </a:r>
            <a:endParaRPr lang="en-US" sz="2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2235984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Demo K-Means Clustering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…</a:t>
            </a:r>
          </a:p>
          <a:p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Questions/Queries/Feedback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Recording and presentation will be made available to you within 24 hours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What is Data Science ?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895350"/>
            <a:ext cx="68805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 is nothing but extracting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meaningful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actionable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knowledge from data </a:t>
            </a:r>
            <a:endParaRPr lang="en-US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fun_with_statistics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47" y="1504950"/>
            <a:ext cx="6373091" cy="322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7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Who are Data Scientists ?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3894710"/>
            <a:ext cx="756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Basically data scientists are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humans who have multitude of skills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love playing with data </a:t>
            </a:r>
            <a:endParaRPr lang="en-US" sz="135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00150"/>
            <a:ext cx="6038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Data Science from 1000 feet</a:t>
            </a:r>
            <a:endParaRPr lang="en-US" sz="2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00200" y="742950"/>
            <a:ext cx="6412665" cy="3940103"/>
            <a:chOff x="1312966" y="780001"/>
            <a:chExt cx="6412665" cy="3940103"/>
          </a:xfrm>
        </p:grpSpPr>
        <p:sp>
          <p:nvSpPr>
            <p:cNvPr id="30" name="TextBox 29"/>
            <p:cNvSpPr txBox="1"/>
            <p:nvPr/>
          </p:nvSpPr>
          <p:spPr>
            <a:xfrm>
              <a:off x="3430405" y="2933640"/>
              <a:ext cx="1647118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Science</a:t>
              </a:r>
              <a:endParaRPr lang="en-IN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4253964" y="2167212"/>
              <a:ext cx="0" cy="767478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394636" y="3257550"/>
              <a:ext cx="1164293" cy="1443058"/>
              <a:chOff x="1697551" y="3161288"/>
              <a:chExt cx="1164293" cy="144305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697551" y="3161288"/>
                <a:ext cx="1164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Visualization</a:t>
                </a:r>
                <a:endParaRPr lang="en-IN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97551" y="3467086"/>
                <a:ext cx="1142862" cy="113726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5689733" y="1485976"/>
              <a:ext cx="1545616" cy="1362472"/>
              <a:chOff x="5788221" y="1385588"/>
              <a:chExt cx="1545616" cy="136247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788221" y="1385588"/>
                <a:ext cx="15456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Engineering</a:t>
                </a:r>
                <a:endParaRPr lang="en-IN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48" name="Picture 4" descr="http://www.abzooba.com/images/data_services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742" y="1745702"/>
                <a:ext cx="1171105" cy="1002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1312966" y="1240232"/>
              <a:ext cx="1216025" cy="1334895"/>
              <a:chOff x="1655895" y="1278193"/>
              <a:chExt cx="1216025" cy="133489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37565" y="1278193"/>
                <a:ext cx="8835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Statistics</a:t>
                </a:r>
                <a:endParaRPr lang="en-IN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46" name="Picture 6" descr="http://0.tqn.com/d/statistics/1/0/9/-/-/-/zscore.GI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895" y="1721336"/>
                <a:ext cx="1216025" cy="89175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5751011" y="3409459"/>
              <a:ext cx="1974620" cy="1310645"/>
              <a:chOff x="3621797" y="3597692"/>
              <a:chExt cx="1974620" cy="131064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621797" y="3597692"/>
                <a:ext cx="1974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Advanced Computing</a:t>
                </a:r>
                <a:endParaRPr lang="en-IN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44" name="Picture 10" descr="http://science.energy.gov/~/media/hep/images/benefits/images/computing-grid.jp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152" y="3920538"/>
                <a:ext cx="1317065" cy="98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3509737" y="780001"/>
              <a:ext cx="1569660" cy="1245944"/>
              <a:chOff x="3509737" y="780001"/>
              <a:chExt cx="1569660" cy="12459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509737" y="780001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Domain Expertise</a:t>
                </a:r>
                <a:endParaRPr lang="en-IN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42" name="Picture 12" descr="http://www.shrisinfotech.co.in/wp-content/uploads/2014/01/Broad-Domain-Expertise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0053" y="1069187"/>
                <a:ext cx="950091" cy="956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7" name="Straight Arrow Connector 36"/>
            <p:cNvCxnSpPr/>
            <p:nvPr/>
          </p:nvCxnSpPr>
          <p:spPr>
            <a:xfrm flipH="1" flipV="1">
              <a:off x="2737784" y="2550952"/>
              <a:ext cx="707686" cy="382688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093767" y="2408859"/>
              <a:ext cx="585468" cy="52295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673815" y="3334712"/>
              <a:ext cx="770445" cy="33187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090303" y="3333750"/>
              <a:ext cx="679841" cy="332838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9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Arsenal of a Data Scientist</a:t>
            </a:r>
            <a:endParaRPr lang="en-US" sz="2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02250" y="973266"/>
            <a:ext cx="7420110" cy="2731433"/>
            <a:chOff x="762000" y="1253306"/>
            <a:chExt cx="7420110" cy="2731433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1253306"/>
              <a:ext cx="7420110" cy="2731433"/>
              <a:chOff x="802818" y="910373"/>
              <a:chExt cx="7420110" cy="27314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802818" y="910373"/>
                <a:ext cx="7420110" cy="2622698"/>
                <a:chOff x="683411" y="1140634"/>
                <a:chExt cx="7420110" cy="2987466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3655211" y="1140634"/>
                  <a:ext cx="1350434" cy="3856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Data Science</a:t>
                  </a:r>
                  <a:endParaRPr lang="en-IN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384544" y="1562024"/>
                  <a:ext cx="5917711" cy="271393"/>
                  <a:chOff x="1384544" y="1562024"/>
                  <a:chExt cx="5917711" cy="271393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4343400" y="1562024"/>
                    <a:ext cx="0" cy="259394"/>
                  </a:xfrm>
                  <a:prstGeom prst="line">
                    <a:avLst/>
                  </a:prstGeom>
                  <a:ln w="19050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384544" y="1833417"/>
                    <a:ext cx="5917711" cy="0"/>
                  </a:xfrm>
                  <a:prstGeom prst="line">
                    <a:avLst/>
                  </a:prstGeom>
                  <a:ln w="19050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83411" y="2099046"/>
                  <a:ext cx="1560171" cy="2029054"/>
                  <a:chOff x="374153" y="2073238"/>
                  <a:chExt cx="1560171" cy="2029054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74153" y="2073238"/>
                    <a:ext cx="1560171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Data Architecture</a:t>
                    </a:r>
                    <a:endParaRPr lang="en-IN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3238" y="2466456"/>
                    <a:ext cx="1278020" cy="315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Tool: Hadoop</a:t>
                    </a:r>
                    <a:endParaRPr lang="en-IN" sz="12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EF6"/>
                      </a:clrFrom>
                      <a:clrTo>
                        <a:srgbClr val="FFFEF6">
                          <a:alpha val="0"/>
                        </a:srgbClr>
                      </a:clrTo>
                    </a:clrChange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/>
                  </a:blip>
                  <a:stretch>
                    <a:fillRect/>
                  </a:stretch>
                </p:blipFill>
                <p:spPr>
                  <a:xfrm>
                    <a:off x="563238" y="2822416"/>
                    <a:ext cx="1182003" cy="127987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3169251" y="2082388"/>
                  <a:ext cx="2565444" cy="714507"/>
                  <a:chOff x="3240204" y="2031006"/>
                  <a:chExt cx="2565444" cy="714507"/>
                </a:xfrm>
              </p:grpSpPr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589672" y="2031006"/>
                    <a:ext cx="157447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Machine Learning</a:t>
                    </a:r>
                    <a:endParaRPr lang="en-IN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240204" y="2429989"/>
                    <a:ext cx="2565444" cy="315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Tool: Mahout, Weka, Spark MLlib</a:t>
                    </a:r>
                    <a:endParaRPr lang="en-IN" sz="12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6849233" y="2086390"/>
                  <a:ext cx="881973" cy="30777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Analytics</a:t>
                  </a:r>
                  <a:endParaRPr lang="en-IN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753430" y="2444588"/>
                  <a:ext cx="1350091" cy="315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Tool: R, Python</a:t>
                  </a:r>
                  <a:endParaRPr lang="en-IN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51756" y="2352061"/>
                <a:ext cx="1571172" cy="1222023"/>
              </a:xfrm>
              <a:prstGeom prst="rect">
                <a:avLst/>
              </a:prstGeom>
            </p:spPr>
          </p:pic>
          <p:pic>
            <p:nvPicPr>
              <p:cNvPr id="53" name="Picture 4" descr="http://bio.informatik.uni-jena.de/wp/wp-content/uploads/2010/11/leukemia3_vor_pidr.pn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882" y="2419783"/>
                <a:ext cx="1475423" cy="1222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4" name="Straight Arrow Connector 53"/>
              <p:cNvCxnSpPr/>
              <p:nvPr/>
            </p:nvCxnSpPr>
            <p:spPr>
              <a:xfrm>
                <a:off x="1515985" y="1508034"/>
                <a:ext cx="0" cy="251121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4421988" y="1843575"/>
              <a:ext cx="0" cy="25112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80844" y="1850966"/>
              <a:ext cx="0" cy="25112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37918" y="3676831"/>
            <a:ext cx="5299238" cy="1143001"/>
            <a:chOff x="6574960" y="1232656"/>
            <a:chExt cx="3090943" cy="1540734"/>
          </a:xfrm>
        </p:grpSpPr>
        <p:grpSp>
          <p:nvGrpSpPr>
            <p:cNvPr id="69" name="Group 68"/>
            <p:cNvGrpSpPr/>
            <p:nvPr/>
          </p:nvGrpSpPr>
          <p:grpSpPr>
            <a:xfrm>
              <a:off x="6574960" y="1564323"/>
              <a:ext cx="3090943" cy="1209067"/>
              <a:chOff x="5369000" y="999434"/>
              <a:chExt cx="2640624" cy="2638675"/>
            </a:xfrm>
          </p:grpSpPr>
          <p:sp>
            <p:nvSpPr>
              <p:cNvPr id="71" name="Folded Corner 70"/>
              <p:cNvSpPr/>
              <p:nvPr/>
            </p:nvSpPr>
            <p:spPr>
              <a:xfrm>
                <a:off x="5378987" y="999434"/>
                <a:ext cx="2630637" cy="2638675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369000" y="1589443"/>
                <a:ext cx="2640624" cy="176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1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Note that evaluating different machine learning algorithms is a daily work of a data scientist. So it becomes very important for a data scientist to have a good grip over various machine learning algorithms.</a:t>
                </a:r>
                <a:endParaRPr lang="en-IN" sz="11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065" y="1232656"/>
              <a:ext cx="254812" cy="602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6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6180" y="181990"/>
            <a:ext cx="840302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/>
              <a:t>Machine Learning 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26915" y="831450"/>
            <a:ext cx="8077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is a method of </a:t>
            </a:r>
            <a:r>
              <a:rPr lang="en-US" sz="135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teaching computers </a:t>
            </a:r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35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and improve predictions </a:t>
            </a:r>
            <a:r>
              <a:rPr lang="en-US" sz="135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</a:t>
            </a:r>
            <a:r>
              <a:rPr lang="en-US" sz="135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915" y="1131532"/>
            <a:ext cx="84388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is a huge field, with hundreds of </a:t>
            </a:r>
            <a:r>
              <a:rPr lang="en-US" sz="135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algorithms for solving myriad different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1339342"/>
            <a:ext cx="4876801" cy="2832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087" y="4171950"/>
            <a:ext cx="77814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Learning </a:t>
            </a:r>
            <a:r>
              <a:rPr lang="en-US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35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35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categories of the data is already </a:t>
            </a:r>
            <a:r>
              <a:rPr lang="en-US" sz="135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</a:t>
            </a:r>
          </a:p>
          <a:p>
            <a:r>
              <a:rPr lang="en-US" sz="135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 </a:t>
            </a:r>
            <a:r>
              <a:rPr lang="en-US" sz="135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</a:t>
            </a:r>
            <a:r>
              <a:rPr lang="en-US" sz="135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process attempts to find appropriate category for the data</a:t>
            </a:r>
          </a:p>
        </p:txBody>
      </p:sp>
    </p:spTree>
    <p:extLst>
      <p:ext uri="{BB962C8B-B14F-4D97-AF65-F5344CB8AC3E}">
        <p14:creationId xmlns:p14="http://schemas.microsoft.com/office/powerpoint/2010/main" val="15405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2266950"/>
            <a:ext cx="245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sz="3200" b="1" dirty="0">
              <a:solidFill>
                <a:srgbClr val="0070C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Decision Tree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Brain4ce_course_template.potx</Template>
  <TotalTime>0</TotalTime>
  <Words>1145</Words>
  <Application>Microsoft Office PowerPoint</Application>
  <PresentationFormat>On-screen Show (16:9)</PresentationFormat>
  <Paragraphs>306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宋体</vt:lpstr>
      <vt:lpstr>Arial</vt:lpstr>
      <vt:lpstr>Calibri</vt:lpstr>
      <vt:lpstr>HP Simplified</vt:lpstr>
      <vt:lpstr>Symbol</vt:lpstr>
      <vt:lpstr>Tahoma</vt:lpstr>
      <vt:lpstr>Wingdings</vt:lpstr>
      <vt:lpstr>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2010-05-03T20:57:59Z</dcterms:created>
  <dcterms:modified xsi:type="dcterms:W3CDTF">2015-10-07T12:24:32Z</dcterms:modified>
</cp:coreProperties>
</file>