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1"/>
  </p:notesMasterIdLst>
  <p:handoutMasterIdLst>
    <p:handoutMasterId r:id="rId32"/>
  </p:handoutMasterIdLst>
  <p:sldIdLst>
    <p:sldId id="276" r:id="rId2"/>
    <p:sldId id="426" r:id="rId3"/>
    <p:sldId id="545" r:id="rId4"/>
    <p:sldId id="530" r:id="rId5"/>
    <p:sldId id="532" r:id="rId6"/>
    <p:sldId id="533" r:id="rId7"/>
    <p:sldId id="513" r:id="rId8"/>
    <p:sldId id="531" r:id="rId9"/>
    <p:sldId id="546" r:id="rId10"/>
    <p:sldId id="511" r:id="rId11"/>
    <p:sldId id="512" r:id="rId12"/>
    <p:sldId id="547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37" r:id="rId21"/>
    <p:sldId id="544" r:id="rId22"/>
    <p:sldId id="538" r:id="rId23"/>
    <p:sldId id="541" r:id="rId24"/>
    <p:sldId id="542" r:id="rId25"/>
    <p:sldId id="539" r:id="rId26"/>
    <p:sldId id="540" r:id="rId27"/>
    <p:sldId id="521" r:id="rId28"/>
    <p:sldId id="548" r:id="rId29"/>
    <p:sldId id="549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1104" userDrawn="1">
          <p15:clr>
            <a:srgbClr val="F26B43"/>
          </p15:clr>
        </p15:guide>
        <p15:guide id="5" pos="5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1" clrIdx="0">
    <p:extLst>
      <p:ext uri="{19B8F6BF-5375-455C-9EA6-DF929625EA0E}">
        <p15:presenceInfo xmlns:p15="http://schemas.microsoft.com/office/powerpoint/2012/main" userId="Kom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4E82BC"/>
    <a:srgbClr val="DD6409"/>
    <a:srgbClr val="FF9933"/>
    <a:srgbClr val="FF3300"/>
    <a:srgbClr val="FF7C80"/>
    <a:srgbClr val="B1135A"/>
    <a:srgbClr val="EAEB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5179" autoAdjust="0"/>
  </p:normalViewPr>
  <p:slideViewPr>
    <p:cSldViewPr snapToGrid="0" showGuides="1">
      <p:cViewPr varScale="1">
        <p:scale>
          <a:sx n="93" d="100"/>
          <a:sy n="93" d="100"/>
        </p:scale>
        <p:origin x="666" y="90"/>
      </p:cViewPr>
      <p:guideLst>
        <p:guide orient="horz" pos="486"/>
        <p:guide pos="312"/>
        <p:guide pos="1104"/>
        <p:guide pos="5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01C7-0E60-4A28-87D0-DB9CABFF5C8B}" type="datetimeFigureOut">
              <a:rPr lang="en-IN" smtClean="0"/>
              <a:t>07-10-2015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81A5D-A40D-4EC7-BFF0-6E2C742A748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CE2-806D-4599-8BCA-79DEF8E10D46}" type="datetimeFigureOut">
              <a:rPr lang="en-IN" smtClean="0"/>
              <a:t>07-10-2015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2DF32-8D47-42FD-B435-FE4F3C14D77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65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1474" y="2701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22300" y="4794274"/>
            <a:ext cx="2133600" cy="27384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39668" y="19806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833367" y="4517275"/>
            <a:ext cx="231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www.edureka.co/r-for-analytics</a:t>
            </a:r>
            <a:endParaRPr lang="en-IN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780340" y="4691887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3534530" y="382587"/>
            <a:ext cx="2074939" cy="2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47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80340" y="4795064"/>
            <a:ext cx="2363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www.edureka.co/apache-Kafka</a:t>
            </a:r>
            <a:endParaRPr lang="en-IN" sz="1200" dirty="0">
              <a:solidFill>
                <a:schemeClr val="accent2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7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6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9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6264" y="964260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348051" y="4795064"/>
            <a:ext cx="373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www.edureka.co/advanced-predictive-modelling-in-r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www.edureka.co/apache-Kafka</a:t>
            </a:r>
          </a:p>
        </p:txBody>
      </p:sp>
    </p:spTree>
    <p:extLst>
      <p:ext uri="{BB962C8B-B14F-4D97-AF65-F5344CB8AC3E}">
        <p14:creationId xmlns:p14="http://schemas.microsoft.com/office/powerpoint/2010/main" val="987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9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4" r:id="rId2"/>
    <p:sldLayoutId id="2147483690" r:id="rId3"/>
    <p:sldLayoutId id="2147483711" r:id="rId4"/>
    <p:sldLayoutId id="2147483683" r:id="rId5"/>
    <p:sldLayoutId id="2147483712" r:id="rId6"/>
    <p:sldLayoutId id="2147483713" r:id="rId7"/>
    <p:sldLayoutId id="214748371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929" y="2899796"/>
            <a:ext cx="7969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3200" b="1" dirty="0">
                <a:solidFill>
                  <a:srgbClr val="0070C0"/>
                </a:solidFill>
                <a:latin typeface="+mj-lt"/>
              </a:rPr>
              <a:t>How Apache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Kafka 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is transforming </a:t>
            </a:r>
            <a:endParaRPr lang="en-US" sz="3200" b="1" dirty="0" smtClean="0">
              <a:solidFill>
                <a:srgbClr val="0070C0"/>
              </a:solidFill>
              <a:latin typeface="+mj-lt"/>
            </a:endParaRPr>
          </a:p>
          <a:p>
            <a:pPr algn="ctr" defTabSz="914400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Hadoop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, Spark &amp; Storm</a:t>
            </a:r>
            <a:endParaRPr lang="en-IN" sz="3200" b="1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2" name="AutoShape 2" descr="Inline image 1"/>
          <p:cNvSpPr>
            <a:spLocks noChangeAspect="1" noChangeArrowheads="1"/>
          </p:cNvSpPr>
          <p:nvPr/>
        </p:nvSpPr>
        <p:spPr bwMode="auto">
          <a:xfrm>
            <a:off x="155574" y="-144463"/>
            <a:ext cx="2409205" cy="240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68" y="745296"/>
            <a:ext cx="49279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publish-subscribe messaging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Developed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Corporation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to handle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Hadoop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Partitions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time consumption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cluster of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machines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mechanism for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</a:p>
          <a:p>
            <a:pPr defTabSz="685783">
              <a:lnSpc>
                <a:spcPct val="3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Kafka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6401020" y="1081230"/>
            <a:ext cx="2074939" cy="25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5210343" y="2910031"/>
            <a:ext cx="1661695" cy="485494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878324" y="3069324"/>
            <a:ext cx="664039" cy="691567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047786" y="1624956"/>
            <a:ext cx="367615" cy="74112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778690" y="1595862"/>
            <a:ext cx="512146" cy="766948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Apache Kafka – Overview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964649" y="2370173"/>
            <a:ext cx="1254868" cy="7295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56005" y="1088897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Tracking Proxy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786142" y="1081910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99384" y="1067165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42763" y="1088896"/>
            <a:ext cx="1264596" cy="5577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81212" y="2011101"/>
            <a:ext cx="1515674" cy="65900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(Consumer)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81212" y="3034516"/>
            <a:ext cx="1482784" cy="7215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(Consumer)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683674" y="4021972"/>
            <a:ext cx="1713665" cy="6756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Flowchart: Magnetic Disk 32"/>
          <p:cNvSpPr/>
          <p:nvPr/>
        </p:nvSpPr>
        <p:spPr>
          <a:xfrm>
            <a:off x="5219517" y="3756088"/>
            <a:ext cx="1362309" cy="1036629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14401" y="2011101"/>
            <a:ext cx="1461564" cy="75155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(Producer)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3181" y="3034516"/>
            <a:ext cx="1482784" cy="72157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Service (Producer)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09520" y="1639682"/>
            <a:ext cx="1550097" cy="78011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80691" y="1639682"/>
            <a:ext cx="1081159" cy="76949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28706" y="2193909"/>
            <a:ext cx="1652506" cy="475037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62081" y="3099747"/>
            <a:ext cx="706939" cy="919525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1" idx="1"/>
          </p:cNvCxnSpPr>
          <p:nvPr/>
        </p:nvCxnSpPr>
        <p:spPr>
          <a:xfrm>
            <a:off x="2371233" y="2263847"/>
            <a:ext cx="1593416" cy="471113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55171" y="2939939"/>
            <a:ext cx="1598508" cy="574769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Kafka Architecture</a:t>
            </a:r>
          </a:p>
        </p:txBody>
      </p:sp>
    </p:spTree>
    <p:extLst>
      <p:ext uri="{BB962C8B-B14F-4D97-AF65-F5344CB8AC3E}">
        <p14:creationId xmlns:p14="http://schemas.microsoft.com/office/powerpoint/2010/main" val="93880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08737" y="1239502"/>
            <a:ext cx="6755259" cy="3148520"/>
            <a:chOff x="1608737" y="1239502"/>
            <a:chExt cx="6755259" cy="3148520"/>
          </a:xfrm>
        </p:grpSpPr>
        <p:cxnSp>
          <p:nvCxnSpPr>
            <p:cNvPr id="3079" name="Straight Arrow Connector 3078"/>
            <p:cNvCxnSpPr/>
            <p:nvPr/>
          </p:nvCxnSpPr>
          <p:spPr>
            <a:xfrm flipV="1">
              <a:off x="2349611" y="3151041"/>
              <a:ext cx="953311" cy="777409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Arrow Connector 3080"/>
            <p:cNvCxnSpPr/>
            <p:nvPr/>
          </p:nvCxnSpPr>
          <p:spPr>
            <a:xfrm flipV="1">
              <a:off x="3392926" y="3169952"/>
              <a:ext cx="711250" cy="800455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Arrow Connector 3082"/>
            <p:cNvCxnSpPr/>
            <p:nvPr/>
          </p:nvCxnSpPr>
          <p:spPr>
            <a:xfrm flipH="1" flipV="1">
              <a:off x="4469136" y="3150231"/>
              <a:ext cx="0" cy="830299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Arrow Connector 3086"/>
            <p:cNvCxnSpPr/>
            <p:nvPr/>
          </p:nvCxnSpPr>
          <p:spPr>
            <a:xfrm flipH="1" flipV="1">
              <a:off x="4770322" y="3151041"/>
              <a:ext cx="704419" cy="876387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Arrow Connector 3088"/>
            <p:cNvCxnSpPr/>
            <p:nvPr/>
          </p:nvCxnSpPr>
          <p:spPr>
            <a:xfrm flipH="1" flipV="1">
              <a:off x="5428451" y="3157527"/>
              <a:ext cx="1413218" cy="823003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251284" y="1585142"/>
              <a:ext cx="1239439" cy="812568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490725" y="1585142"/>
              <a:ext cx="482137" cy="812568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03703" y="1612606"/>
              <a:ext cx="326463" cy="785104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2" name="Straight Arrow Connector 3071"/>
            <p:cNvCxnSpPr/>
            <p:nvPr/>
          </p:nvCxnSpPr>
          <p:spPr>
            <a:xfrm flipH="1">
              <a:off x="4815425" y="1615765"/>
              <a:ext cx="845334" cy="788810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Arrow Connector 3076"/>
            <p:cNvCxnSpPr/>
            <p:nvPr/>
          </p:nvCxnSpPr>
          <p:spPr>
            <a:xfrm flipH="1">
              <a:off x="5688091" y="1599796"/>
              <a:ext cx="931545" cy="785104"/>
            </a:xfrm>
            <a:prstGeom prst="straightConnector1">
              <a:avLst/>
            </a:prstGeom>
            <a:ln w="15875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/>
            <p:cNvSpPr/>
            <p:nvPr/>
          </p:nvSpPr>
          <p:spPr>
            <a:xfrm>
              <a:off x="1608737" y="1239503"/>
              <a:ext cx="1089497" cy="42649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(Front End)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48178" y="1239502"/>
              <a:ext cx="1089497" cy="4264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(Services)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87619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(Proxies)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27060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(Adapters)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566501" y="1247708"/>
              <a:ext cx="1089497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Other 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56209" y="2478565"/>
              <a:ext cx="1507787" cy="61284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Zookeeper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08737" y="3868815"/>
              <a:ext cx="1089497" cy="468451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(Real Time)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48177" y="3910773"/>
              <a:ext cx="1089497" cy="426494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(NoSQL)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87617" y="3910773"/>
              <a:ext cx="1089497" cy="45587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(Hadoop)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327057" y="3920895"/>
              <a:ext cx="1228292" cy="44575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Consumers (Warehouses)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05292" y="3920896"/>
              <a:ext cx="1089497" cy="46712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Other 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3091" name="Straight Arrow Connector 3090"/>
            <p:cNvCxnSpPr>
              <a:stCxn id="14" idx="3"/>
              <a:endCxn id="15" idx="1"/>
            </p:cNvCxnSpPr>
            <p:nvPr/>
          </p:nvCxnSpPr>
          <p:spPr>
            <a:xfrm>
              <a:off x="5992998" y="2763815"/>
              <a:ext cx="863211" cy="0"/>
            </a:xfrm>
            <a:prstGeom prst="straightConnector1">
              <a:avLst/>
            </a:prstGeom>
            <a:ln w="15875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945274" y="2409899"/>
              <a:ext cx="3047724" cy="704125"/>
              <a:chOff x="768485" y="1924456"/>
              <a:chExt cx="2889115" cy="616085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68485" y="1926077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332054" y="1924456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922833" y="1927699"/>
                <a:ext cx="1070043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500254" y="1927699"/>
                <a:ext cx="1157346" cy="612842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3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Kafka Broker</a:t>
                </a:r>
                <a:endPara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62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803665"/>
            <a:ext cx="4927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Below table lists the core concepts of Kafka</a:t>
            </a:r>
          </a:p>
          <a:p>
            <a:pPr defTabSz="685783"/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Core Components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59616"/>
              </p:ext>
            </p:extLst>
          </p:nvPr>
        </p:nvGraphicFramePr>
        <p:xfrm>
          <a:off x="1655664" y="1357663"/>
          <a:ext cx="6038915" cy="2986448"/>
        </p:xfrm>
        <a:graphic>
          <a:graphicData uri="http://schemas.openxmlformats.org/drawingml/2006/table">
            <a:tbl>
              <a:tblPr firstRow="1" bandRow="1"/>
              <a:tblGrid>
                <a:gridCol w="1456517"/>
                <a:gridCol w="4582398"/>
              </a:tblGrid>
              <a:tr h="444493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Feature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category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 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feed to which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messages are published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4449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Publishes messages to the Kafka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Consumer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Subscribes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c</a:t>
                      </a: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onsumes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messages from Kafka Topic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9915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Broker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Handles hundreds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megabytes of reads and writes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Topic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65" y="3032797"/>
            <a:ext cx="3995539" cy="1913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296" y="677203"/>
            <a:ext cx="8277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defined category where the messages are published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each topic a partition log is maintained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partition basically contains an ordered, immutable sequence of messages where each message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assigned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sequential ID number called offset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Writes to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 are generally sequential thereby reducing the number of hard disk seeks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Reading messages from partition can be random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619185"/>
            <a:ext cx="5446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 publishes messages to the topic in kafka cluster.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of any kind like front end, streaming etc.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While writing messages, it is also possible to attach a key with the  message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key will arrive in the same partition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Doesn’t wait for the acknowledgement from the kafka cluster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Publishes as much messages as fast as the broker in a cluster can handle</a:t>
            </a:r>
          </a:p>
          <a:p>
            <a:pPr defTabSz="685783">
              <a:lnSpc>
                <a:spcPct val="3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742527" y="1248877"/>
            <a:ext cx="3015438" cy="2611663"/>
            <a:chOff x="5907897" y="1099226"/>
            <a:chExt cx="3015438" cy="2611663"/>
          </a:xfrm>
        </p:grpSpPr>
        <p:sp>
          <p:nvSpPr>
            <p:cNvPr id="2" name="Rectangle 1"/>
            <p:cNvSpPr/>
            <p:nvPr/>
          </p:nvSpPr>
          <p:spPr>
            <a:xfrm>
              <a:off x="7804655" y="2108363"/>
              <a:ext cx="1118680" cy="59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Kafka Clusters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7897" y="1099226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7897" y="2108364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8064" y="3117502"/>
              <a:ext cx="1118680" cy="59338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Producer</a:t>
              </a:r>
            </a:p>
          </p:txBody>
        </p:sp>
        <p:cxnSp>
          <p:nvCxnSpPr>
            <p:cNvPr id="10" name="Straight Arrow Connector 9"/>
            <p:cNvCxnSpPr>
              <a:stCxn id="7" idx="3"/>
            </p:cNvCxnSpPr>
            <p:nvPr/>
          </p:nvCxnSpPr>
          <p:spPr>
            <a:xfrm>
              <a:off x="7026577" y="1395920"/>
              <a:ext cx="687457" cy="82198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>
            <a:xfrm flipV="1">
              <a:off x="7036744" y="2592208"/>
              <a:ext cx="677290" cy="8219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</p:cNvCxnSpPr>
            <p:nvPr/>
          </p:nvCxnSpPr>
          <p:spPr>
            <a:xfrm flipV="1">
              <a:off x="7026577" y="2405056"/>
              <a:ext cx="687457" cy="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2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Consumers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9" y="851861"/>
            <a:ext cx="5029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Applications subscribes and consumes messages from the brokers in Kafka cluster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of any kind like real time consumers, NoSQL consumers, etc.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During consumption of messages from a topic, a consumer group can be configured with multiple consumers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Each consumer of consumer group reads messages from a unique subset of partitions in each topic they subscribe to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with same key arrives at same consumer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Supports both Queuing and Publish-Subscribe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Consumers have to maintain the number of messages consumed</a:t>
            </a:r>
          </a:p>
          <a:p>
            <a:pPr defTabSz="685783">
              <a:lnSpc>
                <a:spcPct val="2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6542640" y="2839247"/>
            <a:ext cx="111026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400702" y="1589133"/>
            <a:ext cx="3419009" cy="2477031"/>
            <a:chOff x="5624439" y="898467"/>
            <a:chExt cx="3349372" cy="2611663"/>
          </a:xfrm>
        </p:grpSpPr>
        <p:sp>
          <p:nvSpPr>
            <p:cNvPr id="8" name="Rectangle 7"/>
            <p:cNvSpPr/>
            <p:nvPr/>
          </p:nvSpPr>
          <p:spPr>
            <a:xfrm>
              <a:off x="5624439" y="1919834"/>
              <a:ext cx="1118680" cy="59338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Kafka Clusters</a:t>
              </a:r>
              <a:endPara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855028" y="898467"/>
              <a:ext cx="1118783" cy="2611663"/>
              <a:chOff x="5682474" y="927862"/>
              <a:chExt cx="1118783" cy="261166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682474" y="927862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82475" y="1937000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682577" y="2946138"/>
                <a:ext cx="1118680" cy="59338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Consumer</a:t>
                </a:r>
                <a:endPara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6743119" y="1195160"/>
              <a:ext cx="1087647" cy="90601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43119" y="2383277"/>
              <a:ext cx="1087647" cy="739302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5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296" y="677203"/>
            <a:ext cx="46301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server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cluster is called a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broker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Handles hundreds of MBs of writes from producers and reads from consumers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Retains all published messages irrespective of whether it is consumed or not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Retention is configured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n days 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Published messages is available for consumptions for configured ‘n’ days and thereafter it is discarded</a:t>
            </a:r>
          </a:p>
          <a:p>
            <a:pPr marL="171450" indent="-171450" defTabSz="685783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Works like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consumer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belong to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consumer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group, else works like publish-subscribe</a:t>
            </a:r>
          </a:p>
          <a:p>
            <a:pPr defTabSz="685783">
              <a:lnSpc>
                <a:spcPct val="200000"/>
              </a:lnSpc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Brokers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94" y="1187991"/>
            <a:ext cx="3858501" cy="3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Producer-Broker-Consumer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72" y="978882"/>
            <a:ext cx="7323548" cy="38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422846" y="3462392"/>
            <a:ext cx="6546494" cy="396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11102" y="837690"/>
            <a:ext cx="6546494" cy="38020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None/>
            </a:pPr>
            <a:endParaRPr lang="en-US" sz="16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Million Dollar Question! Why we need Kafka?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is Kafka?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Architecture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Hadoop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Spark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with Storm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Companies using Kafka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Demo on Kafka Messaging Service…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6" y="145917"/>
            <a:ext cx="465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800" dirty="0" smtClean="0">
                <a:solidFill>
                  <a:srgbClr val="262626"/>
                </a:solidFill>
              </a:rPr>
              <a:t>What will you learn today?</a:t>
            </a:r>
            <a:endParaRPr lang="en-IN" sz="28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945" y="955543"/>
            <a:ext cx="4691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can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used with Hadoop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1800307" y="1990352"/>
            <a:ext cx="1925386" cy="2368874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3725693" y="2785683"/>
            <a:ext cx="836579" cy="778213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28" y="1587593"/>
            <a:ext cx="3041152" cy="3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6" y="145917"/>
            <a:ext cx="6926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Kafka with Hadoop using Camus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304" y="721090"/>
            <a:ext cx="47743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Camus is LinkedIn's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-&gt;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 pipeline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 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Distributes data loads out of Kafka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LinkedIn, it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 tens of billions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messages/day</a:t>
            </a:r>
          </a:p>
          <a:p>
            <a:pPr>
              <a:lnSpc>
                <a:spcPct val="200000"/>
              </a:lnSpc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work done with one single Hadoop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Symbol" panose="05050102010706020507" pitchFamily="18" charset="2"/>
              <a:buChar char="®"/>
            </a:pP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38" y="1492805"/>
            <a:ext cx="4763462" cy="3350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047" y="4750749"/>
            <a:ext cx="1643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Courtesy </a:t>
            </a:r>
            <a:r>
              <a:rPr lang="en-US" dirty="0">
                <a:solidFill>
                  <a:srgbClr val="0070C0"/>
                </a:solidFill>
              </a:rPr>
              <a:t>: confluent</a:t>
            </a:r>
          </a:p>
        </p:txBody>
      </p:sp>
    </p:spTree>
    <p:extLst>
      <p:ext uri="{BB962C8B-B14F-4D97-AF65-F5344CB8AC3E}">
        <p14:creationId xmlns:p14="http://schemas.microsoft.com/office/powerpoint/2010/main" val="36220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4946" y="1436475"/>
            <a:ext cx="44627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used with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Spark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9" t="16639" r="21294" b="17186"/>
          <a:stretch/>
        </p:blipFill>
        <p:spPr>
          <a:xfrm>
            <a:off x="1904124" y="2144361"/>
            <a:ext cx="1925386" cy="2368874"/>
          </a:xfrm>
          <a:prstGeom prst="rect">
            <a:avLst/>
          </a:prstGeom>
        </p:spPr>
      </p:pic>
      <p:sp>
        <p:nvSpPr>
          <p:cNvPr id="4" name="Plus 3"/>
          <p:cNvSpPr/>
          <p:nvPr/>
        </p:nvSpPr>
        <p:spPr>
          <a:xfrm>
            <a:off x="3931055" y="2785682"/>
            <a:ext cx="836579" cy="778213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42540" r="14954"/>
          <a:stretch/>
        </p:blipFill>
        <p:spPr>
          <a:xfrm>
            <a:off x="4869180" y="2684951"/>
            <a:ext cx="1750979" cy="9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598931"/>
            <a:ext cx="466344" cy="82296"/>
          </a:xfrm>
          <a:custGeom>
            <a:avLst/>
            <a:gdLst/>
            <a:ahLst/>
            <a:cxnLst/>
            <a:rect l="l" t="t" r="r" b="b"/>
            <a:pathLst>
              <a:path w="466344" h="82296">
                <a:moveTo>
                  <a:pt x="0" y="82296"/>
                </a:moveTo>
                <a:lnTo>
                  <a:pt x="466344" y="82296"/>
                </a:lnTo>
                <a:lnTo>
                  <a:pt x="46634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8206" y="240206"/>
            <a:ext cx="6660621" cy="358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3" y="3899725"/>
            <a:ext cx="5779606" cy="468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0"/>
              </a:lnSpc>
              <a:spcBef>
                <a:spcPts val="68"/>
              </a:spcBef>
            </a:pPr>
            <a:endParaRPr sz="1200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8"/>
          <a:stretch/>
        </p:blipFill>
        <p:spPr>
          <a:xfrm>
            <a:off x="2399500" y="2618399"/>
            <a:ext cx="4096026" cy="24924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45693" y="522976"/>
            <a:ext cx="817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messages are stored 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‘n’ partitions,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 makes things faster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  in Kafka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are stored in multiple partitions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reads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effectively achieved by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streaming</a:t>
            </a:r>
          </a:p>
          <a:p>
            <a:pPr marL="171450" indent="-171450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Parallelism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achieved by integrating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KafkaInputDStream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Spark with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High Level Consumer API</a:t>
            </a:r>
          </a:p>
        </p:txBody>
      </p:sp>
    </p:spTree>
    <p:extLst>
      <p:ext uri="{BB962C8B-B14F-4D97-AF65-F5344CB8AC3E}">
        <p14:creationId xmlns:p14="http://schemas.microsoft.com/office/powerpoint/2010/main" val="34880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447" y="1461434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9259" y="2335462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9259" y="3209490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9259" y="4127035"/>
            <a:ext cx="671119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3732" y="1101405"/>
            <a:ext cx="12164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APPS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2" idx="3"/>
          </p:cNvCxnSpPr>
          <p:nvPr/>
        </p:nvCxnSpPr>
        <p:spPr>
          <a:xfrm>
            <a:off x="1701566" y="1776021"/>
            <a:ext cx="1326860" cy="13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1690378" y="3081207"/>
            <a:ext cx="1338048" cy="136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1690378" y="2650049"/>
            <a:ext cx="1338048" cy="4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1690378" y="3092919"/>
            <a:ext cx="1338048" cy="43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28426" y="2764525"/>
            <a:ext cx="2667699" cy="64507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38818" y="2225530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Kafka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238150" y="2964636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92491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152239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497898" y="2958780"/>
            <a:ext cx="444617" cy="2448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60458" y="2706674"/>
            <a:ext cx="18246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E  V  E  N  T  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696125" y="3044489"/>
            <a:ext cx="442576" cy="1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70" y="2715768"/>
            <a:ext cx="1261788" cy="62549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36" idx="1"/>
          </p:cNvCxnSpPr>
          <p:nvPr/>
        </p:nvCxnSpPr>
        <p:spPr>
          <a:xfrm flipV="1">
            <a:off x="7499758" y="3047041"/>
            <a:ext cx="397513" cy="3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71" y="2734292"/>
            <a:ext cx="1110786" cy="6254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1807" y="3301622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STREAMING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99027" y="3286037"/>
            <a:ext cx="18623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26" name="object 8"/>
          <p:cNvSpPr txBox="1"/>
          <p:nvPr/>
        </p:nvSpPr>
        <p:spPr>
          <a:xfrm>
            <a:off x="524662" y="269621"/>
            <a:ext cx="6660621" cy="71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2600" dirty="0">
              <a:latin typeface="Calibri"/>
              <a:cs typeface="Calibri"/>
            </a:endParaRPr>
          </a:p>
          <a:p>
            <a:pPr marL="33731">
              <a:lnSpc>
                <a:spcPct val="102091"/>
              </a:lnSpc>
              <a:spcBef>
                <a:spcPts val="1238"/>
              </a:spcBef>
            </a:pPr>
            <a:r>
              <a:rPr sz="1200" dirty="0" smtClean="0">
                <a:solidFill>
                  <a:srgbClr val="006FC0"/>
                </a:solidFill>
                <a:latin typeface="Symbol"/>
                <a:cs typeface="Symbol"/>
              </a:rPr>
              <a:t></a:t>
            </a:r>
            <a:r>
              <a:rPr sz="1200" spc="-129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200" spc="0" dirty="0" smtClean="0">
                <a:solidFill>
                  <a:srgbClr val="006FC0"/>
                </a:solidFill>
                <a:latin typeface="Tahoma"/>
                <a:cs typeface="Tahoma"/>
              </a:rPr>
              <a:t>Generally in Kafka messages are stored in multiple partitions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116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2762" y="2224415"/>
            <a:ext cx="44996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buClr>
                <a:srgbClr val="0070C0"/>
              </a:buClr>
            </a:pP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Kafka can </a:t>
            </a:r>
            <a:r>
              <a:rPr lang="en-US" sz="20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 used with </a:t>
            </a:r>
            <a:r>
              <a:rPr lang="en-US" sz="20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Storm</a:t>
            </a:r>
            <a:endParaRPr lang="en-US" sz="20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3"/>
          <a:stretch/>
        </p:blipFill>
        <p:spPr>
          <a:xfrm>
            <a:off x="942300" y="815618"/>
            <a:ext cx="6999623" cy="397891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object 8"/>
          <p:cNvSpPr txBox="1"/>
          <p:nvPr/>
        </p:nvSpPr>
        <p:spPr>
          <a:xfrm>
            <a:off x="524662" y="269621"/>
            <a:ext cx="6660621" cy="717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48">
              <a:lnSpc>
                <a:spcPts val="2750"/>
              </a:lnSpc>
              <a:spcBef>
                <a:spcPts val="137"/>
              </a:spcBef>
            </a:pPr>
            <a:r>
              <a:rPr lang="en-US"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Kafka With 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Spa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k S</a:t>
            </a:r>
            <a:r>
              <a:rPr sz="3900" spc="4" baseline="3150" dirty="0" smtClean="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sz="3900" spc="0" baseline="3150" dirty="0" smtClean="0">
                <a:solidFill>
                  <a:srgbClr val="252525"/>
                </a:solidFill>
                <a:latin typeface="Calibri"/>
                <a:cs typeface="Calibri"/>
              </a:rPr>
              <a:t>reaming</a:t>
            </a:r>
            <a:endParaRPr sz="1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91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Companies Using Kafka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727" y="1193762"/>
            <a:ext cx="1074995" cy="709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49" y="1028152"/>
            <a:ext cx="1045594" cy="1045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56" y="2238745"/>
            <a:ext cx="776067" cy="7760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23" y="2238745"/>
            <a:ext cx="776067" cy="7760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137" y="1193762"/>
            <a:ext cx="2381250" cy="714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99" y="2197134"/>
            <a:ext cx="925974" cy="9259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393" y="2238745"/>
            <a:ext cx="854629" cy="854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8802" y="1243139"/>
            <a:ext cx="1716073" cy="493729"/>
          </a:xfrm>
          <a:prstGeom prst="rect">
            <a:avLst/>
          </a:prstGeom>
        </p:spPr>
      </p:pic>
      <p:pic>
        <p:nvPicPr>
          <p:cNvPr id="16" name="Picture 6" descr="Square-logo-black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91" y="2171069"/>
            <a:ext cx="859671" cy="8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3424" y="3762268"/>
            <a:ext cx="773230" cy="1331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4594" y="3599444"/>
            <a:ext cx="1138905" cy="5919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7321" y="3632035"/>
            <a:ext cx="1477513" cy="6094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950" y="2295078"/>
            <a:ext cx="773228" cy="77322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95410" y="3434599"/>
            <a:ext cx="895362" cy="8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6612" y="995277"/>
            <a:ext cx="653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2000" b="1" dirty="0" smtClean="0">
                <a:latin typeface="Calibri" panose="020F0502020204030204" pitchFamily="34" charset="0"/>
              </a:rPr>
              <a:t>Get Certified in Apache Kafka from </a:t>
            </a:r>
            <a:r>
              <a:rPr lang="en-US" sz="2000" b="1" dirty="0" err="1" smtClean="0">
                <a:latin typeface="Calibri" panose="020F0502020204030204" pitchFamily="34" charset="0"/>
              </a:rPr>
              <a:t>Edureka</a:t>
            </a:r>
            <a:endParaRPr lang="en-US" sz="20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92954" y="2690697"/>
            <a:ext cx="8407730" cy="2116860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Real-Time Analytics with Apache Kafka course: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Carefully designed </a:t>
            </a:r>
            <a:r>
              <a:rPr lang="en-US" sz="1200" dirty="0">
                <a:solidFill>
                  <a:schemeClr val="tx1"/>
                </a:solidFill>
              </a:rPr>
              <a:t>to provide knowledge and skills to become a successful Kafka Big Data </a:t>
            </a:r>
            <a:r>
              <a:rPr lang="en-US" sz="1200" dirty="0" smtClean="0">
                <a:solidFill>
                  <a:schemeClr val="tx1"/>
                </a:solidFill>
              </a:rPr>
              <a:t>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Helps you master the </a:t>
            </a:r>
            <a:r>
              <a:rPr lang="en-US" sz="1200" dirty="0">
                <a:solidFill>
                  <a:schemeClr val="tx1"/>
                </a:solidFill>
              </a:rPr>
              <a:t>concepts of Kafka Cluster, Producers and Consumers, Kafka API, Kafka Integration with Hadoop, Storm and Spark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Encompasses </a:t>
            </a:r>
            <a:r>
              <a:rPr lang="en-US" sz="1200" dirty="0">
                <a:solidFill>
                  <a:schemeClr val="tx1"/>
                </a:solidFill>
              </a:rPr>
              <a:t>the fundamental concepts like Kafka cluster, Kafka API to advance topics such as Kafka integration with Hadoop, Storm, Spark, Maven </a:t>
            </a:r>
            <a:r>
              <a:rPr lang="en-US" sz="1200" dirty="0" smtClean="0">
                <a:solidFill>
                  <a:schemeClr val="tx1"/>
                </a:solidFill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Online Live Courses: 15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Assignments: 25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8287" y="1751810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Go to www.edureka.co/apache-kafka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6940" y="2349959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10th October (Weekend Batch)</a:t>
            </a:r>
          </a:p>
        </p:txBody>
      </p:sp>
      <p:pic>
        <p:nvPicPr>
          <p:cNvPr id="6" name="Picture 5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1881015" y="877756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60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Questions/Queries/Feedback/Survey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Million Dollar Question! </a:t>
            </a:r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we need Kafka??</a:t>
            </a:r>
          </a:p>
        </p:txBody>
      </p:sp>
    </p:spTree>
    <p:extLst>
      <p:ext uri="{BB962C8B-B14F-4D97-AF65-F5344CB8AC3E}">
        <p14:creationId xmlns:p14="http://schemas.microsoft.com/office/powerpoint/2010/main" val="32718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11" y="3123492"/>
            <a:ext cx="1285875" cy="1838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6472" r="30314" b="38995"/>
          <a:stretch/>
        </p:blipFill>
        <p:spPr>
          <a:xfrm>
            <a:off x="2026268" y="677203"/>
            <a:ext cx="3355318" cy="274897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8906" y="1405361"/>
            <a:ext cx="2490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Kafka is preferred in place of</a:t>
            </a:r>
          </a:p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more traditional brokers like JMS</a:t>
            </a:r>
          </a:p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AMQP 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</a:t>
            </a:r>
            <a:r>
              <a:rPr lang="en-US" dirty="0" smtClean="0"/>
              <a:t>Kafka </a:t>
            </a:r>
            <a:r>
              <a:rPr lang="en-US" dirty="0"/>
              <a:t>Cluster?</a:t>
            </a:r>
          </a:p>
        </p:txBody>
      </p:sp>
    </p:spTree>
    <p:extLst>
      <p:ext uri="{BB962C8B-B14F-4D97-AF65-F5344CB8AC3E}">
        <p14:creationId xmlns:p14="http://schemas.microsoft.com/office/powerpoint/2010/main" val="16519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Producer Performance with Other Systems</a:t>
            </a:r>
            <a:endParaRPr lang="en-US" dirty="0"/>
          </a:p>
        </p:txBody>
      </p:sp>
      <p:pic>
        <p:nvPicPr>
          <p:cNvPr id="2050" name="Picture 2" descr="46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317" b="1548"/>
          <a:stretch/>
        </p:blipFill>
        <p:spPr bwMode="auto">
          <a:xfrm>
            <a:off x="1914800" y="857250"/>
            <a:ext cx="5211557" cy="39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Consumer Performance with Other Systems</a:t>
            </a:r>
            <a:endParaRPr lang="en-US" dirty="0"/>
          </a:p>
        </p:txBody>
      </p:sp>
      <p:pic>
        <p:nvPicPr>
          <p:cNvPr id="1026" name="Picture 2" descr="47&#10;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" b="1313"/>
          <a:stretch/>
        </p:blipFill>
        <p:spPr bwMode="auto">
          <a:xfrm>
            <a:off x="1904862" y="857250"/>
            <a:ext cx="5292025" cy="387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0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Salient Features of Kafka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19435"/>
              </p:ext>
            </p:extLst>
          </p:nvPr>
        </p:nvGraphicFramePr>
        <p:xfrm>
          <a:off x="613013" y="972765"/>
          <a:ext cx="7750983" cy="3494093"/>
        </p:xfrm>
        <a:graphic>
          <a:graphicData uri="http://schemas.openxmlformats.org/drawingml/2006/table">
            <a:tbl>
              <a:tblPr firstRow="1" bandRow="1"/>
              <a:tblGrid>
                <a:gridCol w="1925641"/>
                <a:gridCol w="5825342"/>
              </a:tblGrid>
              <a:tr h="249719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Feature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66727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Throughput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Support for millions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messages with modest hardware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08223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Scalability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Highly scalable distributed systems with no downtime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25231"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Replication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6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33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498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664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29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2995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160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326" algn="l" defTabSz="91433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Messages can be replicated across cluster, which provides support for multiple subscribers and also in case of failure balances the consumers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5243" marR="105243" marT="52621" marB="52621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547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Durability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Provides support for persistence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of messages to disk which can be further used for batch consumption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55476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Strea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 Processing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Kafka can be used along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with real time streaming applications like spark and storm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962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Loss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Kafka with the proper configurations can ensure zero data loss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4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98" y="2412459"/>
            <a:ext cx="3178570" cy="2224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992" y="1202497"/>
            <a:ext cx="7771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Kafka, we can easily handle hundreds and thousands of messages in a second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cluster can be expanded with no downtime, making Kafka highly scalable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Messages are replicated, which provides reliability and durability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Fault tolerant       </a:t>
            </a:r>
          </a:p>
          <a:p>
            <a:pPr marL="171450" indent="-171450" defTabSz="685783">
              <a:lnSpc>
                <a:spcPct val="30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                                                       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Kafka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Kafka?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10822</TotalTime>
  <Words>1028</Words>
  <Application>Microsoft Office PowerPoint</Application>
  <PresentationFormat>On-screen Show (16:9)</PresentationFormat>
  <Paragraphs>179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HP Simplified</vt:lpstr>
      <vt:lpstr>Symbol</vt:lpstr>
      <vt:lpstr>Tahoma</vt:lpstr>
      <vt:lpstr>Times New Roman</vt:lpstr>
      <vt:lpstr>Wingdings</vt:lpstr>
      <vt:lpstr>2_Brain4ce_course_template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Vardhan</cp:lastModifiedBy>
  <cp:revision>1448</cp:revision>
  <dcterms:created xsi:type="dcterms:W3CDTF">2014-07-21T07:23:07Z</dcterms:created>
  <dcterms:modified xsi:type="dcterms:W3CDTF">2015-10-07T10:10:11Z</dcterms:modified>
</cp:coreProperties>
</file>