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handoutMasterIdLst>
    <p:handoutMasterId r:id="rId33"/>
  </p:handoutMasterIdLst>
  <p:sldIdLst>
    <p:sldId id="276" r:id="rId2"/>
    <p:sldId id="426" r:id="rId3"/>
    <p:sldId id="534" r:id="rId4"/>
    <p:sldId id="530" r:id="rId5"/>
    <p:sldId id="532" r:id="rId6"/>
    <p:sldId id="533" r:id="rId7"/>
    <p:sldId id="513" r:id="rId8"/>
    <p:sldId id="531" r:id="rId9"/>
    <p:sldId id="535" r:id="rId10"/>
    <p:sldId id="511" r:id="rId11"/>
    <p:sldId id="512" r:id="rId12"/>
    <p:sldId id="536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37" r:id="rId21"/>
    <p:sldId id="544" r:id="rId22"/>
    <p:sldId id="538" r:id="rId23"/>
    <p:sldId id="541" r:id="rId24"/>
    <p:sldId id="542" r:id="rId25"/>
    <p:sldId id="539" r:id="rId26"/>
    <p:sldId id="540" r:id="rId27"/>
    <p:sldId id="521" r:id="rId28"/>
    <p:sldId id="510" r:id="rId29"/>
    <p:sldId id="501" r:id="rId30"/>
    <p:sldId id="415" r:id="rId3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00"/>
    <a:srgbClr val="4E82BC"/>
    <a:srgbClr val="DD6409"/>
    <a:srgbClr val="FF9933"/>
    <a:srgbClr val="FF3300"/>
    <a:srgbClr val="FF7C80"/>
    <a:srgbClr val="B1135A"/>
    <a:srgbClr val="EAEB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179" autoAdjust="0"/>
  </p:normalViewPr>
  <p:slideViewPr>
    <p:cSldViewPr snapToGrid="0" showGuides="1">
      <p:cViewPr varScale="1">
        <p:scale>
          <a:sx n="98" d="100"/>
          <a:sy n="98" d="100"/>
        </p:scale>
        <p:origin x="594" y="72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07-08-2015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07-08-2015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3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780340" y="4691887"/>
            <a:ext cx="2363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www.edureka.co/apache-Kafka</a:t>
            </a:r>
            <a:endParaRPr lang="en-IN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9" t="16639" r="21294" b="17186"/>
          <a:stretch/>
        </p:blipFill>
        <p:spPr>
          <a:xfrm>
            <a:off x="3534530" y="382587"/>
            <a:ext cx="2074939" cy="25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780340" y="4795064"/>
            <a:ext cx="2363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www.edureka.co/apache-Kafka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vital for us, 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it a compliment, a suggestion or a complaint. It helps us to make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experience better!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2151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66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www.edureka.co/apache-Kafka</a:t>
            </a:r>
          </a:p>
        </p:txBody>
      </p:sp>
    </p:spTree>
    <p:extLst>
      <p:ext uri="{BB962C8B-B14F-4D97-AF65-F5344CB8AC3E}">
        <p14:creationId xmlns:p14="http://schemas.microsoft.com/office/powerpoint/2010/main" val="9872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677" r:id="rId3"/>
    <p:sldLayoutId id="2147483663" r:id="rId4"/>
    <p:sldLayoutId id="2147483690" r:id="rId5"/>
    <p:sldLayoutId id="2147483711" r:id="rId6"/>
    <p:sldLayoutId id="2147483683" r:id="rId7"/>
    <p:sldLayoutId id="2147483712" r:id="rId8"/>
    <p:sldLayoutId id="2147483713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jpe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3268461"/>
            <a:ext cx="7969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How Apache </a:t>
            </a:r>
            <a:r>
              <a:rPr lang="en-US" sz="2000" b="1" dirty="0" smtClean="0">
                <a:solidFill>
                  <a:srgbClr val="0070C0"/>
                </a:solidFill>
                <a:latin typeface="Castellar" panose="020A0402060406010301" pitchFamily="18" charset="0"/>
              </a:rPr>
              <a:t>Kafka </a:t>
            </a:r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is transforming Hadoop, Spark &amp; Storm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68" y="745296"/>
            <a:ext cx="49279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publish-subscribe messaging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Developed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Corporation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to handle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supported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Hadoop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Partitions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time consumption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across cluster of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machines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mechanism for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</a:t>
            </a:r>
          </a:p>
          <a:p>
            <a:pPr defTabSz="685783">
              <a:lnSpc>
                <a:spcPct val="300000"/>
              </a:lnSpc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Kafka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9" t="16639" r="21294" b="17186"/>
          <a:stretch/>
        </p:blipFill>
        <p:spPr>
          <a:xfrm>
            <a:off x="6401020" y="1081230"/>
            <a:ext cx="2074939" cy="25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5210343" y="2910031"/>
            <a:ext cx="1661695" cy="485494"/>
          </a:xfrm>
          <a:prstGeom prst="straightConnector1">
            <a:avLst/>
          </a:prstGeom>
          <a:ln w="158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78324" y="3069324"/>
            <a:ext cx="664039" cy="691567"/>
          </a:xfrm>
          <a:prstGeom prst="straightConnector1">
            <a:avLst/>
          </a:prstGeom>
          <a:ln w="158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047786" y="1624956"/>
            <a:ext cx="367615" cy="741129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778690" y="1595862"/>
            <a:ext cx="512146" cy="766948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Apache Kafka – Overview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64649" y="2370173"/>
            <a:ext cx="1254868" cy="7295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56005" y="1088897"/>
            <a:ext cx="1264596" cy="5577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 Tracking Proxy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86142" y="1081910"/>
            <a:ext cx="1264596" cy="5577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699384" y="1067165"/>
            <a:ext cx="1264596" cy="5577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242763" y="1088896"/>
            <a:ext cx="1264596" cy="5577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881212" y="2011101"/>
            <a:ext cx="1515674" cy="65900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Service (Consumer)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81212" y="3034516"/>
            <a:ext cx="1482784" cy="72157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Service (Consumer)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683674" y="4021972"/>
            <a:ext cx="1713665" cy="67566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Flowchart: Magnetic Disk 32"/>
          <p:cNvSpPr/>
          <p:nvPr/>
        </p:nvSpPr>
        <p:spPr>
          <a:xfrm>
            <a:off x="5219517" y="3756088"/>
            <a:ext cx="1362309" cy="103662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14401" y="2011101"/>
            <a:ext cx="1461564" cy="75155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Service (Producer)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93181" y="3034516"/>
            <a:ext cx="1482784" cy="72157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Service (Producer)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09520" y="1639682"/>
            <a:ext cx="1550097" cy="78011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180691" y="1639682"/>
            <a:ext cx="1081159" cy="769499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228706" y="2193909"/>
            <a:ext cx="1652506" cy="475037"/>
          </a:xfrm>
          <a:prstGeom prst="straightConnector1">
            <a:avLst/>
          </a:prstGeom>
          <a:ln w="158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562081" y="3099747"/>
            <a:ext cx="706939" cy="919525"/>
          </a:xfrm>
          <a:prstGeom prst="straightConnector1">
            <a:avLst/>
          </a:prstGeom>
          <a:ln w="158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1" idx="1"/>
          </p:cNvCxnSpPr>
          <p:nvPr/>
        </p:nvCxnSpPr>
        <p:spPr>
          <a:xfrm>
            <a:off x="2371233" y="2263847"/>
            <a:ext cx="1593416" cy="471113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355171" y="2939939"/>
            <a:ext cx="1598508" cy="574769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6712" y="2176790"/>
            <a:ext cx="25975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Architecture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Architecture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08737" y="1239502"/>
            <a:ext cx="6755259" cy="3148520"/>
            <a:chOff x="1608737" y="1239502"/>
            <a:chExt cx="6755259" cy="3148520"/>
          </a:xfrm>
        </p:grpSpPr>
        <p:cxnSp>
          <p:nvCxnSpPr>
            <p:cNvPr id="3079" name="Straight Arrow Connector 3078"/>
            <p:cNvCxnSpPr/>
            <p:nvPr/>
          </p:nvCxnSpPr>
          <p:spPr>
            <a:xfrm flipV="1">
              <a:off x="2349611" y="3151041"/>
              <a:ext cx="953311" cy="777409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Arrow Connector 3080"/>
            <p:cNvCxnSpPr/>
            <p:nvPr/>
          </p:nvCxnSpPr>
          <p:spPr>
            <a:xfrm flipV="1">
              <a:off x="3392926" y="3169952"/>
              <a:ext cx="711250" cy="800455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Arrow Connector 3082"/>
            <p:cNvCxnSpPr/>
            <p:nvPr/>
          </p:nvCxnSpPr>
          <p:spPr>
            <a:xfrm flipH="1" flipV="1">
              <a:off x="4469136" y="3150231"/>
              <a:ext cx="0" cy="830299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Arrow Connector 3086"/>
            <p:cNvCxnSpPr/>
            <p:nvPr/>
          </p:nvCxnSpPr>
          <p:spPr>
            <a:xfrm flipH="1" flipV="1">
              <a:off x="4770322" y="3151041"/>
              <a:ext cx="704419" cy="876387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9" name="Straight Arrow Connector 3088"/>
            <p:cNvCxnSpPr/>
            <p:nvPr/>
          </p:nvCxnSpPr>
          <p:spPr>
            <a:xfrm flipH="1" flipV="1">
              <a:off x="5428451" y="3157527"/>
              <a:ext cx="1413218" cy="823003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251284" y="1585142"/>
              <a:ext cx="1239439" cy="812568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490725" y="1585142"/>
              <a:ext cx="482137" cy="812568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03703" y="1612606"/>
              <a:ext cx="326463" cy="785104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2" name="Straight Arrow Connector 3071"/>
            <p:cNvCxnSpPr/>
            <p:nvPr/>
          </p:nvCxnSpPr>
          <p:spPr>
            <a:xfrm flipH="1">
              <a:off x="4815425" y="1615765"/>
              <a:ext cx="845334" cy="788810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7" name="Straight Arrow Connector 3076"/>
            <p:cNvCxnSpPr/>
            <p:nvPr/>
          </p:nvCxnSpPr>
          <p:spPr>
            <a:xfrm flipH="1">
              <a:off x="5688091" y="1599796"/>
              <a:ext cx="931545" cy="785104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/>
            <p:cNvSpPr/>
            <p:nvPr/>
          </p:nvSpPr>
          <p:spPr>
            <a:xfrm>
              <a:off x="1608737" y="1239503"/>
              <a:ext cx="1089497" cy="42649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(Front End)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48178" y="1239502"/>
              <a:ext cx="1089497" cy="4264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(Services)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87619" y="1247708"/>
              <a:ext cx="1089497" cy="44575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(Proxies)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27060" y="1247708"/>
              <a:ext cx="1089497" cy="44575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(Adapters)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566501" y="1247708"/>
              <a:ext cx="1089497" cy="44575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Other Producer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56209" y="2478565"/>
              <a:ext cx="1507787" cy="612842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Zookeeper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08737" y="3868815"/>
              <a:ext cx="1089497" cy="468451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Consumers (Real Time)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48177" y="3910773"/>
              <a:ext cx="1089497" cy="42649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Consumers (NoSQL)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87617" y="3910773"/>
              <a:ext cx="1089497" cy="45587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Consumers (Hadoop)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327057" y="3920895"/>
              <a:ext cx="1228292" cy="44575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Consumers (Warehouses)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705292" y="3920896"/>
              <a:ext cx="1089497" cy="46712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Other Producer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091" name="Straight Arrow Connector 3090"/>
            <p:cNvCxnSpPr>
              <a:stCxn id="14" idx="3"/>
              <a:endCxn id="15" idx="1"/>
            </p:cNvCxnSpPr>
            <p:nvPr/>
          </p:nvCxnSpPr>
          <p:spPr>
            <a:xfrm>
              <a:off x="5992998" y="2763815"/>
              <a:ext cx="863211" cy="0"/>
            </a:xfrm>
            <a:prstGeom prst="straightConnector1">
              <a:avLst/>
            </a:prstGeom>
            <a:ln w="15875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945274" y="2409899"/>
              <a:ext cx="3047724" cy="704125"/>
              <a:chOff x="768485" y="1924456"/>
              <a:chExt cx="2889115" cy="616085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68485" y="1926077"/>
                <a:ext cx="1070043" cy="612842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3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Kafka</a:t>
                </a:r>
                <a:endParaRPr lang="en-US" sz="1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332054" y="1924456"/>
                <a:ext cx="1070043" cy="612842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3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Kafka</a:t>
                </a:r>
                <a:endParaRPr lang="en-US" sz="1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922833" y="1927699"/>
                <a:ext cx="1070043" cy="612842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3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Kafka</a:t>
                </a:r>
                <a:endParaRPr lang="en-US" sz="1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500254" y="1927699"/>
                <a:ext cx="1157346" cy="612842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3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Kafka Broker</a:t>
                </a:r>
                <a:endParaRPr lang="en-US" sz="1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62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296" y="803665"/>
            <a:ext cx="4927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Below table lists the core concepts of Kafka</a:t>
            </a:r>
          </a:p>
          <a:p>
            <a:pPr defTabSz="685783"/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Core Components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53217"/>
              </p:ext>
            </p:extLst>
          </p:nvPr>
        </p:nvGraphicFramePr>
        <p:xfrm>
          <a:off x="1003911" y="1357663"/>
          <a:ext cx="7291991" cy="2986448"/>
        </p:xfrm>
        <a:graphic>
          <a:graphicData uri="http://schemas.openxmlformats.org/drawingml/2006/table">
            <a:tbl>
              <a:tblPr firstRow="1" bandRow="1"/>
              <a:tblGrid>
                <a:gridCol w="3249118"/>
                <a:gridCol w="4042873"/>
              </a:tblGrid>
              <a:tr h="444493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Feature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Description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69915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Topic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category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</a:t>
                      </a: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feed to which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messages are published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4449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Publishes messages to the Kafka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Topic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9915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Consumer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Subscribes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c</a:t>
                      </a: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onsumes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messages from Kafka Topic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9915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Broker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Handles hundreds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megabytes of reads and writes 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Topic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65" y="3063619"/>
            <a:ext cx="3995539" cy="19133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296" y="677203"/>
            <a:ext cx="82775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user defined category where the messages are published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each topic a partition log is maintained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Each partition basically contains an ordered, immutable sequence of messages where each message assigned a sequential ID number called offset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Writes to  a partition are generally sequential thereby reducing the number of hard disk seeks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Reading messages from partition can be random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296" y="619185"/>
            <a:ext cx="5446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Applications publishes messages to the topic in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cluster.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of any kind like front end, streaming etc.,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While writing messages, it is also possible to attach a key with the  message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key will arrive in the same partition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Doesn’t wait for the acknowledgement from the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cluster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Publishes as much messages as fast as the broker in a cluster can handle</a:t>
            </a:r>
          </a:p>
          <a:p>
            <a:pPr defTabSz="685783">
              <a:lnSpc>
                <a:spcPct val="300000"/>
              </a:lnSpc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Producers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742527" y="1248877"/>
            <a:ext cx="3015438" cy="2611663"/>
            <a:chOff x="5907897" y="1099226"/>
            <a:chExt cx="3015438" cy="2611663"/>
          </a:xfrm>
        </p:grpSpPr>
        <p:sp>
          <p:nvSpPr>
            <p:cNvPr id="2" name="Rectangle 1"/>
            <p:cNvSpPr/>
            <p:nvPr/>
          </p:nvSpPr>
          <p:spPr>
            <a:xfrm>
              <a:off x="7804655" y="2108363"/>
              <a:ext cx="1118680" cy="59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Kafka Clusters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07897" y="1099226"/>
              <a:ext cx="1118680" cy="5933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07897" y="2108364"/>
              <a:ext cx="1118680" cy="5933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18064" y="3117502"/>
              <a:ext cx="1118680" cy="5933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7026577" y="1395920"/>
              <a:ext cx="687457" cy="821986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7036744" y="2592208"/>
              <a:ext cx="677290" cy="8219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V="1">
              <a:off x="7026577" y="2405056"/>
              <a:ext cx="687457" cy="2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2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Consumers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296" y="677203"/>
            <a:ext cx="49279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Applications subscribes and consumes messages from brokers in Kafka cluster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of any kind like real time consumers, NoSQL consumers etc.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During consumption of messages from a topic a consumer group can be configured with multiple consumers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Each consumer of consumer group reads messages from a unique subset of partitions in each topic they subscribe to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Messages with same key arrives at same consumer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Supports both Queuing and Publish-Subscribe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Consumers have to maintain the  number of messages consumed</a:t>
            </a:r>
          </a:p>
          <a:p>
            <a:pPr defTabSz="685783">
              <a:lnSpc>
                <a:spcPct val="200000"/>
              </a:lnSpc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6542640" y="2839247"/>
            <a:ext cx="111026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400702" y="1589133"/>
            <a:ext cx="3480652" cy="2477031"/>
            <a:chOff x="5624439" y="898467"/>
            <a:chExt cx="3409761" cy="2611663"/>
          </a:xfrm>
        </p:grpSpPr>
        <p:sp>
          <p:nvSpPr>
            <p:cNvPr id="8" name="Rectangle 7"/>
            <p:cNvSpPr/>
            <p:nvPr/>
          </p:nvSpPr>
          <p:spPr>
            <a:xfrm>
              <a:off x="5624439" y="1919834"/>
              <a:ext cx="1118680" cy="59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Kafka Clusters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905353" y="898467"/>
              <a:ext cx="1128847" cy="2611663"/>
              <a:chOff x="5732799" y="927862"/>
              <a:chExt cx="1128847" cy="261166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732799" y="927862"/>
                <a:ext cx="1118680" cy="5933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Consumer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32799" y="1937000"/>
                <a:ext cx="1118680" cy="5933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Consumer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42966" y="2946138"/>
                <a:ext cx="1118680" cy="5933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Consumer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6743119" y="1195160"/>
              <a:ext cx="1087647" cy="906014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743119" y="2383277"/>
              <a:ext cx="1087647" cy="739302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5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296" y="677203"/>
            <a:ext cx="46301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server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cluster is called a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broker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Handles hundreds of MBs of writes from producers and reads from consumers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Retains all published messages irrespective of whether it is consumed or not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Retention is configured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n days 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Published messages is available for consumptions for configured n days and thereafter it is discarded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Works like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consumer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instances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belong to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consumer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,else works like publish-subscribe</a:t>
            </a:r>
          </a:p>
          <a:p>
            <a:pPr defTabSz="685783">
              <a:lnSpc>
                <a:spcPct val="200000"/>
              </a:lnSpc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Brokers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94" y="1187991"/>
            <a:ext cx="3858501" cy="32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Producer-Broker-Consumer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2" y="978882"/>
            <a:ext cx="7323548" cy="387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2422846" y="3462392"/>
            <a:ext cx="6546494" cy="396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Agenda</a:t>
            </a:r>
            <a:endParaRPr lang="en-IN" sz="2800" dirty="0">
              <a:solidFill>
                <a:srgbClr val="26262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11102" y="837690"/>
            <a:ext cx="6546494" cy="38020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the end of this webinar you will be able to know </a:t>
            </a: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about :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6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Million Dollar Question! Why we need Kafka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Kafka?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Architecture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with Hadoop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with Spark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with Storm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Companies using Kafka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 on Kafka Messaging Service …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945" y="955543"/>
            <a:ext cx="49452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</a:t>
            </a: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can be used with Hadoop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9" t="16639" r="21294" b="17186"/>
          <a:stretch/>
        </p:blipFill>
        <p:spPr>
          <a:xfrm>
            <a:off x="1800307" y="1990352"/>
            <a:ext cx="1925386" cy="2368874"/>
          </a:xfrm>
          <a:prstGeom prst="rect">
            <a:avLst/>
          </a:prstGeom>
        </p:spPr>
      </p:pic>
      <p:sp>
        <p:nvSpPr>
          <p:cNvPr id="4" name="Plus 3"/>
          <p:cNvSpPr/>
          <p:nvPr/>
        </p:nvSpPr>
        <p:spPr>
          <a:xfrm>
            <a:off x="3725693" y="2785683"/>
            <a:ext cx="836579" cy="778213"/>
          </a:xfrm>
          <a:prstGeom prst="mathPl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72" y="1663429"/>
            <a:ext cx="2903968" cy="31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6" y="145917"/>
            <a:ext cx="6926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Kafka with Hadoop using Camus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770" y="721090"/>
            <a:ext cx="47743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Camus is LinkedIn's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Kafka-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&gt;HDFS pipeline</a:t>
            </a: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Distributes data loads out of Kafka</a:t>
            </a: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,it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 tens of billions 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messages/day</a:t>
            </a:r>
          </a:p>
          <a:p>
            <a:pPr>
              <a:lnSpc>
                <a:spcPct val="200000"/>
              </a:lnSpc>
            </a:pP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work done with one single Hadoop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</a:t>
            </a: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38" y="1492805"/>
            <a:ext cx="4763462" cy="3350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3047" y="4750749"/>
            <a:ext cx="16439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Courtesy </a:t>
            </a:r>
            <a:r>
              <a:rPr lang="en-US" dirty="0">
                <a:solidFill>
                  <a:srgbClr val="0070C0"/>
                </a:solidFill>
              </a:rPr>
              <a:t>: confluent</a:t>
            </a:r>
          </a:p>
        </p:txBody>
      </p:sp>
    </p:spTree>
    <p:extLst>
      <p:ext uri="{BB962C8B-B14F-4D97-AF65-F5344CB8AC3E}">
        <p14:creationId xmlns:p14="http://schemas.microsoft.com/office/powerpoint/2010/main" val="362206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4124" y="1436475"/>
            <a:ext cx="47160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</a:t>
            </a: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can be used with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Spark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9" t="16639" r="21294" b="17186"/>
          <a:stretch/>
        </p:blipFill>
        <p:spPr>
          <a:xfrm>
            <a:off x="1904124" y="2144361"/>
            <a:ext cx="1925386" cy="2368874"/>
          </a:xfrm>
          <a:prstGeom prst="rect">
            <a:avLst/>
          </a:prstGeom>
        </p:spPr>
      </p:pic>
      <p:sp>
        <p:nvSpPr>
          <p:cNvPr id="4" name="Plus 3"/>
          <p:cNvSpPr/>
          <p:nvPr/>
        </p:nvSpPr>
        <p:spPr>
          <a:xfrm>
            <a:off x="3931055" y="2785682"/>
            <a:ext cx="836579" cy="778213"/>
          </a:xfrm>
          <a:prstGeom prst="mathPl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42540" r="14954"/>
          <a:stretch/>
        </p:blipFill>
        <p:spPr>
          <a:xfrm>
            <a:off x="4869180" y="2684951"/>
            <a:ext cx="1750979" cy="9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598931"/>
            <a:ext cx="466344" cy="82296"/>
          </a:xfrm>
          <a:custGeom>
            <a:avLst/>
            <a:gdLst/>
            <a:ahLst/>
            <a:cxnLst/>
            <a:rect l="l" t="t" r="r" b="b"/>
            <a:pathLst>
              <a:path w="466344" h="82296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5466" y="240206"/>
            <a:ext cx="6660621" cy="358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48">
              <a:lnSpc>
                <a:spcPts val="2750"/>
              </a:lnSpc>
              <a:spcBef>
                <a:spcPts val="137"/>
              </a:spcBef>
            </a:pPr>
            <a:r>
              <a:rPr lang="en-US"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Kafka With 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Spa</a:t>
            </a:r>
            <a:r>
              <a:rPr sz="3900" spc="4" baseline="3150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k S</a:t>
            </a:r>
            <a:r>
              <a:rPr sz="3900" spc="4" baseline="3150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reaming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693" y="3899725"/>
            <a:ext cx="5779606" cy="468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endParaRPr sz="1200" dirty="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68"/>
          <a:stretch/>
        </p:blipFill>
        <p:spPr>
          <a:xfrm>
            <a:off x="2399500" y="2618399"/>
            <a:ext cx="4096026" cy="24924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45693" y="522976"/>
            <a:ext cx="8170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messages are stored in n partitions ,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paralleling reading makes things faster</a:t>
            </a:r>
          </a:p>
          <a:p>
            <a:pPr marL="171450" indent="-171450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  in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 messages are stored in multiple partitions</a:t>
            </a:r>
          </a:p>
          <a:p>
            <a:pPr marL="171450" indent="-171450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Parallelism read can be effectively achieved by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streaming</a:t>
            </a:r>
          </a:p>
          <a:p>
            <a:pPr marL="171450" indent="-171450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Parallelism of read is achieved by integrating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KafkaInputDStream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Spark with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 High Level Consumer API</a:t>
            </a:r>
          </a:p>
        </p:txBody>
      </p:sp>
    </p:spTree>
    <p:extLst>
      <p:ext uri="{BB962C8B-B14F-4D97-AF65-F5344CB8AC3E}">
        <p14:creationId xmlns:p14="http://schemas.microsoft.com/office/powerpoint/2010/main" val="34880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447" y="1461434"/>
            <a:ext cx="671119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9259" y="2335462"/>
            <a:ext cx="671119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9259" y="3209490"/>
            <a:ext cx="671119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9259" y="4127035"/>
            <a:ext cx="671119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3732" y="1101405"/>
            <a:ext cx="12164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APPS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2" idx="3"/>
          </p:cNvCxnSpPr>
          <p:nvPr/>
        </p:nvCxnSpPr>
        <p:spPr>
          <a:xfrm>
            <a:off x="1701566" y="1776021"/>
            <a:ext cx="1326860" cy="13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1690378" y="3081207"/>
            <a:ext cx="1338048" cy="136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>
            <a:off x="1690378" y="2650049"/>
            <a:ext cx="1338048" cy="43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 flipV="1">
            <a:off x="1690378" y="3092919"/>
            <a:ext cx="1338048" cy="43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28426" y="2764525"/>
            <a:ext cx="2667699" cy="6450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38818" y="2225530"/>
            <a:ext cx="18623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b="1" dirty="0" smtClean="0"/>
              <a:t>Kafka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3238150" y="2964636"/>
            <a:ext cx="444617" cy="2448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892491" y="2958780"/>
            <a:ext cx="444617" cy="2448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152239" y="2958780"/>
            <a:ext cx="444617" cy="2448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497898" y="2958780"/>
            <a:ext cx="444617" cy="2448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60458" y="2706674"/>
            <a:ext cx="18246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E  V  E  N  T  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96125" y="3044489"/>
            <a:ext cx="442576" cy="1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970" y="2715768"/>
            <a:ext cx="1261788" cy="62549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36" idx="1"/>
          </p:cNvCxnSpPr>
          <p:nvPr/>
        </p:nvCxnSpPr>
        <p:spPr>
          <a:xfrm flipV="1">
            <a:off x="7499758" y="3047041"/>
            <a:ext cx="397513" cy="3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271" y="2734292"/>
            <a:ext cx="1110786" cy="62549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091807" y="3301622"/>
            <a:ext cx="18623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b="1" dirty="0" smtClean="0"/>
              <a:t>STREAMING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599027" y="3286037"/>
            <a:ext cx="18623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b="1" dirty="0" smtClean="0"/>
              <a:t>ENGINE</a:t>
            </a:r>
            <a:endParaRPr lang="en-US" b="1" dirty="0"/>
          </a:p>
        </p:txBody>
      </p:sp>
      <p:sp>
        <p:nvSpPr>
          <p:cNvPr id="26" name="object 8"/>
          <p:cNvSpPr txBox="1"/>
          <p:nvPr/>
        </p:nvSpPr>
        <p:spPr>
          <a:xfrm>
            <a:off x="524662" y="269621"/>
            <a:ext cx="6660621" cy="717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48">
              <a:lnSpc>
                <a:spcPts val="2750"/>
              </a:lnSpc>
              <a:spcBef>
                <a:spcPts val="137"/>
              </a:spcBef>
            </a:pPr>
            <a:r>
              <a:rPr lang="en-US"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Kafka With 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Spa</a:t>
            </a:r>
            <a:r>
              <a:rPr sz="3900" spc="4" baseline="3150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k S</a:t>
            </a:r>
            <a:r>
              <a:rPr sz="3900" spc="4" baseline="3150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reaming</a:t>
            </a:r>
            <a:endParaRPr sz="2600" dirty="0">
              <a:latin typeface="Calibri"/>
              <a:cs typeface="Calibri"/>
            </a:endParaRPr>
          </a:p>
          <a:p>
            <a:pPr marL="33731">
              <a:lnSpc>
                <a:spcPct val="102091"/>
              </a:lnSpc>
              <a:spcBef>
                <a:spcPts val="1238"/>
              </a:spcBef>
            </a:pPr>
            <a:r>
              <a:rPr sz="1200" dirty="0" smtClean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-129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200" spc="0" dirty="0" smtClean="0">
                <a:solidFill>
                  <a:srgbClr val="006FC0"/>
                </a:solidFill>
                <a:latin typeface="Tahoma"/>
                <a:cs typeface="Tahoma"/>
              </a:rPr>
              <a:t>Generally  in Kafka messages are stored in multiple partitions</a:t>
            </a:r>
            <a:endParaRPr sz="1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116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2762" y="2224415"/>
            <a:ext cx="47529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</a:t>
            </a: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can be used with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Storm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3"/>
          <a:stretch/>
        </p:blipFill>
        <p:spPr>
          <a:xfrm>
            <a:off x="942300" y="815618"/>
            <a:ext cx="6999623" cy="39789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object 8"/>
          <p:cNvSpPr txBox="1"/>
          <p:nvPr/>
        </p:nvSpPr>
        <p:spPr>
          <a:xfrm>
            <a:off x="524662" y="269621"/>
            <a:ext cx="6660621" cy="717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48">
              <a:lnSpc>
                <a:spcPts val="2750"/>
              </a:lnSpc>
              <a:spcBef>
                <a:spcPts val="137"/>
              </a:spcBef>
            </a:pPr>
            <a:r>
              <a:rPr lang="en-US"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Kafka With 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Spa</a:t>
            </a:r>
            <a:r>
              <a:rPr sz="3900" spc="4" baseline="3150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k S</a:t>
            </a:r>
            <a:r>
              <a:rPr sz="3900" spc="4" baseline="3150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reaming</a:t>
            </a:r>
            <a:endParaRPr sz="1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491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Companies Using Kafka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27" y="1193762"/>
            <a:ext cx="1074995" cy="7094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49" y="1028152"/>
            <a:ext cx="1045594" cy="1045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56" y="2238745"/>
            <a:ext cx="776067" cy="7760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923" y="2238745"/>
            <a:ext cx="776067" cy="7760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137" y="1193762"/>
            <a:ext cx="2381250" cy="714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499" y="2197134"/>
            <a:ext cx="925974" cy="9259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0393" y="2238745"/>
            <a:ext cx="854629" cy="8546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8802" y="1243139"/>
            <a:ext cx="1716073" cy="493729"/>
          </a:xfrm>
          <a:prstGeom prst="rect">
            <a:avLst/>
          </a:prstGeom>
        </p:spPr>
      </p:pic>
      <p:pic>
        <p:nvPicPr>
          <p:cNvPr id="16" name="Picture 6" descr="Square-logo-black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91" y="2171069"/>
            <a:ext cx="859671" cy="85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3424" y="3762268"/>
            <a:ext cx="773230" cy="133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4594" y="3599444"/>
            <a:ext cx="1138905" cy="591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7321" y="3632035"/>
            <a:ext cx="1477513" cy="6094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7950" y="2295078"/>
            <a:ext cx="773228" cy="7732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95410" y="3434599"/>
            <a:ext cx="895362" cy="8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9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9798" y="963264"/>
            <a:ext cx="5722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Million Dollar Question! Why we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need Kafka??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15" y="1637999"/>
            <a:ext cx="3594983" cy="30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7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>
                <a:solidFill>
                  <a:srgbClr val="262626"/>
                </a:solidFill>
                <a:ea typeface="+mn-ea"/>
                <a:cs typeface="+mn-cs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1545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11" y="3123492"/>
            <a:ext cx="1285875" cy="1838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6472" r="30314" b="38995"/>
          <a:stretch/>
        </p:blipFill>
        <p:spPr>
          <a:xfrm>
            <a:off x="2026268" y="677203"/>
            <a:ext cx="3355318" cy="27489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58906" y="1405361"/>
            <a:ext cx="2490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 is preferred in place of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more traditional brokers like JMS</a:t>
            </a:r>
          </a:p>
          <a:p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AMQP 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</a:t>
            </a:r>
            <a:r>
              <a:rPr lang="en-US" dirty="0" smtClean="0"/>
              <a:t>Kafka </a:t>
            </a:r>
            <a:r>
              <a:rPr lang="en-US" dirty="0"/>
              <a:t>Cluster?</a:t>
            </a:r>
          </a:p>
        </p:txBody>
      </p:sp>
    </p:spTree>
    <p:extLst>
      <p:ext uri="{BB962C8B-B14F-4D97-AF65-F5344CB8AC3E}">
        <p14:creationId xmlns:p14="http://schemas.microsoft.com/office/powerpoint/2010/main" val="16519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Producer Performance with Other Systems</a:t>
            </a:r>
            <a:endParaRPr lang="en-US" dirty="0"/>
          </a:p>
        </p:txBody>
      </p:sp>
      <p:pic>
        <p:nvPicPr>
          <p:cNvPr id="2050" name="Picture 2" descr="46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317" b="1548"/>
          <a:stretch/>
        </p:blipFill>
        <p:spPr bwMode="auto">
          <a:xfrm>
            <a:off x="1914800" y="857250"/>
            <a:ext cx="5211557" cy="390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Consumer Performance with Other Systems</a:t>
            </a:r>
            <a:endParaRPr lang="en-US" dirty="0"/>
          </a:p>
        </p:txBody>
      </p:sp>
      <p:pic>
        <p:nvPicPr>
          <p:cNvPr id="1026" name="Picture 2" descr="47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" b="1313"/>
          <a:stretch/>
        </p:blipFill>
        <p:spPr bwMode="auto">
          <a:xfrm>
            <a:off x="1904862" y="857250"/>
            <a:ext cx="5292025" cy="387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Salient Features of Kafka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19435"/>
              </p:ext>
            </p:extLst>
          </p:nvPr>
        </p:nvGraphicFramePr>
        <p:xfrm>
          <a:off x="613013" y="972765"/>
          <a:ext cx="7750983" cy="3494093"/>
        </p:xfrm>
        <a:graphic>
          <a:graphicData uri="http://schemas.openxmlformats.org/drawingml/2006/table">
            <a:tbl>
              <a:tblPr firstRow="1" bandRow="1"/>
              <a:tblGrid>
                <a:gridCol w="1925641"/>
                <a:gridCol w="5825342"/>
              </a:tblGrid>
              <a:tr h="249719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Feature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Description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566727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High Throughput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Support for millions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messages with modest hardware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08223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Scalability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Highly scalable distributed systems with no downtime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25231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Replication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Messages can be replicated across cluster, which provides support for multiple subscribers and also in case of failure balances the consumers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547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Durability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Provides support for persistence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messages to disk which can be further used for batch consumption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547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Strea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 Processing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Kafka can be used along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with real time streaming applications like spark and storm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962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Loss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Kafka with the proper configurations can ensure zero data loss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4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98" y="2412459"/>
            <a:ext cx="3178570" cy="2224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992" y="1202497"/>
            <a:ext cx="77713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Kafka we can easily handle hundreds of thousands of messages in a second, 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cluster can be expanded with no downtime, making Kafka highly scalable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Messages are replicated, which provides reliability and durability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Fault tolerant       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Scalable                                                       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1512" y="2157740"/>
            <a:ext cx="2083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2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10668</TotalTime>
  <Words>903</Words>
  <Application>Microsoft Office PowerPoint</Application>
  <PresentationFormat>On-screen Show (16:9)</PresentationFormat>
  <Paragraphs>164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Castellar</vt:lpstr>
      <vt:lpstr>Symbol</vt:lpstr>
      <vt:lpstr>Tahoma</vt:lpstr>
      <vt:lpstr>Times New Roman</vt:lpstr>
      <vt:lpstr>Wingdings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Solution</cp:lastModifiedBy>
  <cp:revision>1432</cp:revision>
  <dcterms:created xsi:type="dcterms:W3CDTF">2014-07-21T07:23:07Z</dcterms:created>
  <dcterms:modified xsi:type="dcterms:W3CDTF">2015-08-07T12:17:13Z</dcterms:modified>
</cp:coreProperties>
</file>