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1050" r:id="rId2"/>
    <p:sldId id="1124" r:id="rId3"/>
    <p:sldId id="1103" r:id="rId4"/>
    <p:sldId id="1130" r:id="rId5"/>
    <p:sldId id="1128" r:id="rId6"/>
    <p:sldId id="1133" r:id="rId7"/>
    <p:sldId id="1112" r:id="rId8"/>
    <p:sldId id="1108" r:id="rId9"/>
    <p:sldId id="1107" r:id="rId10"/>
    <p:sldId id="1109" r:id="rId11"/>
    <p:sldId id="1110" r:id="rId12"/>
    <p:sldId id="1059" r:id="rId13"/>
    <p:sldId id="1127" r:id="rId14"/>
    <p:sldId id="1115" r:id="rId15"/>
    <p:sldId id="1145" r:id="rId16"/>
    <p:sldId id="1118" r:id="rId17"/>
    <p:sldId id="1120" r:id="rId18"/>
    <p:sldId id="1146" r:id="rId19"/>
    <p:sldId id="1129" r:id="rId20"/>
    <p:sldId id="1122" r:id="rId21"/>
    <p:sldId id="1121" r:id="rId22"/>
    <p:sldId id="1123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6BBEF7-9717-4733-A929-535518E6EBF6}">
          <p14:sldIdLst>
            <p14:sldId id="1050"/>
            <p14:sldId id="1124"/>
            <p14:sldId id="1103"/>
            <p14:sldId id="1130"/>
            <p14:sldId id="1128"/>
            <p14:sldId id="1133"/>
            <p14:sldId id="1112"/>
            <p14:sldId id="1108"/>
            <p14:sldId id="1107"/>
            <p14:sldId id="1109"/>
            <p14:sldId id="1110"/>
            <p14:sldId id="1059"/>
            <p14:sldId id="1127"/>
            <p14:sldId id="1115"/>
            <p14:sldId id="1145"/>
            <p14:sldId id="1118"/>
            <p14:sldId id="1120"/>
            <p14:sldId id="1146"/>
            <p14:sldId id="1129"/>
            <p14:sldId id="1122"/>
            <p14:sldId id="1121"/>
            <p14:sldId id="1123"/>
          </p14:sldIdLst>
        </p14:section>
        <p14:section name="Author Your Presentation" id="{16378913-E5ED-4281-BAF5-F1F938CB0BED}">
          <p14:sldIdLst/>
        </p14:section>
        <p14:section name="Untitled Section" id="{BF277844-D1D2-EE4A-B1C2-CC11C6448C30}">
          <p14:sldIdLst/>
        </p14:section>
        <p14:section name="Enrich Your Presentation" id="{E2D565D1-BA5E-44E6-A40E-50A644912248}">
          <p14:sldIdLst/>
        </p14:section>
        <p14:section name="Share Your Presentation" id="{71D59651-8EFA-4415-9623-98B4C4A8699C}">
          <p14:sldIdLst/>
        </p14:section>
        <p14:section name="What's Your Message?" id="{3DAC647D-1BDE-4B25-A7F1-4DBC272CFF2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060" userDrawn="1">
          <p15:clr>
            <a:srgbClr val="F26B43"/>
          </p15:clr>
        </p15:guide>
        <p15:guide id="2" pos="4608" userDrawn="1">
          <p15:clr>
            <a:srgbClr val="A4A3A4"/>
          </p15:clr>
        </p15:guide>
        <p15:guide id="3" pos="1152" userDrawn="1">
          <p15:clr>
            <a:srgbClr val="A4A3A4"/>
          </p15:clr>
        </p15:guide>
        <p15:guide id="4" pos="288" userDrawn="1">
          <p15:clr>
            <a:srgbClr val="F26B43"/>
          </p15:clr>
        </p15:guide>
        <p15:guide id="5" pos="5472" userDrawn="1">
          <p15:clr>
            <a:srgbClr val="F26B43"/>
          </p15:clr>
        </p15:guide>
        <p15:guide id="6" orient="horz" pos="468" userDrawn="1">
          <p15:clr>
            <a:srgbClr val="F26B43"/>
          </p15:clr>
        </p15:guide>
        <p15:guide id="7" orient="horz" pos="1620" userDrawn="1">
          <p15:clr>
            <a:srgbClr val="F26B43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32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CB"/>
    <a:srgbClr val="808184"/>
    <a:srgbClr val="328BA9"/>
    <a:srgbClr val="E37B4F"/>
    <a:srgbClr val="ECBDAA"/>
    <a:srgbClr val="BA1C19"/>
    <a:srgbClr val="E27768"/>
    <a:srgbClr val="F19300"/>
    <a:srgbClr val="DF7264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2" autoAdjust="0"/>
    <p:restoredTop sz="94434" autoAdjust="0"/>
  </p:normalViewPr>
  <p:slideViewPr>
    <p:cSldViewPr>
      <p:cViewPr varScale="1">
        <p:scale>
          <a:sx n="98" d="100"/>
          <a:sy n="98" d="100"/>
        </p:scale>
        <p:origin x="462" y="78"/>
      </p:cViewPr>
      <p:guideLst>
        <p:guide orient="horz" pos="3060"/>
        <p:guide pos="4608"/>
        <p:guide pos="1152"/>
        <p:guide pos="288"/>
        <p:guide pos="5472"/>
        <p:guide orient="horz" pos="468"/>
        <p:guide orient="horz" pos="162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C04959-B263-470F-A297-6BC6E18A0A31}" type="doc">
      <dgm:prSet loTypeId="urn:microsoft.com/office/officeart/2005/8/layout/target3" loCatId="relationship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6E682C66-183C-4D20-849D-2D97B28F02D0}">
      <dgm:prSet custT="1"/>
      <dgm:spPr/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 are leaving the era of search and entering one of discovery. </a:t>
          </a:r>
          <a:r>
            <a:rPr lang="en-US" sz="135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What’s the difference? </a:t>
          </a:r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Search is what you do when you are looking for something. Discovery is when something wonderful that you didn’t know existed, finds you 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EE7C230-81AD-478F-BE8D-D3818C9664F4}" type="parTrans" cxnId="{56B5CDD5-B5E9-41D2-8232-A5B0F22EF826}">
      <dgm:prSet/>
      <dgm:spPr/>
      <dgm:t>
        <a:bodyPr/>
        <a:lstStyle/>
        <a:p>
          <a:endParaRPr lang="en-US"/>
        </a:p>
      </dgm:t>
    </dgm:pt>
    <dgm:pt modelId="{4D566D46-5505-43B9-90BB-403AFF130F3D}" type="sibTrans" cxnId="{56B5CDD5-B5E9-41D2-8232-A5B0F22EF826}">
      <dgm:prSet/>
      <dgm:spPr/>
      <dgm:t>
        <a:bodyPr/>
        <a:lstStyle/>
        <a:p>
          <a:endParaRPr lang="en-US"/>
        </a:p>
      </dgm:t>
    </dgm:pt>
    <dgm:pt modelId="{633AB357-619D-4D27-A5D2-B8A50BCC65BD}" type="pres">
      <dgm:prSet presAssocID="{30C04959-B263-470F-A297-6BC6E18A0A31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6CBDBF-C939-4067-8F51-A083B8961D9D}" type="pres">
      <dgm:prSet presAssocID="{6E682C66-183C-4D20-849D-2D97B28F02D0}" presName="circle1" presStyleLbl="node1" presStyleIdx="0" presStyleCnt="1"/>
      <dgm:spPr/>
      <dgm:t>
        <a:bodyPr/>
        <a:lstStyle/>
        <a:p>
          <a:endParaRPr lang="en-US"/>
        </a:p>
      </dgm:t>
    </dgm:pt>
    <dgm:pt modelId="{712F7B28-88B0-46EB-9060-F99E714C2BAF}" type="pres">
      <dgm:prSet presAssocID="{6E682C66-183C-4D20-849D-2D97B28F02D0}" presName="space" presStyleCnt="0"/>
      <dgm:spPr/>
      <dgm:t>
        <a:bodyPr/>
        <a:lstStyle/>
        <a:p>
          <a:endParaRPr lang="en-US"/>
        </a:p>
      </dgm:t>
    </dgm:pt>
    <dgm:pt modelId="{642123D7-A59F-4C0D-987E-75ED9EF894EF}" type="pres">
      <dgm:prSet presAssocID="{6E682C66-183C-4D20-849D-2D97B28F02D0}" presName="rect1" presStyleLbl="alignAcc1" presStyleIdx="0" presStyleCnt="1"/>
      <dgm:spPr/>
      <dgm:t>
        <a:bodyPr/>
        <a:lstStyle/>
        <a:p>
          <a:endParaRPr lang="en-US"/>
        </a:p>
      </dgm:t>
    </dgm:pt>
    <dgm:pt modelId="{36BBA58C-3C2F-4E9F-8C97-BA000747027A}" type="pres">
      <dgm:prSet presAssocID="{6E682C66-183C-4D20-849D-2D97B28F02D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2F4D0E-215F-424D-A85F-A72B43D1DBAA}" type="presOf" srcId="{6E682C66-183C-4D20-849D-2D97B28F02D0}" destId="{642123D7-A59F-4C0D-987E-75ED9EF894EF}" srcOrd="0" destOrd="0" presId="urn:microsoft.com/office/officeart/2005/8/layout/target3"/>
    <dgm:cxn modelId="{D84AA3C4-1682-4434-8BD2-BFE40E2ABF6B}" type="presOf" srcId="{30C04959-B263-470F-A297-6BC6E18A0A31}" destId="{633AB357-619D-4D27-A5D2-B8A50BCC65BD}" srcOrd="0" destOrd="0" presId="urn:microsoft.com/office/officeart/2005/8/layout/target3"/>
    <dgm:cxn modelId="{E9FF1CDA-96F6-4C86-8326-F60047D22656}" type="presOf" srcId="{6E682C66-183C-4D20-849D-2D97B28F02D0}" destId="{36BBA58C-3C2F-4E9F-8C97-BA000747027A}" srcOrd="1" destOrd="0" presId="urn:microsoft.com/office/officeart/2005/8/layout/target3"/>
    <dgm:cxn modelId="{56B5CDD5-B5E9-41D2-8232-A5B0F22EF826}" srcId="{30C04959-B263-470F-A297-6BC6E18A0A31}" destId="{6E682C66-183C-4D20-849D-2D97B28F02D0}" srcOrd="0" destOrd="0" parTransId="{0EE7C230-81AD-478F-BE8D-D3818C9664F4}" sibTransId="{4D566D46-5505-43B9-90BB-403AFF130F3D}"/>
    <dgm:cxn modelId="{95359246-CCA6-4DF0-9DD9-B029B925A337}" type="presParOf" srcId="{633AB357-619D-4D27-A5D2-B8A50BCC65BD}" destId="{026CBDBF-C939-4067-8F51-A083B8961D9D}" srcOrd="0" destOrd="0" presId="urn:microsoft.com/office/officeart/2005/8/layout/target3"/>
    <dgm:cxn modelId="{363349EA-EE35-4A01-8883-B931621E73B2}" type="presParOf" srcId="{633AB357-619D-4D27-A5D2-B8A50BCC65BD}" destId="{712F7B28-88B0-46EB-9060-F99E714C2BAF}" srcOrd="1" destOrd="0" presId="urn:microsoft.com/office/officeart/2005/8/layout/target3"/>
    <dgm:cxn modelId="{BA14DB4F-B55C-478A-A3BE-B358C8CF0464}" type="presParOf" srcId="{633AB357-619D-4D27-A5D2-B8A50BCC65BD}" destId="{642123D7-A59F-4C0D-987E-75ED9EF894EF}" srcOrd="2" destOrd="0" presId="urn:microsoft.com/office/officeart/2005/8/layout/target3"/>
    <dgm:cxn modelId="{7FB53CAB-A3A2-417E-9930-6EAE6541B95D}" type="presParOf" srcId="{633AB357-619D-4D27-A5D2-B8A50BCC65BD}" destId="{36BBA58C-3C2F-4E9F-8C97-BA000747027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1EBE8E-018E-4F61-879B-331ECA31EE53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F70AF20-73EA-43CF-AE54-D464F3ACA7B2}">
      <dgm:prSet custT="1"/>
      <dgm:spPr/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Recommendations help user find information, products and services that user might not have thought of 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B4E6E5F-C3A6-4F4C-BBF5-0C2DA9AF5417}" type="parTrans" cxnId="{CAEF1DAB-7145-4335-8832-2332604DC0A9}">
      <dgm:prSet/>
      <dgm:spPr/>
      <dgm:t>
        <a:bodyPr/>
        <a:lstStyle/>
        <a:p>
          <a:endParaRPr lang="en-US"/>
        </a:p>
      </dgm:t>
    </dgm:pt>
    <dgm:pt modelId="{C02DC9C9-7D3F-4C40-8498-1C5845E382C2}" type="sibTrans" cxnId="{CAEF1DAB-7145-4335-8832-2332604DC0A9}">
      <dgm:prSet/>
      <dgm:spPr/>
      <dgm:t>
        <a:bodyPr/>
        <a:lstStyle/>
        <a:p>
          <a:endParaRPr lang="en-US"/>
        </a:p>
      </dgm:t>
    </dgm:pt>
    <dgm:pt modelId="{7A64F26B-7D74-4B8F-BB21-9896DA82D554}" type="pres">
      <dgm:prSet presAssocID="{281EBE8E-018E-4F61-879B-331ECA31EE5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21732C-3296-4DD4-9ECC-201262655A9C}" type="pres">
      <dgm:prSet presAssocID="{0F70AF20-73EA-43CF-AE54-D464F3ACA7B2}" presName="composite" presStyleCnt="0"/>
      <dgm:spPr/>
      <dgm:t>
        <a:bodyPr/>
        <a:lstStyle/>
        <a:p>
          <a:endParaRPr lang="en-US"/>
        </a:p>
      </dgm:t>
    </dgm:pt>
    <dgm:pt modelId="{A16A0374-6AFD-43EC-9EFD-73CD39347838}" type="pres">
      <dgm:prSet presAssocID="{0F70AF20-73EA-43CF-AE54-D464F3ACA7B2}" presName="imgShp" presStyleLbl="fgImgPlace1" presStyleIdx="0" presStyleCnt="1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54FCF35-DBD1-4794-B1C8-523FB9BBF4B6}" type="pres">
      <dgm:prSet presAssocID="{0F70AF20-73EA-43CF-AE54-D464F3ACA7B2}" presName="txShp" presStyleLbl="node1" presStyleIdx="0" presStyleCnt="1" custLinFactNeighborX="2899" custLinFactNeighborY="-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4888F1-A994-489B-AB21-C526C9FB3A00}" type="presOf" srcId="{281EBE8E-018E-4F61-879B-331ECA31EE53}" destId="{7A64F26B-7D74-4B8F-BB21-9896DA82D554}" srcOrd="0" destOrd="0" presId="urn:microsoft.com/office/officeart/2005/8/layout/vList3"/>
    <dgm:cxn modelId="{CAEF1DAB-7145-4335-8832-2332604DC0A9}" srcId="{281EBE8E-018E-4F61-879B-331ECA31EE53}" destId="{0F70AF20-73EA-43CF-AE54-D464F3ACA7B2}" srcOrd="0" destOrd="0" parTransId="{AB4E6E5F-C3A6-4F4C-BBF5-0C2DA9AF5417}" sibTransId="{C02DC9C9-7D3F-4C40-8498-1C5845E382C2}"/>
    <dgm:cxn modelId="{CF482179-03D7-420C-8A1E-949ADEDACEAF}" type="presOf" srcId="{0F70AF20-73EA-43CF-AE54-D464F3ACA7B2}" destId="{854FCF35-DBD1-4794-B1C8-523FB9BBF4B6}" srcOrd="0" destOrd="0" presId="urn:microsoft.com/office/officeart/2005/8/layout/vList3"/>
    <dgm:cxn modelId="{B1C079DB-BE0B-40BD-B968-0B507A3BE562}" type="presParOf" srcId="{7A64F26B-7D74-4B8F-BB21-9896DA82D554}" destId="{1C21732C-3296-4DD4-9ECC-201262655A9C}" srcOrd="0" destOrd="0" presId="urn:microsoft.com/office/officeart/2005/8/layout/vList3"/>
    <dgm:cxn modelId="{A5C8971B-6BEB-423E-BF00-79DC92CAE2C8}" type="presParOf" srcId="{1C21732C-3296-4DD4-9ECC-201262655A9C}" destId="{A16A0374-6AFD-43EC-9EFD-73CD39347838}" srcOrd="0" destOrd="0" presId="urn:microsoft.com/office/officeart/2005/8/layout/vList3"/>
    <dgm:cxn modelId="{C840374D-C797-4987-B410-C409CA0ACA61}" type="presParOf" srcId="{1C21732C-3296-4DD4-9ECC-201262655A9C}" destId="{854FCF35-DBD1-4794-B1C8-523FB9BBF4B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CBDBF-C939-4067-8F51-A083B8961D9D}">
      <dsp:nvSpPr>
        <dsp:cNvPr id="0" name=""/>
        <dsp:cNvSpPr/>
      </dsp:nvSpPr>
      <dsp:spPr>
        <a:xfrm>
          <a:off x="0" y="0"/>
          <a:ext cx="1066800" cy="1066800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123D7-A59F-4C0D-987E-75ED9EF894EF}">
      <dsp:nvSpPr>
        <dsp:cNvPr id="0" name=""/>
        <dsp:cNvSpPr/>
      </dsp:nvSpPr>
      <dsp:spPr>
        <a:xfrm>
          <a:off x="533400" y="0"/>
          <a:ext cx="6858000" cy="106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000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5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 are leaving the era of search and entering one of discovery. </a:t>
          </a:r>
          <a:r>
            <a:rPr lang="en-US" sz="1350" kern="1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What’s the difference? </a:t>
          </a:r>
          <a:r>
            <a:rPr lang="en-US" sz="135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Search is what you do when you are looking for something. Discovery is when something wonderful that you didn’t know existed, finds you </a:t>
          </a:r>
          <a:endParaRPr lang="en-US" sz="135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33400" y="0"/>
        <a:ext cx="6858000" cy="106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FCF35-DBD1-4794-B1C8-523FB9BBF4B6}">
      <dsp:nvSpPr>
        <dsp:cNvPr id="0" name=""/>
        <dsp:cNvSpPr/>
      </dsp:nvSpPr>
      <dsp:spPr>
        <a:xfrm rot="10800000">
          <a:off x="1884608" y="0"/>
          <a:ext cx="5624703" cy="121920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633" tIns="53340" rIns="99568" bIns="53340" numCol="1" spcCol="1270" anchor="ctr" anchorCtr="0">
          <a:noAutofit/>
        </a:bodyPr>
        <a:lstStyle/>
        <a:p>
          <a:pPr lvl="0" algn="ctr" defTabSz="6000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5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Recommendations help user find information, products and services that user might not have thought of </a:t>
          </a:r>
          <a:endParaRPr lang="en-US" sz="135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10800000">
        <a:off x="2189408" y="0"/>
        <a:ext cx="5319903" cy="1219200"/>
      </dsp:txXfrm>
    </dsp:sp>
    <dsp:sp modelId="{A16A0374-6AFD-43EC-9EFD-73CD39347838}">
      <dsp:nvSpPr>
        <dsp:cNvPr id="0" name=""/>
        <dsp:cNvSpPr/>
      </dsp:nvSpPr>
      <dsp:spPr>
        <a:xfrm>
          <a:off x="1111948" y="0"/>
          <a:ext cx="1219200" cy="1219200"/>
        </a:xfrm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7" name="Group 4"/>
          <p:cNvGrpSpPr>
            <a:grpSpLocks/>
          </p:cNvGrpSpPr>
          <p:nvPr userDrawn="1"/>
        </p:nvGrpSpPr>
        <p:grpSpPr bwMode="auto">
          <a:xfrm>
            <a:off x="722070" y="2258039"/>
            <a:ext cx="2601913" cy="2371712"/>
            <a:chOff x="684209" y="1762202"/>
            <a:chExt cx="2804581" cy="2175717"/>
          </a:xfrm>
        </p:grpSpPr>
        <p:sp>
          <p:nvSpPr>
            <p:cNvPr id="18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685800"/>
              <a:endParaRPr lang="en-IN" dirty="0">
                <a:solidFill>
                  <a:srgbClr val="262626"/>
                </a:solidFill>
              </a:endParaRPr>
            </a:p>
          </p:txBody>
        </p:sp>
        <p:sp>
          <p:nvSpPr>
            <p:cNvPr id="19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800"/>
              <a:endParaRPr lang="en-US" dirty="0">
                <a:solidFill>
                  <a:srgbClr val="262626"/>
                </a:solidFill>
              </a:endParaRPr>
            </a:p>
          </p:txBody>
        </p:sp>
      </p:grpSp>
      <p:sp>
        <p:nvSpPr>
          <p:cNvPr id="10" name="TextBox 10"/>
          <p:cNvSpPr txBox="1"/>
          <p:nvPr userDrawn="1"/>
        </p:nvSpPr>
        <p:spPr>
          <a:xfrm>
            <a:off x="34925" y="485358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21153" y="4804689"/>
            <a:ext cx="35356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www.edureka.co/apache-spark-scala-training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72350" y="258007"/>
            <a:ext cx="1771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estion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882704" y="4788672"/>
            <a:ext cx="323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www.edureka.co/apache-spark-scala-training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72350" y="258007"/>
            <a:ext cx="1771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7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372350" y="258007"/>
            <a:ext cx="1771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7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72350" y="258007"/>
            <a:ext cx="1771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7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5715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57554" y="4774168"/>
            <a:ext cx="2529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www.edureka.in/hadoop</a:t>
            </a:r>
            <a:endParaRPr lang="en-US" dirty="0"/>
          </a:p>
        </p:txBody>
      </p:sp>
      <p:sp>
        <p:nvSpPr>
          <p:cNvPr id="12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72350" y="258007"/>
            <a:ext cx="1771650" cy="32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574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00150"/>
            <a:ext cx="3238500" cy="65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85358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621153" y="4804689"/>
            <a:ext cx="35356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www.edureka.co/apache-spark-scala-training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72350" y="258007"/>
            <a:ext cx="1771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0"/>
          <p:cNvSpPr txBox="1"/>
          <p:nvPr userDrawn="1"/>
        </p:nvSpPr>
        <p:spPr>
          <a:xfrm>
            <a:off x="34925" y="485358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21153" y="4804689"/>
            <a:ext cx="35356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www.edureka.co/apache-spark-scala-training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72350" y="258007"/>
            <a:ext cx="1771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4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621153" y="4804689"/>
            <a:ext cx="35356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www.edureka.co/apache-spark-scala-training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72350" y="258007"/>
            <a:ext cx="1771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6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51CF2-D278-4AAD-B968-1858F25A7B74}" type="datetime1">
              <a:rPr lang="en-US" altLang="en-US"/>
              <a:pPr/>
              <a:t>10/3/2015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5AEE6-3896-46E0-AC35-D2C4F2B5FBFD}" type="slidenum">
              <a:rPr lang="en-US" altLang="en-US"/>
              <a:pPr/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68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eferenc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794071" y="4779048"/>
            <a:ext cx="323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www.edureka.co/apache-spark-scala-training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72350" y="258007"/>
            <a:ext cx="1771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6" r:id="rId2"/>
    <p:sldLayoutId id="2147483650" r:id="rId3"/>
    <p:sldLayoutId id="2147483654" r:id="rId4"/>
    <p:sldLayoutId id="2147483679" r:id="rId5"/>
    <p:sldLayoutId id="2147483727" r:id="rId6"/>
    <p:sldLayoutId id="2147483717" r:id="rId7"/>
    <p:sldLayoutId id="2147483721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fortune.com/magazines/fortune/fortune_archive/2006/11/27/8394347/index.htm" TargetMode="External"/><Relationship Id="rId2" Type="http://schemas.openxmlformats.org/officeDocument/2006/relationships/hyperlink" Target="http://recommender-systems.org/content-based-filtering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ampcamp.berkeley.edu/big-data-mini-course/movie-recommendation-with-mllib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8234" y="3181350"/>
            <a:ext cx="9342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stellar" panose="020A0402060406010301" pitchFamily="18" charset="0"/>
              </a:rPr>
              <a:t>Developing a Movie </a:t>
            </a:r>
            <a:r>
              <a:rPr lang="en-US" sz="2000" b="1" dirty="0">
                <a:latin typeface="Castellar" panose="020A0402060406010301" pitchFamily="18" charset="0"/>
              </a:rPr>
              <a:t>recommendation engine </a:t>
            </a:r>
            <a:endParaRPr lang="en-US" sz="2000" b="1" dirty="0" smtClean="0">
              <a:latin typeface="Castellar" panose="020A0402060406010301" pitchFamily="18" charset="0"/>
            </a:endParaRPr>
          </a:p>
          <a:p>
            <a:pPr algn="ctr"/>
            <a:r>
              <a:rPr lang="en-US" sz="2000" b="1" dirty="0" smtClean="0">
                <a:latin typeface="Castellar" panose="020A0402060406010301" pitchFamily="18" charset="0"/>
              </a:rPr>
              <a:t>with </a:t>
            </a:r>
            <a:r>
              <a:rPr lang="en-US" sz="2000" b="1" dirty="0">
                <a:latin typeface="Castellar" panose="020A0402060406010301" pitchFamily="18" charset="0"/>
              </a:rPr>
              <a:t>Spark</a:t>
            </a:r>
            <a:endParaRPr lang="en-IN" sz="2000" b="1" dirty="0" smtClean="0">
              <a:latin typeface="Castellar" panose="020A0402060406010301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569" y="895350"/>
            <a:ext cx="1752600" cy="198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Recommendation Engine at </a:t>
            </a:r>
            <a:r>
              <a:rPr lang="en-US" sz="2600" dirty="0" smtClean="0"/>
              <a:t>Youtube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247731" y="2190750"/>
            <a:ext cx="27869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Recommended Videos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Youtube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08" y="2571750"/>
            <a:ext cx="8189392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Callout 6"/>
          <p:cNvSpPr/>
          <p:nvPr/>
        </p:nvSpPr>
        <p:spPr>
          <a:xfrm>
            <a:off x="6063373" y="859529"/>
            <a:ext cx="1937627" cy="1255021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approach Youtube uses to recommend videos ?</a:t>
            </a: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5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Recommendation Engine at </a:t>
            </a:r>
            <a:r>
              <a:rPr lang="en-US" sz="2600" dirty="0" smtClean="0"/>
              <a:t>LinkedIn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128668"/>
            <a:ext cx="28084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recommendations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LinkedIn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5267325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Callout 5"/>
          <p:cNvSpPr/>
          <p:nvPr/>
        </p:nvSpPr>
        <p:spPr>
          <a:xfrm>
            <a:off x="7130173" y="819150"/>
            <a:ext cx="1937627" cy="1255021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approach LinkedIn uses to recommend jobs?</a:t>
            </a: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5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Implementing Recommendation Engine</a:t>
            </a:r>
            <a:endParaRPr lang="en-US" sz="2600" dirty="0"/>
          </a:p>
        </p:txBody>
      </p:sp>
      <p:sp>
        <p:nvSpPr>
          <p:cNvPr id="3" name="Rectangle 2"/>
          <p:cNvSpPr/>
          <p:nvPr/>
        </p:nvSpPr>
        <p:spPr>
          <a:xfrm>
            <a:off x="526131" y="950341"/>
            <a:ext cx="8223117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implement a recommendation engine we will require following :</a:t>
            </a:r>
          </a:p>
          <a:p>
            <a:endPara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source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to store historical data e.g. MySQL, MongoDB, HBase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- low latency computing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MLlib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library of machine learning algorithms 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552" y="2741597"/>
            <a:ext cx="4496311" cy="10944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80" y="2647950"/>
            <a:ext cx="2908419" cy="26409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273" y="1756865"/>
            <a:ext cx="32956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9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075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High Level Architecture - Recommendation Engine</a:t>
            </a: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470" y="1881940"/>
            <a:ext cx="1219200" cy="12192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06970" y="2277141"/>
            <a:ext cx="1476335" cy="513708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Source</a:t>
            </a:r>
            <a:endParaRPr lang="en-IN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41700" y="2277141"/>
            <a:ext cx="1476335" cy="513708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Hadoop</a:t>
            </a:r>
            <a:endParaRPr lang="en-IN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193593" y="2277141"/>
            <a:ext cx="1476335" cy="513708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</a:t>
            </a:r>
            <a:endParaRPr lang="en-IN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25057" y="2284204"/>
            <a:ext cx="1550714" cy="499581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  <a:endParaRPr lang="en-IN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93592" y="973032"/>
            <a:ext cx="1476335" cy="513708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MLlib</a:t>
            </a:r>
            <a:endParaRPr lang="en-IN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Arrow Connector 20"/>
          <p:cNvCxnSpPr>
            <a:stCxn id="14" idx="3"/>
            <a:endCxn id="16" idx="1"/>
          </p:cNvCxnSpPr>
          <p:nvPr/>
        </p:nvCxnSpPr>
        <p:spPr>
          <a:xfrm>
            <a:off x="1683305" y="2533995"/>
            <a:ext cx="558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18" idx="1"/>
          </p:cNvCxnSpPr>
          <p:nvPr/>
        </p:nvCxnSpPr>
        <p:spPr>
          <a:xfrm>
            <a:off x="3718035" y="2533995"/>
            <a:ext cx="475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9" idx="1"/>
          </p:cNvCxnSpPr>
          <p:nvPr/>
        </p:nvCxnSpPr>
        <p:spPr>
          <a:xfrm>
            <a:off x="5669928" y="2533995"/>
            <a:ext cx="455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03887" y="1486740"/>
            <a:ext cx="1" cy="79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105400" y="1486740"/>
            <a:ext cx="0" cy="79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00400" y="3174354"/>
            <a:ext cx="31104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 Engine Architecture </a:t>
            </a:r>
            <a:endParaRPr lang="en-US" sz="135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6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Step 1 - Data Source</a:t>
            </a:r>
            <a:endParaRPr lang="en-US" sz="2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71" y="847292"/>
            <a:ext cx="1649655" cy="149794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600200" y="2656462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43399" y="2114550"/>
            <a:ext cx="1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00200" y="264795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57550"/>
            <a:ext cx="2286000" cy="774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3" name="Straight Connector 22"/>
          <p:cNvCxnSpPr/>
          <p:nvPr/>
        </p:nvCxnSpPr>
        <p:spPr>
          <a:xfrm>
            <a:off x="4343398" y="264795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257550"/>
            <a:ext cx="2895600" cy="1462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0" name="Straight Connector 29"/>
          <p:cNvCxnSpPr/>
          <p:nvPr/>
        </p:nvCxnSpPr>
        <p:spPr>
          <a:xfrm>
            <a:off x="7543799" y="2647950"/>
            <a:ext cx="1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6423440" y="3333750"/>
            <a:ext cx="2362257" cy="886459"/>
            <a:chOff x="6649460" y="3450593"/>
            <a:chExt cx="2362257" cy="886459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460" y="3450593"/>
              <a:ext cx="894339" cy="8864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3208" y="3526549"/>
              <a:ext cx="783183" cy="78318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800" y="3565183"/>
              <a:ext cx="705917" cy="70591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2" y="981094"/>
            <a:ext cx="3040380" cy="830580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6309" y="1239520"/>
            <a:ext cx="822960" cy="82296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047750"/>
            <a:ext cx="3797845" cy="1041108"/>
          </a:xfrm>
          <a:prstGeom prst="rect">
            <a:avLst/>
          </a:prstGeom>
        </p:spPr>
      </p:pic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Step 2 – Hadoop to the rescue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470227" y="1382665"/>
            <a:ext cx="4558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of the </a:t>
            </a:r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with different types of data sources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that raw data is not well structured and we need something which can store data from different data sources at a single place</a:t>
            </a:r>
          </a:p>
          <a:p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Hadoop is the best fit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solves this problem 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142788" y="1443989"/>
            <a:ext cx="872338" cy="872338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7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Step 3 - Spark </a:t>
            </a:r>
            <a:endParaRPr lang="en-US" sz="2600" dirty="0"/>
          </a:p>
        </p:txBody>
      </p:sp>
      <p:sp>
        <p:nvSpPr>
          <p:cNvPr id="29" name="TextBox 28"/>
          <p:cNvSpPr txBox="1"/>
          <p:nvPr/>
        </p:nvSpPr>
        <p:spPr>
          <a:xfrm>
            <a:off x="436180" y="1023022"/>
            <a:ext cx="3678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we have all the data in place we can use Spark to do in-memory computation on the data</a:t>
            </a:r>
          </a:p>
          <a:p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Apache Spark is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sz="1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in-memory cluster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computing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which provides </a:t>
            </a:r>
            <a:r>
              <a:rPr lang="en-US" sz="1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 time data processing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capability. 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086062"/>
            <a:ext cx="3797845" cy="1041108"/>
          </a:xfrm>
          <a:prstGeom prst="rect">
            <a:avLst/>
          </a:prstGeom>
        </p:spPr>
      </p:pic>
      <p:sp>
        <p:nvSpPr>
          <p:cNvPr id="6" name="Oval 5"/>
          <p:cNvSpPr>
            <a:spLocks noChangeAspect="1"/>
          </p:cNvSpPr>
          <p:nvPr/>
        </p:nvSpPr>
        <p:spPr>
          <a:xfrm>
            <a:off x="6900062" y="1517513"/>
            <a:ext cx="872338" cy="872338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9601" y="2876550"/>
            <a:ext cx="7620000" cy="1143001"/>
            <a:chOff x="6574960" y="1232656"/>
            <a:chExt cx="3090943" cy="1540734"/>
          </a:xfrm>
        </p:grpSpPr>
        <p:grpSp>
          <p:nvGrpSpPr>
            <p:cNvPr id="8" name="Group 7"/>
            <p:cNvGrpSpPr/>
            <p:nvPr/>
          </p:nvGrpSpPr>
          <p:grpSpPr>
            <a:xfrm>
              <a:off x="6574960" y="1564323"/>
              <a:ext cx="3090943" cy="1209067"/>
              <a:chOff x="5369000" y="999434"/>
              <a:chExt cx="2640624" cy="2638675"/>
            </a:xfrm>
          </p:grpSpPr>
          <p:sp>
            <p:nvSpPr>
              <p:cNvPr id="10" name="Folded Corner 9"/>
              <p:cNvSpPr/>
              <p:nvPr/>
            </p:nvSpPr>
            <p:spPr>
              <a:xfrm>
                <a:off x="5378987" y="999434"/>
                <a:ext cx="2630637" cy="2638675"/>
              </a:xfrm>
              <a:prstGeom prst="foldedCorner">
                <a:avLst/>
              </a:prstGeom>
              <a:solidFill>
                <a:srgbClr val="FFFFCC"/>
              </a:solidFill>
              <a:ln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69000" y="1589443"/>
                <a:ext cx="2640624" cy="1765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100" dirty="0" smtClean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Note that its possible to build a recommendation engine without using Spark. We can build a recommendation engine by only using Hadoop but since Hadoop reads and writes to disk not in-memory, which takes extra time. So a recommendation engine build using only Hadoop will not be a real time.  </a:t>
                </a:r>
                <a:endParaRPr lang="en-IN" sz="11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4065" y="1232656"/>
              <a:ext cx="254812" cy="602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2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Step 4 - MLlib</a:t>
            </a: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2876550"/>
            <a:ext cx="7010400" cy="1275708"/>
            <a:chOff x="1066800" y="2038350"/>
            <a:chExt cx="7010400" cy="1275708"/>
          </a:xfrm>
        </p:grpSpPr>
        <p:sp>
          <p:nvSpPr>
            <p:cNvPr id="13" name="Rounded Rectangle 12"/>
            <p:cNvSpPr/>
            <p:nvPr/>
          </p:nvSpPr>
          <p:spPr>
            <a:xfrm>
              <a:off x="1066800" y="2800350"/>
              <a:ext cx="7010400" cy="513708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Spark</a:t>
              </a:r>
              <a:endParaRPr lang="en-IN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761390" y="2038350"/>
              <a:ext cx="1752600" cy="513708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MLlib</a:t>
              </a:r>
              <a:endParaRPr lang="en-IN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219200" y="2038350"/>
              <a:ext cx="1752600" cy="513708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SparkSQL</a:t>
              </a:r>
              <a:endParaRPr lang="en-IN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172200" y="2038350"/>
              <a:ext cx="1752600" cy="513708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Spark Streaming</a:t>
              </a:r>
              <a:endParaRPr lang="en-IN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60990" y="1028694"/>
            <a:ext cx="4669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Rather than writing the entire recommendation engine from scratch, we can use very popular </a:t>
            </a:r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MLlib library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</a:t>
            </a:r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machine learning algorithms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build a recommendation engine 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098" y="1054232"/>
            <a:ext cx="3797845" cy="1041108"/>
          </a:xfrm>
          <a:prstGeom prst="rect">
            <a:avLst/>
          </a:prstGeom>
        </p:spPr>
      </p:pic>
      <p:sp>
        <p:nvSpPr>
          <p:cNvPr id="11" name="Oval 10"/>
          <p:cNvSpPr>
            <a:spLocks noChangeAspect="1"/>
          </p:cNvSpPr>
          <p:nvPr/>
        </p:nvSpPr>
        <p:spPr>
          <a:xfrm>
            <a:off x="7081874" y="792414"/>
            <a:ext cx="872338" cy="872338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7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075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High Level Architecture - Recommendation Engine</a:t>
            </a: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470" y="1881940"/>
            <a:ext cx="1219200" cy="12192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06970" y="2277141"/>
            <a:ext cx="1476335" cy="513708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Source</a:t>
            </a:r>
            <a:endParaRPr lang="en-IN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41700" y="2277141"/>
            <a:ext cx="1476335" cy="513708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Hadoop</a:t>
            </a:r>
            <a:endParaRPr lang="en-IN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193593" y="2277141"/>
            <a:ext cx="1476335" cy="513708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</a:t>
            </a:r>
            <a:endParaRPr lang="en-IN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25057" y="2284204"/>
            <a:ext cx="1550714" cy="499581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  <a:endParaRPr lang="en-IN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93592" y="973032"/>
            <a:ext cx="1476335" cy="513708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MLlib</a:t>
            </a:r>
            <a:endParaRPr lang="en-IN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Arrow Connector 20"/>
          <p:cNvCxnSpPr>
            <a:stCxn id="14" idx="3"/>
            <a:endCxn id="16" idx="1"/>
          </p:cNvCxnSpPr>
          <p:nvPr/>
        </p:nvCxnSpPr>
        <p:spPr>
          <a:xfrm>
            <a:off x="1683305" y="2533995"/>
            <a:ext cx="558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18" idx="1"/>
          </p:cNvCxnSpPr>
          <p:nvPr/>
        </p:nvCxnSpPr>
        <p:spPr>
          <a:xfrm>
            <a:off x="3718035" y="2533995"/>
            <a:ext cx="475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9" idx="1"/>
          </p:cNvCxnSpPr>
          <p:nvPr/>
        </p:nvCxnSpPr>
        <p:spPr>
          <a:xfrm>
            <a:off x="5669928" y="2533995"/>
            <a:ext cx="455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03887" y="1486740"/>
            <a:ext cx="1" cy="79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105400" y="1486740"/>
            <a:ext cx="0" cy="79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00400" y="3174354"/>
            <a:ext cx="31104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 Engine Architecture </a:t>
            </a:r>
            <a:endParaRPr lang="en-US" sz="135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55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Lets See a Code Example </a:t>
            </a:r>
            <a:endParaRPr lang="en-US" sz="26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220980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/>
              <a:t>Code to build a recommendation engine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9915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>
          <a:xfrm>
            <a:off x="486312" y="771550"/>
            <a:ext cx="7895688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r>
              <a:rPr lang="en-US" sz="16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 the end of the session, you will be able to know :</a:t>
            </a: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3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35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is a recommendation engine</a:t>
            </a:r>
          </a:p>
          <a:p>
            <a:pPr>
              <a:lnSpc>
                <a:spcPct val="3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35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Major companies using recommendation engines</a:t>
            </a:r>
          </a:p>
          <a:p>
            <a:pPr>
              <a:lnSpc>
                <a:spcPct val="3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35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Different approaches to build recommendation engine</a:t>
            </a:r>
          </a:p>
          <a:p>
            <a:pPr>
              <a:lnSpc>
                <a:spcPct val="3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35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to build a recommendation engine using Spark and Machine learning library (MLlib)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836" y="145917"/>
            <a:ext cx="54685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 What are we going to learn today ?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76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6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References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502" y="1022052"/>
            <a:ext cx="85955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GB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http://recommender-systems.org/content-based-filtering</a:t>
            </a:r>
            <a:r>
              <a:rPr lang="en-GB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/</a:t>
            </a:r>
            <a:endParaRPr lang="en-GB" alt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2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GB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http://</a:t>
            </a:r>
            <a:r>
              <a:rPr lang="en-GB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archive.fortune.com/magazines/fortune/fortune_archive/2006/11/27/8394347/index.htm</a:t>
            </a:r>
            <a:endParaRPr lang="en-GB" alt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GB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GB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http://</a:t>
            </a:r>
            <a:r>
              <a:rPr lang="en-GB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ampcamp.berkeley.edu/big-data-mini-course/movie-recommendation-with-mllib.html</a:t>
            </a:r>
            <a:endParaRPr lang="en-GB" alt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GB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GB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8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Transition – Search to Recommendation </a:t>
            </a:r>
            <a:endParaRPr lang="en-US" sz="26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08249613"/>
              </p:ext>
            </p:extLst>
          </p:nvPr>
        </p:nvGraphicFramePr>
        <p:xfrm>
          <a:off x="914400" y="1581150"/>
          <a:ext cx="73914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9800" y="3028950"/>
            <a:ext cx="2950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CNN Money</a:t>
            </a:r>
          </a:p>
          <a:p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race to create a smart Google 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8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Recommendations make life easier</a:t>
            </a:r>
            <a:endParaRPr lang="en-US" sz="26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5313467"/>
              </p:ext>
            </p:extLst>
          </p:nvPr>
        </p:nvGraphicFramePr>
        <p:xfrm>
          <a:off x="-76200" y="1200150"/>
          <a:ext cx="84582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 descr="Screen Shot 2015-10-01 at 7.23.46 pm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2729230"/>
            <a:ext cx="8214360" cy="18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Recommendation Approaches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616299" y="104775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Collaborative filtering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</a:p>
          <a:p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The user will be recommended items that people with similar tastes and preferences liked in the past</a:t>
            </a:r>
          </a:p>
          <a:p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35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35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 based</a:t>
            </a:r>
          </a:p>
          <a:p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The user will be recommended items similar to the ones that user preferred in that past</a:t>
            </a:r>
          </a:p>
          <a:p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35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35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Hybrid methods</a:t>
            </a:r>
          </a:p>
          <a:p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Users are recommended by </a:t>
            </a:r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combining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both </a:t>
            </a:r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collaborative filter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 based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approaches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1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640" y="1047750"/>
            <a:ext cx="3148760" cy="3642543"/>
          </a:xfrm>
          <a:prstGeom prst="rect">
            <a:avLst/>
          </a:prstGeom>
        </p:spPr>
      </p:pic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Lets take a small quiz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2271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Recommendation Engine at </a:t>
            </a:r>
            <a:r>
              <a:rPr lang="en-US" sz="2600" dirty="0" smtClean="0"/>
              <a:t>LastFm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84288"/>
            <a:ext cx="26893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Recommended tracks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last.fm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42" y="2136775"/>
            <a:ext cx="6595745" cy="2187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Callout 5"/>
          <p:cNvSpPr/>
          <p:nvPr/>
        </p:nvSpPr>
        <p:spPr>
          <a:xfrm>
            <a:off x="7130173" y="742950"/>
            <a:ext cx="1937627" cy="1255021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approach </a:t>
            </a:r>
            <a:r>
              <a:rPr lang="en-US" sz="12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12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ast.fm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uses to recommend Music?</a:t>
            </a: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4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Recommendation Engine at </a:t>
            </a:r>
            <a:r>
              <a:rPr lang="en-US" sz="2600" dirty="0" smtClean="0"/>
              <a:t>IMDB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8" y="1123957"/>
            <a:ext cx="5654040" cy="2823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85800" y="760104"/>
            <a:ext cx="27521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 recommendations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IMDB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901573" y="1047750"/>
            <a:ext cx="1937627" cy="1255021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approach IMDB uses to recommend movies ?</a:t>
            </a: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79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Recommendation Engine at Amazon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54868"/>
            <a:ext cx="5562600" cy="3560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09600" y="763201"/>
            <a:ext cx="27211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Recommended books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Amazon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7130173" y="935729"/>
            <a:ext cx="1937627" cy="1255021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approach Amazon uses to recommend items ?</a:t>
            </a: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3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Brain4ce_course_template.potx</Template>
  <TotalTime>0</TotalTime>
  <Words>555</Words>
  <Application>Microsoft Office PowerPoint</Application>
  <PresentationFormat>On-screen Show (16:9)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宋体</vt:lpstr>
      <vt:lpstr>Arial</vt:lpstr>
      <vt:lpstr>Calibri</vt:lpstr>
      <vt:lpstr>Castellar</vt:lpstr>
      <vt:lpstr>Symbol</vt:lpstr>
      <vt:lpstr>Tahoma</vt:lpstr>
      <vt:lpstr>Wingdings</vt:lpstr>
      <vt:lpstr>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2010-05-03T20:57:59Z</dcterms:created>
  <dcterms:modified xsi:type="dcterms:W3CDTF">2015-10-03T09:47:22Z</dcterms:modified>
</cp:coreProperties>
</file>