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Lst>
  <p:notesMasterIdLst>
    <p:notesMasterId r:id="rId28"/>
  </p:notesMasterIdLst>
  <p:handoutMasterIdLst>
    <p:handoutMasterId r:id="rId29"/>
  </p:handoutMasterIdLst>
  <p:sldIdLst>
    <p:sldId id="396" r:id="rId3"/>
    <p:sldId id="370" r:id="rId4"/>
    <p:sldId id="371" r:id="rId5"/>
    <p:sldId id="358" r:id="rId6"/>
    <p:sldId id="364" r:id="rId7"/>
    <p:sldId id="363" r:id="rId8"/>
    <p:sldId id="365" r:id="rId9"/>
    <p:sldId id="393" r:id="rId10"/>
    <p:sldId id="362" r:id="rId11"/>
    <p:sldId id="372" r:id="rId12"/>
    <p:sldId id="397" r:id="rId13"/>
    <p:sldId id="398" r:id="rId14"/>
    <p:sldId id="399" r:id="rId15"/>
    <p:sldId id="376" r:id="rId16"/>
    <p:sldId id="377" r:id="rId17"/>
    <p:sldId id="392" r:id="rId18"/>
    <p:sldId id="378" r:id="rId19"/>
    <p:sldId id="379" r:id="rId20"/>
    <p:sldId id="380" r:id="rId21"/>
    <p:sldId id="381" r:id="rId22"/>
    <p:sldId id="382" r:id="rId23"/>
    <p:sldId id="390" r:id="rId24"/>
    <p:sldId id="391" r:id="rId25"/>
    <p:sldId id="395" r:id="rId26"/>
    <p:sldId id="400" r:id="rId2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4" userDrawn="1">
          <p15:clr>
            <a:srgbClr val="A4A3A4"/>
          </p15:clr>
        </p15:guide>
        <p15:guide id="2" pos="271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tish J" initials="PJ"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4434" autoAdjust="0"/>
  </p:normalViewPr>
  <p:slideViewPr>
    <p:cSldViewPr snapToGrid="0" showGuides="1">
      <p:cViewPr varScale="1">
        <p:scale>
          <a:sx n="93" d="100"/>
          <a:sy n="93" d="100"/>
        </p:scale>
        <p:origin x="846" y="90"/>
      </p:cViewPr>
      <p:guideLst>
        <p:guide orient="horz" pos="1644"/>
        <p:guide pos="2712"/>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B9D668-99ED-49CF-831F-A840C6D76BAE}" type="datetimeFigureOut">
              <a:rPr lang="en-US" smtClean="0"/>
              <a:pPr/>
              <a:t>10/6/2015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292529-66D3-43A7-9086-539AA4A35910}" type="slidenum">
              <a:rPr lang="en-US" smtClean="0"/>
              <a:pPr/>
              <a:t>‹#›</a:t>
            </a:fld>
            <a:endParaRPr lang="en-US"/>
          </a:p>
        </p:txBody>
      </p:sp>
    </p:spTree>
    <p:extLst>
      <p:ext uri="{BB962C8B-B14F-4D97-AF65-F5344CB8AC3E}">
        <p14:creationId xmlns:p14="http://schemas.microsoft.com/office/powerpoint/2010/main" val="2956762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4A736-C162-4D71-AF44-405F76366576}" type="datetimeFigureOut">
              <a:rPr lang="en-US" smtClean="0"/>
              <a:pPr/>
              <a:t>10/6/2015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97AD8-F30C-4F9C-820E-149D077B2CA4}" type="slidenum">
              <a:rPr lang="en-US" smtClean="0"/>
              <a:pPr/>
              <a:t>‹#›</a:t>
            </a:fld>
            <a:endParaRPr lang="en-US"/>
          </a:p>
        </p:txBody>
      </p:sp>
    </p:spTree>
    <p:extLst>
      <p:ext uri="{BB962C8B-B14F-4D97-AF65-F5344CB8AC3E}">
        <p14:creationId xmlns:p14="http://schemas.microsoft.com/office/powerpoint/2010/main" val="267202509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4350" y="465138"/>
            <a:ext cx="3178175" cy="17875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1</a:t>
            </a:fld>
            <a:endParaRPr lang="en-GB" dirty="0">
              <a:solidFill>
                <a:prstClr val="black"/>
              </a:solidFill>
            </a:endParaRPr>
          </a:p>
        </p:txBody>
      </p:sp>
    </p:spTree>
    <p:extLst>
      <p:ext uri="{BB962C8B-B14F-4D97-AF65-F5344CB8AC3E}">
        <p14:creationId xmlns:p14="http://schemas.microsoft.com/office/powerpoint/2010/main" val="3688454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Slide Image Placeholder 1"/>
          <p:cNvSpPr>
            <a:spLocks noGrp="1" noRot="1" noChangeAspect="1" noTextEdit="1"/>
          </p:cNvSpPr>
          <p:nvPr>
            <p:ph type="sldImg"/>
          </p:nvPr>
        </p:nvSpPr>
        <p:spPr>
          <a:xfrm>
            <a:off x="381000" y="685800"/>
            <a:ext cx="6096000" cy="3429000"/>
          </a:xfrm>
          <a:ln/>
        </p:spPr>
      </p:sp>
      <p:sp>
        <p:nvSpPr>
          <p:cNvPr id="261123" name="Notes Placeholder 2"/>
          <p:cNvSpPr>
            <a:spLocks noGrp="1"/>
          </p:cNvSpPr>
          <p:nvPr>
            <p:ph type="body" idx="1"/>
          </p:nvPr>
        </p:nvSpPr>
        <p:spPr>
          <a:noFill/>
          <a:ln/>
        </p:spPr>
        <p:txBody>
          <a:bodyPr/>
          <a:lstStyle/>
          <a:p>
            <a:endParaRPr lang="en-US" dirty="0" smtClean="0"/>
          </a:p>
        </p:txBody>
      </p:sp>
      <p:sp>
        <p:nvSpPr>
          <p:cNvPr id="261124" name="Header Placeholder 3"/>
          <p:cNvSpPr>
            <a:spLocks noGrp="1"/>
          </p:cNvSpPr>
          <p:nvPr>
            <p:ph type="hdr" sz="quarter"/>
          </p:nvPr>
        </p:nvSpPr>
        <p:spPr>
          <a:noFill/>
        </p:spPr>
        <p:txBody>
          <a:bodyPr/>
          <a:lstStyle/>
          <a:p>
            <a:r>
              <a:rPr lang="en-US" dirty="0" smtClean="0"/>
              <a:t>(c) FinGuru® Education Pvt Ltd 2014</a:t>
            </a:r>
          </a:p>
        </p:txBody>
      </p:sp>
      <p:sp>
        <p:nvSpPr>
          <p:cNvPr id="261125" name="Footer Placeholder 4"/>
          <p:cNvSpPr>
            <a:spLocks noGrp="1"/>
          </p:cNvSpPr>
          <p:nvPr>
            <p:ph type="ftr" sz="quarter" idx="4"/>
          </p:nvPr>
        </p:nvSpPr>
        <p:spPr>
          <a:noFill/>
        </p:spPr>
        <p:txBody>
          <a:bodyPr/>
          <a:lstStyle/>
          <a:p>
            <a:r>
              <a:rPr lang="en-US" dirty="0" smtClean="0"/>
              <a:t>www.finguru.in</a:t>
            </a:r>
          </a:p>
        </p:txBody>
      </p:sp>
      <p:sp>
        <p:nvSpPr>
          <p:cNvPr id="261126" name="Slide Number Placeholder 5"/>
          <p:cNvSpPr>
            <a:spLocks noGrp="1"/>
          </p:cNvSpPr>
          <p:nvPr>
            <p:ph type="sldNum" sz="quarter" idx="5"/>
          </p:nvPr>
        </p:nvSpPr>
        <p:spPr>
          <a:noFill/>
        </p:spPr>
        <p:txBody>
          <a:bodyPr/>
          <a:lstStyle/>
          <a:p>
            <a:fld id="{DC5FC067-E86D-4228-B560-6FB461E26CFE}" type="slidenum">
              <a:rPr lang="en-US" smtClean="0"/>
              <a:pPr/>
              <a:t>23</a:t>
            </a:fld>
            <a:endParaRPr lang="en-US" dirty="0" smtClean="0"/>
          </a:p>
        </p:txBody>
      </p:sp>
    </p:spTree>
    <p:extLst>
      <p:ext uri="{BB962C8B-B14F-4D97-AF65-F5344CB8AC3E}">
        <p14:creationId xmlns:p14="http://schemas.microsoft.com/office/powerpoint/2010/main" val="3667941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A853E8-D85F-5D49-95D2-E1D96ABFE2B9}" type="slidenum">
              <a:rPr lang="en-GB" smtClean="0"/>
              <a:pPr/>
              <a:t>24</a:t>
            </a:fld>
            <a:endParaRPr lang="en-GB" dirty="0"/>
          </a:p>
        </p:txBody>
      </p:sp>
    </p:spTree>
    <p:extLst>
      <p:ext uri="{BB962C8B-B14F-4D97-AF65-F5344CB8AC3E}">
        <p14:creationId xmlns:p14="http://schemas.microsoft.com/office/powerpoint/2010/main" val="1713374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70D4ACFF-9447-4556-91A6-E9C514E485AC}" type="slidenum">
              <a:rPr lang="en-US" smtClean="0">
                <a:latin typeface="Arial" pitchFamily="34" charset="0"/>
                <a:cs typeface="Arial" pitchFamily="34" charset="0"/>
              </a:rPr>
              <a:pPr/>
              <a:t>10</a:t>
            </a:fld>
            <a:endParaRPr lang="en-US" dirty="0" smtClean="0">
              <a:latin typeface="Arial" pitchFamily="34" charset="0"/>
              <a:cs typeface="Arial" pitchFamily="34" charset="0"/>
            </a:endParaRPr>
          </a:p>
        </p:txBody>
      </p:sp>
      <p:sp>
        <p:nvSpPr>
          <p:cNvPr id="248835" name="Rectangle 2"/>
          <p:cNvSpPr>
            <a:spLocks noGrp="1" noRot="1" noChangeAspect="1" noChangeArrowheads="1" noTextEdit="1"/>
          </p:cNvSpPr>
          <p:nvPr>
            <p:ph type="sldImg"/>
          </p:nvPr>
        </p:nvSpPr>
        <p:spPr>
          <a:xfrm>
            <a:off x="381000" y="685800"/>
            <a:ext cx="6096000" cy="3429000"/>
          </a:xfrm>
          <a:ln/>
        </p:spPr>
      </p:sp>
      <p:sp>
        <p:nvSpPr>
          <p:cNvPr id="248836" name="Rectangle 3"/>
          <p:cNvSpPr>
            <a:spLocks noGrp="1" noChangeArrowheads="1"/>
          </p:cNvSpPr>
          <p:nvPr>
            <p:ph type="body" idx="1"/>
          </p:nvPr>
        </p:nvSpPr>
        <p:spPr>
          <a:noFill/>
          <a:ln/>
        </p:spPr>
        <p:txBody>
          <a:bodyPr/>
          <a:lstStyle/>
          <a:p>
            <a:pPr eaLnBrk="1" hangingPunct="1"/>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9833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Slide Image Placeholder 1"/>
          <p:cNvSpPr>
            <a:spLocks noGrp="1" noRot="1" noChangeAspect="1" noTextEdit="1"/>
          </p:cNvSpPr>
          <p:nvPr>
            <p:ph type="sldImg"/>
          </p:nvPr>
        </p:nvSpPr>
        <p:spPr>
          <a:xfrm>
            <a:off x="381000" y="685800"/>
            <a:ext cx="6096000" cy="3429000"/>
          </a:xfrm>
          <a:ln/>
        </p:spPr>
      </p:sp>
      <p:sp>
        <p:nvSpPr>
          <p:cNvPr id="260099" name="Notes Placeholder 2"/>
          <p:cNvSpPr>
            <a:spLocks noGrp="1"/>
          </p:cNvSpPr>
          <p:nvPr>
            <p:ph type="body" idx="1"/>
          </p:nvPr>
        </p:nvSpPr>
        <p:spPr>
          <a:noFill/>
          <a:ln/>
        </p:spPr>
        <p:txBody>
          <a:bodyPr/>
          <a:lstStyle/>
          <a:p>
            <a:endParaRPr lang="en-US" dirty="0" smtClean="0"/>
          </a:p>
        </p:txBody>
      </p:sp>
      <p:sp>
        <p:nvSpPr>
          <p:cNvPr id="260100" name="Header Placeholder 3"/>
          <p:cNvSpPr>
            <a:spLocks noGrp="1"/>
          </p:cNvSpPr>
          <p:nvPr>
            <p:ph type="hdr" sz="quarter"/>
          </p:nvPr>
        </p:nvSpPr>
        <p:spPr>
          <a:noFill/>
        </p:spPr>
        <p:txBody>
          <a:bodyPr/>
          <a:lstStyle/>
          <a:p>
            <a:r>
              <a:rPr lang="en-US" dirty="0" smtClean="0"/>
              <a:t>(c) FinGuru® Education Pvt Ltd 2014</a:t>
            </a:r>
          </a:p>
        </p:txBody>
      </p:sp>
      <p:sp>
        <p:nvSpPr>
          <p:cNvPr id="260101" name="Footer Placeholder 4"/>
          <p:cNvSpPr>
            <a:spLocks noGrp="1"/>
          </p:cNvSpPr>
          <p:nvPr>
            <p:ph type="ftr" sz="quarter" idx="4"/>
          </p:nvPr>
        </p:nvSpPr>
        <p:spPr>
          <a:noFill/>
        </p:spPr>
        <p:txBody>
          <a:bodyPr/>
          <a:lstStyle/>
          <a:p>
            <a:r>
              <a:rPr lang="en-US" dirty="0" smtClean="0"/>
              <a:t>www.finguru.in</a:t>
            </a:r>
          </a:p>
        </p:txBody>
      </p:sp>
      <p:sp>
        <p:nvSpPr>
          <p:cNvPr id="260102" name="Slide Number Placeholder 5"/>
          <p:cNvSpPr>
            <a:spLocks noGrp="1"/>
          </p:cNvSpPr>
          <p:nvPr>
            <p:ph type="sldNum" sz="quarter" idx="5"/>
          </p:nvPr>
        </p:nvSpPr>
        <p:spPr>
          <a:noFill/>
        </p:spPr>
        <p:txBody>
          <a:bodyPr/>
          <a:lstStyle/>
          <a:p>
            <a:fld id="{179BE584-8FF5-408A-AF08-9DA61946082A}" type="slidenum">
              <a:rPr lang="en-US" smtClean="0"/>
              <a:pPr/>
              <a:t>14</a:t>
            </a:fld>
            <a:endParaRPr lang="en-US" dirty="0" smtClean="0"/>
          </a:p>
        </p:txBody>
      </p:sp>
    </p:spTree>
    <p:extLst>
      <p:ext uri="{BB962C8B-B14F-4D97-AF65-F5344CB8AC3E}">
        <p14:creationId xmlns:p14="http://schemas.microsoft.com/office/powerpoint/2010/main" val="1495666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9CC0B525-F962-4ADB-91AE-B0F7B190E1F9}" type="slidenum">
              <a:rPr lang="en-US" smtClean="0">
                <a:latin typeface="Arial" pitchFamily="34" charset="0"/>
                <a:cs typeface="Arial" pitchFamily="34" charset="0"/>
              </a:rPr>
              <a:pPr/>
              <a:t>17</a:t>
            </a:fld>
            <a:endParaRPr lang="en-US" dirty="0" smtClean="0">
              <a:latin typeface="Arial" pitchFamily="34" charset="0"/>
              <a:cs typeface="Arial" pitchFamily="34" charset="0"/>
            </a:endParaRPr>
          </a:p>
        </p:txBody>
      </p:sp>
      <p:sp>
        <p:nvSpPr>
          <p:cNvPr id="252931" name="Rectangle 2"/>
          <p:cNvSpPr>
            <a:spLocks noGrp="1" noRot="1" noChangeAspect="1" noChangeArrowheads="1" noTextEdit="1"/>
          </p:cNvSpPr>
          <p:nvPr>
            <p:ph type="sldImg"/>
          </p:nvPr>
        </p:nvSpPr>
        <p:spPr>
          <a:xfrm>
            <a:off x="381000" y="685800"/>
            <a:ext cx="6096000" cy="3429000"/>
          </a:xfrm>
          <a:ln/>
        </p:spPr>
      </p:sp>
      <p:sp>
        <p:nvSpPr>
          <p:cNvPr id="252932" name="Rectangle 3"/>
          <p:cNvSpPr>
            <a:spLocks noGrp="1" noChangeArrowheads="1"/>
          </p:cNvSpPr>
          <p:nvPr>
            <p:ph type="body" idx="1"/>
          </p:nvPr>
        </p:nvSpPr>
        <p:spPr>
          <a:noFill/>
          <a:ln/>
        </p:spPr>
        <p:txBody>
          <a:bodyPr/>
          <a:lstStyle/>
          <a:p>
            <a:pPr eaLnBrk="1" hangingPunct="1"/>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758892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69EF84FA-AC51-453F-8560-45DDC5C52914}" type="slidenum">
              <a:rPr lang="en-US" smtClean="0">
                <a:latin typeface="Arial" pitchFamily="34" charset="0"/>
                <a:cs typeface="Arial" pitchFamily="34" charset="0"/>
              </a:rPr>
              <a:pPr/>
              <a:t>18</a:t>
            </a:fld>
            <a:endParaRPr lang="en-US" dirty="0" smtClean="0">
              <a:latin typeface="Arial" pitchFamily="34" charset="0"/>
              <a:cs typeface="Arial" pitchFamily="34" charset="0"/>
            </a:endParaRPr>
          </a:p>
        </p:txBody>
      </p:sp>
      <p:sp>
        <p:nvSpPr>
          <p:cNvPr id="253955" name="Rectangle 2"/>
          <p:cNvSpPr>
            <a:spLocks noGrp="1" noRot="1" noChangeAspect="1" noChangeArrowheads="1" noTextEdit="1"/>
          </p:cNvSpPr>
          <p:nvPr>
            <p:ph type="sldImg"/>
          </p:nvPr>
        </p:nvSpPr>
        <p:spPr>
          <a:xfrm>
            <a:off x="381000" y="685800"/>
            <a:ext cx="6096000" cy="3429000"/>
          </a:xfrm>
          <a:ln/>
        </p:spPr>
      </p:sp>
      <p:sp>
        <p:nvSpPr>
          <p:cNvPr id="253956" name="Rectangle 3"/>
          <p:cNvSpPr>
            <a:spLocks noGrp="1" noChangeArrowheads="1"/>
          </p:cNvSpPr>
          <p:nvPr>
            <p:ph type="body" idx="1"/>
          </p:nvPr>
        </p:nvSpPr>
        <p:spPr>
          <a:noFill/>
          <a:ln/>
        </p:spPr>
        <p:txBody>
          <a:bodyPr/>
          <a:lstStyle/>
          <a:p>
            <a:pPr eaLnBrk="1" hangingPunct="1"/>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604091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Slide Image Placeholder 1"/>
          <p:cNvSpPr>
            <a:spLocks noGrp="1" noRot="1" noChangeAspect="1" noTextEdit="1"/>
          </p:cNvSpPr>
          <p:nvPr>
            <p:ph type="sldImg"/>
          </p:nvPr>
        </p:nvSpPr>
        <p:spPr>
          <a:xfrm>
            <a:off x="381000" y="685800"/>
            <a:ext cx="6096000" cy="3429000"/>
          </a:xfrm>
          <a:ln/>
        </p:spPr>
      </p:sp>
      <p:sp>
        <p:nvSpPr>
          <p:cNvPr id="258051" name="Notes Placeholder 2"/>
          <p:cNvSpPr>
            <a:spLocks noGrp="1"/>
          </p:cNvSpPr>
          <p:nvPr>
            <p:ph type="body" idx="1"/>
          </p:nvPr>
        </p:nvSpPr>
        <p:spPr>
          <a:noFill/>
          <a:ln/>
        </p:spPr>
        <p:txBody>
          <a:bodyPr/>
          <a:lstStyle/>
          <a:p>
            <a:endParaRPr lang="en-US" dirty="0" smtClean="0"/>
          </a:p>
        </p:txBody>
      </p:sp>
      <p:sp>
        <p:nvSpPr>
          <p:cNvPr id="258052" name="Header Placeholder 3"/>
          <p:cNvSpPr>
            <a:spLocks noGrp="1"/>
          </p:cNvSpPr>
          <p:nvPr>
            <p:ph type="hdr" sz="quarter"/>
          </p:nvPr>
        </p:nvSpPr>
        <p:spPr>
          <a:noFill/>
        </p:spPr>
        <p:txBody>
          <a:bodyPr/>
          <a:lstStyle/>
          <a:p>
            <a:r>
              <a:rPr lang="en-US" dirty="0" smtClean="0"/>
              <a:t>(c) FinGuru® Education Pvt Ltd 2014</a:t>
            </a:r>
          </a:p>
        </p:txBody>
      </p:sp>
      <p:sp>
        <p:nvSpPr>
          <p:cNvPr id="258053" name="Footer Placeholder 4"/>
          <p:cNvSpPr>
            <a:spLocks noGrp="1"/>
          </p:cNvSpPr>
          <p:nvPr>
            <p:ph type="ftr" sz="quarter" idx="4"/>
          </p:nvPr>
        </p:nvSpPr>
        <p:spPr>
          <a:noFill/>
        </p:spPr>
        <p:txBody>
          <a:bodyPr/>
          <a:lstStyle/>
          <a:p>
            <a:r>
              <a:rPr lang="en-US" dirty="0" smtClean="0"/>
              <a:t>www.finguru.in</a:t>
            </a:r>
          </a:p>
        </p:txBody>
      </p:sp>
      <p:sp>
        <p:nvSpPr>
          <p:cNvPr id="258054" name="Slide Number Placeholder 5"/>
          <p:cNvSpPr>
            <a:spLocks noGrp="1"/>
          </p:cNvSpPr>
          <p:nvPr>
            <p:ph type="sldNum" sz="quarter" idx="5"/>
          </p:nvPr>
        </p:nvSpPr>
        <p:spPr>
          <a:noFill/>
        </p:spPr>
        <p:txBody>
          <a:bodyPr/>
          <a:lstStyle/>
          <a:p>
            <a:fld id="{7039E7CA-2D8F-4F52-AABC-6CFB0C1D1B8D}" type="slidenum">
              <a:rPr lang="en-US" smtClean="0"/>
              <a:pPr/>
              <a:t>19</a:t>
            </a:fld>
            <a:endParaRPr lang="en-US" dirty="0" smtClean="0"/>
          </a:p>
        </p:txBody>
      </p:sp>
    </p:spTree>
    <p:extLst>
      <p:ext uri="{BB962C8B-B14F-4D97-AF65-F5344CB8AC3E}">
        <p14:creationId xmlns:p14="http://schemas.microsoft.com/office/powerpoint/2010/main" val="1925738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Slide Image Placeholder 1"/>
          <p:cNvSpPr>
            <a:spLocks noGrp="1" noRot="1" noChangeAspect="1" noTextEdit="1"/>
          </p:cNvSpPr>
          <p:nvPr>
            <p:ph type="sldImg"/>
          </p:nvPr>
        </p:nvSpPr>
        <p:spPr>
          <a:xfrm>
            <a:off x="381000" y="685800"/>
            <a:ext cx="6096000" cy="3429000"/>
          </a:xfrm>
          <a:ln/>
        </p:spPr>
      </p:sp>
      <p:sp>
        <p:nvSpPr>
          <p:cNvPr id="259075" name="Notes Placeholder 2"/>
          <p:cNvSpPr>
            <a:spLocks noGrp="1"/>
          </p:cNvSpPr>
          <p:nvPr>
            <p:ph type="body" idx="1"/>
          </p:nvPr>
        </p:nvSpPr>
        <p:spPr>
          <a:noFill/>
          <a:ln/>
        </p:spPr>
        <p:txBody>
          <a:bodyPr/>
          <a:lstStyle/>
          <a:p>
            <a:endParaRPr lang="en-US" dirty="0" smtClean="0"/>
          </a:p>
        </p:txBody>
      </p:sp>
      <p:sp>
        <p:nvSpPr>
          <p:cNvPr id="259076" name="Header Placeholder 3"/>
          <p:cNvSpPr>
            <a:spLocks noGrp="1"/>
          </p:cNvSpPr>
          <p:nvPr>
            <p:ph type="hdr" sz="quarter"/>
          </p:nvPr>
        </p:nvSpPr>
        <p:spPr>
          <a:noFill/>
        </p:spPr>
        <p:txBody>
          <a:bodyPr/>
          <a:lstStyle/>
          <a:p>
            <a:r>
              <a:rPr lang="en-US" dirty="0" smtClean="0"/>
              <a:t>(c) FinGuru® Education Pvt Ltd 2014</a:t>
            </a:r>
          </a:p>
        </p:txBody>
      </p:sp>
      <p:sp>
        <p:nvSpPr>
          <p:cNvPr id="259077" name="Footer Placeholder 4"/>
          <p:cNvSpPr>
            <a:spLocks noGrp="1"/>
          </p:cNvSpPr>
          <p:nvPr>
            <p:ph type="ftr" sz="quarter" idx="4"/>
          </p:nvPr>
        </p:nvSpPr>
        <p:spPr>
          <a:noFill/>
        </p:spPr>
        <p:txBody>
          <a:bodyPr/>
          <a:lstStyle/>
          <a:p>
            <a:r>
              <a:rPr lang="en-US" dirty="0" smtClean="0"/>
              <a:t>www.finguru.in</a:t>
            </a:r>
          </a:p>
        </p:txBody>
      </p:sp>
      <p:sp>
        <p:nvSpPr>
          <p:cNvPr id="259078" name="Slide Number Placeholder 5"/>
          <p:cNvSpPr>
            <a:spLocks noGrp="1"/>
          </p:cNvSpPr>
          <p:nvPr>
            <p:ph type="sldNum" sz="quarter" idx="5"/>
          </p:nvPr>
        </p:nvSpPr>
        <p:spPr>
          <a:noFill/>
        </p:spPr>
        <p:txBody>
          <a:bodyPr/>
          <a:lstStyle/>
          <a:p>
            <a:fld id="{BCD82E91-D9B6-4AB5-8D2F-3CEC734293DF}" type="slidenum">
              <a:rPr lang="en-US" smtClean="0"/>
              <a:pPr/>
              <a:t>20</a:t>
            </a:fld>
            <a:endParaRPr lang="en-US" dirty="0" smtClean="0"/>
          </a:p>
        </p:txBody>
      </p:sp>
    </p:spTree>
    <p:extLst>
      <p:ext uri="{BB962C8B-B14F-4D97-AF65-F5344CB8AC3E}">
        <p14:creationId xmlns:p14="http://schemas.microsoft.com/office/powerpoint/2010/main" val="271438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Slide Image Placeholder 1"/>
          <p:cNvSpPr>
            <a:spLocks noGrp="1" noRot="1" noChangeAspect="1" noTextEdit="1"/>
          </p:cNvSpPr>
          <p:nvPr>
            <p:ph type="sldImg"/>
          </p:nvPr>
        </p:nvSpPr>
        <p:spPr>
          <a:xfrm>
            <a:off x="381000" y="685800"/>
            <a:ext cx="6096000" cy="3429000"/>
          </a:xfrm>
          <a:ln/>
        </p:spPr>
      </p:sp>
      <p:sp>
        <p:nvSpPr>
          <p:cNvPr id="254979" name="Notes Placeholder 2"/>
          <p:cNvSpPr>
            <a:spLocks noGrp="1"/>
          </p:cNvSpPr>
          <p:nvPr>
            <p:ph type="body" idx="1"/>
          </p:nvPr>
        </p:nvSpPr>
        <p:spPr>
          <a:noFill/>
          <a:ln/>
        </p:spPr>
        <p:txBody>
          <a:bodyPr/>
          <a:lstStyle/>
          <a:p>
            <a:endParaRPr lang="en-US" dirty="0" smtClean="0"/>
          </a:p>
        </p:txBody>
      </p:sp>
      <p:sp>
        <p:nvSpPr>
          <p:cNvPr id="254980" name="Header Placeholder 3"/>
          <p:cNvSpPr>
            <a:spLocks noGrp="1"/>
          </p:cNvSpPr>
          <p:nvPr>
            <p:ph type="hdr" sz="quarter"/>
          </p:nvPr>
        </p:nvSpPr>
        <p:spPr>
          <a:noFill/>
        </p:spPr>
        <p:txBody>
          <a:bodyPr/>
          <a:lstStyle/>
          <a:p>
            <a:r>
              <a:rPr lang="en-US" dirty="0" smtClean="0"/>
              <a:t>(c) FinGuru® Education Pvt Ltd 2014</a:t>
            </a:r>
          </a:p>
        </p:txBody>
      </p:sp>
      <p:sp>
        <p:nvSpPr>
          <p:cNvPr id="254981" name="Footer Placeholder 4"/>
          <p:cNvSpPr>
            <a:spLocks noGrp="1"/>
          </p:cNvSpPr>
          <p:nvPr>
            <p:ph type="ftr" sz="quarter" idx="4"/>
          </p:nvPr>
        </p:nvSpPr>
        <p:spPr>
          <a:noFill/>
        </p:spPr>
        <p:txBody>
          <a:bodyPr/>
          <a:lstStyle/>
          <a:p>
            <a:r>
              <a:rPr lang="en-US" dirty="0" smtClean="0"/>
              <a:t>www.finguru.in</a:t>
            </a:r>
          </a:p>
        </p:txBody>
      </p:sp>
      <p:sp>
        <p:nvSpPr>
          <p:cNvPr id="254982" name="Slide Number Placeholder 5"/>
          <p:cNvSpPr>
            <a:spLocks noGrp="1"/>
          </p:cNvSpPr>
          <p:nvPr>
            <p:ph type="sldNum" sz="quarter" idx="5"/>
          </p:nvPr>
        </p:nvSpPr>
        <p:spPr>
          <a:noFill/>
        </p:spPr>
        <p:txBody>
          <a:bodyPr/>
          <a:lstStyle/>
          <a:p>
            <a:fld id="{E46E59B0-1DF5-42F4-AF69-A4437A76F80C}" type="slidenum">
              <a:rPr lang="en-US" smtClean="0"/>
              <a:pPr/>
              <a:t>21</a:t>
            </a:fld>
            <a:endParaRPr lang="en-US" dirty="0" smtClean="0"/>
          </a:p>
        </p:txBody>
      </p:sp>
    </p:spTree>
    <p:extLst>
      <p:ext uri="{BB962C8B-B14F-4D97-AF65-F5344CB8AC3E}">
        <p14:creationId xmlns:p14="http://schemas.microsoft.com/office/powerpoint/2010/main" val="3978954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Slide Image Placeholder 1"/>
          <p:cNvSpPr>
            <a:spLocks noGrp="1" noRot="1" noChangeAspect="1" noTextEdit="1"/>
          </p:cNvSpPr>
          <p:nvPr>
            <p:ph type="sldImg"/>
          </p:nvPr>
        </p:nvSpPr>
        <p:spPr>
          <a:xfrm>
            <a:off x="381000" y="685800"/>
            <a:ext cx="6096000" cy="3429000"/>
          </a:xfrm>
          <a:ln/>
        </p:spPr>
      </p:sp>
      <p:sp>
        <p:nvSpPr>
          <p:cNvPr id="258051" name="Notes Placeholder 2"/>
          <p:cNvSpPr>
            <a:spLocks noGrp="1"/>
          </p:cNvSpPr>
          <p:nvPr>
            <p:ph type="body" idx="1"/>
          </p:nvPr>
        </p:nvSpPr>
        <p:spPr>
          <a:noFill/>
          <a:ln/>
        </p:spPr>
        <p:txBody>
          <a:bodyPr/>
          <a:lstStyle/>
          <a:p>
            <a:endParaRPr lang="en-US" dirty="0" smtClean="0"/>
          </a:p>
        </p:txBody>
      </p:sp>
      <p:sp>
        <p:nvSpPr>
          <p:cNvPr id="258052" name="Header Placeholder 3"/>
          <p:cNvSpPr>
            <a:spLocks noGrp="1"/>
          </p:cNvSpPr>
          <p:nvPr>
            <p:ph type="hdr" sz="quarter"/>
          </p:nvPr>
        </p:nvSpPr>
        <p:spPr>
          <a:noFill/>
        </p:spPr>
        <p:txBody>
          <a:bodyPr/>
          <a:lstStyle/>
          <a:p>
            <a:r>
              <a:rPr lang="en-US" dirty="0" smtClean="0"/>
              <a:t>(c) FinGuru® Education Pvt Ltd 2014</a:t>
            </a:r>
          </a:p>
        </p:txBody>
      </p:sp>
      <p:sp>
        <p:nvSpPr>
          <p:cNvPr id="258053" name="Footer Placeholder 4"/>
          <p:cNvSpPr>
            <a:spLocks noGrp="1"/>
          </p:cNvSpPr>
          <p:nvPr>
            <p:ph type="ftr" sz="quarter" idx="4"/>
          </p:nvPr>
        </p:nvSpPr>
        <p:spPr>
          <a:noFill/>
        </p:spPr>
        <p:txBody>
          <a:bodyPr/>
          <a:lstStyle/>
          <a:p>
            <a:r>
              <a:rPr lang="en-US" dirty="0" smtClean="0"/>
              <a:t>www.finguru.in</a:t>
            </a:r>
          </a:p>
        </p:txBody>
      </p:sp>
      <p:sp>
        <p:nvSpPr>
          <p:cNvPr id="258054" name="Slide Number Placeholder 5"/>
          <p:cNvSpPr>
            <a:spLocks noGrp="1"/>
          </p:cNvSpPr>
          <p:nvPr>
            <p:ph type="sldNum" sz="quarter" idx="5"/>
          </p:nvPr>
        </p:nvSpPr>
        <p:spPr>
          <a:noFill/>
        </p:spPr>
        <p:txBody>
          <a:bodyPr/>
          <a:lstStyle/>
          <a:p>
            <a:fld id="{7039E7CA-2D8F-4F52-AABC-6CFB0C1D1B8D}" type="slidenum">
              <a:rPr lang="en-US" smtClean="0"/>
              <a:pPr/>
              <a:t>22</a:t>
            </a:fld>
            <a:endParaRPr lang="en-US" dirty="0" smtClean="0"/>
          </a:p>
        </p:txBody>
      </p:sp>
    </p:spTree>
    <p:extLst>
      <p:ext uri="{BB962C8B-B14F-4D97-AF65-F5344CB8AC3E}">
        <p14:creationId xmlns:p14="http://schemas.microsoft.com/office/powerpoint/2010/main" val="32329210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 Id="rId9"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rse Title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9526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nA">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p:blipFill>
        <p:spPr>
          <a:xfrm>
            <a:off x="2133353" y="1131590"/>
            <a:ext cx="4752528" cy="3668619"/>
          </a:xfrm>
          <a:prstGeom prst="rect">
            <a:avLst/>
          </a:prstGeom>
        </p:spPr>
      </p:pic>
      <p:sp>
        <p:nvSpPr>
          <p:cNvPr id="6" name="Rectangle 5"/>
          <p:cNvSpPr/>
          <p:nvPr userDrawn="1"/>
        </p:nvSpPr>
        <p:spPr>
          <a:xfrm>
            <a:off x="3282613" y="761226"/>
            <a:ext cx="2165978" cy="477054"/>
          </a:xfrm>
          <a:prstGeom prst="rect">
            <a:avLst/>
          </a:prstGeom>
        </p:spPr>
        <p:txBody>
          <a:bodyPr wrap="none">
            <a:spAutoFit/>
          </a:bodyPr>
          <a:lstStyle/>
          <a:p>
            <a:pPr defTabSz="685766"/>
            <a:r>
              <a:rPr lang="en-IN" sz="2500" b="1" dirty="0">
                <a:solidFill>
                  <a:srgbClr val="002060"/>
                </a:solidFill>
                <a:latin typeface="Castellar" pitchFamily="18" charset="0"/>
              </a:rPr>
              <a:t>Questions</a:t>
            </a:r>
          </a:p>
        </p:txBody>
      </p:sp>
      <p:pic>
        <p:nvPicPr>
          <p:cNvPr id="7"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519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rvey">
    <p:spTree>
      <p:nvGrpSpPr>
        <p:cNvPr id="1" name=""/>
        <p:cNvGrpSpPr/>
        <p:nvPr/>
      </p:nvGrpSpPr>
      <p:grpSpPr>
        <a:xfrm>
          <a:off x="0" y="0"/>
          <a:ext cx="0" cy="0"/>
          <a:chOff x="0" y="0"/>
          <a:chExt cx="0" cy="0"/>
        </a:xfrm>
      </p:grpSpPr>
      <p:sp>
        <p:nvSpPr>
          <p:cNvPr id="5" name="Rectangle 4"/>
          <p:cNvSpPr/>
          <p:nvPr userDrawn="1"/>
        </p:nvSpPr>
        <p:spPr>
          <a:xfrm>
            <a:off x="533400" y="819150"/>
            <a:ext cx="8305800" cy="954107"/>
          </a:xfrm>
          <a:prstGeom prst="rect">
            <a:avLst/>
          </a:prstGeom>
        </p:spPr>
        <p:txBody>
          <a:bodyPr wrap="square">
            <a:spAutoFit/>
          </a:bodyPr>
          <a:lstStyle/>
          <a:p>
            <a:r>
              <a:rPr lang="en-IN" sz="1400" dirty="0" smtClean="0">
                <a:solidFill>
                  <a:srgbClr val="262626"/>
                </a:solidFill>
                <a:latin typeface="Tahoma" pitchFamily="34" charset="0"/>
                <a:ea typeface="Tahoma" pitchFamily="34" charset="0"/>
                <a:cs typeface="Tahoma" pitchFamily="34" charset="0"/>
              </a:rPr>
              <a:t>Your feedback is important to us, be it a compliment, a suggestion or a complaint. It helps us to make the course better!</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Please spare few minutes to take the survey after the webinar. </a:t>
            </a:r>
          </a:p>
        </p:txBody>
      </p:sp>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295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
        <p:nvSpPr>
          <p:cNvPr id="7" name="TextBox 6"/>
          <p:cNvSpPr txBox="1"/>
          <p:nvPr userDrawn="1"/>
        </p:nvSpPr>
        <p:spPr>
          <a:xfrm>
            <a:off x="3997116" y="843185"/>
            <a:ext cx="2091224" cy="1200329"/>
          </a:xfrm>
          <a:prstGeom prst="rect">
            <a:avLst/>
          </a:prstGeom>
          <a:noFill/>
        </p:spPr>
        <p:txBody>
          <a:bodyPr wrap="square" rtlCol="0">
            <a:spAutoFit/>
          </a:bodyPr>
          <a:lstStyle/>
          <a:p>
            <a:pPr algn="ctr"/>
            <a:r>
              <a:rPr lang="en-IN" sz="1200" dirty="0">
                <a:solidFill>
                  <a:srgbClr val="262626"/>
                </a:solidFill>
                <a:latin typeface="Tahoma" pitchFamily="34" charset="0"/>
                <a:ea typeface="Tahoma" pitchFamily="34" charset="0"/>
                <a:cs typeface="Tahoma" pitchFamily="34" charset="0"/>
              </a:rPr>
              <a:t>Hello There!!</a:t>
            </a:r>
          </a:p>
          <a:p>
            <a:pPr algn="ctr"/>
            <a:r>
              <a:rPr lang="en-IN" sz="1200" dirty="0">
                <a:solidFill>
                  <a:srgbClr val="262626"/>
                </a:solidFill>
                <a:latin typeface="Tahoma" pitchFamily="34" charset="0"/>
                <a:ea typeface="Tahoma" pitchFamily="34" charset="0"/>
                <a:cs typeface="Tahoma" pitchFamily="34" charset="0"/>
              </a:rPr>
              <a:t>My name is Annie. </a:t>
            </a:r>
            <a:br>
              <a:rPr lang="en-IN" sz="1200" dirty="0">
                <a:solidFill>
                  <a:srgbClr val="262626"/>
                </a:solidFill>
                <a:latin typeface="Tahoma" pitchFamily="34" charset="0"/>
                <a:ea typeface="Tahoma" pitchFamily="34" charset="0"/>
                <a:cs typeface="Tahoma" pitchFamily="34" charset="0"/>
              </a:rPr>
            </a:br>
            <a:r>
              <a:rPr lang="en-IN" sz="1200" dirty="0">
                <a:solidFill>
                  <a:srgbClr val="262626"/>
                </a:solidFill>
                <a:latin typeface="Tahoma" pitchFamily="34" charset="0"/>
                <a:ea typeface="Tahoma" pitchFamily="34" charset="0"/>
                <a:cs typeface="Tahoma" pitchFamily="34" charset="0"/>
              </a:rPr>
              <a:t>I love quizzes and</a:t>
            </a:r>
          </a:p>
          <a:p>
            <a:pPr algn="ctr"/>
            <a:r>
              <a:rPr lang="en-IN" sz="1200" dirty="0">
                <a:solidFill>
                  <a:srgbClr val="262626"/>
                </a:solidFill>
                <a:latin typeface="Tahoma" pitchFamily="34" charset="0"/>
                <a:ea typeface="Tahoma" pitchFamily="34" charset="0"/>
                <a:cs typeface="Tahoma" pitchFamily="34" charset="0"/>
              </a:rPr>
              <a:t>puzzles and I am here to make you guys think and answer my questions.</a:t>
            </a:r>
          </a:p>
        </p:txBody>
      </p:sp>
      <p:sp>
        <p:nvSpPr>
          <p:cNvPr id="8" name="Oval Callout 7"/>
          <p:cNvSpPr/>
          <p:nvPr userDrawn="1"/>
        </p:nvSpPr>
        <p:spPr>
          <a:xfrm>
            <a:off x="3892021" y="765256"/>
            <a:ext cx="2301413" cy="1520575"/>
          </a:xfrm>
          <a:prstGeom prst="wedgeEllipseCallout">
            <a:avLst>
              <a:gd name="adj1" fmla="val -66422"/>
              <a:gd name="adj2" fmla="val 5292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extLst>
      <p:ext uri="{BB962C8B-B14F-4D97-AF65-F5344CB8AC3E}">
        <p14:creationId xmlns:p14="http://schemas.microsoft.com/office/powerpoint/2010/main" val="3581116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Tree>
    <p:extLst>
      <p:ext uri="{BB962C8B-B14F-4D97-AF65-F5344CB8AC3E}">
        <p14:creationId xmlns:p14="http://schemas.microsoft.com/office/powerpoint/2010/main" val="2053443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 y="-1"/>
            <a:ext cx="9144001" cy="5147673"/>
          </a:xfrm>
          <a:prstGeom prst="rect">
            <a:avLst/>
          </a:prstGeom>
        </p:spPr>
      </p:pic>
      <p:pic>
        <p:nvPicPr>
          <p:cNvPr id="4"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4668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Optional">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127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127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1175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31175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6763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ptional 1">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572001" y="1355759"/>
            <a:ext cx="3929586" cy="2382227"/>
          </a:xfrm>
          <a:prstGeom prst="rect">
            <a:avLst/>
          </a:prstGeom>
        </p:spPr>
        <p:txBody>
          <a:bodyPr/>
          <a:lstStyle/>
          <a:p>
            <a:r>
              <a:rPr lang="en-US" smtClean="0"/>
              <a:t>Click icon to add picture</a:t>
            </a:r>
            <a:endParaRPr lang="en-US"/>
          </a:p>
        </p:txBody>
      </p:sp>
      <p:sp>
        <p:nvSpPr>
          <p:cNvPr id="6" name="Text Placeholder 5"/>
          <p:cNvSpPr>
            <a:spLocks noGrp="1"/>
          </p:cNvSpPr>
          <p:nvPr>
            <p:ph type="body" sz="quarter" idx="11"/>
          </p:nvPr>
        </p:nvSpPr>
        <p:spPr>
          <a:xfrm>
            <a:off x="467139" y="832639"/>
            <a:ext cx="3943350" cy="37639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5230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51"/>
            <a:ext cx="8172450" cy="507206"/>
          </a:xfrm>
        </p:spPr>
        <p:txBody>
          <a:bodyPr/>
          <a:lstStyle>
            <a:lvl1pPr>
              <a:defRPr u="none"/>
            </a:lvl1pPr>
          </a:lstStyle>
          <a:p>
            <a:r>
              <a:rPr lang="en-US" dirty="0" smtClean="0"/>
              <a:t>Click to edit Master title style</a:t>
            </a:r>
            <a:endParaRPr lang="en-IN" dirty="0"/>
          </a:p>
        </p:txBody>
      </p:sp>
      <p:sp>
        <p:nvSpPr>
          <p:cNvPr id="3" name="Content Placeholder 2"/>
          <p:cNvSpPr>
            <a:spLocks noGrp="1"/>
          </p:cNvSpPr>
          <p:nvPr>
            <p:ph idx="1"/>
          </p:nvPr>
        </p:nvSpPr>
        <p:spPr>
          <a:xfrm>
            <a:off x="702619" y="681540"/>
            <a:ext cx="8148881" cy="33706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Rectangle 2"/>
          <p:cNvSpPr>
            <a:spLocks noGrp="1" noChangeArrowheads="1"/>
          </p:cNvSpPr>
          <p:nvPr>
            <p:ph type="sldNum" idx="10"/>
          </p:nvPr>
        </p:nvSpPr>
        <p:spPr>
          <a:xfrm>
            <a:off x="1" y="4914901"/>
            <a:ext cx="1057275" cy="221456"/>
          </a:xfrm>
          <a:prstGeom prst="rect">
            <a:avLst/>
          </a:prstGeom>
          <a:ln/>
        </p:spPr>
        <p:txBody>
          <a:bodyPr/>
          <a:lstStyle>
            <a:lvl1pPr>
              <a:defRPr/>
            </a:lvl1pPr>
          </a:lstStyle>
          <a:p>
            <a:pPr>
              <a:defRPr/>
            </a:pPr>
            <a:fld id="{93802CD5-5A8D-4072-9229-34914ADDEA57}" type="slidenum">
              <a:rPr lang="en-US" altLang="en-US"/>
              <a:pPr>
                <a:defRPr/>
              </a:pPr>
              <a:t>‹#›</a:t>
            </a:fld>
            <a:endParaRPr lang="en-US" altLang="en-US" dirty="0"/>
          </a:p>
        </p:txBody>
      </p:sp>
      <p:cxnSp>
        <p:nvCxnSpPr>
          <p:cNvPr id="5" name="Straight Connector 31"/>
          <p:cNvCxnSpPr>
            <a:cxnSpLocks noChangeShapeType="1"/>
          </p:cNvCxnSpPr>
          <p:nvPr userDrawn="1"/>
        </p:nvCxnSpPr>
        <p:spPr bwMode="auto">
          <a:xfrm flipV="1">
            <a:off x="484284" y="677491"/>
            <a:ext cx="8363272" cy="1166"/>
          </a:xfrm>
          <a:prstGeom prst="line">
            <a:avLst/>
          </a:prstGeom>
          <a:noFill/>
          <a:ln w="9525" algn="ctr">
            <a:solidFill>
              <a:schemeClr val="tx1"/>
            </a:solidFill>
            <a:round/>
            <a:headEnd/>
            <a:tailEn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3964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accent1"/>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3316628"/>
            <a:ext cx="6858000" cy="9144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defTabSz="457200">
              <a:defRPr/>
            </a:pPr>
            <a:r>
              <a:rPr lang="en-US" sz="700" dirty="0" smtClean="0">
                <a:solidFill>
                  <a:prstClr val="white"/>
                </a:solidFill>
                <a:cs typeface="HP Simplified"/>
              </a:rPr>
              <a:t>© Copyright 2012 Hewlett-Packard Development Company, L.P.  The information contained herein is subject to change without notice.</a:t>
            </a:r>
          </a:p>
        </p:txBody>
      </p:sp>
    </p:spTree>
    <p:extLst>
      <p:ext uri="{BB962C8B-B14F-4D97-AF65-F5344CB8AC3E}">
        <p14:creationId xmlns:p14="http://schemas.microsoft.com/office/powerpoint/2010/main" val="27410827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ow it works">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graphicFrame>
        <p:nvGraphicFramePr>
          <p:cNvPr id="5" name="Table 4"/>
          <p:cNvGraphicFramePr>
            <a:graphicFrameLocks noGrp="1"/>
          </p:cNvGraphicFramePr>
          <p:nvPr userDrawn="1">
            <p:extLst>
              <p:ext uri="{D42A27DB-BD31-4B8C-83A1-F6EECF244321}">
                <p14:modId xmlns:p14="http://schemas.microsoft.com/office/powerpoint/2010/main" val="2396403058"/>
              </p:ext>
            </p:extLst>
          </p:nvPr>
        </p:nvGraphicFramePr>
        <p:xfrm>
          <a:off x="456714" y="574982"/>
          <a:ext cx="6059016" cy="4457700"/>
        </p:xfrm>
        <a:graphic>
          <a:graphicData uri="http://schemas.openxmlformats.org/drawingml/2006/table">
            <a:tbl>
              <a:tblPr firstRow="1" bandRow="1"/>
              <a:tblGrid>
                <a:gridCol w="1066800"/>
                <a:gridCol w="4992216"/>
              </a:tblGrid>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LIVE Online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Class Recording in LMS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24/7 Post Class Support</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Module Wise Quiz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Project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Verifiable Certificate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bl>
          </a:graphicData>
        </a:graphic>
      </p:graphicFrame>
      <p:grpSp>
        <p:nvGrpSpPr>
          <p:cNvPr id="6" name="Group 5"/>
          <p:cNvGrpSpPr/>
          <p:nvPr userDrawn="1"/>
        </p:nvGrpSpPr>
        <p:grpSpPr>
          <a:xfrm>
            <a:off x="533400" y="742950"/>
            <a:ext cx="965632" cy="4114800"/>
            <a:chOff x="533400" y="895350"/>
            <a:chExt cx="965632" cy="4114800"/>
          </a:xfrm>
        </p:grpSpPr>
        <p:pic>
          <p:nvPicPr>
            <p:cNvPr id="7" name="Picture 6"/>
            <p:cNvPicPr>
              <a:picLocks noChangeAspect="1"/>
            </p:cNvPicPr>
            <p:nvPr/>
          </p:nvPicPr>
          <p:blipFill>
            <a:blip r:embed="rId2"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33400" y="1610550"/>
              <a:ext cx="853215" cy="504000"/>
            </a:xfrm>
            <a:prstGeom prst="rect">
              <a:avLst/>
            </a:prstGeom>
          </p:spPr>
        </p:pic>
        <p:grpSp>
          <p:nvGrpSpPr>
            <p:cNvPr id="8" name="Group 7"/>
            <p:cNvGrpSpPr/>
            <p:nvPr/>
          </p:nvGrpSpPr>
          <p:grpSpPr>
            <a:xfrm>
              <a:off x="762000" y="2296350"/>
              <a:ext cx="720000" cy="504000"/>
              <a:chOff x="5659045" y="1210738"/>
              <a:chExt cx="2153043" cy="1368288"/>
            </a:xfrm>
          </p:grpSpPr>
          <p:pic>
            <p:nvPicPr>
              <p:cNvPr id="13" name="Picture 12"/>
              <p:cNvPicPr>
                <a:picLocks noChangeAspect="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6641654" y="1408592"/>
                <a:ext cx="1170434" cy="1170434"/>
              </a:xfrm>
              <a:prstGeom prst="rect">
                <a:avLst/>
              </a:prstGeom>
            </p:spPr>
          </p:pic>
          <p:pic>
            <p:nvPicPr>
              <p:cNvPr id="14" name="Picture 13"/>
              <p:cNvPicPr>
                <a:picLocks noChangeAspect="1"/>
              </p:cNvPicPr>
              <p:nvPr/>
            </p:nvPicPr>
            <p:blipFill>
              <a:blip r:embed="rId4"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659045" y="1210738"/>
                <a:ext cx="1135108" cy="1196016"/>
              </a:xfrm>
              <a:prstGeom prst="rect">
                <a:avLst/>
              </a:prstGeom>
            </p:spPr>
          </p:pic>
        </p:grpSp>
        <p:pic>
          <p:nvPicPr>
            <p:cNvPr id="9" name="Picture 2" descr="http://www.thewellatlentrise.org/img/quiz.png"/>
            <p:cNvPicPr>
              <a:picLocks noChangeAspect="1" noChangeArrowheads="1"/>
            </p:cNvPicPr>
            <p:nvPr/>
          </p:nvPicPr>
          <p:blipFill>
            <a:blip r:embed="rId5" cstate="print">
              <a:clrChange>
                <a:clrFrom>
                  <a:srgbClr val="000000">
                    <a:alpha val="0"/>
                  </a:srgbClr>
                </a:clrFrom>
                <a:clrTo>
                  <a:srgbClr val="000000">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8200" y="3028950"/>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6"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3790950"/>
              <a:ext cx="612000" cy="560523"/>
            </a:xfrm>
            <a:prstGeom prst="rect">
              <a:avLst/>
            </a:prstGeom>
          </p:spPr>
        </p:pic>
        <p:pic>
          <p:nvPicPr>
            <p:cNvPr id="11" name="Picture 10"/>
            <p:cNvPicPr>
              <a:picLocks noChangeAspect="1"/>
            </p:cNvPicPr>
            <p:nvPr/>
          </p:nvPicPr>
          <p:blipFill>
            <a:blip r:embed="rId7"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4398150"/>
              <a:ext cx="737032" cy="612000"/>
            </a:xfrm>
            <a:prstGeom prst="rect">
              <a:avLst/>
            </a:prstGeom>
          </p:spPr>
        </p:pic>
        <p:pic>
          <p:nvPicPr>
            <p:cNvPr id="12" name="Picture 11"/>
            <p:cNvPicPr>
              <a:picLocks noChangeAspect="1"/>
            </p:cNvPicPr>
            <p:nvPr/>
          </p:nvPicPr>
          <p:blipFill>
            <a:blip r:embed="rId8"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838200" y="895350"/>
              <a:ext cx="504000" cy="509278"/>
            </a:xfrm>
            <a:prstGeom prst="rect">
              <a:avLst/>
            </a:prstGeom>
          </p:spPr>
        </p:pic>
      </p:grpSp>
      <p:pic>
        <p:nvPicPr>
          <p:cNvPr id="15" name="Picture 7" descr="edureka logol.jpg"/>
          <p:cNvPicPr>
            <a:picLocks noChangeAspect="1"/>
          </p:cNvPicPr>
          <p:nvPr userDrawn="1"/>
        </p:nvPicPr>
        <p:blipFill>
          <a:blip r:embed="rId9"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87306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37744"/>
            <a:ext cx="7222352" cy="2006703"/>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4535424"/>
            <a:ext cx="365736" cy="365736"/>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defTabSz="457200">
              <a:defRPr/>
            </a:pPr>
            <a:r>
              <a:rPr lang="en-US" sz="700" dirty="0" smtClean="0">
                <a:solidFill>
                  <a:srgbClr val="B9B8BB"/>
                </a:solidFill>
                <a:cs typeface="HP Simplified"/>
              </a:rPr>
              <a:t>© Copyright 2012 Hewlett-Packard Development Company, L.P.  The information contained herein is subject to change without notice.</a:t>
            </a:r>
          </a:p>
        </p:txBody>
      </p:sp>
      <p:pic>
        <p:nvPicPr>
          <p:cNvPr id="5" name="Picture 4" descr="HP_Blue_RGB_150_SM.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Tree>
    <p:extLst>
      <p:ext uri="{BB962C8B-B14F-4D97-AF65-F5344CB8AC3E}">
        <p14:creationId xmlns:p14="http://schemas.microsoft.com/office/powerpoint/2010/main" val="98864861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accent1"/>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4535424"/>
            <a:ext cx="365736" cy="365736"/>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defTabSz="457200">
              <a:defRPr/>
            </a:pPr>
            <a:r>
              <a:rPr lang="en-US" sz="700" dirty="0" smtClean="0">
                <a:solidFill>
                  <a:prstClr val="white"/>
                </a:solidFill>
                <a:cs typeface="HP Simplified"/>
              </a:rPr>
              <a:t>© Copyright 2012 Hewlett-Packard Development Company, L.P.  The information contained herein is subject to change without notice.</a:t>
            </a:r>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61909052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357487861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7450206"/>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ub title with bullet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1pPr marL="169863" indent="-169863">
              <a:defRPr sz="1400" b="0">
                <a:solidFill>
                  <a:schemeClr val="tx1"/>
                </a:solidFill>
              </a:defRPr>
            </a:lvl1pPr>
            <a:lvl2pPr>
              <a:defRPr>
                <a:solidFill>
                  <a:srgbClr val="000000"/>
                </a:solidFill>
              </a:defRPr>
            </a:lvl2pPr>
            <a:lvl3pPr algn="just">
              <a:lnSpc>
                <a:spcPct val="100000"/>
              </a:lnSpc>
              <a:spcAft>
                <a:spcPts val="40"/>
              </a:spcAft>
              <a:defRPr lang="en-US" sz="1400" b="0" i="0" kern="1200" dirty="0" smtClean="0">
                <a:solidFill>
                  <a:srgbClr val="000000"/>
                </a:solidFill>
                <a:latin typeface="HP Simplified" pitchFamily="34" charset="0"/>
                <a:ea typeface="+mn-ea"/>
                <a:cs typeface="HP Simplified" pitchFamily="34" charset="0"/>
              </a:defRPr>
            </a:lvl3pPr>
            <a:lvl4pPr algn="just">
              <a:lnSpc>
                <a:spcPct val="100000"/>
              </a:lnSpc>
              <a:spcAft>
                <a:spcPts val="40"/>
              </a:spcAft>
              <a:defRPr>
                <a:solidFill>
                  <a:srgbClr val="000000"/>
                </a:solidFill>
              </a:defRPr>
            </a:lvl4pPr>
            <a:lvl5pPr>
              <a:lnSpc>
                <a:spcPct val="100000"/>
              </a:lnSpc>
              <a:spcAft>
                <a:spcPts val="40"/>
              </a:spcAft>
              <a:defRPr>
                <a:solidFill>
                  <a:srgbClr val="000000"/>
                </a:solidFill>
              </a:defRPr>
            </a:lvl5pPr>
            <a:lvl6pPr marL="690563" indent="-233363">
              <a:lnSpc>
                <a:spcPct val="100000"/>
              </a:lnSpc>
              <a:spcAft>
                <a:spcPts val="40"/>
              </a:spcAft>
              <a:buFont typeface="HP Simplified" pitchFamily="34" charset="0"/>
              <a:buChar char="-"/>
              <a:defRPr sz="1400"/>
            </a:lvl6pPr>
            <a:lvl7pPr marL="914400" indent="-223838">
              <a:lnSpc>
                <a:spcPct val="100000"/>
              </a:lnSpc>
              <a:spcAft>
                <a:spcPts val="40"/>
              </a:spcAft>
              <a:defRPr sz="1400"/>
            </a:lvl7pPr>
          </a:lstStyle>
          <a:p>
            <a:pPr marL="169863" lvl="0" indent="-169863" algn="l" defTabSz="457200" rtl="0" eaLnBrk="1" latinLnBrk="0" hangingPunct="1">
              <a:lnSpc>
                <a:spcPct val="100000"/>
              </a:lnSpc>
              <a:spcBef>
                <a:spcPts val="0"/>
              </a:spcBef>
              <a:spcAft>
                <a:spcPts val="400"/>
              </a:spcAft>
              <a:buFont typeface="Arial"/>
              <a:buChar char="•"/>
            </a:pPr>
            <a:r>
              <a:rPr lang="en-US" smtClean="0"/>
              <a:t>Click to edit Master text styles</a:t>
            </a:r>
          </a:p>
          <a:p>
            <a:pPr marL="169863" lvl="1" indent="-169863" algn="l" defTabSz="457200" rtl="0" eaLnBrk="1" latinLnBrk="0" hangingPunct="1">
              <a:lnSpc>
                <a:spcPct val="100000"/>
              </a:lnSpc>
              <a:spcBef>
                <a:spcPts val="0"/>
              </a:spcBef>
              <a:spcAft>
                <a:spcPts val="400"/>
              </a:spcAft>
              <a:buFont typeface="Arial"/>
              <a:buChar char="•"/>
            </a:pPr>
            <a:r>
              <a:rPr lang="en-US" smtClean="0"/>
              <a:t>Second level</a:t>
            </a:r>
          </a:p>
          <a:p>
            <a:pPr marL="169863" lvl="2" indent="-169863" algn="l" defTabSz="457200" rtl="0" eaLnBrk="1" latinLnBrk="0" hangingPunct="1">
              <a:lnSpc>
                <a:spcPct val="100000"/>
              </a:lnSpc>
              <a:spcBef>
                <a:spcPts val="0"/>
              </a:spcBef>
              <a:spcAft>
                <a:spcPts val="400"/>
              </a:spcAft>
              <a:buFont typeface="Arial"/>
              <a:buChar char="•"/>
            </a:pPr>
            <a:r>
              <a:rPr lang="en-US" smtClean="0"/>
              <a:t>Third level</a:t>
            </a:r>
          </a:p>
          <a:p>
            <a:pPr marL="169863" lvl="3" indent="-169863" algn="l" defTabSz="457200" rtl="0" eaLnBrk="1" latinLnBrk="0" hangingPunct="1">
              <a:lnSpc>
                <a:spcPct val="100000"/>
              </a:lnSpc>
              <a:spcBef>
                <a:spcPts val="0"/>
              </a:spcBef>
              <a:spcAft>
                <a:spcPts val="400"/>
              </a:spcAft>
              <a:buFont typeface="Arial"/>
              <a:buChar char="•"/>
            </a:pPr>
            <a:r>
              <a:rPr lang="en-US" smtClean="0"/>
              <a:t>Fourth level</a:t>
            </a:r>
          </a:p>
          <a:p>
            <a:pPr marL="169863" lvl="4" indent="-169863" algn="l" defTabSz="457200" rtl="0" eaLnBrk="1" latinLnBrk="0" hangingPunct="1">
              <a:lnSpc>
                <a:spcPct val="100000"/>
              </a:lnSpc>
              <a:spcBef>
                <a:spcPts val="0"/>
              </a:spcBef>
              <a:spcAft>
                <a:spcPts val="400"/>
              </a:spcAft>
              <a:buFont typeface="Arial"/>
              <a:buChar char="•"/>
            </a:pPr>
            <a:r>
              <a:rPr lang="en-US" smtClean="0"/>
              <a:t>Fifth level</a:t>
            </a:r>
            <a:endParaRPr lang="en-US" dirty="0"/>
          </a:p>
        </p:txBody>
      </p:sp>
    </p:spTree>
    <p:extLst>
      <p:ext uri="{BB962C8B-B14F-4D97-AF65-F5344CB8AC3E}">
        <p14:creationId xmlns:p14="http://schemas.microsoft.com/office/powerpoint/2010/main" val="2977703746"/>
      </p:ext>
    </p:extLst>
  </p:cSld>
  <p:clrMapOvr>
    <a:masterClrMapping/>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31471" y="235063"/>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8613" y="1188720"/>
            <a:ext cx="4030662" cy="3219769"/>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4568825" y="1185864"/>
            <a:ext cx="387826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41081485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7" y="1186047"/>
            <a:ext cx="3878263" cy="3222441"/>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331469" y="235063"/>
            <a:ext cx="8458200" cy="429768"/>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4011612" cy="3219768"/>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110306449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2" y="235063"/>
            <a:ext cx="8460105" cy="429768"/>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189039"/>
            <a:ext cx="252374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3124486" y="1189039"/>
            <a:ext cx="2523744" cy="32226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5919788" y="1189039"/>
            <a:ext cx="2527300"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409037976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91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jective ">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3" name="Picture 2"/>
          <p:cNvPicPr>
            <a:picLocks noChangeAspect="1"/>
          </p:cNvPicPr>
          <p:nvPr userDrawn="1"/>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4229100" y="1128714"/>
            <a:ext cx="4457700" cy="363855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4"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212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 Main Content ">
    <p:spTree>
      <p:nvGrpSpPr>
        <p:cNvPr id="1" name=""/>
        <p:cNvGrpSpPr/>
        <p:nvPr/>
      </p:nvGrpSpPr>
      <p:grpSpPr>
        <a:xfrm>
          <a:off x="0" y="0"/>
          <a:ext cx="0" cy="0"/>
          <a:chOff x="0" y="0"/>
          <a:chExt cx="0" cy="0"/>
        </a:xfrm>
      </p:grpSpPr>
      <p:sp>
        <p:nvSpPr>
          <p:cNvPr id="7"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9"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453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Lab">
    <p:spTree>
      <p:nvGrpSpPr>
        <p:cNvPr id="1" name=""/>
        <p:cNvGrpSpPr/>
        <p:nvPr/>
      </p:nvGrpSpPr>
      <p:grpSpPr>
        <a:xfrm>
          <a:off x="0" y="0"/>
          <a:ext cx="0" cy="0"/>
          <a:chOff x="0" y="0"/>
          <a:chExt cx="0" cy="0"/>
        </a:xfrm>
      </p:grpSpPr>
      <p:sp>
        <p:nvSpPr>
          <p:cNvPr id="4" name="Rectangle 3"/>
          <p:cNvSpPr/>
          <p:nvPr userDrawn="1"/>
        </p:nvSpPr>
        <p:spPr>
          <a:xfrm>
            <a:off x="3971311" y="2574648"/>
            <a:ext cx="1304074" cy="584775"/>
          </a:xfrm>
          <a:prstGeom prst="rect">
            <a:avLst/>
          </a:prstGeom>
        </p:spPr>
        <p:txBody>
          <a:bodyPr wrap="square">
            <a:spAutoFit/>
          </a:bodyPr>
          <a:lstStyle/>
          <a:p>
            <a:pPr algn="ctr"/>
            <a:r>
              <a:rPr lang="en-IN" sz="3200" b="1" dirty="0" smtClean="0">
                <a:solidFill>
                  <a:srgbClr val="0070C0"/>
                </a:solidFill>
                <a:latin typeface="+mj-lt"/>
                <a:ea typeface="Tahoma" pitchFamily="34" charset="0"/>
                <a:cs typeface="Tahoma" pitchFamily="34" charset="0"/>
              </a:rPr>
              <a:t>DEMO</a:t>
            </a:r>
          </a:p>
        </p:txBody>
      </p:sp>
      <p:pic>
        <p:nvPicPr>
          <p:cNvPr id="3"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3139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ssignment">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print">
            <a:clrChange>
              <a:clrFrom>
                <a:srgbClr val="FFFDFE"/>
              </a:clrFrom>
              <a:clrTo>
                <a:srgbClr val="FFFDFE">
                  <a:alpha val="0"/>
                </a:srgbClr>
              </a:clrTo>
            </a:clrChange>
            <a:lum bright="70000" contrast="-70000"/>
            <a:extLst>
              <a:ext uri="{28A0092B-C50C-407E-A947-70E740481C1C}">
                <a14:useLocalDpi xmlns:a14="http://schemas.microsoft.com/office/drawing/2010/main" val="0"/>
              </a:ext>
            </a:extLst>
          </a:blip>
          <a:stretch>
            <a:fillRect/>
          </a:stretch>
        </p:blipFill>
        <p:spPr>
          <a:xfrm>
            <a:off x="1243685" y="555627"/>
            <a:ext cx="6624736" cy="416100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7468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rther Reading">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6"/>
          <p:cNvPicPr>
            <a:picLocks noChangeAspect="1"/>
          </p:cNvPicPr>
          <p:nvPr userDrawn="1"/>
        </p:nvPicPr>
        <p:blipFill rotWithShape="1">
          <a:blip r:embed="rId2" cstate="print">
            <a:lum bright="70000" contrast="-70000"/>
            <a:extLst>
              <a:ext uri="{28A0092B-C50C-407E-A947-70E740481C1C}">
                <a14:useLocalDpi xmlns:a14="http://schemas.microsoft.com/office/drawing/2010/main" val="0"/>
              </a:ext>
            </a:extLst>
          </a:blip>
          <a:srcRect t="13581" r="3827" b="9027"/>
          <a:stretch/>
        </p:blipFill>
        <p:spPr>
          <a:xfrm>
            <a:off x="4680992" y="1265981"/>
            <a:ext cx="3744416" cy="3013258"/>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7137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work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lum bright="70000" contrast="-70000"/>
          </a:blip>
          <a:stretch>
            <a:fillRect/>
          </a:stretch>
        </p:blipFill>
        <p:spPr>
          <a:xfrm>
            <a:off x="2600528" y="923497"/>
            <a:ext cx="3743325" cy="3668757"/>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006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clrChange>
              <a:clrFrom>
                <a:srgbClr val="FFFFFF"/>
              </a:clrFrom>
              <a:clrTo>
                <a:srgbClr val="FFFFFF">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605325" y="698983"/>
            <a:ext cx="5424375" cy="4068281"/>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2137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ags" Target="../tags/tag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vmlDrawing" Target="../drawings/vmlDrawing1.vml"/><Relationship Id="rId2" Type="http://schemas.openxmlformats.org/officeDocument/2006/relationships/slideLayout" Target="../slideLayouts/slideLayout20.xml"/><Relationship Id="rId16" Type="http://schemas.openxmlformats.org/officeDocument/2006/relationships/image" Target="../media/image20.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theme" Target="../theme/theme2.xml"/><Relationship Id="rId5" Type="http://schemas.openxmlformats.org/officeDocument/2006/relationships/slideLayout" Target="../slideLayouts/slideLayout23.xml"/><Relationship Id="rId15" Type="http://schemas.openxmlformats.org/officeDocument/2006/relationships/image" Target="../media/image19.emf"/><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cstate="print">
            <a:lum/>
          </a:blip>
          <a:srcRect/>
          <a:stretch>
            <a:fillRect/>
          </a:stretch>
        </a:blipFill>
        <a:effectLst/>
      </p:bgPr>
    </p:bg>
    <p:spTree>
      <p:nvGrpSpPr>
        <p:cNvPr id="1" name=""/>
        <p:cNvGrpSpPr/>
        <p:nvPr/>
      </p:nvGrpSpPr>
      <p:grpSpPr>
        <a:xfrm>
          <a:off x="0" y="0"/>
          <a:ext cx="0" cy="0"/>
          <a:chOff x="0" y="0"/>
          <a:chExt cx="0" cy="0"/>
        </a:xfrm>
      </p:grpSpPr>
      <p:sp>
        <p:nvSpPr>
          <p:cNvPr id="8"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10"/>
          <p:cNvSpPr txBox="1"/>
          <p:nvPr userDrawn="1"/>
        </p:nvSpPr>
        <p:spPr>
          <a:xfrm>
            <a:off x="6203110" y="4866501"/>
            <a:ext cx="3908462"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r>
              <a:rPr lang="en-US" sz="1200" dirty="0" smtClean="0">
                <a:latin typeface="Tahoma" pitchFamily="34" charset="0"/>
                <a:ea typeface="Tahoma" pitchFamily="34" charset="0"/>
                <a:cs typeface="Tahoma" pitchFamily="34" charset="0"/>
              </a:rPr>
              <a:t>www.edureka.co/cfa-level1</a:t>
            </a:r>
          </a:p>
        </p:txBody>
      </p:sp>
      <p:sp>
        <p:nvSpPr>
          <p:cNvPr id="6" name="Title Placeholder 5"/>
          <p:cNvSpPr>
            <a:spLocks noGrp="1"/>
          </p:cNvSpPr>
          <p:nvPr>
            <p:ph type="title"/>
          </p:nvPr>
        </p:nvSpPr>
        <p:spPr>
          <a:xfrm>
            <a:off x="477296" y="90432"/>
            <a:ext cx="7886700" cy="647805"/>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7" name="Text Placeholder 6"/>
          <p:cNvSpPr>
            <a:spLocks noGrp="1"/>
          </p:cNvSpPr>
          <p:nvPr>
            <p:ph type="body"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32687"/>
      </p:ext>
    </p:extLst>
  </p:cSld>
  <p:clrMap bg1="lt1" tx1="dk1" bg2="lt2" tx2="dk2" accent1="accent1" accent2="accent2" accent3="accent3" accent4="accent4" accent5="accent5" accent6="accent6" hlink="hlink" folHlink="folHlink"/>
  <p:sldLayoutIdLst>
    <p:sldLayoutId id="2147483662" r:id="rId1"/>
    <p:sldLayoutId id="2147483669" r:id="rId2"/>
    <p:sldLayoutId id="2147483678" r:id="rId3"/>
    <p:sldLayoutId id="2147483663" r:id="rId4"/>
    <p:sldLayoutId id="2147483670" r:id="rId5"/>
    <p:sldLayoutId id="2147483674" r:id="rId6"/>
    <p:sldLayoutId id="2147483672" r:id="rId7"/>
    <p:sldLayoutId id="2147483675" r:id="rId8"/>
    <p:sldLayoutId id="2147483673" r:id="rId9"/>
    <p:sldLayoutId id="2147483671" r:id="rId10"/>
    <p:sldLayoutId id="2147483676" r:id="rId11"/>
    <p:sldLayoutId id="2147483679" r:id="rId12"/>
    <p:sldLayoutId id="2147483680" r:id="rId13"/>
    <p:sldLayoutId id="2147483677" r:id="rId14"/>
    <p:sldLayoutId id="2147483667" r:id="rId15"/>
    <p:sldLayoutId id="2147483668" r:id="rId16"/>
    <p:sldLayoutId id="2147483681" r:id="rId17"/>
    <p:sldLayoutId id="2147483682" r:id="rId18"/>
  </p:sldLayoutIdLst>
  <p:timing>
    <p:tnLst>
      <p:par>
        <p:cTn id="1" dur="indefinite" restart="never" nodeType="tmRoot"/>
      </p:par>
    </p:tnLst>
  </p:timing>
  <p:txStyles>
    <p:titleStyle>
      <a:lvl1pPr algn="l" defTabSz="914378" rtl="0" eaLnBrk="1" latinLnBrk="0" hangingPunct="1">
        <a:spcBef>
          <a:spcPct val="0"/>
        </a:spcBef>
        <a:buNone/>
        <a:defRPr lang="en-US" sz="2600" b="0" kern="1200" dirty="0">
          <a:solidFill>
            <a:schemeClr val="tx1"/>
          </a:solidFill>
          <a:latin typeface="+mj-lt"/>
          <a:ea typeface="+mj-ea"/>
          <a:cs typeface="+mj-cs"/>
        </a:defRPr>
      </a:lvl1pPr>
    </p:titleStyle>
    <p:bodyStyle>
      <a:lvl1pPr marL="128588" indent="-128588" algn="just" defTabSz="914378" rtl="0" eaLnBrk="1" latinLnBrk="0" hangingPunct="1">
        <a:lnSpc>
          <a:spcPct val="150000"/>
        </a:lnSpc>
        <a:spcBef>
          <a:spcPct val="20000"/>
        </a:spcBef>
        <a:buFont typeface="Symbol" panose="05050102010706020507" pitchFamily="18" charset="2"/>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85776" indent="-128588" algn="just" defTabSz="914378" rtl="0" eaLnBrk="1" latinLnBrk="0" hangingPunct="1">
        <a:lnSpc>
          <a:spcPct val="150000"/>
        </a:lnSpc>
        <a:spcBef>
          <a:spcPct val="20000"/>
        </a:spcBef>
        <a:buFont typeface="Tahoma" panose="020B0604030504040204" pitchFamily="34" charset="0"/>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378"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566"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754" indent="0" algn="just" defTabSz="914378" rtl="0" eaLnBrk="1" latinLnBrk="0" hangingPunct="1">
        <a:lnSpc>
          <a:spcPct val="150000"/>
        </a:lnSpc>
        <a:spcBef>
          <a:spcPct val="20000"/>
        </a:spcBef>
        <a:buFontTx/>
        <a:buNone/>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40" userDrawn="1">
          <p15:clr>
            <a:srgbClr val="F26B43"/>
          </p15:clr>
        </p15:guide>
        <p15:guide id="2" pos="2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3"/>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40"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bwMode="black">
          <a:xfrm>
            <a:off x="328614" y="235064"/>
            <a:ext cx="8123236" cy="430887"/>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330200" y="1188720"/>
            <a:ext cx="8119872" cy="3219768"/>
          </a:xfrm>
          <a:prstGeom prst="rect">
            <a:avLst/>
          </a:prstGeom>
        </p:spPr>
        <p:txBody>
          <a:bodyPr vert="horz" wrap="square"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Box 8"/>
          <p:cNvSpPr txBox="1"/>
          <p:nvPr/>
        </p:nvSpPr>
        <p:spPr>
          <a:xfrm>
            <a:off x="444501" y="4758803"/>
            <a:ext cx="8012545" cy="228600"/>
          </a:xfrm>
          <a:prstGeom prst="rect">
            <a:avLst/>
          </a:prstGeom>
          <a:noFill/>
        </p:spPr>
        <p:txBody>
          <a:bodyPr wrap="square" rtlCol="0">
            <a:noAutofit/>
          </a:bodyPr>
          <a:lstStyle/>
          <a:p>
            <a:pPr defTabSz="457200">
              <a:defRPr/>
            </a:pPr>
            <a:r>
              <a:rPr lang="en-US" sz="700" dirty="0" smtClean="0">
                <a:solidFill>
                  <a:srgbClr val="B9B8BB"/>
                </a:solidFill>
                <a:cs typeface="HP Simplified"/>
              </a:rPr>
              <a:t>© Copyright 2012 Hewlett-Packard Development Company, L.P.  The information contained herein is subject to change without notice.</a:t>
            </a:r>
          </a:p>
        </p:txBody>
      </p:sp>
      <p:sp>
        <p:nvSpPr>
          <p:cNvPr id="8" name="TextBox 7"/>
          <p:cNvSpPr txBox="1"/>
          <p:nvPr/>
        </p:nvSpPr>
        <p:spPr bwMode="gray">
          <a:xfrm>
            <a:off x="329184" y="4788485"/>
            <a:ext cx="323009" cy="149332"/>
          </a:xfrm>
          <a:prstGeom prst="rect">
            <a:avLst/>
          </a:prstGeom>
        </p:spPr>
        <p:txBody>
          <a:bodyPr vert="horz" wrap="none" lIns="0" tIns="45720" rIns="91440" bIns="45720" rtlCol="0" anchor="ctr">
            <a:noAutofit/>
          </a:bodyPr>
          <a:lstStyle/>
          <a:p>
            <a:pPr defTabSz="914400"/>
            <a:fld id="{6C5AF65D-6854-49AF-ABC5-48B5BA0EA842}" type="slidenum">
              <a:rPr lang="en-US" sz="700" smtClean="0">
                <a:solidFill>
                  <a:srgbClr val="B9B8BB"/>
                </a:solidFill>
                <a:cs typeface="HP Simplified"/>
              </a:rPr>
              <a:pPr defTabSz="914400"/>
              <a:t>‹#›</a:t>
            </a:fld>
            <a:endParaRPr lang="en-US" sz="700" dirty="0" smtClean="0">
              <a:solidFill>
                <a:srgbClr val="B9B8BB"/>
              </a:solidFill>
              <a:cs typeface="HP Simplified"/>
            </a:endParaRPr>
          </a:p>
        </p:txBody>
      </p:sp>
      <p:pic>
        <p:nvPicPr>
          <p:cNvPr id="4" name="Picture 3" descr="HP_Blue_RGB_150_SM.png"/>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Tree>
    <p:extLst>
      <p:ext uri="{BB962C8B-B14F-4D97-AF65-F5344CB8AC3E}">
        <p14:creationId xmlns:p14="http://schemas.microsoft.com/office/powerpoint/2010/main" val="176079752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accent1"/>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Arial"/>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Lucida Grande"/>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Arial"/>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28.xml"/><Relationship Id="rId7" Type="http://schemas.openxmlformats.org/officeDocument/2006/relationships/image" Target="../media/image23.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19.emf"/><Relationship Id="rId5" Type="http://schemas.openxmlformats.org/officeDocument/2006/relationships/oleObject" Target="../embeddings/oleObject2.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9.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gif"/></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gi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6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3" name="AutoShape 326"/>
          <p:cNvSpPr>
            <a:spLocks noChangeAspect="1" noChangeArrowheads="1" noTextEdit="1"/>
          </p:cNvSpPr>
          <p:nvPr/>
        </p:nvSpPr>
        <p:spPr bwMode="auto">
          <a:xfrm>
            <a:off x="1333520" y="0"/>
            <a:ext cx="3801033" cy="4752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457200" fontAlgn="base">
              <a:spcBef>
                <a:spcPct val="0"/>
              </a:spcBef>
              <a:spcAft>
                <a:spcPct val="0"/>
              </a:spcAft>
            </a:pPr>
            <a:endParaRPr lang="en-GB" sz="1800">
              <a:solidFill>
                <a:prstClr val="black"/>
              </a:solidFill>
              <a:latin typeface="Calibri" panose="020F0502020204030204" pitchFamily="34" charset="0"/>
              <a:cs typeface="Arial" charset="0"/>
            </a:endParaRPr>
          </a:p>
        </p:txBody>
      </p:sp>
      <p:sp>
        <p:nvSpPr>
          <p:cNvPr id="105" name="TextBox 104"/>
          <p:cNvSpPr txBox="1"/>
          <p:nvPr/>
        </p:nvSpPr>
        <p:spPr>
          <a:xfrm>
            <a:off x="587017" y="3600862"/>
            <a:ext cx="7969963" cy="1384995"/>
          </a:xfrm>
          <a:prstGeom prst="rect">
            <a:avLst/>
          </a:prstGeom>
          <a:noFill/>
        </p:spPr>
        <p:txBody>
          <a:bodyPr wrap="square" rtlCol="0">
            <a:spAutoFit/>
          </a:bodyPr>
          <a:lstStyle/>
          <a:p>
            <a:pPr algn="ctr" defTabSz="457200"/>
            <a:r>
              <a:rPr lang="en-US" sz="4400" b="1" dirty="0" smtClean="0">
                <a:solidFill>
                  <a:srgbClr val="0096D6"/>
                </a:solidFill>
                <a:latin typeface="Calibri" panose="020F0502020204030204" pitchFamily="34" charset="0"/>
              </a:rPr>
              <a:t>Title</a:t>
            </a:r>
          </a:p>
          <a:p>
            <a:pPr algn="ctr" defTabSz="457200"/>
            <a:r>
              <a:rPr lang="en-US" sz="2000" b="1" dirty="0" smtClean="0">
                <a:solidFill>
                  <a:prstClr val="black"/>
                </a:solidFill>
                <a:latin typeface="Calibri" panose="020F0502020204030204" pitchFamily="34" charset="0"/>
              </a:rPr>
              <a:t>Subtitle</a:t>
            </a:r>
            <a:br>
              <a:rPr lang="en-US" sz="2000" b="1" dirty="0" smtClean="0">
                <a:solidFill>
                  <a:prstClr val="black"/>
                </a:solidFill>
                <a:latin typeface="Calibri" panose="020F0502020204030204" pitchFamily="34" charset="0"/>
              </a:rPr>
            </a:br>
            <a:r>
              <a:rPr lang="en-US" sz="2000" b="1" dirty="0" smtClean="0">
                <a:solidFill>
                  <a:prstClr val="black"/>
                </a:solidFill>
                <a:latin typeface="Calibri" panose="020F0502020204030204" pitchFamily="34" charset="0"/>
                <a:ea typeface="Tahoma" panose="020B0604030504040204" pitchFamily="34" charset="0"/>
                <a:cs typeface="Tahoma" panose="020B0604030504040204" pitchFamily="34" charset="0"/>
              </a:rPr>
              <a:t> </a:t>
            </a:r>
            <a:r>
              <a:rPr lang="en-US" sz="1400" b="1" dirty="0" smtClean="0">
                <a:solidFill>
                  <a:prstClr val="black"/>
                </a:solidFill>
                <a:latin typeface="Calibri" panose="020F0502020204030204" pitchFamily="34" charset="0"/>
                <a:ea typeface="Tahoma" panose="020B0604030504040204" pitchFamily="34" charset="0"/>
                <a:cs typeface="Tahoma" panose="020B0604030504040204" pitchFamily="34" charset="0"/>
              </a:rPr>
              <a:t>Presenter – Instructor Name</a:t>
            </a:r>
            <a:endParaRPr lang="en-IN" sz="1400" b="1" dirty="0">
              <a:solidFill>
                <a:prstClr val="black"/>
              </a:solidFill>
              <a:latin typeface="Calibri" panose="020F0502020204030204" pitchFamily="34" charset="0"/>
            </a:endParaRPr>
          </a:p>
        </p:txBody>
      </p:sp>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45879" y="221616"/>
            <a:ext cx="1399491" cy="242106"/>
          </a:xfrm>
          <a:prstGeom prst="rect">
            <a:avLst/>
          </a:prstGeom>
        </p:spPr>
      </p:pic>
      <p:sp>
        <p:nvSpPr>
          <p:cNvPr id="6" name="Rectangle 5"/>
          <p:cNvSpPr/>
          <p:nvPr/>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dirty="0">
              <a:solidFill>
                <a:prstClr val="white"/>
              </a:solidFill>
              <a:latin typeface="Calibri" panose="020F0502020204030204" pitchFamily="34" charset="0"/>
            </a:endParaRPr>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12503" y="-771319"/>
            <a:ext cx="5143500" cy="5143500"/>
          </a:xfrm>
          <a:prstGeom prst="rect">
            <a:avLst/>
          </a:prstGeom>
        </p:spPr>
      </p:pic>
      <p:sp>
        <p:nvSpPr>
          <p:cNvPr id="9" name="TextBox 8"/>
          <p:cNvSpPr txBox="1"/>
          <p:nvPr/>
        </p:nvSpPr>
        <p:spPr>
          <a:xfrm>
            <a:off x="684161" y="3688358"/>
            <a:ext cx="7969963" cy="553998"/>
          </a:xfrm>
          <a:prstGeom prst="rect">
            <a:avLst/>
          </a:prstGeom>
          <a:noFill/>
        </p:spPr>
        <p:txBody>
          <a:bodyPr wrap="square" rtlCol="0">
            <a:spAutoFit/>
          </a:bodyPr>
          <a:lstStyle/>
          <a:p>
            <a:pPr algn="ctr"/>
            <a:r>
              <a:rPr lang="en-US" sz="3000" b="1" dirty="0" smtClean="0">
                <a:solidFill>
                  <a:prstClr val="black"/>
                </a:solidFill>
                <a:latin typeface="Calibri" panose="020F0502020204030204" pitchFamily="34" charset="0"/>
              </a:rPr>
              <a:t>How to Crack CFA Level 1 Exam!</a:t>
            </a:r>
            <a:endParaRPr lang="en-IN" sz="3000" b="1" dirty="0">
              <a:solidFill>
                <a:prstClr val="black"/>
              </a:solidFill>
              <a:latin typeface="Calibri" panose="020F0502020204030204" pitchFamily="34" charset="0"/>
            </a:endParaRPr>
          </a:p>
        </p:txBody>
      </p:sp>
      <p:sp>
        <p:nvSpPr>
          <p:cNvPr id="2" name="TextBox 1"/>
          <p:cNvSpPr txBox="1"/>
          <p:nvPr/>
        </p:nvSpPr>
        <p:spPr>
          <a:xfrm>
            <a:off x="3308279" y="4602822"/>
            <a:ext cx="3082247" cy="338554"/>
          </a:xfrm>
          <a:prstGeom prst="rect">
            <a:avLst/>
          </a:prstGeom>
          <a:noFill/>
        </p:spPr>
        <p:txBody>
          <a:bodyPr wrap="square" rtlCol="0">
            <a:spAutoFit/>
          </a:bodyPr>
          <a:lstStyle/>
          <a:p>
            <a:pPr defTabSz="430213">
              <a:spcAft>
                <a:spcPts val="400"/>
              </a:spcAft>
              <a:buSzPct val="100000"/>
            </a:pPr>
            <a:r>
              <a:rPr lang="en-US" sz="1600" b="1" dirty="0">
                <a:solidFill>
                  <a:prstClr val="black"/>
                </a:solidFill>
                <a:latin typeface="Calibri" panose="020F0502020204030204" pitchFamily="34" charset="0"/>
                <a:ea typeface="Tahoma" panose="020B0604030504040204" pitchFamily="34" charset="0"/>
                <a:cs typeface="Tahoma" panose="020B0604030504040204" pitchFamily="34" charset="0"/>
              </a:rPr>
              <a:t>Presenter – </a:t>
            </a:r>
            <a:r>
              <a:rPr lang="en-US" sz="1600" b="1" dirty="0">
                <a:solidFill>
                  <a:prstClr val="black"/>
                </a:solidFill>
              </a:rPr>
              <a:t>Ankur Kulshrestha</a:t>
            </a:r>
            <a:endParaRPr lang="en-US" sz="1600" dirty="0" smtClean="0">
              <a:solidFill>
                <a:srgbClr val="000000"/>
              </a:solidFill>
              <a:cs typeface="HP Simplified" pitchFamily="34" charset="0"/>
            </a:endParaRPr>
          </a:p>
        </p:txBody>
      </p:sp>
    </p:spTree>
    <p:extLst>
      <p:ext uri="{BB962C8B-B14F-4D97-AF65-F5344CB8AC3E}">
        <p14:creationId xmlns:p14="http://schemas.microsoft.com/office/powerpoint/2010/main" val="3862292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p:txBody>
          <a:bodyPr/>
          <a:lstStyle/>
          <a:p>
            <a:pPr eaLnBrk="1" hangingPunct="1">
              <a:defRPr/>
            </a:pPr>
            <a:r>
              <a:rPr lang="en-US" kern="1200" dirty="0" smtClean="0">
                <a:ea typeface="+mn-ea"/>
                <a:cs typeface="Times New Roman" pitchFamily="18" charset="0"/>
              </a:rPr>
              <a:t>Cash Flow Statement</a:t>
            </a:r>
          </a:p>
        </p:txBody>
      </p:sp>
      <p:sp>
        <p:nvSpPr>
          <p:cNvPr id="65539" name="Text Box 6"/>
          <p:cNvSpPr txBox="1">
            <a:spLocks noChangeArrowheads="1"/>
          </p:cNvSpPr>
          <p:nvPr/>
        </p:nvSpPr>
        <p:spPr bwMode="auto">
          <a:xfrm>
            <a:off x="446442" y="753676"/>
            <a:ext cx="7924800" cy="461665"/>
          </a:xfrm>
          <a:prstGeom prst="rect">
            <a:avLst/>
          </a:prstGeom>
          <a:noFill/>
          <a:ln w="9525">
            <a:noFill/>
            <a:miter lim="800000"/>
            <a:headEnd/>
            <a:tailEnd/>
          </a:ln>
        </p:spPr>
        <p:txBody>
          <a:bodyPr>
            <a:spAutoFit/>
          </a:bodyPr>
          <a:lstStyle/>
          <a:p>
            <a:pPr algn="just">
              <a:spcBef>
                <a:spcPct val="50000"/>
              </a:spcBef>
            </a:pPr>
            <a:r>
              <a:rPr lang="en-US" sz="1200" b="1" dirty="0" smtClean="0">
                <a:latin typeface="Tahoma" panose="020B0604030504040204" pitchFamily="34" charset="0"/>
                <a:ea typeface="Tahoma" panose="020B0604030504040204" pitchFamily="34" charset="0"/>
                <a:cs typeface="Tahoma" panose="020B0604030504040204" pitchFamily="34" charset="0"/>
              </a:rPr>
              <a:t>Cash Flow Statemen</a:t>
            </a:r>
            <a:r>
              <a:rPr lang="en-US" sz="1200" dirty="0" smtClean="0">
                <a:latin typeface="Tahoma" panose="020B0604030504040204" pitchFamily="34" charset="0"/>
                <a:ea typeface="Tahoma" panose="020B0604030504040204" pitchFamily="34" charset="0"/>
                <a:cs typeface="Tahoma" panose="020B0604030504040204" pitchFamily="34" charset="0"/>
              </a:rPr>
              <a:t>t provides information about </a:t>
            </a:r>
            <a:r>
              <a:rPr lang="en-US" sz="1200" u="sng" dirty="0" smtClean="0">
                <a:latin typeface="Tahoma" panose="020B0604030504040204" pitchFamily="34" charset="0"/>
                <a:ea typeface="Tahoma" panose="020B0604030504040204" pitchFamily="34" charset="0"/>
                <a:cs typeface="Tahoma" panose="020B0604030504040204" pitchFamily="34" charset="0"/>
              </a:rPr>
              <a:t>sources and uses of cash</a:t>
            </a:r>
            <a:r>
              <a:rPr lang="en-US" sz="1200" dirty="0" smtClean="0">
                <a:latin typeface="Tahoma" panose="020B0604030504040204" pitchFamily="34" charset="0"/>
                <a:ea typeface="Tahoma" panose="020B0604030504040204" pitchFamily="34" charset="0"/>
                <a:cs typeface="Tahoma" panose="020B0604030504040204" pitchFamily="34" charset="0"/>
              </a:rPr>
              <a:t> of the firm. It provides information to assess </a:t>
            </a:r>
            <a:r>
              <a:rPr lang="en-US" sz="1200" u="sng" dirty="0" smtClean="0">
                <a:latin typeface="Tahoma" panose="020B0604030504040204" pitchFamily="34" charset="0"/>
                <a:ea typeface="Tahoma" panose="020B0604030504040204" pitchFamily="34" charset="0"/>
                <a:cs typeface="Tahoma" panose="020B0604030504040204" pitchFamily="34" charset="0"/>
              </a:rPr>
              <a:t>firm’s liquidity, solvency and financial flexibility</a:t>
            </a:r>
            <a:r>
              <a:rPr lang="en-US" sz="1200" dirty="0" smtClean="0">
                <a:latin typeface="Tahoma" panose="020B0604030504040204" pitchFamily="34" charset="0"/>
                <a:ea typeface="Tahoma" panose="020B0604030504040204" pitchFamily="34" charset="0"/>
                <a:cs typeface="Tahoma" panose="020B0604030504040204" pitchFamily="34" charset="0"/>
              </a:rPr>
              <a:t>.</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65540" name="Text Box 7"/>
          <p:cNvSpPr txBox="1">
            <a:spLocks noChangeArrowheads="1"/>
          </p:cNvSpPr>
          <p:nvPr/>
        </p:nvSpPr>
        <p:spPr bwMode="auto">
          <a:xfrm>
            <a:off x="479228" y="1622872"/>
            <a:ext cx="4953000" cy="1938992"/>
          </a:xfrm>
          <a:prstGeom prst="rect">
            <a:avLst/>
          </a:prstGeom>
          <a:noFill/>
          <a:ln w="9525">
            <a:noFill/>
            <a:miter lim="800000"/>
            <a:headEnd/>
            <a:tailEnd/>
          </a:ln>
        </p:spPr>
        <p:txBody>
          <a:bodyPr>
            <a:spAutoFit/>
          </a:bodyPr>
          <a:lstStyle/>
          <a:p>
            <a:pPr marL="342900" indent="-342900">
              <a:spcBef>
                <a:spcPct val="50000"/>
              </a:spcBef>
              <a:buClr>
                <a:srgbClr val="0070C0"/>
              </a:buClr>
            </a:pPr>
            <a:r>
              <a:rPr lang="en-US" sz="1200" dirty="0">
                <a:latin typeface="Tahoma" panose="020B0604030504040204" pitchFamily="34" charset="0"/>
                <a:ea typeface="Tahoma" panose="020B0604030504040204" pitchFamily="34" charset="0"/>
                <a:cs typeface="Tahoma" panose="020B0604030504040204" pitchFamily="34" charset="0"/>
              </a:rPr>
              <a:t>All cash flows are classified into the following categories:</a:t>
            </a:r>
          </a:p>
          <a:p>
            <a:pPr marL="342900" indent="-342900">
              <a:spcBef>
                <a:spcPct val="50000"/>
              </a:spcBef>
              <a:buClr>
                <a:srgbClr val="0070C0"/>
              </a:buClr>
              <a:buFontTx/>
              <a:buAutoNum type="arabicPeriod"/>
            </a:pPr>
            <a:r>
              <a:rPr lang="en-US" sz="1200" dirty="0">
                <a:latin typeface="Tahoma" panose="020B0604030504040204" pitchFamily="34" charset="0"/>
                <a:ea typeface="Tahoma" panose="020B0604030504040204" pitchFamily="34" charset="0"/>
                <a:cs typeface="Tahoma" panose="020B0604030504040204" pitchFamily="34" charset="0"/>
              </a:rPr>
              <a:t>Cash flow from operating activities (CFO)</a:t>
            </a:r>
          </a:p>
          <a:p>
            <a:pPr marL="800100" lvl="1" indent="-342900">
              <a:spcBef>
                <a:spcPct val="50000"/>
              </a:spcBef>
              <a:buClr>
                <a:srgbClr val="0070C0"/>
              </a:buClr>
            </a:pPr>
            <a:r>
              <a:rPr lang="en-US" sz="1200" dirty="0">
                <a:latin typeface="Tahoma" panose="020B0604030504040204" pitchFamily="34" charset="0"/>
                <a:ea typeface="Tahoma" panose="020B0604030504040204" pitchFamily="34" charset="0"/>
                <a:cs typeface="Tahoma" panose="020B0604030504040204" pitchFamily="34" charset="0"/>
              </a:rPr>
              <a:t>(Net Income related cash transactions)</a:t>
            </a:r>
          </a:p>
          <a:p>
            <a:pPr marL="342900" indent="-342900">
              <a:spcBef>
                <a:spcPct val="50000"/>
              </a:spcBef>
              <a:buClr>
                <a:srgbClr val="0070C0"/>
              </a:buClr>
              <a:buFontTx/>
              <a:buAutoNum type="arabicPeriod"/>
            </a:pPr>
            <a:r>
              <a:rPr lang="en-US" sz="1200" dirty="0">
                <a:latin typeface="Tahoma" panose="020B0604030504040204" pitchFamily="34" charset="0"/>
                <a:ea typeface="Tahoma" panose="020B0604030504040204" pitchFamily="34" charset="0"/>
                <a:cs typeface="Tahoma" panose="020B0604030504040204" pitchFamily="34" charset="0"/>
              </a:rPr>
              <a:t>Cash flow from investing activities (CFI)</a:t>
            </a:r>
          </a:p>
          <a:p>
            <a:pPr marL="342900" indent="-342900">
              <a:spcBef>
                <a:spcPct val="50000"/>
              </a:spcBef>
              <a:buClr>
                <a:srgbClr val="0070C0"/>
              </a:buClr>
            </a:pPr>
            <a:r>
              <a:rPr lang="en-US" sz="1200" dirty="0">
                <a:latin typeface="Tahoma" panose="020B0604030504040204" pitchFamily="34" charset="0"/>
                <a:ea typeface="Tahoma" panose="020B0604030504040204" pitchFamily="34" charset="0"/>
                <a:cs typeface="Tahoma" panose="020B0604030504040204" pitchFamily="34" charset="0"/>
              </a:rPr>
              <a:t>	(Cash transactions related to LT assets &amp; investments)</a:t>
            </a:r>
          </a:p>
          <a:p>
            <a:pPr marL="342900" indent="-342900">
              <a:spcBef>
                <a:spcPct val="50000"/>
              </a:spcBef>
              <a:buClr>
                <a:srgbClr val="0070C0"/>
              </a:buClr>
              <a:buFontTx/>
              <a:buAutoNum type="arabicPeriod" startAt="3"/>
            </a:pPr>
            <a:r>
              <a:rPr lang="en-US" sz="1200" dirty="0">
                <a:latin typeface="Tahoma" panose="020B0604030504040204" pitchFamily="34" charset="0"/>
                <a:ea typeface="Tahoma" panose="020B0604030504040204" pitchFamily="34" charset="0"/>
                <a:cs typeface="Tahoma" panose="020B0604030504040204" pitchFamily="34" charset="0"/>
              </a:rPr>
              <a:t>Cash flow from financing activities (CFF)</a:t>
            </a:r>
          </a:p>
          <a:p>
            <a:pPr marL="342900" indent="-342900">
              <a:spcBef>
                <a:spcPct val="50000"/>
              </a:spcBef>
              <a:buClr>
                <a:srgbClr val="0070C0"/>
              </a:buClr>
            </a:pPr>
            <a:r>
              <a:rPr lang="en-US" sz="1200" dirty="0">
                <a:latin typeface="Tahoma" panose="020B0604030504040204" pitchFamily="34" charset="0"/>
                <a:ea typeface="Tahoma" panose="020B0604030504040204" pitchFamily="34" charset="0"/>
                <a:cs typeface="Tahoma" panose="020B0604030504040204" pitchFamily="34" charset="0"/>
              </a:rPr>
              <a:t>	(Cash transactions affecting capital structure)</a:t>
            </a:r>
          </a:p>
        </p:txBody>
      </p:sp>
      <p:sp>
        <p:nvSpPr>
          <p:cNvPr id="65541" name="TextBox 5"/>
          <p:cNvSpPr txBox="1">
            <a:spLocks noChangeArrowheads="1"/>
          </p:cNvSpPr>
          <p:nvPr/>
        </p:nvSpPr>
        <p:spPr bwMode="auto">
          <a:xfrm>
            <a:off x="5310088" y="1656736"/>
            <a:ext cx="3505200" cy="1754326"/>
          </a:xfrm>
          <a:prstGeom prst="rect">
            <a:avLst/>
          </a:prstGeom>
          <a:noFill/>
          <a:ln w="9525">
            <a:noFill/>
            <a:miter lim="800000"/>
            <a:headEnd/>
            <a:tailEnd/>
          </a:ln>
        </p:spPr>
        <p:txBody>
          <a:bodyPr>
            <a:spAutoFit/>
          </a:bodyPr>
          <a:lstStyle/>
          <a:p>
            <a:pPr marL="228600" indent="-228600">
              <a:lnSpc>
                <a:spcPct val="150000"/>
              </a:lnSpc>
            </a:pPr>
            <a:r>
              <a:rPr lang="en-US" sz="1200" dirty="0">
                <a:latin typeface="Tahoma" panose="020B0604030504040204" pitchFamily="34" charset="0"/>
                <a:ea typeface="Tahoma" panose="020B0604030504040204" pitchFamily="34" charset="0"/>
                <a:cs typeface="Tahoma" panose="020B0604030504040204" pitchFamily="34" charset="0"/>
              </a:rPr>
              <a:t>  Operating cash flow</a:t>
            </a:r>
          </a:p>
          <a:p>
            <a:pPr marL="228600" indent="-228600">
              <a:lnSpc>
                <a:spcPct val="150000"/>
              </a:lnSpc>
            </a:pPr>
            <a:r>
              <a:rPr lang="en-US" sz="1200" dirty="0">
                <a:latin typeface="Tahoma" panose="020B0604030504040204" pitchFamily="34" charset="0"/>
                <a:ea typeface="Tahoma" panose="020B0604030504040204" pitchFamily="34" charset="0"/>
                <a:cs typeface="Tahoma" panose="020B0604030504040204" pitchFamily="34" charset="0"/>
              </a:rPr>
              <a:t>+Investing cash flow</a:t>
            </a:r>
          </a:p>
          <a:p>
            <a:pPr marL="228600" indent="-228600">
              <a:lnSpc>
                <a:spcPct val="150000"/>
              </a:lnSpc>
            </a:pPr>
            <a:r>
              <a:rPr lang="en-US" sz="1200" dirty="0">
                <a:latin typeface="Tahoma" panose="020B0604030504040204" pitchFamily="34" charset="0"/>
                <a:ea typeface="Tahoma" panose="020B0604030504040204" pitchFamily="34" charset="0"/>
                <a:cs typeface="Tahoma" panose="020B0604030504040204" pitchFamily="34" charset="0"/>
              </a:rPr>
              <a:t>+ Financing cash flow</a:t>
            </a:r>
          </a:p>
          <a:p>
            <a:pPr marL="228600" indent="-228600">
              <a:lnSpc>
                <a:spcPct val="150000"/>
              </a:lnSpc>
            </a:pPr>
            <a:r>
              <a:rPr lang="en-US" sz="1200" dirty="0">
                <a:latin typeface="Tahoma" panose="020B0604030504040204" pitchFamily="34" charset="0"/>
                <a:ea typeface="Tahoma" panose="020B0604030504040204" pitchFamily="34" charset="0"/>
                <a:cs typeface="Tahoma" panose="020B0604030504040204" pitchFamily="34" charset="0"/>
              </a:rPr>
              <a:t>= Change in cash balance</a:t>
            </a:r>
          </a:p>
          <a:p>
            <a:pPr marL="228600" indent="-228600">
              <a:lnSpc>
                <a:spcPct val="150000"/>
              </a:lnSpc>
            </a:pPr>
            <a:r>
              <a:rPr lang="en-US" sz="1200" dirty="0">
                <a:latin typeface="Tahoma" panose="020B0604030504040204" pitchFamily="34" charset="0"/>
                <a:ea typeface="Tahoma" panose="020B0604030504040204" pitchFamily="34" charset="0"/>
                <a:cs typeface="Tahoma" panose="020B0604030504040204" pitchFamily="34" charset="0"/>
              </a:rPr>
              <a:t>+ Beginning cash balance</a:t>
            </a:r>
          </a:p>
          <a:p>
            <a:pPr marL="228600" indent="-228600">
              <a:lnSpc>
                <a:spcPct val="150000"/>
              </a:lnSpc>
            </a:pPr>
            <a:r>
              <a:rPr lang="en-US" sz="1200" dirty="0">
                <a:latin typeface="Tahoma" panose="020B0604030504040204" pitchFamily="34" charset="0"/>
                <a:ea typeface="Tahoma" panose="020B0604030504040204" pitchFamily="34" charset="0"/>
                <a:cs typeface="Tahoma" panose="020B0604030504040204" pitchFamily="34" charset="0"/>
              </a:rPr>
              <a:t>= Ending cash balance</a:t>
            </a:r>
            <a:endParaRPr lang="en-IN" sz="1200" dirty="0">
              <a:latin typeface="Tahoma" panose="020B0604030504040204" pitchFamily="34" charset="0"/>
              <a:ea typeface="Tahoma" panose="020B0604030504040204" pitchFamily="34" charset="0"/>
              <a:cs typeface="Tahoma" panose="020B0604030504040204" pitchFamily="34" charset="0"/>
            </a:endParaRPr>
          </a:p>
        </p:txBody>
      </p:sp>
      <p:cxnSp>
        <p:nvCxnSpPr>
          <p:cNvPr id="8" name="Straight Connector 7"/>
          <p:cNvCxnSpPr/>
          <p:nvPr/>
        </p:nvCxnSpPr>
        <p:spPr>
          <a:xfrm>
            <a:off x="5310088" y="2532201"/>
            <a:ext cx="2286000" cy="119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5333058" y="2821193"/>
            <a:ext cx="2362200" cy="119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374242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Cash from Operating Activity (CFO)</a:t>
            </a:r>
          </a:p>
        </p:txBody>
      </p:sp>
      <p:sp>
        <p:nvSpPr>
          <p:cNvPr id="4" name="Rectangle 3"/>
          <p:cNvSpPr/>
          <p:nvPr/>
        </p:nvSpPr>
        <p:spPr>
          <a:xfrm>
            <a:off x="359967" y="857250"/>
            <a:ext cx="6390456" cy="4247317"/>
          </a:xfrm>
          <a:prstGeom prst="rect">
            <a:avLst/>
          </a:prstGeom>
        </p:spPr>
        <p:txBody>
          <a:bodyPr wrap="square">
            <a:spAutoFit/>
          </a:bodyPr>
          <a:lstStyle/>
          <a:p>
            <a:pPr>
              <a:lnSpc>
                <a:spcPct val="150000"/>
              </a:lnSpc>
            </a:pPr>
            <a:r>
              <a:rPr lang="en-US" sz="1200" b="1" dirty="0" smtClean="0">
                <a:latin typeface="Tahoma" panose="020B0604030504040204" pitchFamily="34" charset="0"/>
                <a:ea typeface="Tahoma" panose="020B0604030504040204" pitchFamily="34" charset="0"/>
                <a:cs typeface="Tahoma" panose="020B0604030504040204" pitchFamily="34" charset="0"/>
              </a:rPr>
              <a:t>Cash </a:t>
            </a:r>
            <a:r>
              <a:rPr lang="en-US" sz="1200" b="1" dirty="0">
                <a:latin typeface="Tahoma" panose="020B0604030504040204" pitchFamily="34" charset="0"/>
                <a:ea typeface="Tahoma" panose="020B0604030504040204" pitchFamily="34" charset="0"/>
                <a:cs typeface="Tahoma" panose="020B0604030504040204" pitchFamily="34" charset="0"/>
              </a:rPr>
              <a:t>flows from regular business / incidental </a:t>
            </a:r>
            <a:r>
              <a:rPr lang="en-US" sz="1200" b="1" dirty="0" smtClean="0">
                <a:latin typeface="Tahoma" panose="020B0604030504040204" pitchFamily="34" charset="0"/>
                <a:ea typeface="Tahoma" panose="020B0604030504040204" pitchFamily="34" charset="0"/>
                <a:cs typeface="Tahoma" panose="020B0604030504040204" pitchFamily="34" charset="0"/>
              </a:rPr>
              <a:t>transactions</a:t>
            </a:r>
          </a:p>
          <a:p>
            <a:pPr>
              <a:lnSpc>
                <a:spcPct val="150000"/>
              </a:lnSpc>
            </a:pPr>
            <a:endParaRPr lang="en-US" sz="1200" b="1" dirty="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Inflows</a:t>
            </a:r>
          </a:p>
          <a:p>
            <a:pPr marL="628650" lvl="1" indent="-285750">
              <a:lnSpc>
                <a:spcPct val="150000"/>
              </a:lnSpc>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Collection from customers</a:t>
            </a:r>
          </a:p>
          <a:p>
            <a:pPr marL="628650" lvl="1" indent="-285750">
              <a:lnSpc>
                <a:spcPct val="150000"/>
              </a:lnSpc>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Interest and dividend income from investments</a:t>
            </a:r>
          </a:p>
          <a:p>
            <a:pPr marL="628650" lvl="1" indent="-285750">
              <a:lnSpc>
                <a:spcPct val="150000"/>
              </a:lnSpc>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Proceeds from sale of trading securities</a:t>
            </a:r>
          </a:p>
          <a:p>
            <a:pPr marL="628650" lvl="1" indent="-285750">
              <a:lnSpc>
                <a:spcPct val="150000"/>
              </a:lnSpc>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Tax </a:t>
            </a:r>
            <a:r>
              <a:rPr lang="en-US" sz="1200" dirty="0" smtClean="0">
                <a:latin typeface="Tahoma" panose="020B0604030504040204" pitchFamily="34" charset="0"/>
                <a:ea typeface="Tahoma" panose="020B0604030504040204" pitchFamily="34" charset="0"/>
                <a:cs typeface="Tahoma" panose="020B0604030504040204" pitchFamily="34" charset="0"/>
              </a:rPr>
              <a:t>refund</a:t>
            </a:r>
          </a:p>
          <a:p>
            <a:pPr marL="628650" lvl="1" indent="-285750">
              <a:lnSpc>
                <a:spcPct val="150000"/>
              </a:lnSpc>
              <a:buFont typeface="Wingdings" panose="05000000000000000000" pitchFamily="2"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Outflows</a:t>
            </a:r>
          </a:p>
          <a:p>
            <a:pPr marL="628650" lvl="1" indent="-285750">
              <a:lnSpc>
                <a:spcPct val="150000"/>
              </a:lnSpc>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Payment to suppliers</a:t>
            </a:r>
          </a:p>
          <a:p>
            <a:pPr marL="628650" lvl="1" indent="-285750">
              <a:lnSpc>
                <a:spcPct val="150000"/>
              </a:lnSpc>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Payment for other expenses</a:t>
            </a:r>
          </a:p>
          <a:p>
            <a:pPr marL="628650" lvl="1" indent="-285750">
              <a:lnSpc>
                <a:spcPct val="150000"/>
              </a:lnSpc>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Interest paid on loans / debentures</a:t>
            </a:r>
          </a:p>
          <a:p>
            <a:pPr marL="628650" lvl="1" indent="-285750">
              <a:lnSpc>
                <a:spcPct val="150000"/>
              </a:lnSpc>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Purchase of trading securities</a:t>
            </a:r>
          </a:p>
          <a:p>
            <a:pPr marL="628650" lvl="1" indent="-285750">
              <a:lnSpc>
                <a:spcPct val="150000"/>
              </a:lnSpc>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Taxes paid (in relation to any transaction)</a:t>
            </a:r>
          </a:p>
          <a:p>
            <a:pPr>
              <a:lnSpc>
                <a:spcPct val="150000"/>
              </a:lnSpc>
            </a:pP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5" name="Text Box 4"/>
          <p:cNvSpPr txBox="1">
            <a:spLocks noChangeArrowheads="1"/>
          </p:cNvSpPr>
          <p:nvPr/>
        </p:nvSpPr>
        <p:spPr bwMode="auto">
          <a:xfrm>
            <a:off x="6534155" y="2539438"/>
            <a:ext cx="1822497" cy="300082"/>
          </a:xfrm>
          <a:prstGeom prst="rect">
            <a:avLst/>
          </a:prstGeom>
          <a:solidFill>
            <a:srgbClr val="0070C0"/>
          </a:solidFill>
          <a:ln>
            <a:solidFill>
              <a:srgbClr val="B8DFFA"/>
            </a:solidFill>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spcBef>
                <a:spcPct val="50000"/>
              </a:spcBef>
              <a:defRPr/>
            </a:pPr>
            <a:r>
              <a:rPr lang="en-US" b="1" dirty="0">
                <a:solidFill>
                  <a:schemeClr val="bg1"/>
                </a:solidFill>
                <a:latin typeface="Calibri" panose="020F0502020204030204" pitchFamily="34" charset="0"/>
                <a:cs typeface="Calibri" panose="020F0502020204030204" pitchFamily="34" charset="0"/>
              </a:rPr>
              <a:t>Most  Important</a:t>
            </a:r>
          </a:p>
        </p:txBody>
      </p:sp>
    </p:spTree>
    <p:extLst>
      <p:ext uri="{BB962C8B-B14F-4D97-AF65-F5344CB8AC3E}">
        <p14:creationId xmlns:p14="http://schemas.microsoft.com/office/powerpoint/2010/main" val="5869054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Cash from Financing Activity (CFF)</a:t>
            </a:r>
          </a:p>
        </p:txBody>
      </p:sp>
      <p:sp>
        <p:nvSpPr>
          <p:cNvPr id="4" name="Rectangle 3"/>
          <p:cNvSpPr/>
          <p:nvPr/>
        </p:nvSpPr>
        <p:spPr>
          <a:xfrm>
            <a:off x="376517" y="792705"/>
            <a:ext cx="6223299" cy="3378682"/>
          </a:xfrm>
          <a:prstGeom prst="rect">
            <a:avLst/>
          </a:prstGeom>
        </p:spPr>
        <p:txBody>
          <a:bodyPr wrap="square">
            <a:spAutoFit/>
          </a:bodyPr>
          <a:lstStyle/>
          <a:p>
            <a:pPr>
              <a:lnSpc>
                <a:spcPct val="150000"/>
              </a:lnSpc>
            </a:pPr>
            <a:r>
              <a:rPr lang="en-US" sz="1200" b="1" dirty="0">
                <a:latin typeface="Tahoma" panose="020B0604030504040204" pitchFamily="34" charset="0"/>
                <a:ea typeface="Tahoma" panose="020B0604030504040204" pitchFamily="34" charset="0"/>
                <a:cs typeface="Tahoma" panose="020B0604030504040204" pitchFamily="34" charset="0"/>
              </a:rPr>
              <a:t>Cash flows related to capital structure of the </a:t>
            </a:r>
            <a:r>
              <a:rPr lang="en-US" sz="1200" b="1" dirty="0" smtClean="0">
                <a:latin typeface="Tahoma" panose="020B0604030504040204" pitchFamily="34" charset="0"/>
                <a:ea typeface="Tahoma" panose="020B0604030504040204" pitchFamily="34" charset="0"/>
                <a:cs typeface="Tahoma" panose="020B0604030504040204" pitchFamily="34" charset="0"/>
              </a:rPr>
              <a:t>organization</a:t>
            </a:r>
          </a:p>
          <a:p>
            <a:pPr>
              <a:lnSpc>
                <a:spcPct val="150000"/>
              </a:lnSpc>
            </a:pPr>
            <a:endParaRPr lang="en-US" sz="1200" b="1" dirty="0">
              <a:latin typeface="Tahoma" panose="020B0604030504040204" pitchFamily="34" charset="0"/>
              <a:ea typeface="Tahoma" panose="020B0604030504040204" pitchFamily="34" charset="0"/>
              <a:cs typeface="Tahoma" panose="020B0604030504040204" pitchFamily="34" charset="0"/>
            </a:endParaRPr>
          </a:p>
          <a:p>
            <a:pPr marL="171450" indent="-171450">
              <a:lnSpc>
                <a:spcPct val="150000"/>
              </a:lnSpc>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Inflows</a:t>
            </a:r>
          </a:p>
          <a:p>
            <a:pPr marL="514350" lvl="1" indent="-171450">
              <a:lnSpc>
                <a:spcPct val="150000"/>
              </a:lnSpc>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Issuance of shares</a:t>
            </a:r>
          </a:p>
          <a:p>
            <a:pPr marL="514350" lvl="1" indent="-171450">
              <a:lnSpc>
                <a:spcPct val="150000"/>
              </a:lnSpc>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Receipt of loan from financer</a:t>
            </a:r>
          </a:p>
          <a:p>
            <a:pPr marL="514350" lvl="1" indent="-171450">
              <a:lnSpc>
                <a:spcPct val="150000"/>
              </a:lnSpc>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Issue of debentures</a:t>
            </a:r>
          </a:p>
          <a:p>
            <a:pPr marL="514350" lvl="1" indent="-171450">
              <a:lnSpc>
                <a:spcPct val="150000"/>
              </a:lnSpc>
              <a:buFont typeface="Wingdings" panose="05000000000000000000" pitchFamily="2"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171450" indent="-171450">
              <a:lnSpc>
                <a:spcPct val="150000"/>
              </a:lnSpc>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Outflows</a:t>
            </a:r>
          </a:p>
          <a:p>
            <a:pPr marL="514350" lvl="1" indent="-171450">
              <a:lnSpc>
                <a:spcPct val="150000"/>
              </a:lnSpc>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Payment for debentures</a:t>
            </a:r>
          </a:p>
          <a:p>
            <a:pPr marL="514350" lvl="1" indent="-171450">
              <a:lnSpc>
                <a:spcPct val="150000"/>
              </a:lnSpc>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Buy back of stocks</a:t>
            </a:r>
          </a:p>
          <a:p>
            <a:pPr marL="514350" lvl="1" indent="-171450">
              <a:lnSpc>
                <a:spcPct val="150000"/>
              </a:lnSpc>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Loan repayment</a:t>
            </a:r>
          </a:p>
          <a:p>
            <a:pPr marL="514350" lvl="1" indent="-171450">
              <a:lnSpc>
                <a:spcPct val="150000"/>
              </a:lnSpc>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Dividend paid to shareholders</a:t>
            </a:r>
          </a:p>
        </p:txBody>
      </p:sp>
    </p:spTree>
    <p:extLst>
      <p:ext uri="{BB962C8B-B14F-4D97-AF65-F5344CB8AC3E}">
        <p14:creationId xmlns:p14="http://schemas.microsoft.com/office/powerpoint/2010/main" val="264842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Cash from Investing Activity (CFI)</a:t>
            </a:r>
            <a:endParaRPr lang="en-US" dirty="0"/>
          </a:p>
        </p:txBody>
      </p:sp>
      <p:sp>
        <p:nvSpPr>
          <p:cNvPr id="4" name="Rectangle 3"/>
          <p:cNvSpPr/>
          <p:nvPr/>
        </p:nvSpPr>
        <p:spPr>
          <a:xfrm>
            <a:off x="402996" y="857250"/>
            <a:ext cx="6390456" cy="3378682"/>
          </a:xfrm>
          <a:prstGeom prst="rect">
            <a:avLst/>
          </a:prstGeom>
        </p:spPr>
        <p:txBody>
          <a:bodyPr wrap="square">
            <a:spAutoFit/>
          </a:bodyPr>
          <a:lstStyle/>
          <a:p>
            <a:pPr>
              <a:lnSpc>
                <a:spcPct val="150000"/>
              </a:lnSpc>
            </a:pPr>
            <a:r>
              <a:rPr lang="en-US" sz="1200" b="1" dirty="0">
                <a:latin typeface="Tahoma" panose="020B0604030504040204" pitchFamily="34" charset="0"/>
                <a:ea typeface="Tahoma" panose="020B0604030504040204" pitchFamily="34" charset="0"/>
                <a:cs typeface="Tahoma" panose="020B0604030504040204" pitchFamily="34" charset="0"/>
              </a:rPr>
              <a:t>Cash flows related to Acquisition of long term assets + non trade investments</a:t>
            </a:r>
          </a:p>
          <a:p>
            <a:pPr>
              <a:lnSpc>
                <a:spcPct val="150000"/>
              </a:lnSpc>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Inflows</a:t>
            </a:r>
          </a:p>
          <a:p>
            <a:pPr marL="628650" lvl="1" indent="-285750">
              <a:lnSpc>
                <a:spcPct val="150000"/>
              </a:lnSpc>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Sale of PPE</a:t>
            </a:r>
          </a:p>
          <a:p>
            <a:pPr marL="628650" lvl="1" indent="-285750">
              <a:lnSpc>
                <a:spcPct val="150000"/>
              </a:lnSpc>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Sale of investments other than trading securities</a:t>
            </a:r>
          </a:p>
          <a:p>
            <a:pPr marL="628650" lvl="1" indent="-285750">
              <a:lnSpc>
                <a:spcPct val="150000"/>
              </a:lnSpc>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Receipt of installment of loan given by organization</a:t>
            </a:r>
          </a:p>
          <a:p>
            <a:pPr marL="628650" lvl="1" indent="-285750">
              <a:lnSpc>
                <a:spcPct val="150000"/>
              </a:lnSpc>
              <a:buFont typeface="Wingdings" panose="05000000000000000000" pitchFamily="2"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Outflows</a:t>
            </a:r>
          </a:p>
          <a:p>
            <a:pPr marL="628650" lvl="1" indent="-285750">
              <a:lnSpc>
                <a:spcPct val="150000"/>
              </a:lnSpc>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Purchase of PPE</a:t>
            </a:r>
          </a:p>
          <a:p>
            <a:pPr marL="628650" lvl="1" indent="-285750">
              <a:lnSpc>
                <a:spcPct val="150000"/>
              </a:lnSpc>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Acquisition of investment other than trading securities</a:t>
            </a:r>
          </a:p>
          <a:p>
            <a:pPr marL="628650" lvl="1" indent="-285750">
              <a:lnSpc>
                <a:spcPct val="150000"/>
              </a:lnSpc>
              <a:buFont typeface="Wingdings" panose="05000000000000000000" pitchFamily="2" charset="2"/>
              <a:buChar char="§"/>
            </a:pPr>
            <a:r>
              <a:rPr lang="en-US" sz="1200" dirty="0">
                <a:latin typeface="Tahoma" panose="020B0604030504040204" pitchFamily="34" charset="0"/>
                <a:ea typeface="Tahoma" panose="020B0604030504040204" pitchFamily="34" charset="0"/>
                <a:cs typeface="Tahoma" panose="020B0604030504040204" pitchFamily="34" charset="0"/>
              </a:rPr>
              <a:t>Loans made to others</a:t>
            </a:r>
          </a:p>
          <a:p>
            <a:pPr marL="628650" lvl="1" indent="-285750">
              <a:lnSpc>
                <a:spcPct val="150000"/>
              </a:lnSpc>
              <a:buFont typeface="Wingdings" panose="05000000000000000000" pitchFamily="2"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294563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defRPr/>
            </a:pPr>
            <a:r>
              <a:rPr lang="en-US" kern="1200" dirty="0" smtClean="0">
                <a:ea typeface="+mn-ea"/>
                <a:cs typeface="Times New Roman" pitchFamily="18" charset="0"/>
              </a:rPr>
              <a:t>Lets Practice</a:t>
            </a:r>
          </a:p>
        </p:txBody>
      </p:sp>
      <p:sp>
        <p:nvSpPr>
          <p:cNvPr id="2" name="Rectangle 1"/>
          <p:cNvSpPr/>
          <p:nvPr/>
        </p:nvSpPr>
        <p:spPr>
          <a:xfrm>
            <a:off x="365346" y="678657"/>
            <a:ext cx="6400800" cy="3101683"/>
          </a:xfrm>
          <a:prstGeom prst="rect">
            <a:avLst/>
          </a:prstGeom>
        </p:spPr>
        <p:txBody>
          <a:bodyPr wrap="square">
            <a:spAutoFit/>
          </a:bodyPr>
          <a:lstStyle/>
          <a:p>
            <a:pPr>
              <a:lnSpc>
                <a:spcPct val="150000"/>
              </a:lnSpc>
            </a:pPr>
            <a:endParaRPr lang="en-US" sz="1200"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sz="1200" dirty="0">
                <a:latin typeface="Tahoma" panose="020B0604030504040204" pitchFamily="34" charset="0"/>
                <a:ea typeface="Tahoma" panose="020B0604030504040204" pitchFamily="34" charset="0"/>
                <a:cs typeface="Tahoma" panose="020B0604030504040204" pitchFamily="34" charset="0"/>
              </a:rPr>
              <a:t>Apple Inc. had the following transactions during 2014:</a:t>
            </a:r>
          </a:p>
          <a:p>
            <a:pPr>
              <a:lnSpc>
                <a:spcPct val="150000"/>
              </a:lnSpc>
            </a:pPr>
            <a:endParaRPr lang="en-US" sz="1200" dirty="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Purchased new fixed assets for $70,000</a:t>
            </a:r>
          </a:p>
          <a:p>
            <a:pPr marL="285750" indent="-285750">
              <a:lnSpc>
                <a:spcPct val="150000"/>
              </a:lnSpc>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Converted $75,000 worth of preferred shares to common shares</a:t>
            </a:r>
          </a:p>
          <a:p>
            <a:pPr marL="285750" indent="-285750">
              <a:lnSpc>
                <a:spcPct val="150000"/>
              </a:lnSpc>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Issued Bonus shares of $55,000</a:t>
            </a:r>
          </a:p>
          <a:p>
            <a:pPr marL="285750" indent="-285750">
              <a:lnSpc>
                <a:spcPct val="150000"/>
              </a:lnSpc>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Received cash dividends of $14,000</a:t>
            </a:r>
          </a:p>
          <a:p>
            <a:pPr marL="285750" indent="-285750">
              <a:lnSpc>
                <a:spcPct val="150000"/>
              </a:lnSpc>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Paid cash dividends of $21,000</a:t>
            </a:r>
          </a:p>
          <a:p>
            <a:pPr marL="285750" indent="-285750">
              <a:lnSpc>
                <a:spcPct val="150000"/>
              </a:lnSpc>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Repaid mortgage principal of $17,000</a:t>
            </a:r>
          </a:p>
          <a:p>
            <a:pPr>
              <a:lnSpc>
                <a:spcPct val="150000"/>
              </a:lnSpc>
            </a:pPr>
            <a:endParaRPr lang="en-US" sz="1200"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sz="1200" dirty="0">
                <a:latin typeface="Tahoma" panose="020B0604030504040204" pitchFamily="34" charset="0"/>
                <a:ea typeface="Tahoma" panose="020B0604030504040204" pitchFamily="34" charset="0"/>
                <a:cs typeface="Tahoma" panose="020B0604030504040204" pitchFamily="34" charset="0"/>
              </a:rPr>
              <a:t>Assuming Apple Inc. follows U.S. GAAP, calculate the different categories of Cash Flows</a:t>
            </a:r>
          </a:p>
        </p:txBody>
      </p:sp>
    </p:spTree>
    <p:extLst>
      <p:ext uri="{BB962C8B-B14F-4D97-AF65-F5344CB8AC3E}">
        <p14:creationId xmlns:p14="http://schemas.microsoft.com/office/powerpoint/2010/main" val="17793487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kern="1200" dirty="0" smtClean="0">
                <a:ea typeface="+mn-ea"/>
                <a:cs typeface="Times New Roman" pitchFamily="18" charset="0"/>
              </a:rPr>
              <a:t>Clarification on Interest and Dividend</a:t>
            </a:r>
          </a:p>
        </p:txBody>
      </p:sp>
      <p:graphicFrame>
        <p:nvGraphicFramePr>
          <p:cNvPr id="4" name="Table 3"/>
          <p:cNvGraphicFramePr>
            <a:graphicFrameLocks noGrp="1"/>
          </p:cNvGraphicFramePr>
          <p:nvPr>
            <p:extLst>
              <p:ext uri="{D42A27DB-BD31-4B8C-83A1-F6EECF244321}">
                <p14:modId xmlns:p14="http://schemas.microsoft.com/office/powerpoint/2010/main" val="3843995877"/>
              </p:ext>
            </p:extLst>
          </p:nvPr>
        </p:nvGraphicFramePr>
        <p:xfrm>
          <a:off x="1219201" y="1485900"/>
          <a:ext cx="5714999" cy="937320"/>
        </p:xfrm>
        <a:graphic>
          <a:graphicData uri="http://schemas.openxmlformats.org/drawingml/2006/table">
            <a:tbl>
              <a:tblPr firstRow="1" bandRow="1">
                <a:tableStyleId>{00A15C55-8517-42AA-B614-E9B94910E393}</a:tableStyleId>
              </a:tblPr>
              <a:tblGrid>
                <a:gridCol w="1693333"/>
                <a:gridCol w="1693333"/>
                <a:gridCol w="2328333"/>
              </a:tblGrid>
              <a:tr h="278210">
                <a:tc>
                  <a:txBody>
                    <a:bodyPr/>
                    <a:lstStyle/>
                    <a:p>
                      <a:endParaRPr lang="en-US" sz="1600" dirty="0">
                        <a:latin typeface="Calibri" panose="020F0502020204030204" pitchFamily="34" charset="0"/>
                        <a:cs typeface="Calibri" panose="020F0502020204030204" pitchFamily="34" charset="0"/>
                      </a:endParaRPr>
                    </a:p>
                  </a:txBody>
                  <a:tcPr marT="34300" marB="34300">
                    <a:solidFill>
                      <a:srgbClr val="0070C0"/>
                    </a:solidFill>
                  </a:tcPr>
                </a:tc>
                <a:tc>
                  <a:txBody>
                    <a:bodyPr/>
                    <a:lstStyle/>
                    <a:p>
                      <a:pPr algn="ctr"/>
                      <a:r>
                        <a:rPr lang="en-US" sz="1600" dirty="0" smtClean="0">
                          <a:latin typeface="Calibri" panose="020F0502020204030204" pitchFamily="34" charset="0"/>
                          <a:cs typeface="Calibri" panose="020F0502020204030204" pitchFamily="34" charset="0"/>
                        </a:rPr>
                        <a:t>Paid</a:t>
                      </a:r>
                      <a:endParaRPr lang="en-US" sz="1600" dirty="0">
                        <a:latin typeface="Calibri" panose="020F0502020204030204" pitchFamily="34" charset="0"/>
                        <a:cs typeface="Calibri" panose="020F0502020204030204" pitchFamily="34" charset="0"/>
                      </a:endParaRPr>
                    </a:p>
                  </a:txBody>
                  <a:tcPr marT="34300" marB="34300">
                    <a:solidFill>
                      <a:srgbClr val="0070C0"/>
                    </a:solidFill>
                  </a:tcPr>
                </a:tc>
                <a:tc>
                  <a:txBody>
                    <a:bodyPr/>
                    <a:lstStyle/>
                    <a:p>
                      <a:pPr algn="ctr"/>
                      <a:r>
                        <a:rPr lang="en-US" sz="1600" dirty="0" smtClean="0">
                          <a:latin typeface="Calibri" panose="020F0502020204030204" pitchFamily="34" charset="0"/>
                          <a:cs typeface="Calibri" panose="020F0502020204030204" pitchFamily="34" charset="0"/>
                        </a:rPr>
                        <a:t>Received</a:t>
                      </a:r>
                      <a:endParaRPr lang="en-US" sz="1600" dirty="0">
                        <a:latin typeface="Calibri" panose="020F0502020204030204" pitchFamily="34" charset="0"/>
                        <a:cs typeface="Calibri" panose="020F0502020204030204" pitchFamily="34" charset="0"/>
                      </a:endParaRPr>
                    </a:p>
                  </a:txBody>
                  <a:tcPr marT="34300" marB="34300">
                    <a:solidFill>
                      <a:srgbClr val="0070C0"/>
                    </a:solidFill>
                  </a:tcPr>
                </a:tc>
              </a:tr>
              <a:tr h="278210">
                <a:tc>
                  <a:txBody>
                    <a:bodyPr/>
                    <a:lstStyle/>
                    <a:p>
                      <a:r>
                        <a:rPr lang="en-US" sz="1600" dirty="0" smtClean="0">
                          <a:solidFill>
                            <a:schemeClr val="tx1">
                              <a:lumMod val="85000"/>
                              <a:lumOff val="15000"/>
                            </a:schemeClr>
                          </a:solidFill>
                          <a:latin typeface="Calibri" panose="020F0502020204030204" pitchFamily="34" charset="0"/>
                          <a:cs typeface="Calibri" panose="020F0502020204030204" pitchFamily="34" charset="0"/>
                        </a:rPr>
                        <a:t>Interest</a:t>
                      </a:r>
                      <a:endParaRPr lang="en-US" sz="1600" dirty="0">
                        <a:solidFill>
                          <a:schemeClr val="tx1">
                            <a:lumMod val="85000"/>
                            <a:lumOff val="15000"/>
                          </a:schemeClr>
                        </a:solidFill>
                        <a:latin typeface="Calibri" panose="020F0502020204030204" pitchFamily="34" charset="0"/>
                        <a:cs typeface="Calibri" panose="020F0502020204030204" pitchFamily="34" charset="0"/>
                      </a:endParaRPr>
                    </a:p>
                  </a:txBody>
                  <a:tcPr marT="34300" marB="34300">
                    <a:solidFill>
                      <a:srgbClr val="B8DFFA"/>
                    </a:solidFill>
                  </a:tcPr>
                </a:tc>
                <a:tc>
                  <a:txBody>
                    <a:bodyPr/>
                    <a:lstStyle/>
                    <a:p>
                      <a:pPr algn="ctr"/>
                      <a:r>
                        <a:rPr lang="en-US" sz="1600" dirty="0" smtClean="0">
                          <a:solidFill>
                            <a:schemeClr val="tx1">
                              <a:lumMod val="85000"/>
                              <a:lumOff val="15000"/>
                            </a:schemeClr>
                          </a:solidFill>
                          <a:latin typeface="Calibri" panose="020F0502020204030204" pitchFamily="34" charset="0"/>
                          <a:cs typeface="Calibri" panose="020F0502020204030204" pitchFamily="34" charset="0"/>
                        </a:rPr>
                        <a:t>CFO</a:t>
                      </a:r>
                      <a:endParaRPr lang="en-US" sz="1600" dirty="0">
                        <a:solidFill>
                          <a:schemeClr val="tx1">
                            <a:lumMod val="85000"/>
                            <a:lumOff val="15000"/>
                          </a:schemeClr>
                        </a:solidFill>
                        <a:latin typeface="Calibri" panose="020F0502020204030204" pitchFamily="34" charset="0"/>
                        <a:cs typeface="Calibri" panose="020F0502020204030204" pitchFamily="34" charset="0"/>
                      </a:endParaRPr>
                    </a:p>
                  </a:txBody>
                  <a:tcPr marT="34300" marB="34300">
                    <a:solidFill>
                      <a:srgbClr val="B8DFFA"/>
                    </a:solidFill>
                  </a:tcPr>
                </a:tc>
                <a:tc>
                  <a:txBody>
                    <a:bodyPr/>
                    <a:lstStyle/>
                    <a:p>
                      <a:pPr algn="ctr"/>
                      <a:r>
                        <a:rPr lang="en-US" sz="1600" dirty="0" smtClean="0">
                          <a:solidFill>
                            <a:schemeClr val="tx1">
                              <a:lumMod val="85000"/>
                              <a:lumOff val="15000"/>
                            </a:schemeClr>
                          </a:solidFill>
                          <a:latin typeface="Calibri" panose="020F0502020204030204" pitchFamily="34" charset="0"/>
                          <a:cs typeface="Calibri" panose="020F0502020204030204" pitchFamily="34" charset="0"/>
                        </a:rPr>
                        <a:t>CFO</a:t>
                      </a:r>
                      <a:endParaRPr lang="en-US" sz="1600" dirty="0">
                        <a:solidFill>
                          <a:schemeClr val="tx1">
                            <a:lumMod val="85000"/>
                            <a:lumOff val="15000"/>
                          </a:schemeClr>
                        </a:solidFill>
                        <a:latin typeface="Calibri" panose="020F0502020204030204" pitchFamily="34" charset="0"/>
                        <a:cs typeface="Calibri" panose="020F0502020204030204" pitchFamily="34" charset="0"/>
                      </a:endParaRPr>
                    </a:p>
                  </a:txBody>
                  <a:tcPr marT="34300" marB="34300">
                    <a:solidFill>
                      <a:srgbClr val="B8DFFA"/>
                    </a:solidFill>
                  </a:tcPr>
                </a:tc>
              </a:tr>
              <a:tr h="278210">
                <a:tc>
                  <a:txBody>
                    <a:bodyPr/>
                    <a:lstStyle/>
                    <a:p>
                      <a:r>
                        <a:rPr lang="en-US" sz="1600" dirty="0" smtClean="0">
                          <a:solidFill>
                            <a:schemeClr val="tx1">
                              <a:lumMod val="85000"/>
                              <a:lumOff val="15000"/>
                            </a:schemeClr>
                          </a:solidFill>
                          <a:latin typeface="Calibri" panose="020F0502020204030204" pitchFamily="34" charset="0"/>
                          <a:cs typeface="Calibri" panose="020F0502020204030204" pitchFamily="34" charset="0"/>
                        </a:rPr>
                        <a:t>Dividend</a:t>
                      </a:r>
                      <a:endParaRPr lang="en-US" sz="1600" dirty="0">
                        <a:solidFill>
                          <a:schemeClr val="tx1">
                            <a:lumMod val="85000"/>
                            <a:lumOff val="15000"/>
                          </a:schemeClr>
                        </a:solidFill>
                        <a:latin typeface="Calibri" panose="020F0502020204030204" pitchFamily="34" charset="0"/>
                        <a:cs typeface="Calibri" panose="020F0502020204030204" pitchFamily="34" charset="0"/>
                      </a:endParaRPr>
                    </a:p>
                  </a:txBody>
                  <a:tcPr marT="34300" marB="34300">
                    <a:solidFill>
                      <a:srgbClr val="B8DFFA"/>
                    </a:solidFill>
                  </a:tcPr>
                </a:tc>
                <a:tc>
                  <a:txBody>
                    <a:bodyPr/>
                    <a:lstStyle/>
                    <a:p>
                      <a:pPr algn="ctr"/>
                      <a:r>
                        <a:rPr lang="en-US" sz="1600" dirty="0" smtClean="0">
                          <a:solidFill>
                            <a:schemeClr val="tx1">
                              <a:lumMod val="85000"/>
                              <a:lumOff val="15000"/>
                            </a:schemeClr>
                          </a:solidFill>
                          <a:latin typeface="Calibri" panose="020F0502020204030204" pitchFamily="34" charset="0"/>
                          <a:cs typeface="Calibri" panose="020F0502020204030204" pitchFamily="34" charset="0"/>
                        </a:rPr>
                        <a:t>CFF</a:t>
                      </a:r>
                      <a:endParaRPr lang="en-US" sz="1600" b="1" dirty="0">
                        <a:solidFill>
                          <a:schemeClr val="tx1">
                            <a:lumMod val="85000"/>
                            <a:lumOff val="15000"/>
                          </a:schemeClr>
                        </a:solidFill>
                        <a:latin typeface="Calibri" panose="020F0502020204030204" pitchFamily="34" charset="0"/>
                        <a:cs typeface="Calibri" panose="020F0502020204030204" pitchFamily="34" charset="0"/>
                      </a:endParaRPr>
                    </a:p>
                  </a:txBody>
                  <a:tcPr marT="34300" marB="34300">
                    <a:solidFill>
                      <a:srgbClr val="B8DFFA"/>
                    </a:solidFill>
                  </a:tcPr>
                </a:tc>
                <a:tc>
                  <a:txBody>
                    <a:bodyPr/>
                    <a:lstStyle/>
                    <a:p>
                      <a:pPr algn="ctr"/>
                      <a:r>
                        <a:rPr lang="en-US" sz="1600" dirty="0" smtClean="0">
                          <a:solidFill>
                            <a:schemeClr val="tx1">
                              <a:lumMod val="85000"/>
                              <a:lumOff val="15000"/>
                            </a:schemeClr>
                          </a:solidFill>
                          <a:latin typeface="Calibri" panose="020F0502020204030204" pitchFamily="34" charset="0"/>
                          <a:cs typeface="Calibri" panose="020F0502020204030204" pitchFamily="34" charset="0"/>
                        </a:rPr>
                        <a:t>CFO</a:t>
                      </a:r>
                      <a:endParaRPr lang="en-US" sz="1600" dirty="0">
                        <a:solidFill>
                          <a:schemeClr val="tx1">
                            <a:lumMod val="85000"/>
                            <a:lumOff val="15000"/>
                          </a:schemeClr>
                        </a:solidFill>
                        <a:latin typeface="Calibri" panose="020F0502020204030204" pitchFamily="34" charset="0"/>
                        <a:cs typeface="Calibri" panose="020F0502020204030204" pitchFamily="34" charset="0"/>
                      </a:endParaRPr>
                    </a:p>
                  </a:txBody>
                  <a:tcPr marT="34300" marB="34300">
                    <a:solidFill>
                      <a:srgbClr val="B8DFFA"/>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67430761"/>
              </p:ext>
            </p:extLst>
          </p:nvPr>
        </p:nvGraphicFramePr>
        <p:xfrm>
          <a:off x="1219201" y="2994422"/>
          <a:ext cx="5714999" cy="937380"/>
        </p:xfrm>
        <a:graphic>
          <a:graphicData uri="http://schemas.openxmlformats.org/drawingml/2006/table">
            <a:tbl>
              <a:tblPr firstRow="1" bandRow="1">
                <a:tableStyleId>{00A15C55-8517-42AA-B614-E9B94910E393}</a:tableStyleId>
              </a:tblPr>
              <a:tblGrid>
                <a:gridCol w="1693333"/>
                <a:gridCol w="1693333"/>
                <a:gridCol w="2328333"/>
              </a:tblGrid>
              <a:tr h="274478">
                <a:tc>
                  <a:txBody>
                    <a:bodyPr/>
                    <a:lstStyle/>
                    <a:p>
                      <a:endParaRPr lang="en-US" sz="1600" dirty="0">
                        <a:latin typeface="Calibri" panose="020F0502020204030204" pitchFamily="34" charset="0"/>
                        <a:cs typeface="Calibri" panose="020F0502020204030204" pitchFamily="34" charset="0"/>
                      </a:endParaRPr>
                    </a:p>
                  </a:txBody>
                  <a:tcPr marT="34310" marB="34310">
                    <a:solidFill>
                      <a:srgbClr val="0070C0"/>
                    </a:solidFill>
                  </a:tcPr>
                </a:tc>
                <a:tc>
                  <a:txBody>
                    <a:bodyPr/>
                    <a:lstStyle/>
                    <a:p>
                      <a:pPr algn="ctr"/>
                      <a:r>
                        <a:rPr lang="en-US" sz="1600" dirty="0" smtClean="0">
                          <a:latin typeface="Calibri" panose="020F0502020204030204" pitchFamily="34" charset="0"/>
                          <a:cs typeface="Calibri" panose="020F0502020204030204" pitchFamily="34" charset="0"/>
                        </a:rPr>
                        <a:t>Paid</a:t>
                      </a:r>
                      <a:endParaRPr lang="en-US" sz="1600" dirty="0">
                        <a:latin typeface="Calibri" panose="020F0502020204030204" pitchFamily="34" charset="0"/>
                        <a:cs typeface="Calibri" panose="020F0502020204030204" pitchFamily="34" charset="0"/>
                      </a:endParaRPr>
                    </a:p>
                  </a:txBody>
                  <a:tcPr marT="34310" marB="34310">
                    <a:solidFill>
                      <a:srgbClr val="0070C0"/>
                    </a:solidFill>
                  </a:tcPr>
                </a:tc>
                <a:tc>
                  <a:txBody>
                    <a:bodyPr/>
                    <a:lstStyle/>
                    <a:p>
                      <a:pPr algn="ctr"/>
                      <a:r>
                        <a:rPr lang="en-US" sz="1600" dirty="0" smtClean="0">
                          <a:latin typeface="Calibri" panose="020F0502020204030204" pitchFamily="34" charset="0"/>
                          <a:cs typeface="Calibri" panose="020F0502020204030204" pitchFamily="34" charset="0"/>
                        </a:rPr>
                        <a:t>Received</a:t>
                      </a:r>
                      <a:endParaRPr lang="en-US" sz="1600" dirty="0">
                        <a:latin typeface="Calibri" panose="020F0502020204030204" pitchFamily="34" charset="0"/>
                        <a:cs typeface="Calibri" panose="020F0502020204030204" pitchFamily="34" charset="0"/>
                      </a:endParaRPr>
                    </a:p>
                  </a:txBody>
                  <a:tcPr marT="34310" marB="34310">
                    <a:solidFill>
                      <a:srgbClr val="0070C0"/>
                    </a:solidFill>
                  </a:tcPr>
                </a:tc>
              </a:tr>
              <a:tr h="278290">
                <a:tc>
                  <a:txBody>
                    <a:bodyPr/>
                    <a:lstStyle/>
                    <a:p>
                      <a:r>
                        <a:rPr lang="en-US" sz="1600" dirty="0" smtClean="0">
                          <a:latin typeface="Calibri" panose="020F0502020204030204" pitchFamily="34" charset="0"/>
                          <a:cs typeface="Calibri" panose="020F0502020204030204" pitchFamily="34" charset="0"/>
                        </a:rPr>
                        <a:t>Interest</a:t>
                      </a:r>
                      <a:endParaRPr lang="en-US" sz="1600" dirty="0">
                        <a:latin typeface="Calibri" panose="020F0502020204030204" pitchFamily="34" charset="0"/>
                        <a:cs typeface="Calibri" panose="020F0502020204030204" pitchFamily="34" charset="0"/>
                      </a:endParaRPr>
                    </a:p>
                  </a:txBody>
                  <a:tcPr marT="34310" marB="34310">
                    <a:solidFill>
                      <a:srgbClr val="B8DFFA"/>
                    </a:solidFill>
                  </a:tcPr>
                </a:tc>
                <a:tc rowSpan="2">
                  <a:txBody>
                    <a:bodyPr/>
                    <a:lstStyle/>
                    <a:p>
                      <a:pPr algn="ctr"/>
                      <a:r>
                        <a:rPr lang="en-US" sz="1600" dirty="0" smtClean="0">
                          <a:latin typeface="Calibri" panose="020F0502020204030204" pitchFamily="34" charset="0"/>
                          <a:cs typeface="Calibri" panose="020F0502020204030204" pitchFamily="34" charset="0"/>
                        </a:rPr>
                        <a:t>CFO or CFF</a:t>
                      </a:r>
                      <a:endParaRPr lang="en-US" sz="1600" dirty="0">
                        <a:latin typeface="Calibri" panose="020F0502020204030204" pitchFamily="34" charset="0"/>
                        <a:cs typeface="Calibri" panose="020F0502020204030204" pitchFamily="34" charset="0"/>
                      </a:endParaRPr>
                    </a:p>
                  </a:txBody>
                  <a:tcPr marT="34310" marB="34310" anchor="ctr">
                    <a:solidFill>
                      <a:srgbClr val="B8DFFA"/>
                    </a:solidFill>
                  </a:tcPr>
                </a:tc>
                <a:tc rowSpan="2">
                  <a:txBody>
                    <a:bodyPr/>
                    <a:lstStyle/>
                    <a:p>
                      <a:pPr algn="ctr"/>
                      <a:r>
                        <a:rPr lang="en-US" sz="1600" dirty="0" smtClean="0">
                          <a:latin typeface="Calibri" panose="020F0502020204030204" pitchFamily="34" charset="0"/>
                          <a:cs typeface="Calibri" panose="020F0502020204030204" pitchFamily="34" charset="0"/>
                        </a:rPr>
                        <a:t>CFO or CFI</a:t>
                      </a:r>
                      <a:endParaRPr lang="en-US" sz="1600" dirty="0">
                        <a:latin typeface="Calibri" panose="020F0502020204030204" pitchFamily="34" charset="0"/>
                        <a:cs typeface="Calibri" panose="020F0502020204030204" pitchFamily="34" charset="0"/>
                      </a:endParaRPr>
                    </a:p>
                  </a:txBody>
                  <a:tcPr marT="34310" marB="34310" anchor="ctr">
                    <a:solidFill>
                      <a:srgbClr val="B8DFFA"/>
                    </a:solidFill>
                  </a:tcPr>
                </a:tc>
              </a:tr>
              <a:tr h="278290">
                <a:tc>
                  <a:txBody>
                    <a:bodyPr/>
                    <a:lstStyle/>
                    <a:p>
                      <a:r>
                        <a:rPr lang="en-US" sz="1600" dirty="0" smtClean="0">
                          <a:latin typeface="Calibri" panose="020F0502020204030204" pitchFamily="34" charset="0"/>
                          <a:cs typeface="Calibri" panose="020F0502020204030204" pitchFamily="34" charset="0"/>
                        </a:rPr>
                        <a:t>Dividend</a:t>
                      </a:r>
                      <a:endParaRPr lang="en-US" sz="1600" dirty="0">
                        <a:latin typeface="Calibri" panose="020F0502020204030204" pitchFamily="34" charset="0"/>
                        <a:cs typeface="Calibri" panose="020F0502020204030204" pitchFamily="34" charset="0"/>
                      </a:endParaRPr>
                    </a:p>
                  </a:txBody>
                  <a:tcPr marT="34310" marB="34310">
                    <a:solidFill>
                      <a:srgbClr val="B8DFFA"/>
                    </a:solidFill>
                  </a:tcPr>
                </a:tc>
                <a:tc vMerge="1">
                  <a:txBody>
                    <a:bodyPr/>
                    <a:lstStyle/>
                    <a:p>
                      <a:pPr algn="ctr"/>
                      <a:endParaRPr lang="en-US" dirty="0"/>
                    </a:p>
                  </a:txBody>
                  <a:tcPr/>
                </a:tc>
                <a:tc vMerge="1">
                  <a:txBody>
                    <a:bodyPr/>
                    <a:lstStyle/>
                    <a:p>
                      <a:pPr algn="ctr"/>
                      <a:endParaRPr lang="en-US" dirty="0"/>
                    </a:p>
                  </a:txBody>
                  <a:tcPr>
                    <a:solidFill>
                      <a:schemeClr val="accent1">
                        <a:lumMod val="20000"/>
                        <a:lumOff val="80000"/>
                      </a:schemeClr>
                    </a:solidFill>
                  </a:tcPr>
                </a:tc>
              </a:tr>
            </a:tbl>
          </a:graphicData>
        </a:graphic>
      </p:graphicFrame>
      <p:sp>
        <p:nvSpPr>
          <p:cNvPr id="69669" name="TextBox 5"/>
          <p:cNvSpPr txBox="1">
            <a:spLocks noChangeArrowheads="1"/>
          </p:cNvSpPr>
          <p:nvPr/>
        </p:nvSpPr>
        <p:spPr bwMode="auto">
          <a:xfrm>
            <a:off x="1183556" y="1200204"/>
            <a:ext cx="2514600" cy="338554"/>
          </a:xfrm>
          <a:prstGeom prst="rect">
            <a:avLst/>
          </a:prstGeom>
          <a:noFill/>
          <a:ln w="9525">
            <a:noFill/>
            <a:miter lim="800000"/>
            <a:headEnd/>
            <a:tailEnd/>
          </a:ln>
        </p:spPr>
        <p:txBody>
          <a:bodyPr>
            <a:spAutoFit/>
          </a:bodyPr>
          <a:lstStyle/>
          <a:p>
            <a:r>
              <a:rPr lang="en-US" sz="1600" b="1" dirty="0">
                <a:solidFill>
                  <a:schemeClr val="tx1">
                    <a:lumMod val="85000"/>
                    <a:lumOff val="15000"/>
                  </a:schemeClr>
                </a:solidFill>
                <a:latin typeface="Calibri" panose="020F0502020204030204" pitchFamily="34" charset="0"/>
                <a:cs typeface="Calibri" panose="020F0502020204030204" pitchFamily="34" charset="0"/>
              </a:rPr>
              <a:t>US GAAP</a:t>
            </a:r>
          </a:p>
        </p:txBody>
      </p:sp>
      <p:sp>
        <p:nvSpPr>
          <p:cNvPr id="69670" name="TextBox 6"/>
          <p:cNvSpPr txBox="1">
            <a:spLocks noChangeArrowheads="1"/>
          </p:cNvSpPr>
          <p:nvPr/>
        </p:nvSpPr>
        <p:spPr bwMode="auto">
          <a:xfrm>
            <a:off x="1171127" y="2704008"/>
            <a:ext cx="2514600" cy="338554"/>
          </a:xfrm>
          <a:prstGeom prst="rect">
            <a:avLst/>
          </a:prstGeom>
          <a:noFill/>
          <a:ln w="9525">
            <a:noFill/>
            <a:miter lim="800000"/>
            <a:headEnd/>
            <a:tailEnd/>
          </a:ln>
        </p:spPr>
        <p:txBody>
          <a:bodyPr>
            <a:spAutoFit/>
          </a:bodyPr>
          <a:lstStyle/>
          <a:p>
            <a:r>
              <a:rPr lang="en-US" sz="1600" b="1" dirty="0">
                <a:solidFill>
                  <a:schemeClr val="tx1">
                    <a:lumMod val="85000"/>
                    <a:lumOff val="15000"/>
                  </a:schemeClr>
                </a:solidFill>
                <a:latin typeface="Calibri" panose="020F0502020204030204" pitchFamily="34" charset="0"/>
                <a:cs typeface="Calibri" panose="020F0502020204030204" pitchFamily="34" charset="0"/>
              </a:rPr>
              <a:t>IFRS</a:t>
            </a:r>
          </a:p>
        </p:txBody>
      </p:sp>
    </p:spTree>
    <p:extLst>
      <p:ext uri="{BB962C8B-B14F-4D97-AF65-F5344CB8AC3E}">
        <p14:creationId xmlns:p14="http://schemas.microsoft.com/office/powerpoint/2010/main" val="2490649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kern="1200" dirty="0" smtClean="0">
                <a:ea typeface="+mn-ea"/>
                <a:cs typeface="Times New Roman" pitchFamily="18" charset="0"/>
              </a:rPr>
              <a:t>Clarification on Tax Flows</a:t>
            </a:r>
          </a:p>
        </p:txBody>
      </p:sp>
      <p:sp>
        <p:nvSpPr>
          <p:cNvPr id="3" name="Rectangle 2"/>
          <p:cNvSpPr/>
          <p:nvPr/>
        </p:nvSpPr>
        <p:spPr>
          <a:xfrm>
            <a:off x="381896" y="857250"/>
            <a:ext cx="5169049" cy="2677656"/>
          </a:xfrm>
          <a:prstGeom prst="rect">
            <a:avLst/>
          </a:prstGeom>
        </p:spPr>
        <p:txBody>
          <a:bodyPr wrap="square">
            <a:spAutoFit/>
          </a:bodyPr>
          <a:lstStyle/>
          <a:p>
            <a:pPr marL="171450" indent="-171450">
              <a:lnSpc>
                <a:spcPct val="200000"/>
              </a:lnSpc>
              <a:buFont typeface="Wingdings" panose="05000000000000000000" pitchFamily="2" charset="2"/>
              <a:buChar char="Ø"/>
            </a:pPr>
            <a:r>
              <a:rPr lang="en-US" sz="1200" dirty="0" smtClean="0">
                <a:latin typeface="Tahoma" panose="020B0604030504040204" pitchFamily="34" charset="0"/>
                <a:ea typeface="Tahoma" panose="020B0604030504040204" pitchFamily="34" charset="0"/>
                <a:cs typeface="Tahoma" panose="020B0604030504040204" pitchFamily="34" charset="0"/>
              </a:rPr>
              <a:t>    US </a:t>
            </a:r>
            <a:r>
              <a:rPr lang="en-US" sz="1200" dirty="0">
                <a:latin typeface="Tahoma" panose="020B0604030504040204" pitchFamily="34" charset="0"/>
                <a:ea typeface="Tahoma" panose="020B0604030504040204" pitchFamily="34" charset="0"/>
                <a:cs typeface="Tahoma" panose="020B0604030504040204" pitchFamily="34" charset="0"/>
              </a:rPr>
              <a:t>GAAP: Taxes on any type of income is to be shown in CFO</a:t>
            </a:r>
          </a:p>
          <a:p>
            <a:pPr marL="171450" indent="-171450">
              <a:lnSpc>
                <a:spcPct val="200000"/>
              </a:lnSpc>
              <a:buFont typeface="Wingdings" panose="05000000000000000000" pitchFamily="2" charset="2"/>
              <a:buChar char="Ø"/>
            </a:pPr>
            <a:r>
              <a:rPr lang="en-US" sz="1200" dirty="0" smtClean="0">
                <a:latin typeface="Tahoma" panose="020B0604030504040204" pitchFamily="34" charset="0"/>
                <a:ea typeface="Tahoma" panose="020B0604030504040204" pitchFamily="34" charset="0"/>
                <a:cs typeface="Tahoma" panose="020B0604030504040204" pitchFamily="34" charset="0"/>
              </a:rPr>
              <a:t>    IFRS</a:t>
            </a:r>
            <a:r>
              <a:rPr lang="en-US" sz="1200" dirty="0">
                <a:latin typeface="Tahoma" panose="020B0604030504040204" pitchFamily="34" charset="0"/>
                <a:ea typeface="Tahoma" panose="020B0604030504040204" pitchFamily="34" charset="0"/>
                <a:cs typeface="Tahoma" panose="020B0604030504040204" pitchFamily="34" charset="0"/>
              </a:rPr>
              <a:t>: Income Taxes should be classified as per respective incomes</a:t>
            </a:r>
          </a:p>
          <a:p>
            <a:pPr marL="171450" indent="-171450">
              <a:lnSpc>
                <a:spcPct val="200000"/>
              </a:lnSpc>
              <a:buFont typeface="Wingdings" panose="05000000000000000000" pitchFamily="2" charset="2"/>
              <a:buChar char="Ø"/>
            </a:pPr>
            <a:endParaRPr lang="en-US" sz="1200" dirty="0">
              <a:latin typeface="Tahoma" panose="020B0604030504040204" pitchFamily="34" charset="0"/>
              <a:ea typeface="Tahoma" panose="020B0604030504040204" pitchFamily="34" charset="0"/>
              <a:cs typeface="Tahoma" panose="020B0604030504040204" pitchFamily="34" charset="0"/>
            </a:endParaRPr>
          </a:p>
          <a:p>
            <a:pPr marL="171450" indent="-171450">
              <a:lnSpc>
                <a:spcPct val="200000"/>
              </a:lnSpc>
              <a:buFont typeface="Wingdings" panose="05000000000000000000" pitchFamily="2" charset="2"/>
              <a:buChar char="Ø"/>
            </a:pPr>
            <a:endParaRPr lang="en-US" sz="1200" dirty="0">
              <a:latin typeface="Tahoma" panose="020B0604030504040204" pitchFamily="34" charset="0"/>
              <a:ea typeface="Tahoma" panose="020B0604030504040204" pitchFamily="34" charset="0"/>
              <a:cs typeface="Tahoma" panose="020B0604030504040204" pitchFamily="34" charset="0"/>
            </a:endParaRPr>
          </a:p>
          <a:p>
            <a:pPr marL="171450" indent="-171450">
              <a:lnSpc>
                <a:spcPct val="200000"/>
              </a:lnSpc>
              <a:buFont typeface="Wingdings" panose="05000000000000000000" pitchFamily="2" charset="2"/>
              <a:buChar char="Ø"/>
            </a:pPr>
            <a:r>
              <a:rPr lang="en-US" sz="1200" dirty="0" smtClean="0">
                <a:latin typeface="Tahoma" panose="020B0604030504040204" pitchFamily="34" charset="0"/>
                <a:ea typeface="Tahoma" panose="020B0604030504040204" pitchFamily="34" charset="0"/>
                <a:cs typeface="Tahoma" panose="020B0604030504040204" pitchFamily="34" charset="0"/>
              </a:rPr>
              <a:t>    E.g</a:t>
            </a:r>
            <a:r>
              <a:rPr lang="en-US" sz="1200" dirty="0">
                <a:latin typeface="Tahoma" panose="020B0604030504040204" pitchFamily="34" charset="0"/>
                <a:ea typeface="Tahoma" panose="020B0604030504040204" pitchFamily="34" charset="0"/>
                <a:cs typeface="Tahoma" panose="020B0604030504040204" pitchFamily="34" charset="0"/>
              </a:rPr>
              <a:t>. Net Book Value of Machine $30,000</a:t>
            </a:r>
          </a:p>
          <a:p>
            <a:pPr marL="171450" indent="-171450">
              <a:lnSpc>
                <a:spcPct val="200000"/>
              </a:lnSpc>
              <a:buFont typeface="Wingdings" panose="05000000000000000000" pitchFamily="2" charset="2"/>
              <a:buChar char="Ø"/>
            </a:pPr>
            <a:r>
              <a:rPr lang="en-US" sz="1200" dirty="0" smtClean="0">
                <a:latin typeface="Tahoma" panose="020B0604030504040204" pitchFamily="34" charset="0"/>
                <a:ea typeface="Tahoma" panose="020B0604030504040204" pitchFamily="34" charset="0"/>
                <a:cs typeface="Tahoma" panose="020B0604030504040204" pitchFamily="34" charset="0"/>
              </a:rPr>
              <a:t>    Sales </a:t>
            </a:r>
            <a:r>
              <a:rPr lang="en-US" sz="1200" dirty="0">
                <a:latin typeface="Tahoma" panose="020B0604030504040204" pitchFamily="34" charset="0"/>
                <a:ea typeface="Tahoma" panose="020B0604030504040204" pitchFamily="34" charset="0"/>
                <a:cs typeface="Tahoma" panose="020B0604030504040204" pitchFamily="34" charset="0"/>
              </a:rPr>
              <a:t>Value: $ 35,000, selling cost is $1,000</a:t>
            </a:r>
          </a:p>
          <a:p>
            <a:pPr marL="171450" indent="-171450">
              <a:lnSpc>
                <a:spcPct val="200000"/>
              </a:lnSpc>
              <a:buFont typeface="Wingdings" panose="05000000000000000000" pitchFamily="2" charset="2"/>
              <a:buChar char="Ø"/>
            </a:pPr>
            <a:r>
              <a:rPr lang="en-US" sz="1200" dirty="0" smtClean="0">
                <a:latin typeface="Tahoma" panose="020B0604030504040204" pitchFamily="34" charset="0"/>
                <a:ea typeface="Tahoma" panose="020B0604030504040204" pitchFamily="34" charset="0"/>
                <a:cs typeface="Tahoma" panose="020B0604030504040204" pitchFamily="34" charset="0"/>
              </a:rPr>
              <a:t>    Tax </a:t>
            </a:r>
            <a:r>
              <a:rPr lang="en-US" sz="1200" dirty="0">
                <a:latin typeface="Tahoma" panose="020B0604030504040204" pitchFamily="34" charset="0"/>
                <a:ea typeface="Tahoma" panose="020B0604030504040204" pitchFamily="34" charset="0"/>
                <a:cs typeface="Tahoma" panose="020B0604030504040204" pitchFamily="34" charset="0"/>
              </a:rPr>
              <a:t>on income is 30%.</a:t>
            </a:r>
          </a:p>
        </p:txBody>
      </p:sp>
    </p:spTree>
    <p:extLst>
      <p:ext uri="{BB962C8B-B14F-4D97-AF65-F5344CB8AC3E}">
        <p14:creationId xmlns:p14="http://schemas.microsoft.com/office/powerpoint/2010/main" val="2490649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US" kern="1200" dirty="0" smtClean="0">
                <a:ea typeface="+mn-ea"/>
                <a:cs typeface="Times New Roman" pitchFamily="18" charset="0"/>
              </a:rPr>
              <a:t>Direct methods of calculating CFO</a:t>
            </a:r>
          </a:p>
        </p:txBody>
      </p:sp>
      <p:sp>
        <p:nvSpPr>
          <p:cNvPr id="392195" name="Text Box 4"/>
          <p:cNvSpPr txBox="1">
            <a:spLocks noChangeArrowheads="1"/>
          </p:cNvSpPr>
          <p:nvPr/>
        </p:nvSpPr>
        <p:spPr bwMode="auto">
          <a:xfrm>
            <a:off x="2437225" y="1919436"/>
            <a:ext cx="3168352" cy="2185214"/>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spcBef>
                <a:spcPct val="50000"/>
              </a:spcBef>
              <a:defRPr/>
            </a:pPr>
            <a:r>
              <a:rPr lang="en-US" sz="1600" dirty="0">
                <a:solidFill>
                  <a:schemeClr val="tx1">
                    <a:lumMod val="85000"/>
                    <a:lumOff val="15000"/>
                  </a:schemeClr>
                </a:solidFill>
                <a:latin typeface="Calibri" panose="020F0502020204030204" pitchFamily="34" charset="0"/>
                <a:cs typeface="Calibri" panose="020F0502020204030204" pitchFamily="34" charset="0"/>
              </a:rPr>
              <a:t>Cash received from customers</a:t>
            </a:r>
          </a:p>
          <a:p>
            <a:pPr>
              <a:spcBef>
                <a:spcPct val="50000"/>
              </a:spcBef>
              <a:defRPr/>
            </a:pPr>
            <a:r>
              <a:rPr lang="en-US" sz="1600" dirty="0">
                <a:solidFill>
                  <a:schemeClr val="tx1">
                    <a:lumMod val="85000"/>
                    <a:lumOff val="15000"/>
                  </a:schemeClr>
                </a:solidFill>
                <a:latin typeface="Calibri" panose="020F0502020204030204" pitchFamily="34" charset="0"/>
                <a:cs typeface="Calibri" panose="020F0502020204030204" pitchFamily="34" charset="0"/>
              </a:rPr>
              <a:t>(-) Cash paid to suppliers</a:t>
            </a:r>
          </a:p>
          <a:p>
            <a:pPr>
              <a:spcBef>
                <a:spcPct val="50000"/>
              </a:spcBef>
              <a:defRPr/>
            </a:pPr>
            <a:r>
              <a:rPr lang="en-US" sz="1600" dirty="0">
                <a:solidFill>
                  <a:schemeClr val="tx1">
                    <a:lumMod val="85000"/>
                    <a:lumOff val="15000"/>
                  </a:schemeClr>
                </a:solidFill>
                <a:latin typeface="Calibri" panose="020F0502020204030204" pitchFamily="34" charset="0"/>
                <a:cs typeface="Calibri" panose="020F0502020204030204" pitchFamily="34" charset="0"/>
              </a:rPr>
              <a:t>(-) Cash paid for expenses</a:t>
            </a:r>
          </a:p>
          <a:p>
            <a:pPr>
              <a:spcBef>
                <a:spcPct val="50000"/>
              </a:spcBef>
              <a:defRPr/>
            </a:pPr>
            <a:r>
              <a:rPr lang="en-US" sz="1600" dirty="0">
                <a:solidFill>
                  <a:schemeClr val="tx1">
                    <a:lumMod val="85000"/>
                    <a:lumOff val="15000"/>
                  </a:schemeClr>
                </a:solidFill>
                <a:latin typeface="Calibri" panose="020F0502020204030204" pitchFamily="34" charset="0"/>
                <a:cs typeface="Calibri" panose="020F0502020204030204" pitchFamily="34" charset="0"/>
              </a:rPr>
              <a:t>(-) Interests on loan, etc. paid</a:t>
            </a:r>
          </a:p>
          <a:p>
            <a:pPr>
              <a:spcBef>
                <a:spcPct val="50000"/>
              </a:spcBef>
              <a:defRPr/>
            </a:pPr>
            <a:r>
              <a:rPr lang="en-US" sz="1600" dirty="0">
                <a:solidFill>
                  <a:schemeClr val="tx1">
                    <a:lumMod val="85000"/>
                    <a:lumOff val="15000"/>
                  </a:schemeClr>
                </a:solidFill>
                <a:latin typeface="Calibri" panose="020F0502020204030204" pitchFamily="34" charset="0"/>
                <a:cs typeface="Calibri" panose="020F0502020204030204" pitchFamily="34" charset="0"/>
              </a:rPr>
              <a:t>(+) Other incomes in cash</a:t>
            </a:r>
          </a:p>
          <a:p>
            <a:pPr>
              <a:spcBef>
                <a:spcPct val="50000"/>
              </a:spcBef>
              <a:defRPr/>
            </a:pPr>
            <a:r>
              <a:rPr lang="en-US" sz="1600" dirty="0">
                <a:solidFill>
                  <a:schemeClr val="tx1">
                    <a:lumMod val="85000"/>
                    <a:lumOff val="15000"/>
                  </a:schemeClr>
                </a:solidFill>
                <a:latin typeface="Calibri" panose="020F0502020204030204" pitchFamily="34" charset="0"/>
                <a:cs typeface="Calibri" panose="020F0502020204030204" pitchFamily="34" charset="0"/>
              </a:rPr>
              <a:t>(-) Taxes paid in cash</a:t>
            </a:r>
          </a:p>
        </p:txBody>
      </p:sp>
      <p:sp>
        <p:nvSpPr>
          <p:cNvPr id="392196" name="Text Box 6"/>
          <p:cNvSpPr txBox="1">
            <a:spLocks noChangeArrowheads="1"/>
          </p:cNvSpPr>
          <p:nvPr/>
        </p:nvSpPr>
        <p:spPr bwMode="auto">
          <a:xfrm>
            <a:off x="611188" y="4196983"/>
            <a:ext cx="7287343" cy="523220"/>
          </a:xfrm>
          <a:prstGeom prst="rect">
            <a:avLst/>
          </a:prstGeom>
          <a:solidFill>
            <a:srgbClr val="007DDA"/>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wrap="square">
            <a:spAutoFit/>
          </a:bodyPr>
          <a:lstStyle/>
          <a:p>
            <a:pPr algn="ctr">
              <a:spcBef>
                <a:spcPct val="50000"/>
              </a:spcBef>
              <a:defRPr/>
            </a:pPr>
            <a:r>
              <a:rPr lang="en-US" sz="1400" b="1" dirty="0">
                <a:solidFill>
                  <a:schemeClr val="bg1"/>
                </a:solidFill>
                <a:latin typeface="Calibri" panose="020F0502020204030204" pitchFamily="34" charset="0"/>
                <a:cs typeface="Calibri" panose="020F0502020204030204" pitchFamily="34" charset="0"/>
              </a:rPr>
              <a:t>Non-cash items like depreciation &amp; Non-operating items like loss / gain on sale of assets, etc are NOT considered</a:t>
            </a:r>
          </a:p>
        </p:txBody>
      </p:sp>
      <p:sp>
        <p:nvSpPr>
          <p:cNvPr id="3" name="Rectangle 2"/>
          <p:cNvSpPr/>
          <p:nvPr/>
        </p:nvSpPr>
        <p:spPr>
          <a:xfrm>
            <a:off x="361841" y="883548"/>
            <a:ext cx="8459429" cy="830997"/>
          </a:xfrm>
          <a:prstGeom prst="rect">
            <a:avLst/>
          </a:prstGeom>
        </p:spPr>
        <p:txBody>
          <a:bodyPr wrap="square">
            <a:spAutoFit/>
          </a:bodyPr>
          <a:lstStyle/>
          <a:p>
            <a:pPr marL="285750" indent="-285750">
              <a:buFont typeface="Wingdings" panose="05000000000000000000" pitchFamily="2" charset="2"/>
              <a:buChar char="Ø"/>
            </a:pPr>
            <a:r>
              <a:rPr lang="en-US" sz="1200" dirty="0" smtClean="0">
                <a:latin typeface="Tahoma" panose="020B0604030504040204" pitchFamily="34" charset="0"/>
                <a:ea typeface="Tahoma" panose="020B0604030504040204" pitchFamily="34" charset="0"/>
                <a:cs typeface="Tahoma" panose="020B0604030504040204" pitchFamily="34" charset="0"/>
              </a:rPr>
              <a:t>Preferred under IFRS and US GAAP</a:t>
            </a:r>
          </a:p>
          <a:p>
            <a:pPr marL="285750" indent="-285750">
              <a:buFont typeface="Wingdings" panose="05000000000000000000" pitchFamily="2" charset="2"/>
              <a:buChar char="Ø"/>
            </a:pPr>
            <a:r>
              <a:rPr lang="en-US" sz="1200" dirty="0" smtClean="0">
                <a:latin typeface="Tahoma" panose="020B0604030504040204" pitchFamily="34" charset="0"/>
                <a:ea typeface="Tahoma" panose="020B0604030504040204" pitchFamily="34" charset="0"/>
                <a:cs typeface="Tahoma" panose="020B0604030504040204" pitchFamily="34" charset="0"/>
              </a:rPr>
              <a:t>Cash book / Bank Account becomes the source of the information</a:t>
            </a:r>
          </a:p>
          <a:p>
            <a:pPr marL="285750" indent="-285750">
              <a:buFont typeface="Wingdings" panose="05000000000000000000" pitchFamily="2" charset="2"/>
              <a:buChar char="Ø"/>
            </a:pPr>
            <a:r>
              <a:rPr lang="en-US" sz="1200" dirty="0" smtClean="0">
                <a:latin typeface="Tahoma" panose="020B0604030504040204" pitchFamily="34" charset="0"/>
                <a:ea typeface="Tahoma" panose="020B0604030504040204" pitchFamily="34" charset="0"/>
                <a:cs typeface="Tahoma" panose="020B0604030504040204" pitchFamily="34" charset="0"/>
              </a:rPr>
              <a:t>Alternatively, each line item of the income statement (which is based on accrual concept) is converted into cash receipts or cash payments.</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208590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36115" y="120328"/>
            <a:ext cx="8172450" cy="507206"/>
          </a:xfrm>
        </p:spPr>
        <p:txBody>
          <a:bodyPr/>
          <a:lstStyle/>
          <a:p>
            <a:pPr eaLnBrk="1" hangingPunct="1">
              <a:defRPr/>
            </a:pPr>
            <a:r>
              <a:rPr lang="en-US" sz="2800" kern="1200" dirty="0" smtClean="0">
                <a:ea typeface="+mn-ea"/>
                <a:cs typeface="Times New Roman" pitchFamily="18" charset="0"/>
              </a:rPr>
              <a:t>Indirect methods of calculating CFO</a:t>
            </a:r>
          </a:p>
        </p:txBody>
      </p:sp>
      <p:sp>
        <p:nvSpPr>
          <p:cNvPr id="71683" name="Rectangle 3"/>
          <p:cNvSpPr>
            <a:spLocks noChangeArrowheads="1"/>
          </p:cNvSpPr>
          <p:nvPr/>
        </p:nvSpPr>
        <p:spPr bwMode="auto">
          <a:xfrm>
            <a:off x="333375" y="757452"/>
            <a:ext cx="8559105" cy="354376"/>
          </a:xfrm>
          <a:prstGeom prst="rect">
            <a:avLst/>
          </a:prstGeom>
          <a:noFill/>
          <a:ln w="9525">
            <a:noFill/>
            <a:miter lim="800000"/>
            <a:headEnd/>
            <a:tailEnd/>
          </a:ln>
        </p:spPr>
        <p:txBody>
          <a:bodyPr/>
          <a:lstStyle/>
          <a:p>
            <a:pPr>
              <a:lnSpc>
                <a:spcPct val="90000"/>
              </a:lnSpc>
              <a:spcBef>
                <a:spcPct val="20000"/>
              </a:spcBef>
            </a:pPr>
            <a:r>
              <a:rPr lang="en-US" sz="1200" b="1" dirty="0" smtClean="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Net </a:t>
            </a:r>
            <a:r>
              <a:rPr lang="en-US" sz="1200" b="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income is converted to operating cash flow by making various adjustments</a:t>
            </a:r>
          </a:p>
        </p:txBody>
      </p:sp>
      <p:grpSp>
        <p:nvGrpSpPr>
          <p:cNvPr id="2" name="Group 13"/>
          <p:cNvGrpSpPr>
            <a:grpSpLocks/>
          </p:cNvGrpSpPr>
          <p:nvPr/>
        </p:nvGrpSpPr>
        <p:grpSpPr bwMode="auto">
          <a:xfrm>
            <a:off x="1910195" y="1164135"/>
            <a:ext cx="5003367" cy="2893100"/>
            <a:chOff x="932189" y="1786752"/>
            <a:chExt cx="4955516" cy="3855637"/>
          </a:xfrm>
        </p:grpSpPr>
        <p:sp>
          <p:nvSpPr>
            <p:cNvPr id="71686" name="Text Box 6"/>
            <p:cNvSpPr txBox="1">
              <a:spLocks noChangeArrowheads="1"/>
            </p:cNvSpPr>
            <p:nvPr/>
          </p:nvSpPr>
          <p:spPr bwMode="auto">
            <a:xfrm>
              <a:off x="2606343" y="1786752"/>
              <a:ext cx="3281362" cy="3855637"/>
            </a:xfrm>
            <a:prstGeom prst="rect">
              <a:avLst/>
            </a:prstGeom>
            <a:noFill/>
            <a:ln w="9525">
              <a:noFill/>
              <a:prstDash val="sysDot"/>
              <a:miter lim="800000"/>
              <a:headEnd/>
              <a:tailEnd/>
            </a:ln>
          </p:spPr>
          <p:txBody>
            <a:bodyPr>
              <a:spAutoFit/>
            </a:bodyPr>
            <a:lstStyle/>
            <a:p>
              <a:pPr>
                <a:spcBef>
                  <a:spcPct val="50000"/>
                </a:spcBef>
              </a:pPr>
              <a:r>
                <a:rPr lang="en-US" sz="14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Net Income (as per P/L)</a:t>
              </a:r>
            </a:p>
            <a:p>
              <a:pPr>
                <a:spcBef>
                  <a:spcPct val="50000"/>
                </a:spcBef>
              </a:pPr>
              <a:r>
                <a:rPr lang="en-US" sz="14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Non cash incomes</a:t>
              </a:r>
            </a:p>
            <a:p>
              <a:pPr>
                <a:spcBef>
                  <a:spcPct val="50000"/>
                </a:spcBef>
              </a:pPr>
              <a:r>
                <a:rPr lang="en-US" sz="14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Non cash expenses</a:t>
              </a:r>
            </a:p>
            <a:p>
              <a:pPr>
                <a:spcBef>
                  <a:spcPct val="50000"/>
                </a:spcBef>
              </a:pPr>
              <a:r>
                <a:rPr lang="en-US" sz="14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Non operating incomes</a:t>
              </a:r>
            </a:p>
            <a:p>
              <a:pPr>
                <a:spcBef>
                  <a:spcPct val="50000"/>
                </a:spcBef>
              </a:pPr>
              <a:r>
                <a:rPr lang="en-US" sz="14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Non operating expenses</a:t>
              </a:r>
            </a:p>
            <a:p>
              <a:pPr>
                <a:spcBef>
                  <a:spcPct val="50000"/>
                </a:spcBef>
              </a:pPr>
              <a:r>
                <a:rPr lang="en-US" sz="14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Tax provision made</a:t>
              </a:r>
            </a:p>
            <a:p>
              <a:pPr>
                <a:spcBef>
                  <a:spcPct val="50000"/>
                </a:spcBef>
              </a:pPr>
              <a:r>
                <a:rPr lang="en-US" sz="14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Taxes actually deposited</a:t>
              </a:r>
            </a:p>
            <a:p>
              <a:pPr>
                <a:spcBef>
                  <a:spcPct val="50000"/>
                </a:spcBef>
              </a:pPr>
              <a:r>
                <a:rPr lang="en-US" sz="14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a:t>
              </a:r>
              <a:r>
                <a:rPr lang="en-US" sz="1400"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Increase in current liability</a:t>
              </a:r>
            </a:p>
            <a:p>
              <a:pPr>
                <a:spcBef>
                  <a:spcPct val="50000"/>
                </a:spcBef>
              </a:pPr>
              <a:r>
                <a:rPr lang="en-US" sz="1400" i="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Increase in current assets</a:t>
              </a:r>
            </a:p>
          </p:txBody>
        </p:sp>
        <p:sp>
          <p:nvSpPr>
            <p:cNvPr id="317446" name="Left Brace 5"/>
            <p:cNvSpPr>
              <a:spLocks/>
            </p:cNvSpPr>
            <p:nvPr/>
          </p:nvSpPr>
          <p:spPr bwMode="auto">
            <a:xfrm>
              <a:off x="2297438" y="2343990"/>
              <a:ext cx="285750" cy="504586"/>
            </a:xfrm>
            <a:prstGeom prst="leftBrace">
              <a:avLst>
                <a:gd name="adj1" fmla="val 8336"/>
                <a:gd name="adj2" fmla="val 50000"/>
              </a:avLst>
            </a:prstGeom>
            <a:ln>
              <a:headEnd/>
              <a:tailEnd/>
            </a:ln>
          </p:spPr>
          <p:style>
            <a:lnRef idx="1">
              <a:schemeClr val="dk1"/>
            </a:lnRef>
            <a:fillRef idx="0">
              <a:schemeClr val="dk1"/>
            </a:fillRef>
            <a:effectRef idx="0">
              <a:schemeClr val="dk1"/>
            </a:effectRef>
            <a:fontRef idx="minor">
              <a:schemeClr val="tx1"/>
            </a:fontRef>
          </p:style>
          <p:txBody>
            <a:bodyPr/>
            <a:lstStyle/>
            <a:p>
              <a:pPr>
                <a:defRPr/>
              </a:pPr>
              <a:endParaRPr lang="en-US" sz="14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317447" name="Left Brace 6"/>
            <p:cNvSpPr>
              <a:spLocks/>
            </p:cNvSpPr>
            <p:nvPr/>
          </p:nvSpPr>
          <p:spPr bwMode="auto">
            <a:xfrm>
              <a:off x="2309318" y="4054793"/>
              <a:ext cx="287336" cy="504586"/>
            </a:xfrm>
            <a:prstGeom prst="leftBrace">
              <a:avLst>
                <a:gd name="adj1" fmla="val 8336"/>
                <a:gd name="adj2" fmla="val 50000"/>
              </a:avLst>
            </a:prstGeom>
            <a:ln>
              <a:headEnd/>
              <a:tailEnd/>
            </a:ln>
          </p:spPr>
          <p:style>
            <a:lnRef idx="1">
              <a:schemeClr val="dk1"/>
            </a:lnRef>
            <a:fillRef idx="0">
              <a:schemeClr val="dk1"/>
            </a:fillRef>
            <a:effectRef idx="0">
              <a:schemeClr val="dk1"/>
            </a:effectRef>
            <a:fontRef idx="minor">
              <a:schemeClr val="tx1"/>
            </a:fontRef>
          </p:style>
          <p:txBody>
            <a:bodyPr/>
            <a:lstStyle/>
            <a:p>
              <a:pPr>
                <a:defRPr/>
              </a:pPr>
              <a:endParaRPr lang="en-US" sz="14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317448" name="Left Brace 7"/>
            <p:cNvSpPr>
              <a:spLocks/>
            </p:cNvSpPr>
            <p:nvPr/>
          </p:nvSpPr>
          <p:spPr bwMode="auto">
            <a:xfrm>
              <a:off x="2299027" y="3209057"/>
              <a:ext cx="325437" cy="583923"/>
            </a:xfrm>
            <a:prstGeom prst="leftBrace">
              <a:avLst>
                <a:gd name="adj1" fmla="val 8337"/>
                <a:gd name="adj2" fmla="val 50000"/>
              </a:avLst>
            </a:prstGeom>
            <a:ln>
              <a:headEnd/>
              <a:tailEnd/>
            </a:ln>
          </p:spPr>
          <p:style>
            <a:lnRef idx="1">
              <a:schemeClr val="dk1"/>
            </a:lnRef>
            <a:fillRef idx="0">
              <a:schemeClr val="dk1"/>
            </a:fillRef>
            <a:effectRef idx="0">
              <a:schemeClr val="dk1"/>
            </a:effectRef>
            <a:fontRef idx="minor">
              <a:schemeClr val="tx1"/>
            </a:fontRef>
          </p:style>
          <p:txBody>
            <a:bodyPr/>
            <a:lstStyle/>
            <a:p>
              <a:pPr>
                <a:defRPr/>
              </a:pPr>
              <a:endParaRPr lang="en-US" sz="14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317449" name="Left Brace 8"/>
            <p:cNvSpPr>
              <a:spLocks/>
            </p:cNvSpPr>
            <p:nvPr/>
          </p:nvSpPr>
          <p:spPr bwMode="auto">
            <a:xfrm>
              <a:off x="2343368" y="4947559"/>
              <a:ext cx="285750" cy="504586"/>
            </a:xfrm>
            <a:prstGeom prst="leftBrace">
              <a:avLst>
                <a:gd name="adj1" fmla="val 8336"/>
                <a:gd name="adj2" fmla="val 50000"/>
              </a:avLst>
            </a:prstGeom>
            <a:ln>
              <a:headEnd/>
              <a:tailEnd/>
            </a:ln>
          </p:spPr>
          <p:style>
            <a:lnRef idx="1">
              <a:schemeClr val="dk1"/>
            </a:lnRef>
            <a:fillRef idx="0">
              <a:schemeClr val="dk1"/>
            </a:fillRef>
            <a:effectRef idx="0">
              <a:schemeClr val="dk1"/>
            </a:effectRef>
            <a:fontRef idx="minor">
              <a:schemeClr val="tx1"/>
            </a:fontRef>
          </p:style>
          <p:txBody>
            <a:bodyPr/>
            <a:lstStyle/>
            <a:p>
              <a:pPr>
                <a:defRPr/>
              </a:pPr>
              <a:endParaRPr lang="en-US" sz="14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71691" name="TextBox 9"/>
            <p:cNvSpPr txBox="1">
              <a:spLocks noChangeArrowheads="1"/>
            </p:cNvSpPr>
            <p:nvPr/>
          </p:nvSpPr>
          <p:spPr bwMode="auto">
            <a:xfrm>
              <a:off x="932189" y="2426310"/>
              <a:ext cx="1228299" cy="410175"/>
            </a:xfrm>
            <a:prstGeom prst="rect">
              <a:avLst/>
            </a:prstGeom>
            <a:noFill/>
            <a:ln w="9525">
              <a:noFill/>
              <a:miter lim="800000"/>
              <a:headEnd/>
              <a:tailEnd/>
            </a:ln>
          </p:spPr>
          <p:txBody>
            <a:bodyPr>
              <a:spAutoFit/>
            </a:bodyPr>
            <a:lstStyle/>
            <a:p>
              <a:pPr algn="r"/>
              <a:r>
                <a:rPr lang="en-US" sz="1400" dirty="0">
                  <a:solidFill>
                    <a:schemeClr val="tx1">
                      <a:lumMod val="85000"/>
                      <a:lumOff val="15000"/>
                    </a:schemeClr>
                  </a:solidFill>
                  <a:latin typeface="Calibri" panose="020F0502020204030204" pitchFamily="34" charset="0"/>
                  <a:cs typeface="Calibri" panose="020F0502020204030204" pitchFamily="34" charset="0"/>
                </a:rPr>
                <a:t>Step 1</a:t>
              </a:r>
            </a:p>
          </p:txBody>
        </p:sp>
        <p:sp>
          <p:nvSpPr>
            <p:cNvPr id="71692" name="TextBox 10"/>
            <p:cNvSpPr txBox="1">
              <a:spLocks noChangeArrowheads="1"/>
            </p:cNvSpPr>
            <p:nvPr/>
          </p:nvSpPr>
          <p:spPr bwMode="auto">
            <a:xfrm>
              <a:off x="948109" y="3386742"/>
              <a:ext cx="1228298" cy="410175"/>
            </a:xfrm>
            <a:prstGeom prst="rect">
              <a:avLst/>
            </a:prstGeom>
            <a:noFill/>
            <a:ln w="9525">
              <a:noFill/>
              <a:miter lim="800000"/>
              <a:headEnd/>
              <a:tailEnd/>
            </a:ln>
          </p:spPr>
          <p:txBody>
            <a:bodyPr>
              <a:spAutoFit/>
            </a:bodyPr>
            <a:lstStyle/>
            <a:p>
              <a:pPr algn="r"/>
              <a:r>
                <a:rPr lang="en-US" sz="1400" dirty="0">
                  <a:solidFill>
                    <a:schemeClr val="tx1">
                      <a:lumMod val="85000"/>
                      <a:lumOff val="15000"/>
                    </a:schemeClr>
                  </a:solidFill>
                  <a:latin typeface="Calibri" panose="020F0502020204030204" pitchFamily="34" charset="0"/>
                  <a:cs typeface="Calibri" panose="020F0502020204030204" pitchFamily="34" charset="0"/>
                </a:rPr>
                <a:t>Step 2</a:t>
              </a:r>
            </a:p>
          </p:txBody>
        </p:sp>
        <p:sp>
          <p:nvSpPr>
            <p:cNvPr id="71693" name="TextBox 11"/>
            <p:cNvSpPr txBox="1">
              <a:spLocks noChangeArrowheads="1"/>
            </p:cNvSpPr>
            <p:nvPr/>
          </p:nvSpPr>
          <p:spPr bwMode="auto">
            <a:xfrm>
              <a:off x="960673" y="4153301"/>
              <a:ext cx="1228298" cy="410175"/>
            </a:xfrm>
            <a:prstGeom prst="rect">
              <a:avLst/>
            </a:prstGeom>
            <a:noFill/>
            <a:ln w="9525">
              <a:noFill/>
              <a:miter lim="800000"/>
              <a:headEnd/>
              <a:tailEnd/>
            </a:ln>
          </p:spPr>
          <p:txBody>
            <a:bodyPr>
              <a:spAutoFit/>
            </a:bodyPr>
            <a:lstStyle/>
            <a:p>
              <a:pPr algn="r"/>
              <a:r>
                <a:rPr lang="en-US" sz="1400" dirty="0">
                  <a:solidFill>
                    <a:schemeClr val="tx1">
                      <a:lumMod val="85000"/>
                      <a:lumOff val="15000"/>
                    </a:schemeClr>
                  </a:solidFill>
                  <a:latin typeface="Calibri" panose="020F0502020204030204" pitchFamily="34" charset="0"/>
                  <a:cs typeface="Calibri" panose="020F0502020204030204" pitchFamily="34" charset="0"/>
                </a:rPr>
                <a:t>Step 3</a:t>
              </a:r>
            </a:p>
          </p:txBody>
        </p:sp>
        <p:sp>
          <p:nvSpPr>
            <p:cNvPr id="71694" name="TextBox 12"/>
            <p:cNvSpPr txBox="1">
              <a:spLocks noChangeArrowheads="1"/>
            </p:cNvSpPr>
            <p:nvPr/>
          </p:nvSpPr>
          <p:spPr bwMode="auto">
            <a:xfrm>
              <a:off x="993820" y="5059544"/>
              <a:ext cx="1228298" cy="410175"/>
            </a:xfrm>
            <a:prstGeom prst="rect">
              <a:avLst/>
            </a:prstGeom>
            <a:noFill/>
            <a:ln w="9525">
              <a:noFill/>
              <a:miter lim="800000"/>
              <a:headEnd/>
              <a:tailEnd/>
            </a:ln>
          </p:spPr>
          <p:txBody>
            <a:bodyPr>
              <a:spAutoFit/>
            </a:bodyPr>
            <a:lstStyle/>
            <a:p>
              <a:pPr algn="r"/>
              <a:r>
                <a:rPr lang="en-US" sz="1400" dirty="0">
                  <a:solidFill>
                    <a:schemeClr val="tx1">
                      <a:lumMod val="85000"/>
                      <a:lumOff val="15000"/>
                    </a:schemeClr>
                  </a:solidFill>
                  <a:latin typeface="Calibri" panose="020F0502020204030204" pitchFamily="34" charset="0"/>
                  <a:cs typeface="Calibri" panose="020F0502020204030204" pitchFamily="34" charset="0"/>
                </a:rPr>
                <a:t>Step 4</a:t>
              </a:r>
            </a:p>
          </p:txBody>
        </p:sp>
      </p:grpSp>
      <p:sp>
        <p:nvSpPr>
          <p:cNvPr id="71685" name="TextBox 13"/>
          <p:cNvSpPr txBox="1">
            <a:spLocks noChangeArrowheads="1"/>
          </p:cNvSpPr>
          <p:nvPr/>
        </p:nvSpPr>
        <p:spPr bwMode="auto">
          <a:xfrm>
            <a:off x="566502" y="4184958"/>
            <a:ext cx="7935103" cy="461665"/>
          </a:xfrm>
          <a:prstGeom prst="rect">
            <a:avLst/>
          </a:prstGeom>
          <a:noFill/>
          <a:ln w="9525">
            <a:noFill/>
            <a:miter lim="800000"/>
            <a:headEnd/>
            <a:tailEnd/>
          </a:ln>
        </p:spPr>
        <p:txBody>
          <a:bodyPr wrap="square">
            <a:spAutoFit/>
          </a:bodyPr>
          <a:lstStyle/>
          <a:p>
            <a:pPr algn="just"/>
            <a:r>
              <a:rPr lang="en-US" sz="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Under US GAAP, a statement reconciling Net Income and CFO is to be shown in footnotes if Direct Method for CFO is used. This is the reason why most firms prefer following Indirect Method.</a:t>
            </a:r>
            <a:endParaRPr lang="en-IN" sz="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26371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42283" y="123478"/>
            <a:ext cx="8172450" cy="507206"/>
          </a:xfrm>
        </p:spPr>
        <p:txBody>
          <a:bodyPr/>
          <a:lstStyle/>
          <a:p>
            <a:pPr eaLnBrk="1" hangingPunct="1">
              <a:defRPr/>
            </a:pPr>
            <a:r>
              <a:rPr lang="en-US" kern="1200" dirty="0" smtClean="0">
                <a:ea typeface="+mn-ea"/>
              </a:rPr>
              <a:t>Lets Practice</a:t>
            </a:r>
          </a:p>
        </p:txBody>
      </p:sp>
      <p:sp>
        <p:nvSpPr>
          <p:cNvPr id="13" name="TextBox 14"/>
          <p:cNvSpPr txBox="1">
            <a:spLocks noChangeArrowheads="1"/>
          </p:cNvSpPr>
          <p:nvPr/>
        </p:nvSpPr>
        <p:spPr bwMode="auto">
          <a:xfrm>
            <a:off x="395536" y="850151"/>
            <a:ext cx="8280920" cy="1500667"/>
          </a:xfrm>
          <a:prstGeom prst="rect">
            <a:avLst/>
          </a:prstGeom>
          <a:noFill/>
          <a:ln w="9525">
            <a:noFill/>
            <a:miter lim="800000"/>
            <a:headEnd/>
            <a:tailEnd/>
          </a:ln>
        </p:spPr>
        <p:txBody>
          <a:bodyPr wrap="square" anchor="ctr">
            <a:spAutoFit/>
          </a:bodyPr>
          <a:lstStyle/>
          <a:p>
            <a:pPr algn="just">
              <a:lnSpc>
                <a:spcPct val="200000"/>
              </a:lnSpc>
            </a:pPr>
            <a:r>
              <a:rPr lang="en-US" sz="1600" dirty="0">
                <a:solidFill>
                  <a:schemeClr val="tx1">
                    <a:lumMod val="85000"/>
                    <a:lumOff val="15000"/>
                  </a:schemeClr>
                </a:solidFill>
                <a:latin typeface="Calibri" panose="020F0502020204030204" pitchFamily="34" charset="0"/>
                <a:cs typeface="Calibri" panose="020F0502020204030204" pitchFamily="34" charset="0"/>
              </a:rPr>
              <a:t>A firm has net cash sales of Rs.3,500, earnings after taxes (EAT) of Rs.1,000, depreciation expense of Rs.500, cost of goods sold (COGS) of Rs.1,500. Also, inventory decreased by Rs.100, and accounts receivable increased by Rs.300. What is the firm's cash flow from operations? </a:t>
            </a:r>
          </a:p>
        </p:txBody>
      </p:sp>
    </p:spTree>
    <p:extLst>
      <p:ext uri="{BB962C8B-B14F-4D97-AF65-F5344CB8AC3E}">
        <p14:creationId xmlns:p14="http://schemas.microsoft.com/office/powerpoint/2010/main" val="26871669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What will you learn today…?</a:t>
            </a:r>
            <a:endParaRPr lang="en-IN" dirty="0"/>
          </a:p>
        </p:txBody>
      </p:sp>
      <p:sp>
        <p:nvSpPr>
          <p:cNvPr id="4" name="Content Placeholder 3"/>
          <p:cNvSpPr>
            <a:spLocks noGrp="1"/>
          </p:cNvSpPr>
          <p:nvPr>
            <p:ph idx="1"/>
          </p:nvPr>
        </p:nvSpPr>
        <p:spPr>
          <a:xfrm>
            <a:off x="388467" y="607899"/>
            <a:ext cx="7886700" cy="3927702"/>
          </a:xfrm>
        </p:spPr>
        <p:txBody>
          <a:bodyPr>
            <a:normAutofit/>
          </a:bodyPr>
          <a:lstStyle/>
          <a:p>
            <a:pPr marL="285750" indent="-285750">
              <a:lnSpc>
                <a:spcPct val="100000"/>
              </a:lnSpc>
              <a:buFont typeface="Wingdings" panose="05000000000000000000" pitchFamily="2" charset="2"/>
              <a:buChar char="Ø"/>
            </a:pPr>
            <a:endParaRPr lang="en-US" dirty="0" smtClean="0"/>
          </a:p>
          <a:p>
            <a:pPr marL="285750" indent="-285750">
              <a:lnSpc>
                <a:spcPct val="100000"/>
              </a:lnSpc>
              <a:buFont typeface="Wingdings" panose="05000000000000000000" pitchFamily="2" charset="2"/>
              <a:buChar char="Ø"/>
            </a:pPr>
            <a:r>
              <a:rPr lang="en-US" dirty="0" smtClean="0"/>
              <a:t>The Instructors- Led by FinStudyClub Powered by Wiley</a:t>
            </a:r>
            <a:endParaRPr lang="en-US" dirty="0"/>
          </a:p>
          <a:p>
            <a:pPr marL="285750" indent="-285750">
              <a:lnSpc>
                <a:spcPct val="100000"/>
              </a:lnSpc>
              <a:buFont typeface="Wingdings" panose="05000000000000000000" pitchFamily="2" charset="2"/>
              <a:buChar char="Ø"/>
            </a:pPr>
            <a:endParaRPr lang="en-US" dirty="0"/>
          </a:p>
          <a:p>
            <a:pPr marL="285750" indent="-285750">
              <a:lnSpc>
                <a:spcPct val="100000"/>
              </a:lnSpc>
              <a:buFont typeface="Wingdings" panose="05000000000000000000" pitchFamily="2" charset="2"/>
              <a:buChar char="Ø"/>
            </a:pPr>
            <a:r>
              <a:rPr lang="en-US" dirty="0"/>
              <a:t>CFA Level 1 Introduction</a:t>
            </a:r>
          </a:p>
          <a:p>
            <a:pPr marL="285750" indent="-285750">
              <a:lnSpc>
                <a:spcPct val="100000"/>
              </a:lnSpc>
              <a:buFont typeface="Wingdings" panose="05000000000000000000" pitchFamily="2" charset="2"/>
              <a:buChar char="Ø"/>
            </a:pPr>
            <a:endParaRPr lang="en-US" dirty="0"/>
          </a:p>
          <a:p>
            <a:pPr marL="285750" indent="-285750">
              <a:lnSpc>
                <a:spcPct val="100000"/>
              </a:lnSpc>
              <a:buFont typeface="Wingdings" panose="05000000000000000000" pitchFamily="2" charset="2"/>
              <a:buChar char="Ø"/>
            </a:pPr>
            <a:r>
              <a:rPr lang="en-US" dirty="0"/>
              <a:t>Who should write it? </a:t>
            </a:r>
            <a:endParaRPr lang="en-US" dirty="0" smtClean="0"/>
          </a:p>
          <a:p>
            <a:pPr marL="285750" indent="-285750">
              <a:lnSpc>
                <a:spcPct val="100000"/>
              </a:lnSpc>
              <a:buFont typeface="Wingdings" panose="05000000000000000000" pitchFamily="2" charset="2"/>
              <a:buChar char="Ø"/>
            </a:pPr>
            <a:endParaRPr lang="en-US" dirty="0"/>
          </a:p>
          <a:p>
            <a:pPr marL="285750" indent="-285750">
              <a:lnSpc>
                <a:spcPct val="100000"/>
              </a:lnSpc>
              <a:buFont typeface="Wingdings" panose="05000000000000000000" pitchFamily="2" charset="2"/>
              <a:buChar char="Ø"/>
            </a:pPr>
            <a:r>
              <a:rPr lang="en-US" dirty="0" smtClean="0"/>
              <a:t>How to prepare for it?</a:t>
            </a:r>
            <a:endParaRPr lang="en-US" dirty="0"/>
          </a:p>
          <a:p>
            <a:pPr marL="285750" indent="-285750">
              <a:lnSpc>
                <a:spcPct val="100000"/>
              </a:lnSpc>
              <a:buFont typeface="Wingdings" panose="05000000000000000000" pitchFamily="2" charset="2"/>
              <a:buChar char="Ø"/>
            </a:pPr>
            <a:endParaRPr lang="en-US" dirty="0"/>
          </a:p>
          <a:p>
            <a:pPr marL="285750" indent="-285750">
              <a:lnSpc>
                <a:spcPct val="100000"/>
              </a:lnSpc>
              <a:buFont typeface="Wingdings" panose="05000000000000000000" pitchFamily="2" charset="2"/>
              <a:buChar char="Ø"/>
            </a:pPr>
            <a:r>
              <a:rPr lang="en-US" b="1" dirty="0" smtClean="0"/>
              <a:t>The Refresher Course: Your Success Mantra</a:t>
            </a:r>
            <a:endParaRPr lang="en-IN" b="1" dirty="0"/>
          </a:p>
          <a:p>
            <a:pPr marL="285750" indent="-285750">
              <a:lnSpc>
                <a:spcPct val="100000"/>
              </a:lnSpc>
              <a:buFont typeface="Wingdings" panose="05000000000000000000" pitchFamily="2" charset="2"/>
              <a:buChar char="Ø"/>
            </a:pPr>
            <a:endParaRPr lang="en-US" dirty="0"/>
          </a:p>
          <a:p>
            <a:pPr marL="285750" indent="-285750">
              <a:lnSpc>
                <a:spcPct val="100000"/>
              </a:lnSpc>
              <a:buFont typeface="Wingdings" panose="05000000000000000000" pitchFamily="2" charset="2"/>
              <a:buChar char="Ø"/>
            </a:pPr>
            <a:r>
              <a:rPr lang="en-US" dirty="0"/>
              <a:t>Sample Class: </a:t>
            </a:r>
            <a:r>
              <a:rPr lang="en-US" dirty="0" smtClean="0"/>
              <a:t>FRA: Cash Flow Statement (R27)</a:t>
            </a:r>
            <a:endParaRPr lang="en-US" dirty="0"/>
          </a:p>
          <a:p>
            <a:pPr marL="285750" indent="-285750">
              <a:lnSpc>
                <a:spcPct val="100000"/>
              </a:lnSpc>
              <a:buFont typeface="Wingdings" panose="05000000000000000000" pitchFamily="2" charset="2"/>
              <a:buChar char="Ø"/>
            </a:pPr>
            <a:endParaRPr lang="en-US" dirty="0"/>
          </a:p>
          <a:p>
            <a:pPr marL="285750" indent="-285750">
              <a:lnSpc>
                <a:spcPct val="100000"/>
              </a:lnSpc>
              <a:buFont typeface="Wingdings" panose="05000000000000000000" pitchFamily="2" charset="2"/>
              <a:buChar char="Ø"/>
            </a:pPr>
            <a:r>
              <a:rPr lang="en-US" dirty="0"/>
              <a:t>Q &amp; A Sessions</a:t>
            </a:r>
            <a:endParaRPr lang="en-IN" dirty="0"/>
          </a:p>
          <a:p>
            <a:pPr marL="285750" indent="-285750">
              <a:lnSpc>
                <a:spcPct val="100000"/>
              </a:lnSpc>
              <a:buFont typeface="Wingdings" panose="05000000000000000000" pitchFamily="2" charset="2"/>
              <a:buChar char="Ø"/>
            </a:pPr>
            <a:endParaRPr lang="en-IN" dirty="0">
              <a:latin typeface="Calibri" panose="020F0502020204030204" pitchFamily="34" charset="0"/>
            </a:endParaRPr>
          </a:p>
          <a:p>
            <a:pPr marL="285750" indent="-285750">
              <a:lnSpc>
                <a:spcPct val="100000"/>
              </a:lnSpc>
              <a:buFont typeface="Wingdings" panose="05000000000000000000" pitchFamily="2" charset="2"/>
              <a:buChar char="Ø"/>
            </a:pPr>
            <a:endParaRPr lang="en-IN" dirty="0">
              <a:latin typeface="Calibri" panose="020F0502020204030204" pitchFamily="34" charset="0"/>
            </a:endParaRPr>
          </a:p>
          <a:p>
            <a:pPr marL="285750" indent="-285750">
              <a:lnSpc>
                <a:spcPct val="100000"/>
              </a:lnSpc>
              <a:buFont typeface="Wingdings" panose="05000000000000000000" pitchFamily="2" charset="2"/>
              <a:buChar char="Ø"/>
            </a:pPr>
            <a:endParaRPr lang="en-US" dirty="0"/>
          </a:p>
          <a:p>
            <a:pPr marL="285750" indent="-285750">
              <a:lnSpc>
                <a:spcPct val="100000"/>
              </a:lnSpc>
              <a:buFont typeface="Wingdings" panose="05000000000000000000" pitchFamily="2" charset="2"/>
              <a:buChar char="Ø"/>
            </a:pPr>
            <a:endParaRPr lang="en-US" dirty="0"/>
          </a:p>
          <a:p>
            <a:pPr marL="285750" indent="-285750">
              <a:lnSpc>
                <a:spcPct val="10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38298106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31997" y="120329"/>
            <a:ext cx="8172450" cy="507206"/>
          </a:xfrm>
        </p:spPr>
        <p:txBody>
          <a:bodyPr/>
          <a:lstStyle/>
          <a:p>
            <a:pPr eaLnBrk="1" hangingPunct="1">
              <a:defRPr/>
            </a:pPr>
            <a:r>
              <a:rPr lang="en-US" kern="1200" dirty="0" smtClean="0">
                <a:ea typeface="+mn-ea"/>
              </a:rPr>
              <a:t>Lets practice</a:t>
            </a:r>
          </a:p>
        </p:txBody>
      </p:sp>
      <p:sp>
        <p:nvSpPr>
          <p:cNvPr id="79875" name="TextBox 14"/>
          <p:cNvSpPr txBox="1">
            <a:spLocks noChangeArrowheads="1"/>
          </p:cNvSpPr>
          <p:nvPr/>
        </p:nvSpPr>
        <p:spPr bwMode="auto">
          <a:xfrm>
            <a:off x="372616" y="627535"/>
            <a:ext cx="8591872" cy="4247317"/>
          </a:xfrm>
          <a:prstGeom prst="rect">
            <a:avLst/>
          </a:prstGeom>
          <a:noFill/>
          <a:ln w="9525">
            <a:noFill/>
            <a:miter lim="800000"/>
            <a:headEnd/>
            <a:tailEnd/>
          </a:ln>
        </p:spPr>
        <p:txBody>
          <a:bodyPr wrap="square">
            <a:spAutoFit/>
          </a:bodyPr>
          <a:lstStyle/>
          <a:p>
            <a:pPr algn="just">
              <a:lnSpc>
                <a:spcPct val="150000"/>
              </a:lnSpc>
            </a:pPr>
            <a:r>
              <a:rPr lang="en-US" sz="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The following information is from the balance sheet of </a:t>
            </a:r>
            <a:r>
              <a:rPr lang="en-US" sz="1200" dirty="0" smtClean="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Google Inc.</a:t>
            </a:r>
            <a:endParaRPr lang="en-US" sz="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en-US" sz="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Net Income for </a:t>
            </a:r>
            <a:r>
              <a:rPr lang="en-US" sz="1200" dirty="0" smtClean="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01/05/2015 </a:t>
            </a:r>
            <a:r>
              <a:rPr lang="en-US" sz="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to </a:t>
            </a:r>
            <a:r>
              <a:rPr lang="en-US" sz="1200" dirty="0" smtClean="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31/05/2015: </a:t>
            </a:r>
            <a:r>
              <a:rPr lang="en-US" sz="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Rs.8,000 </a:t>
            </a:r>
            <a:endParaRPr lang="en-US" sz="1200" dirty="0" smtClean="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endParaRPr lang="en-US" sz="1200" dirty="0" smtClean="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endParaRPr lang="en-US" sz="1200" dirty="0" smtClean="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endParaRPr lang="en-US" sz="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en-US" sz="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a:t>
            </a:r>
          </a:p>
          <a:p>
            <a:pPr algn="just">
              <a:lnSpc>
                <a:spcPct val="150000"/>
              </a:lnSpc>
            </a:pPr>
            <a:endParaRPr lang="en-US" sz="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endParaRPr lang="en-US" sz="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endParaRPr lang="en-US" sz="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endParaRPr lang="en-US" sz="1200" dirty="0" smtClean="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en-US" sz="1200" dirty="0" smtClean="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Using </a:t>
            </a:r>
            <a:r>
              <a:rPr lang="en-US" sz="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the indirect method, calculate the cash flow from operations for Silverstone Company as of </a:t>
            </a:r>
            <a:r>
              <a:rPr lang="en-US" sz="1200" dirty="0" smtClean="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31/05/2015</a:t>
            </a:r>
            <a:r>
              <a:rPr lang="en-US" sz="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a:t>
            </a:r>
          </a:p>
          <a:p>
            <a:pPr algn="just">
              <a:lnSpc>
                <a:spcPct val="150000"/>
              </a:lnSpc>
            </a:pPr>
            <a:r>
              <a:rPr lang="en-US" sz="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A) Increase in cash of Rs.8,025. </a:t>
            </a:r>
          </a:p>
          <a:p>
            <a:pPr algn="just">
              <a:lnSpc>
                <a:spcPct val="150000"/>
              </a:lnSpc>
            </a:pPr>
            <a:r>
              <a:rPr lang="en-US" sz="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B) Increase in cash of Rs.8,125. </a:t>
            </a:r>
          </a:p>
          <a:p>
            <a:pPr algn="just">
              <a:lnSpc>
                <a:spcPct val="150000"/>
              </a:lnSpc>
            </a:pPr>
            <a:r>
              <a:rPr lang="en-US" sz="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C) Increase in cash of Rs.7,725. </a:t>
            </a:r>
          </a:p>
          <a:p>
            <a:pPr algn="just">
              <a:lnSpc>
                <a:spcPct val="150000"/>
              </a:lnSpc>
            </a:pPr>
            <a:endParaRPr lang="en-US" sz="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862213995"/>
              </p:ext>
            </p:extLst>
          </p:nvPr>
        </p:nvGraphicFramePr>
        <p:xfrm>
          <a:off x="509586" y="1503726"/>
          <a:ext cx="8094861" cy="1644089"/>
        </p:xfrm>
        <a:graphic>
          <a:graphicData uri="http://schemas.openxmlformats.org/drawingml/2006/table">
            <a:tbl>
              <a:tblPr firstRow="1" bandRow="1">
                <a:tableStyleId>{00A15C55-8517-42AA-B614-E9B94910E393}</a:tableStyleId>
              </a:tblPr>
              <a:tblGrid>
                <a:gridCol w="2698287"/>
                <a:gridCol w="2698287"/>
                <a:gridCol w="2698287"/>
              </a:tblGrid>
              <a:tr h="347414">
                <a:tc>
                  <a:txBody>
                    <a:bodyPr/>
                    <a:lstStyle/>
                    <a:p>
                      <a:pPr algn="ctr">
                        <a:lnSpc>
                          <a:spcPct val="115000"/>
                        </a:lnSpc>
                        <a:spcAft>
                          <a:spcPts val="0"/>
                        </a:spcAft>
                      </a:pPr>
                      <a:r>
                        <a:rPr lang="en-IN" sz="1600" dirty="0">
                          <a:latin typeface="Calibri" panose="020F0502020204030204" pitchFamily="34" charset="0"/>
                          <a:cs typeface="Calibri" panose="020F0502020204030204" pitchFamily="34" charset="0"/>
                        </a:rPr>
                        <a:t>Account  </a:t>
                      </a:r>
                      <a:endParaRPr lang="en-IN" sz="1600" dirty="0">
                        <a:solidFill>
                          <a:schemeClr val="accent3"/>
                        </a:solidFill>
                        <a:latin typeface="Calibri" panose="020F0502020204030204" pitchFamily="34" charset="0"/>
                        <a:ea typeface="Calibri"/>
                        <a:cs typeface="Calibri" panose="020F0502020204030204" pitchFamily="34" charset="0"/>
                      </a:endParaRPr>
                    </a:p>
                  </a:txBody>
                  <a:tcPr marL="68580" marR="68580" marT="0" marB="0" anchor="b">
                    <a:solidFill>
                      <a:srgbClr val="007DDA"/>
                    </a:solidFill>
                  </a:tcPr>
                </a:tc>
                <a:tc>
                  <a:txBody>
                    <a:bodyPr/>
                    <a:lstStyle/>
                    <a:p>
                      <a:pPr algn="ctr"/>
                      <a:r>
                        <a:rPr lang="en-US" sz="1600" dirty="0" smtClean="0">
                          <a:latin typeface="Calibri" panose="020F0502020204030204" pitchFamily="34" charset="0"/>
                          <a:cs typeface="Calibri" panose="020F0502020204030204" pitchFamily="34" charset="0"/>
                        </a:rPr>
                        <a:t>Balance</a:t>
                      </a:r>
                      <a:r>
                        <a:rPr lang="en-US" sz="1600" baseline="0" dirty="0" smtClean="0">
                          <a:latin typeface="Calibri" panose="020F0502020204030204" pitchFamily="34" charset="0"/>
                          <a:cs typeface="Calibri" panose="020F0502020204030204" pitchFamily="34" charset="0"/>
                        </a:rPr>
                        <a:t> 01/05/2015</a:t>
                      </a:r>
                      <a:endParaRPr lang="en-IN" sz="1600" dirty="0">
                        <a:latin typeface="Calibri" panose="020F0502020204030204" pitchFamily="34" charset="0"/>
                        <a:cs typeface="Calibri" panose="020F0502020204030204" pitchFamily="34" charset="0"/>
                      </a:endParaRPr>
                    </a:p>
                  </a:txBody>
                  <a:tcPr marT="34300" marB="34300">
                    <a:solidFill>
                      <a:srgbClr val="007DDA"/>
                    </a:solidFill>
                  </a:tcPr>
                </a:tc>
                <a:tc>
                  <a:txBody>
                    <a:bodyPr/>
                    <a:lstStyle/>
                    <a:p>
                      <a:pPr algn="ctr"/>
                      <a:r>
                        <a:rPr lang="en-US" sz="1600" dirty="0" smtClean="0">
                          <a:latin typeface="Calibri" panose="020F0502020204030204" pitchFamily="34" charset="0"/>
                          <a:cs typeface="Calibri" panose="020F0502020204030204" pitchFamily="34" charset="0"/>
                        </a:rPr>
                        <a:t>Balance 31/05/2015</a:t>
                      </a:r>
                      <a:endParaRPr lang="en-IN" sz="1600" dirty="0">
                        <a:latin typeface="Calibri" panose="020F0502020204030204" pitchFamily="34" charset="0"/>
                        <a:cs typeface="Calibri" panose="020F0502020204030204" pitchFamily="34" charset="0"/>
                      </a:endParaRPr>
                    </a:p>
                  </a:txBody>
                  <a:tcPr marT="34300" marB="34300">
                    <a:solidFill>
                      <a:srgbClr val="007DDA"/>
                    </a:solidFill>
                  </a:tcPr>
                </a:tc>
              </a:tr>
              <a:tr h="259335">
                <a:tc>
                  <a:txBody>
                    <a:bodyPr/>
                    <a:lstStyle/>
                    <a:p>
                      <a:pPr algn="l" rtl="0" fontAlgn="b"/>
                      <a:r>
                        <a:rPr lang="en-IN" sz="1400" u="none" strike="noStrike" dirty="0">
                          <a:solidFill>
                            <a:schemeClr val="tx1">
                              <a:lumMod val="85000"/>
                              <a:lumOff val="15000"/>
                            </a:schemeClr>
                          </a:solidFill>
                          <a:latin typeface="Calibri" panose="020F0502020204030204" pitchFamily="34" charset="0"/>
                          <a:cs typeface="Calibri" panose="020F0502020204030204" pitchFamily="34" charset="0"/>
                        </a:rPr>
                        <a:t>Inventory </a:t>
                      </a:r>
                      <a:endParaRPr lang="en-IN" sz="1400" b="0" i="0" u="none" strike="noStrike" dirty="0">
                        <a:solidFill>
                          <a:schemeClr val="tx1">
                            <a:lumMod val="85000"/>
                            <a:lumOff val="15000"/>
                          </a:schemeClr>
                        </a:solidFill>
                        <a:latin typeface="Calibri" panose="020F0502020204030204" pitchFamily="34" charset="0"/>
                        <a:cs typeface="Calibri" panose="020F0502020204030204" pitchFamily="34" charset="0"/>
                      </a:endParaRPr>
                    </a:p>
                  </a:txBody>
                  <a:tcPr marL="9525" marR="9525" marT="7146" marB="0" anchor="b">
                    <a:solidFill>
                      <a:srgbClr val="B8DFFA"/>
                    </a:solidFill>
                  </a:tcPr>
                </a:tc>
                <a:tc>
                  <a:txBody>
                    <a:bodyPr/>
                    <a:lstStyle/>
                    <a:p>
                      <a:pPr algn="ctr" rtl="0" fontAlgn="b"/>
                      <a:r>
                        <a:rPr lang="en-IN" sz="1400" u="none" strike="noStrike" dirty="0">
                          <a:solidFill>
                            <a:schemeClr val="tx1">
                              <a:lumMod val="85000"/>
                              <a:lumOff val="15000"/>
                            </a:schemeClr>
                          </a:solidFill>
                          <a:latin typeface="Calibri" panose="020F0502020204030204" pitchFamily="34" charset="0"/>
                          <a:cs typeface="Calibri" panose="020F0502020204030204" pitchFamily="34" charset="0"/>
                        </a:rPr>
                        <a:t>Rs. 2,000</a:t>
                      </a:r>
                      <a:endParaRPr lang="en-IN" sz="1400" b="0" i="0" u="none" strike="noStrike" dirty="0">
                        <a:solidFill>
                          <a:schemeClr val="tx1">
                            <a:lumMod val="85000"/>
                            <a:lumOff val="15000"/>
                          </a:schemeClr>
                        </a:solidFill>
                        <a:latin typeface="Calibri" panose="020F0502020204030204" pitchFamily="34" charset="0"/>
                        <a:cs typeface="Calibri" panose="020F0502020204030204" pitchFamily="34" charset="0"/>
                      </a:endParaRPr>
                    </a:p>
                  </a:txBody>
                  <a:tcPr marL="9525" marR="9525" marT="7146" marB="0" anchor="b">
                    <a:solidFill>
                      <a:srgbClr val="B8DFFA"/>
                    </a:solidFill>
                  </a:tcPr>
                </a:tc>
                <a:tc>
                  <a:txBody>
                    <a:bodyPr/>
                    <a:lstStyle/>
                    <a:p>
                      <a:pPr algn="ctr" rtl="0" fontAlgn="b"/>
                      <a:r>
                        <a:rPr lang="en-IN" sz="1400" u="none" strike="noStrike" dirty="0">
                          <a:solidFill>
                            <a:schemeClr val="tx1">
                              <a:lumMod val="85000"/>
                              <a:lumOff val="15000"/>
                            </a:schemeClr>
                          </a:solidFill>
                          <a:latin typeface="Calibri" panose="020F0502020204030204" pitchFamily="34" charset="0"/>
                          <a:cs typeface="Calibri" panose="020F0502020204030204" pitchFamily="34" charset="0"/>
                        </a:rPr>
                        <a:t>Rs. 1,750</a:t>
                      </a:r>
                      <a:endParaRPr lang="en-IN" sz="1400" b="0" i="0" u="none" strike="noStrike" dirty="0">
                        <a:solidFill>
                          <a:schemeClr val="tx1">
                            <a:lumMod val="85000"/>
                            <a:lumOff val="15000"/>
                          </a:schemeClr>
                        </a:solidFill>
                        <a:latin typeface="Calibri" panose="020F0502020204030204" pitchFamily="34" charset="0"/>
                        <a:cs typeface="Calibri" panose="020F0502020204030204" pitchFamily="34" charset="0"/>
                      </a:endParaRPr>
                    </a:p>
                  </a:txBody>
                  <a:tcPr marL="9525" marR="9525" marT="7146" marB="0" anchor="b">
                    <a:solidFill>
                      <a:srgbClr val="B8DFFA"/>
                    </a:solidFill>
                  </a:tcPr>
                </a:tc>
              </a:tr>
              <a:tr h="259335">
                <a:tc>
                  <a:txBody>
                    <a:bodyPr/>
                    <a:lstStyle/>
                    <a:p>
                      <a:pPr algn="l" rtl="0" fontAlgn="b"/>
                      <a:r>
                        <a:rPr lang="en-IN" sz="1400" u="none" strike="noStrike" dirty="0">
                          <a:solidFill>
                            <a:schemeClr val="tx1">
                              <a:lumMod val="85000"/>
                              <a:lumOff val="15000"/>
                            </a:schemeClr>
                          </a:solidFill>
                          <a:latin typeface="Calibri" panose="020F0502020204030204" pitchFamily="34" charset="0"/>
                          <a:cs typeface="Calibri" panose="020F0502020204030204" pitchFamily="34" charset="0"/>
                        </a:rPr>
                        <a:t>Prepaid exp. </a:t>
                      </a:r>
                      <a:endParaRPr lang="en-IN" sz="1400" b="0" i="0" u="none" strike="noStrike" dirty="0">
                        <a:solidFill>
                          <a:schemeClr val="tx1">
                            <a:lumMod val="85000"/>
                            <a:lumOff val="15000"/>
                          </a:schemeClr>
                        </a:solidFill>
                        <a:latin typeface="Calibri" panose="020F0502020204030204" pitchFamily="34" charset="0"/>
                        <a:cs typeface="Calibri" panose="020F0502020204030204" pitchFamily="34" charset="0"/>
                      </a:endParaRPr>
                    </a:p>
                  </a:txBody>
                  <a:tcPr marL="9525" marR="9525" marT="7146" marB="0" anchor="b">
                    <a:solidFill>
                      <a:srgbClr val="B8DFFA"/>
                    </a:solidFill>
                  </a:tcPr>
                </a:tc>
                <a:tc>
                  <a:txBody>
                    <a:bodyPr/>
                    <a:lstStyle/>
                    <a:p>
                      <a:pPr algn="ctr" rtl="0" fontAlgn="b"/>
                      <a:r>
                        <a:rPr lang="en-IN" sz="1400" u="none" strike="noStrike" dirty="0">
                          <a:solidFill>
                            <a:schemeClr val="tx1">
                              <a:lumMod val="85000"/>
                              <a:lumOff val="15000"/>
                            </a:schemeClr>
                          </a:solidFill>
                          <a:latin typeface="Calibri" panose="020F0502020204030204" pitchFamily="34" charset="0"/>
                          <a:cs typeface="Calibri" panose="020F0502020204030204" pitchFamily="34" charset="0"/>
                        </a:rPr>
                        <a:t>Rs. 1,200</a:t>
                      </a:r>
                      <a:endParaRPr lang="en-IN" sz="1400" b="0" i="0" u="none" strike="noStrike" dirty="0">
                        <a:solidFill>
                          <a:schemeClr val="tx1">
                            <a:lumMod val="85000"/>
                            <a:lumOff val="15000"/>
                          </a:schemeClr>
                        </a:solidFill>
                        <a:latin typeface="Calibri" panose="020F0502020204030204" pitchFamily="34" charset="0"/>
                        <a:cs typeface="Calibri" panose="020F0502020204030204" pitchFamily="34" charset="0"/>
                      </a:endParaRPr>
                    </a:p>
                  </a:txBody>
                  <a:tcPr marL="9525" marR="9525" marT="7146" marB="0" anchor="b">
                    <a:solidFill>
                      <a:srgbClr val="B8DFFA"/>
                    </a:solidFill>
                  </a:tcPr>
                </a:tc>
                <a:tc>
                  <a:txBody>
                    <a:bodyPr/>
                    <a:lstStyle/>
                    <a:p>
                      <a:pPr algn="ctr" rtl="0" fontAlgn="b"/>
                      <a:r>
                        <a:rPr lang="en-IN" sz="1400" u="none" strike="noStrike" dirty="0">
                          <a:solidFill>
                            <a:schemeClr val="tx1">
                              <a:lumMod val="85000"/>
                              <a:lumOff val="15000"/>
                            </a:schemeClr>
                          </a:solidFill>
                          <a:latin typeface="Calibri" panose="020F0502020204030204" pitchFamily="34" charset="0"/>
                          <a:cs typeface="Calibri" panose="020F0502020204030204" pitchFamily="34" charset="0"/>
                        </a:rPr>
                        <a:t>Rs. 1,700</a:t>
                      </a:r>
                      <a:endParaRPr lang="en-IN" sz="1400" b="0" i="0" u="none" strike="noStrike" dirty="0">
                        <a:solidFill>
                          <a:schemeClr val="tx1">
                            <a:lumMod val="85000"/>
                            <a:lumOff val="15000"/>
                          </a:schemeClr>
                        </a:solidFill>
                        <a:latin typeface="Calibri" panose="020F0502020204030204" pitchFamily="34" charset="0"/>
                        <a:cs typeface="Calibri" panose="020F0502020204030204" pitchFamily="34" charset="0"/>
                      </a:endParaRPr>
                    </a:p>
                  </a:txBody>
                  <a:tcPr marL="9525" marR="9525" marT="7146" marB="0" anchor="b">
                    <a:solidFill>
                      <a:srgbClr val="B8DFFA"/>
                    </a:solidFill>
                  </a:tcPr>
                </a:tc>
              </a:tr>
              <a:tr h="259335">
                <a:tc>
                  <a:txBody>
                    <a:bodyPr/>
                    <a:lstStyle/>
                    <a:p>
                      <a:pPr algn="l" rtl="0" fontAlgn="b"/>
                      <a:r>
                        <a:rPr lang="en-IN" sz="1400" u="none" strike="noStrike" dirty="0" smtClean="0">
                          <a:solidFill>
                            <a:schemeClr val="tx1">
                              <a:lumMod val="85000"/>
                              <a:lumOff val="15000"/>
                            </a:schemeClr>
                          </a:solidFill>
                          <a:latin typeface="Calibri" panose="020F0502020204030204" pitchFamily="34" charset="0"/>
                          <a:cs typeface="Calibri" panose="020F0502020204030204" pitchFamily="34" charset="0"/>
                        </a:rPr>
                        <a:t>Accumulated Depreciation</a:t>
                      </a:r>
                      <a:endParaRPr lang="en-IN" sz="1400" b="0" i="0" u="none" strike="noStrike" dirty="0">
                        <a:solidFill>
                          <a:schemeClr val="tx1">
                            <a:lumMod val="85000"/>
                            <a:lumOff val="15000"/>
                          </a:schemeClr>
                        </a:solidFill>
                        <a:latin typeface="Calibri" panose="020F0502020204030204" pitchFamily="34" charset="0"/>
                        <a:cs typeface="Calibri" panose="020F0502020204030204" pitchFamily="34" charset="0"/>
                      </a:endParaRPr>
                    </a:p>
                  </a:txBody>
                  <a:tcPr marL="9525" marR="9525" marT="7146" marB="0" anchor="b">
                    <a:solidFill>
                      <a:srgbClr val="B8DFFA"/>
                    </a:solidFill>
                  </a:tcPr>
                </a:tc>
                <a:tc>
                  <a:txBody>
                    <a:bodyPr/>
                    <a:lstStyle/>
                    <a:p>
                      <a:pPr algn="ctr" rtl="0" fontAlgn="b"/>
                      <a:r>
                        <a:rPr lang="en-IN" sz="1400" u="none" strike="noStrike" dirty="0">
                          <a:solidFill>
                            <a:schemeClr val="tx1">
                              <a:lumMod val="85000"/>
                              <a:lumOff val="15000"/>
                            </a:schemeClr>
                          </a:solidFill>
                          <a:latin typeface="Calibri" panose="020F0502020204030204" pitchFamily="34" charset="0"/>
                          <a:cs typeface="Calibri" panose="020F0502020204030204" pitchFamily="34" charset="0"/>
                        </a:rPr>
                        <a:t>Rs. 800</a:t>
                      </a:r>
                      <a:endParaRPr lang="en-IN" sz="1400" b="0" i="0" u="none" strike="noStrike" dirty="0">
                        <a:solidFill>
                          <a:schemeClr val="tx1">
                            <a:lumMod val="85000"/>
                            <a:lumOff val="15000"/>
                          </a:schemeClr>
                        </a:solidFill>
                        <a:latin typeface="Calibri" panose="020F0502020204030204" pitchFamily="34" charset="0"/>
                        <a:cs typeface="Calibri" panose="020F0502020204030204" pitchFamily="34" charset="0"/>
                      </a:endParaRPr>
                    </a:p>
                  </a:txBody>
                  <a:tcPr marL="9525" marR="9525" marT="7146" marB="0" anchor="b">
                    <a:solidFill>
                      <a:srgbClr val="B8DFFA"/>
                    </a:solidFill>
                  </a:tcPr>
                </a:tc>
                <a:tc>
                  <a:txBody>
                    <a:bodyPr/>
                    <a:lstStyle/>
                    <a:p>
                      <a:pPr algn="ctr" rtl="0" fontAlgn="b"/>
                      <a:r>
                        <a:rPr lang="en-IN" sz="1400" u="none" strike="noStrike" dirty="0">
                          <a:solidFill>
                            <a:schemeClr val="tx1">
                              <a:lumMod val="85000"/>
                              <a:lumOff val="15000"/>
                            </a:schemeClr>
                          </a:solidFill>
                          <a:latin typeface="Calibri" panose="020F0502020204030204" pitchFamily="34" charset="0"/>
                          <a:cs typeface="Calibri" panose="020F0502020204030204" pitchFamily="34" charset="0"/>
                        </a:rPr>
                        <a:t>Rs. 975</a:t>
                      </a:r>
                      <a:endParaRPr lang="en-IN" sz="1400" b="0" i="0" u="none" strike="noStrike" dirty="0">
                        <a:solidFill>
                          <a:schemeClr val="tx1">
                            <a:lumMod val="85000"/>
                            <a:lumOff val="15000"/>
                          </a:schemeClr>
                        </a:solidFill>
                        <a:latin typeface="Calibri" panose="020F0502020204030204" pitchFamily="34" charset="0"/>
                        <a:cs typeface="Calibri" panose="020F0502020204030204" pitchFamily="34" charset="0"/>
                      </a:endParaRPr>
                    </a:p>
                  </a:txBody>
                  <a:tcPr marL="9525" marR="9525" marT="7146" marB="0" anchor="b">
                    <a:solidFill>
                      <a:srgbClr val="B8DFFA"/>
                    </a:solidFill>
                  </a:tcPr>
                </a:tc>
              </a:tr>
              <a:tr h="259335">
                <a:tc>
                  <a:txBody>
                    <a:bodyPr/>
                    <a:lstStyle/>
                    <a:p>
                      <a:pPr algn="l" rtl="0" fontAlgn="b"/>
                      <a:r>
                        <a:rPr lang="en-IN" sz="1400" u="none" strike="noStrike" dirty="0">
                          <a:solidFill>
                            <a:schemeClr val="tx1">
                              <a:lumMod val="85000"/>
                              <a:lumOff val="15000"/>
                            </a:schemeClr>
                          </a:solidFill>
                          <a:latin typeface="Calibri" panose="020F0502020204030204" pitchFamily="34" charset="0"/>
                          <a:cs typeface="Calibri" panose="020F0502020204030204" pitchFamily="34" charset="0"/>
                        </a:rPr>
                        <a:t>Accounts payable </a:t>
                      </a:r>
                      <a:endParaRPr lang="en-IN" sz="1400" b="0" i="0" u="none" strike="noStrike" dirty="0">
                        <a:solidFill>
                          <a:schemeClr val="tx1">
                            <a:lumMod val="85000"/>
                            <a:lumOff val="15000"/>
                          </a:schemeClr>
                        </a:solidFill>
                        <a:latin typeface="Calibri" panose="020F0502020204030204" pitchFamily="34" charset="0"/>
                        <a:cs typeface="Calibri" panose="020F0502020204030204" pitchFamily="34" charset="0"/>
                      </a:endParaRPr>
                    </a:p>
                  </a:txBody>
                  <a:tcPr marL="9525" marR="9525" marT="7146" marB="0" anchor="b">
                    <a:solidFill>
                      <a:srgbClr val="B8DFFA"/>
                    </a:solidFill>
                  </a:tcPr>
                </a:tc>
                <a:tc>
                  <a:txBody>
                    <a:bodyPr/>
                    <a:lstStyle/>
                    <a:p>
                      <a:pPr algn="ctr" rtl="0" fontAlgn="b"/>
                      <a:r>
                        <a:rPr lang="en-IN" sz="1400" u="none" strike="noStrike" dirty="0">
                          <a:solidFill>
                            <a:schemeClr val="tx1">
                              <a:lumMod val="85000"/>
                              <a:lumOff val="15000"/>
                            </a:schemeClr>
                          </a:solidFill>
                          <a:latin typeface="Calibri" panose="020F0502020204030204" pitchFamily="34" charset="0"/>
                          <a:cs typeface="Calibri" panose="020F0502020204030204" pitchFamily="34" charset="0"/>
                        </a:rPr>
                        <a:t>Rs. 425</a:t>
                      </a:r>
                      <a:endParaRPr lang="en-IN" sz="1400" b="0" i="0" u="none" strike="noStrike" dirty="0">
                        <a:solidFill>
                          <a:schemeClr val="tx1">
                            <a:lumMod val="85000"/>
                            <a:lumOff val="15000"/>
                          </a:schemeClr>
                        </a:solidFill>
                        <a:latin typeface="Calibri" panose="020F0502020204030204" pitchFamily="34" charset="0"/>
                        <a:cs typeface="Calibri" panose="020F0502020204030204" pitchFamily="34" charset="0"/>
                      </a:endParaRPr>
                    </a:p>
                  </a:txBody>
                  <a:tcPr marL="9525" marR="9525" marT="7146" marB="0" anchor="b">
                    <a:solidFill>
                      <a:srgbClr val="B8DFFA"/>
                    </a:solidFill>
                  </a:tcPr>
                </a:tc>
                <a:tc>
                  <a:txBody>
                    <a:bodyPr/>
                    <a:lstStyle/>
                    <a:p>
                      <a:pPr algn="ctr" rtl="0" fontAlgn="b"/>
                      <a:r>
                        <a:rPr lang="en-IN" sz="1400" u="none" strike="noStrike" dirty="0">
                          <a:solidFill>
                            <a:schemeClr val="tx1">
                              <a:lumMod val="85000"/>
                              <a:lumOff val="15000"/>
                            </a:schemeClr>
                          </a:solidFill>
                          <a:latin typeface="Calibri" panose="020F0502020204030204" pitchFamily="34" charset="0"/>
                          <a:cs typeface="Calibri" panose="020F0502020204030204" pitchFamily="34" charset="0"/>
                        </a:rPr>
                        <a:t>Rs. 625</a:t>
                      </a:r>
                      <a:endParaRPr lang="en-IN" sz="1400" b="0" i="0" u="none" strike="noStrike" dirty="0">
                        <a:solidFill>
                          <a:schemeClr val="tx1">
                            <a:lumMod val="85000"/>
                            <a:lumOff val="15000"/>
                          </a:schemeClr>
                        </a:solidFill>
                        <a:latin typeface="Calibri" panose="020F0502020204030204" pitchFamily="34" charset="0"/>
                        <a:cs typeface="Calibri" panose="020F0502020204030204" pitchFamily="34" charset="0"/>
                      </a:endParaRPr>
                    </a:p>
                  </a:txBody>
                  <a:tcPr marL="9525" marR="9525" marT="7146" marB="0" anchor="b">
                    <a:solidFill>
                      <a:srgbClr val="B8DFFA"/>
                    </a:solidFill>
                  </a:tcPr>
                </a:tc>
              </a:tr>
              <a:tr h="259335">
                <a:tc>
                  <a:txBody>
                    <a:bodyPr/>
                    <a:lstStyle/>
                    <a:p>
                      <a:pPr algn="l" rtl="0" fontAlgn="b"/>
                      <a:r>
                        <a:rPr lang="en-IN" sz="1400" u="none" strike="noStrike" dirty="0">
                          <a:solidFill>
                            <a:schemeClr val="tx1">
                              <a:lumMod val="85000"/>
                              <a:lumOff val="15000"/>
                            </a:schemeClr>
                          </a:solidFill>
                          <a:latin typeface="Calibri" panose="020F0502020204030204" pitchFamily="34" charset="0"/>
                          <a:cs typeface="Calibri" panose="020F0502020204030204" pitchFamily="34" charset="0"/>
                        </a:rPr>
                        <a:t>Long term bonds payable </a:t>
                      </a:r>
                      <a:endParaRPr lang="en-IN" sz="1400" b="0" i="0" u="none" strike="noStrike" dirty="0">
                        <a:solidFill>
                          <a:schemeClr val="tx1">
                            <a:lumMod val="85000"/>
                            <a:lumOff val="15000"/>
                          </a:schemeClr>
                        </a:solidFill>
                        <a:latin typeface="Calibri" panose="020F0502020204030204" pitchFamily="34" charset="0"/>
                        <a:cs typeface="Calibri" panose="020F0502020204030204" pitchFamily="34" charset="0"/>
                      </a:endParaRPr>
                    </a:p>
                  </a:txBody>
                  <a:tcPr marL="9525" marR="9525" marT="7146" marB="0" anchor="b">
                    <a:solidFill>
                      <a:srgbClr val="B8DFFA"/>
                    </a:solidFill>
                  </a:tcPr>
                </a:tc>
                <a:tc>
                  <a:txBody>
                    <a:bodyPr/>
                    <a:lstStyle/>
                    <a:p>
                      <a:pPr algn="ctr" rtl="0" fontAlgn="b"/>
                      <a:r>
                        <a:rPr lang="en-IN" sz="1400" u="none" strike="noStrike" dirty="0">
                          <a:solidFill>
                            <a:schemeClr val="tx1">
                              <a:lumMod val="85000"/>
                              <a:lumOff val="15000"/>
                            </a:schemeClr>
                          </a:solidFill>
                          <a:latin typeface="Calibri" panose="020F0502020204030204" pitchFamily="34" charset="0"/>
                          <a:cs typeface="Calibri" panose="020F0502020204030204" pitchFamily="34" charset="0"/>
                        </a:rPr>
                        <a:t>Rs. 650</a:t>
                      </a:r>
                      <a:endParaRPr lang="en-IN" sz="1400" b="0" i="0" u="none" strike="noStrike" dirty="0">
                        <a:solidFill>
                          <a:schemeClr val="tx1">
                            <a:lumMod val="85000"/>
                            <a:lumOff val="15000"/>
                          </a:schemeClr>
                        </a:solidFill>
                        <a:latin typeface="Calibri" panose="020F0502020204030204" pitchFamily="34" charset="0"/>
                        <a:cs typeface="Calibri" panose="020F0502020204030204" pitchFamily="34" charset="0"/>
                      </a:endParaRPr>
                    </a:p>
                  </a:txBody>
                  <a:tcPr marL="9525" marR="9525" marT="7146" marB="0" anchor="b">
                    <a:solidFill>
                      <a:srgbClr val="B8DFFA"/>
                    </a:solidFill>
                  </a:tcPr>
                </a:tc>
                <a:tc>
                  <a:txBody>
                    <a:bodyPr/>
                    <a:lstStyle/>
                    <a:p>
                      <a:pPr algn="ctr" rtl="0" fontAlgn="b"/>
                      <a:r>
                        <a:rPr lang="en-IN" sz="1400" u="none" strike="noStrike" dirty="0">
                          <a:solidFill>
                            <a:schemeClr val="tx1">
                              <a:lumMod val="85000"/>
                              <a:lumOff val="15000"/>
                            </a:schemeClr>
                          </a:solidFill>
                          <a:latin typeface="Calibri" panose="020F0502020204030204" pitchFamily="34" charset="0"/>
                          <a:cs typeface="Calibri" panose="020F0502020204030204" pitchFamily="34" charset="0"/>
                        </a:rPr>
                        <a:t>Rs. 550</a:t>
                      </a:r>
                      <a:endParaRPr lang="en-IN" sz="1400" b="0" i="0" u="none" strike="noStrike" dirty="0">
                        <a:solidFill>
                          <a:schemeClr val="tx1">
                            <a:lumMod val="85000"/>
                            <a:lumOff val="15000"/>
                          </a:schemeClr>
                        </a:solidFill>
                        <a:latin typeface="Calibri" panose="020F0502020204030204" pitchFamily="34" charset="0"/>
                        <a:cs typeface="Calibri" panose="020F0502020204030204" pitchFamily="34" charset="0"/>
                      </a:endParaRPr>
                    </a:p>
                  </a:txBody>
                  <a:tcPr marL="9525" marR="9525" marT="7146" marB="0" anchor="b">
                    <a:solidFill>
                      <a:srgbClr val="B8DFFA"/>
                    </a:solidFill>
                  </a:tcPr>
                </a:tc>
              </a:tr>
            </a:tbl>
          </a:graphicData>
        </a:graphic>
      </p:graphicFrame>
    </p:spTree>
    <p:extLst>
      <p:ext uri="{BB962C8B-B14F-4D97-AF65-F5344CB8AC3E}">
        <p14:creationId xmlns:p14="http://schemas.microsoft.com/office/powerpoint/2010/main" val="14325473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166669"/>
            <a:ext cx="8172450" cy="507206"/>
          </a:xfrm>
        </p:spPr>
        <p:txBody>
          <a:bodyPr/>
          <a:lstStyle/>
          <a:p>
            <a:pPr eaLnBrk="1" hangingPunct="1">
              <a:defRPr/>
            </a:pPr>
            <a:r>
              <a:rPr lang="en-US" kern="1200" dirty="0" smtClean="0">
                <a:ea typeface="+mn-ea"/>
                <a:cs typeface="Times New Roman" pitchFamily="18" charset="0"/>
              </a:rPr>
              <a:t>Notes to CFS</a:t>
            </a:r>
          </a:p>
        </p:txBody>
      </p:sp>
      <p:sp>
        <p:nvSpPr>
          <p:cNvPr id="2" name="Rectangle 1"/>
          <p:cNvSpPr/>
          <p:nvPr/>
        </p:nvSpPr>
        <p:spPr>
          <a:xfrm>
            <a:off x="368002" y="853888"/>
            <a:ext cx="8603876" cy="2986267"/>
          </a:xfrm>
          <a:prstGeom prst="rect">
            <a:avLst/>
          </a:prstGeom>
        </p:spPr>
        <p:txBody>
          <a:bodyPr wrap="square">
            <a:spAutoFit/>
          </a:bodyPr>
          <a:lstStyle/>
          <a:p>
            <a:pPr marL="285750" indent="-285750">
              <a:lnSpc>
                <a:spcPct val="200000"/>
              </a:lnSpc>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CFO is calculated differently under direct and indirect methods but the result remains the same.</a:t>
            </a:r>
          </a:p>
          <a:p>
            <a:pPr marL="285750" indent="-285750">
              <a:lnSpc>
                <a:spcPct val="200000"/>
              </a:lnSpc>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Calculation of CFI and CFF is identical under both methods.</a:t>
            </a:r>
          </a:p>
          <a:p>
            <a:pPr marL="285750" indent="-285750">
              <a:lnSpc>
                <a:spcPct val="200000"/>
              </a:lnSpc>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Denote cash inflows (sources of cash) as positive numbers and cash outflows (uses of cash) as negative numbers.</a:t>
            </a:r>
          </a:p>
          <a:p>
            <a:pPr marL="285750" indent="-285750">
              <a:lnSpc>
                <a:spcPct val="200000"/>
              </a:lnSpc>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Changes in assets and changes in cash flows are inversely related.</a:t>
            </a:r>
          </a:p>
          <a:p>
            <a:pPr marL="285750" indent="-285750">
              <a:lnSpc>
                <a:spcPct val="200000"/>
              </a:lnSpc>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Changes in liabilities and changes in cash flows are directly related.</a:t>
            </a:r>
          </a:p>
          <a:p>
            <a:pPr marL="285750" indent="-285750">
              <a:lnSpc>
                <a:spcPct val="200000"/>
              </a:lnSpc>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Ignore depreciation under direct method.</a:t>
            </a:r>
          </a:p>
          <a:p>
            <a:pPr marL="285750" indent="-285750">
              <a:lnSpc>
                <a:spcPct val="200000"/>
              </a:lnSpc>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Notes payable is short term but since financial in nature - to be treated under CFF. </a:t>
            </a:r>
          </a:p>
          <a:p>
            <a:pPr marL="285750" indent="-285750">
              <a:lnSpc>
                <a:spcPct val="200000"/>
              </a:lnSpc>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Bonds payable is a long-term liability and is covered under CFF(ignored for CFO)</a:t>
            </a:r>
          </a:p>
        </p:txBody>
      </p:sp>
    </p:spTree>
    <p:extLst>
      <p:ext uri="{BB962C8B-B14F-4D97-AF65-F5344CB8AC3E}">
        <p14:creationId xmlns:p14="http://schemas.microsoft.com/office/powerpoint/2010/main" val="34476113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186170"/>
            <a:ext cx="8172450" cy="507206"/>
          </a:xfrm>
        </p:spPr>
        <p:txBody>
          <a:bodyPr/>
          <a:lstStyle/>
          <a:p>
            <a:pPr eaLnBrk="1" hangingPunct="1">
              <a:defRPr/>
            </a:pPr>
            <a:r>
              <a:rPr lang="en-US" kern="1200" dirty="0" smtClean="0">
                <a:ea typeface="+mn-ea"/>
              </a:rPr>
              <a:t>Questions</a:t>
            </a:r>
          </a:p>
        </p:txBody>
      </p:sp>
      <p:sp>
        <p:nvSpPr>
          <p:cNvPr id="58375" name="TextBox 10"/>
          <p:cNvSpPr txBox="1">
            <a:spLocks noChangeArrowheads="1"/>
          </p:cNvSpPr>
          <p:nvPr/>
        </p:nvSpPr>
        <p:spPr bwMode="auto">
          <a:xfrm>
            <a:off x="457200" y="959529"/>
            <a:ext cx="8382000" cy="2308324"/>
          </a:xfrm>
          <a:prstGeom prst="rect">
            <a:avLst/>
          </a:prstGeom>
          <a:noFill/>
          <a:ln w="9525">
            <a:noFill/>
            <a:miter lim="800000"/>
            <a:headEnd/>
            <a:tailEnd/>
          </a:ln>
        </p:spPr>
        <p:txBody>
          <a:bodyPr wrap="square">
            <a:spAutoFit/>
          </a:bodyPr>
          <a:lstStyle/>
          <a:p>
            <a:pPr algn="just">
              <a:lnSpc>
                <a:spcPct val="200000"/>
              </a:lnSpc>
            </a:pPr>
            <a:r>
              <a:rPr lang="en-US" sz="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An analyst contemplates using the indirect methods to create the projected statement of cash flows. She decides to research the differences between the direct and indirect methods. Which of the following statements is TRUE? Under the:</a:t>
            </a:r>
          </a:p>
          <a:p>
            <a:pPr marL="342900" indent="-342900" algn="just">
              <a:lnSpc>
                <a:spcPct val="200000"/>
              </a:lnSpc>
              <a:buClr>
                <a:srgbClr val="0070C0"/>
              </a:buClr>
              <a:buFont typeface="+mj-lt"/>
              <a:buAutoNum type="alphaUcPeriod"/>
            </a:pPr>
            <a:r>
              <a:rPr lang="en-US" sz="1200" dirty="0" smtClean="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Indirect </a:t>
            </a:r>
            <a:r>
              <a:rPr lang="en-US" sz="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method, changes in accounts receivable are already included in the net income figure.</a:t>
            </a:r>
          </a:p>
          <a:p>
            <a:pPr marL="342900" indent="-342900" algn="just">
              <a:lnSpc>
                <a:spcPct val="200000"/>
              </a:lnSpc>
              <a:buClr>
                <a:srgbClr val="0070C0"/>
              </a:buClr>
              <a:buFont typeface="+mj-lt"/>
              <a:buAutoNum type="alphaUcPeriod"/>
            </a:pPr>
            <a:r>
              <a:rPr lang="en-US" sz="1200" dirty="0" smtClean="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Indirect </a:t>
            </a:r>
            <a:r>
              <a:rPr lang="en-US" sz="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method, depreciation must be added to net income, because it is a non-cash expense.</a:t>
            </a:r>
          </a:p>
          <a:p>
            <a:pPr marL="342900" indent="-342900" algn="just">
              <a:lnSpc>
                <a:spcPct val="200000"/>
              </a:lnSpc>
              <a:buClr>
                <a:srgbClr val="0070C0"/>
              </a:buClr>
              <a:buFont typeface="+mj-lt"/>
              <a:buAutoNum type="alphaUcPeriod"/>
            </a:pPr>
            <a:r>
              <a:rPr lang="en-US" sz="1200" dirty="0" smtClean="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Direct </a:t>
            </a:r>
            <a:r>
              <a:rPr lang="en-US" sz="12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method, depreciation must be added to cash collections because it is a non-cash expense.</a:t>
            </a:r>
          </a:p>
        </p:txBody>
      </p:sp>
    </p:spTree>
    <p:extLst>
      <p:ext uri="{BB962C8B-B14F-4D97-AF65-F5344CB8AC3E}">
        <p14:creationId xmlns:p14="http://schemas.microsoft.com/office/powerpoint/2010/main" val="39385509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75"/>
                                        </p:tgtEl>
                                        <p:attrNameLst>
                                          <p:attrName>style.visibility</p:attrName>
                                        </p:attrNameLst>
                                      </p:cBhvr>
                                      <p:to>
                                        <p:strVal val="visible"/>
                                      </p:to>
                                    </p:set>
                                    <p:animEffect transition="in" filter="blinds(horizontal)">
                                      <p:cBhvr>
                                        <p:cTn id="7" dur="500"/>
                                        <p:tgtEl>
                                          <p:spTgt spid="58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defRPr/>
            </a:pPr>
            <a:r>
              <a:rPr lang="en-US" kern="1200" dirty="0" smtClean="0">
                <a:ea typeface="+mn-ea"/>
                <a:cs typeface="+mn-cs"/>
              </a:rPr>
              <a:t>Questions</a:t>
            </a:r>
          </a:p>
        </p:txBody>
      </p:sp>
      <p:graphicFrame>
        <p:nvGraphicFramePr>
          <p:cNvPr id="4" name="Table 3"/>
          <p:cNvGraphicFramePr>
            <a:graphicFrameLocks noGrp="1"/>
          </p:cNvGraphicFramePr>
          <p:nvPr>
            <p:extLst>
              <p:ext uri="{D42A27DB-BD31-4B8C-83A1-F6EECF244321}">
                <p14:modId xmlns:p14="http://schemas.microsoft.com/office/powerpoint/2010/main" val="1659442792"/>
              </p:ext>
            </p:extLst>
          </p:nvPr>
        </p:nvGraphicFramePr>
        <p:xfrm>
          <a:off x="457200" y="800100"/>
          <a:ext cx="7010400" cy="2278380"/>
        </p:xfrm>
        <a:graphic>
          <a:graphicData uri="http://schemas.openxmlformats.org/drawingml/2006/table">
            <a:tbl>
              <a:tblPr>
                <a:tableStyleId>{D7AC3CCA-C797-4891-BE02-D94E43425B78}</a:tableStyleId>
              </a:tblPr>
              <a:tblGrid>
                <a:gridCol w="5458433"/>
                <a:gridCol w="1551967"/>
              </a:tblGrid>
              <a:tr h="271463">
                <a:tc gridSpan="2">
                  <a:txBody>
                    <a:bodyPr/>
                    <a:lstStyle/>
                    <a:p>
                      <a:pPr>
                        <a:lnSpc>
                          <a:spcPct val="115000"/>
                        </a:lnSpc>
                        <a:spcAft>
                          <a:spcPts val="0"/>
                        </a:spcAft>
                      </a:pPr>
                      <a:r>
                        <a:rPr lang="en-IN" sz="1800" b="1" dirty="0">
                          <a:solidFill>
                            <a:schemeClr val="tx1">
                              <a:lumMod val="85000"/>
                              <a:lumOff val="15000"/>
                            </a:schemeClr>
                          </a:solidFill>
                          <a:latin typeface="Calibri" panose="020F0502020204030204" pitchFamily="34" charset="0"/>
                          <a:cs typeface="Calibri" panose="020F0502020204030204" pitchFamily="34" charset="0"/>
                        </a:rPr>
                        <a:t>Given the following:</a:t>
                      </a:r>
                      <a:endParaRPr lang="en-IN" sz="1800" b="1" dirty="0">
                        <a:solidFill>
                          <a:schemeClr val="tx1">
                            <a:lumMod val="85000"/>
                            <a:lumOff val="15000"/>
                          </a:schemeClr>
                        </a:solidFill>
                        <a:latin typeface="Calibri" panose="020F0502020204030204" pitchFamily="34" charset="0"/>
                        <a:ea typeface="Calibri"/>
                        <a:cs typeface="Calibri" panose="020F0502020204030204" pitchFamily="34" charset="0"/>
                      </a:endParaRPr>
                    </a:p>
                  </a:txBody>
                  <a:tcPr marL="68580" marR="68580" marT="0" marB="0">
                    <a:solidFill>
                      <a:srgbClr val="B8DFFA"/>
                    </a:solidFill>
                  </a:tcPr>
                </a:tc>
                <a:tc hMerge="1">
                  <a:txBody>
                    <a:bodyPr/>
                    <a:lstStyle/>
                    <a:p>
                      <a:endParaRPr lang="en-IN"/>
                    </a:p>
                  </a:txBody>
                  <a:tcPr/>
                </a:tc>
              </a:tr>
              <a:tr h="271463">
                <a:tc>
                  <a:txBody>
                    <a:bodyPr/>
                    <a:lstStyle/>
                    <a:p>
                      <a:pPr>
                        <a:lnSpc>
                          <a:spcPct val="115000"/>
                        </a:lnSpc>
                        <a:spcAft>
                          <a:spcPts val="0"/>
                        </a:spcAft>
                      </a:pPr>
                      <a:r>
                        <a:rPr lang="en-IN" sz="1600" dirty="0">
                          <a:solidFill>
                            <a:schemeClr val="tx1">
                              <a:lumMod val="85000"/>
                              <a:lumOff val="15000"/>
                            </a:schemeClr>
                          </a:solidFill>
                          <a:latin typeface="Calibri" panose="020F0502020204030204" pitchFamily="34" charset="0"/>
                          <a:cs typeface="Calibri" panose="020F0502020204030204" pitchFamily="34" charset="0"/>
                        </a:rPr>
                        <a:t>Sales</a:t>
                      </a:r>
                      <a:endParaRPr lang="en-IN" sz="1600" dirty="0">
                        <a:solidFill>
                          <a:schemeClr val="tx1">
                            <a:lumMod val="85000"/>
                            <a:lumOff val="15000"/>
                          </a:schemeClr>
                        </a:solidFill>
                        <a:latin typeface="Calibri" panose="020F0502020204030204" pitchFamily="34" charset="0"/>
                        <a:ea typeface="Calibri"/>
                        <a:cs typeface="Calibri" panose="020F0502020204030204" pitchFamily="34" charset="0"/>
                      </a:endParaRPr>
                    </a:p>
                  </a:txBody>
                  <a:tcPr marL="68580" marR="68580" marT="0" marB="0">
                    <a:solidFill>
                      <a:srgbClr val="B8DFFA"/>
                    </a:solidFill>
                  </a:tcPr>
                </a:tc>
                <a:tc>
                  <a:txBody>
                    <a:bodyPr/>
                    <a:lstStyle/>
                    <a:p>
                      <a:pPr>
                        <a:lnSpc>
                          <a:spcPct val="115000"/>
                        </a:lnSpc>
                        <a:spcAft>
                          <a:spcPts val="0"/>
                        </a:spcAft>
                      </a:pPr>
                      <a:r>
                        <a:rPr lang="en-IN" sz="1600" dirty="0">
                          <a:solidFill>
                            <a:schemeClr val="tx1">
                              <a:lumMod val="85000"/>
                              <a:lumOff val="15000"/>
                            </a:schemeClr>
                          </a:solidFill>
                          <a:latin typeface="Calibri" panose="020F0502020204030204" pitchFamily="34" charset="0"/>
                          <a:cs typeface="Calibri" panose="020F0502020204030204" pitchFamily="34" charset="0"/>
                        </a:rPr>
                        <a:t>$1,500</a:t>
                      </a:r>
                      <a:endParaRPr lang="en-IN" sz="1600" dirty="0">
                        <a:solidFill>
                          <a:schemeClr val="tx1">
                            <a:lumMod val="85000"/>
                            <a:lumOff val="15000"/>
                          </a:schemeClr>
                        </a:solidFill>
                        <a:latin typeface="Calibri" panose="020F0502020204030204" pitchFamily="34" charset="0"/>
                        <a:ea typeface="Calibri"/>
                        <a:cs typeface="Calibri" panose="020F0502020204030204" pitchFamily="34" charset="0"/>
                      </a:endParaRPr>
                    </a:p>
                  </a:txBody>
                  <a:tcPr marL="68580" marR="68580" marT="0" marB="0">
                    <a:solidFill>
                      <a:srgbClr val="B8DFFA"/>
                    </a:solidFill>
                  </a:tcPr>
                </a:tc>
              </a:tr>
              <a:tr h="271463">
                <a:tc>
                  <a:txBody>
                    <a:bodyPr/>
                    <a:lstStyle/>
                    <a:p>
                      <a:pPr>
                        <a:lnSpc>
                          <a:spcPct val="115000"/>
                        </a:lnSpc>
                        <a:spcAft>
                          <a:spcPts val="0"/>
                        </a:spcAft>
                      </a:pPr>
                      <a:r>
                        <a:rPr lang="en-IN" sz="1600" dirty="0">
                          <a:solidFill>
                            <a:schemeClr val="tx1">
                              <a:lumMod val="85000"/>
                              <a:lumOff val="15000"/>
                            </a:schemeClr>
                          </a:solidFill>
                          <a:latin typeface="Calibri" panose="020F0502020204030204" pitchFamily="34" charset="0"/>
                          <a:cs typeface="Calibri" panose="020F0502020204030204" pitchFamily="34" charset="0"/>
                        </a:rPr>
                        <a:t>Increase in Inventory</a:t>
                      </a:r>
                      <a:endParaRPr lang="en-IN" sz="1600" dirty="0">
                        <a:solidFill>
                          <a:schemeClr val="tx1">
                            <a:lumMod val="85000"/>
                            <a:lumOff val="15000"/>
                          </a:schemeClr>
                        </a:solidFill>
                        <a:latin typeface="Calibri" panose="020F0502020204030204" pitchFamily="34" charset="0"/>
                        <a:ea typeface="Calibri"/>
                        <a:cs typeface="Calibri" panose="020F0502020204030204" pitchFamily="34" charset="0"/>
                      </a:endParaRPr>
                    </a:p>
                  </a:txBody>
                  <a:tcPr marL="68580" marR="68580" marT="0" marB="0">
                    <a:solidFill>
                      <a:srgbClr val="B8DFFA"/>
                    </a:solidFill>
                  </a:tcPr>
                </a:tc>
                <a:tc>
                  <a:txBody>
                    <a:bodyPr/>
                    <a:lstStyle/>
                    <a:p>
                      <a:pPr>
                        <a:lnSpc>
                          <a:spcPct val="115000"/>
                        </a:lnSpc>
                        <a:spcAft>
                          <a:spcPts val="0"/>
                        </a:spcAft>
                      </a:pPr>
                      <a:r>
                        <a:rPr lang="en-IN" sz="1600" dirty="0">
                          <a:solidFill>
                            <a:schemeClr val="tx1">
                              <a:lumMod val="85000"/>
                              <a:lumOff val="15000"/>
                            </a:schemeClr>
                          </a:solidFill>
                          <a:latin typeface="Calibri" panose="020F0502020204030204" pitchFamily="34" charset="0"/>
                          <a:cs typeface="Calibri" panose="020F0502020204030204" pitchFamily="34" charset="0"/>
                        </a:rPr>
                        <a:t>100</a:t>
                      </a:r>
                      <a:endParaRPr lang="en-IN" sz="1600" dirty="0">
                        <a:solidFill>
                          <a:schemeClr val="tx1">
                            <a:lumMod val="85000"/>
                            <a:lumOff val="15000"/>
                          </a:schemeClr>
                        </a:solidFill>
                        <a:latin typeface="Calibri" panose="020F0502020204030204" pitchFamily="34" charset="0"/>
                        <a:ea typeface="Calibri"/>
                        <a:cs typeface="Calibri" panose="020F0502020204030204" pitchFamily="34" charset="0"/>
                      </a:endParaRPr>
                    </a:p>
                  </a:txBody>
                  <a:tcPr marL="68580" marR="68580" marT="0" marB="0">
                    <a:solidFill>
                      <a:srgbClr val="B8DFFA"/>
                    </a:solidFill>
                  </a:tcPr>
                </a:tc>
              </a:tr>
              <a:tr h="271463">
                <a:tc>
                  <a:txBody>
                    <a:bodyPr/>
                    <a:lstStyle/>
                    <a:p>
                      <a:pPr>
                        <a:lnSpc>
                          <a:spcPct val="115000"/>
                        </a:lnSpc>
                        <a:spcAft>
                          <a:spcPts val="0"/>
                        </a:spcAft>
                      </a:pPr>
                      <a:r>
                        <a:rPr lang="en-IN" sz="1600" dirty="0">
                          <a:solidFill>
                            <a:schemeClr val="tx1">
                              <a:lumMod val="85000"/>
                              <a:lumOff val="15000"/>
                            </a:schemeClr>
                          </a:solidFill>
                          <a:latin typeface="Calibri" panose="020F0502020204030204" pitchFamily="34" charset="0"/>
                          <a:cs typeface="Calibri" panose="020F0502020204030204" pitchFamily="34" charset="0"/>
                        </a:rPr>
                        <a:t>Depreciation</a:t>
                      </a:r>
                      <a:endParaRPr lang="en-IN" sz="1600" dirty="0">
                        <a:solidFill>
                          <a:schemeClr val="tx1">
                            <a:lumMod val="85000"/>
                            <a:lumOff val="15000"/>
                          </a:schemeClr>
                        </a:solidFill>
                        <a:latin typeface="Calibri" panose="020F0502020204030204" pitchFamily="34" charset="0"/>
                        <a:ea typeface="Calibri"/>
                        <a:cs typeface="Calibri" panose="020F0502020204030204" pitchFamily="34" charset="0"/>
                      </a:endParaRPr>
                    </a:p>
                  </a:txBody>
                  <a:tcPr marL="68580" marR="68580" marT="0" marB="0">
                    <a:solidFill>
                      <a:srgbClr val="B8DFFA"/>
                    </a:solidFill>
                  </a:tcPr>
                </a:tc>
                <a:tc>
                  <a:txBody>
                    <a:bodyPr/>
                    <a:lstStyle/>
                    <a:p>
                      <a:pPr>
                        <a:lnSpc>
                          <a:spcPct val="115000"/>
                        </a:lnSpc>
                        <a:spcAft>
                          <a:spcPts val="0"/>
                        </a:spcAft>
                      </a:pPr>
                      <a:r>
                        <a:rPr lang="en-IN" sz="1600" dirty="0">
                          <a:solidFill>
                            <a:schemeClr val="tx1">
                              <a:lumMod val="85000"/>
                              <a:lumOff val="15000"/>
                            </a:schemeClr>
                          </a:solidFill>
                          <a:latin typeface="Calibri" panose="020F0502020204030204" pitchFamily="34" charset="0"/>
                          <a:cs typeface="Calibri" panose="020F0502020204030204" pitchFamily="34" charset="0"/>
                        </a:rPr>
                        <a:t>150</a:t>
                      </a:r>
                      <a:endParaRPr lang="en-IN" sz="1600" dirty="0">
                        <a:solidFill>
                          <a:schemeClr val="tx1">
                            <a:lumMod val="85000"/>
                            <a:lumOff val="15000"/>
                          </a:schemeClr>
                        </a:solidFill>
                        <a:latin typeface="Calibri" panose="020F0502020204030204" pitchFamily="34" charset="0"/>
                        <a:ea typeface="Calibri"/>
                        <a:cs typeface="Calibri" panose="020F0502020204030204" pitchFamily="34" charset="0"/>
                      </a:endParaRPr>
                    </a:p>
                  </a:txBody>
                  <a:tcPr marL="68580" marR="68580" marT="0" marB="0">
                    <a:solidFill>
                      <a:srgbClr val="B8DFFA"/>
                    </a:solidFill>
                  </a:tcPr>
                </a:tc>
              </a:tr>
              <a:tr h="271463">
                <a:tc>
                  <a:txBody>
                    <a:bodyPr/>
                    <a:lstStyle/>
                    <a:p>
                      <a:pPr>
                        <a:lnSpc>
                          <a:spcPct val="115000"/>
                        </a:lnSpc>
                        <a:spcAft>
                          <a:spcPts val="0"/>
                        </a:spcAft>
                      </a:pPr>
                      <a:r>
                        <a:rPr lang="en-IN" sz="1600" dirty="0">
                          <a:solidFill>
                            <a:schemeClr val="tx1">
                              <a:lumMod val="85000"/>
                              <a:lumOff val="15000"/>
                            </a:schemeClr>
                          </a:solidFill>
                          <a:latin typeface="Calibri" panose="020F0502020204030204" pitchFamily="34" charset="0"/>
                          <a:cs typeface="Calibri" panose="020F0502020204030204" pitchFamily="34" charset="0"/>
                        </a:rPr>
                        <a:t>Increase in accounts receivable</a:t>
                      </a:r>
                      <a:endParaRPr lang="en-IN" sz="1600" dirty="0">
                        <a:solidFill>
                          <a:schemeClr val="tx1">
                            <a:lumMod val="85000"/>
                            <a:lumOff val="15000"/>
                          </a:schemeClr>
                        </a:solidFill>
                        <a:latin typeface="Calibri" panose="020F0502020204030204" pitchFamily="34" charset="0"/>
                        <a:ea typeface="Calibri"/>
                        <a:cs typeface="Calibri" panose="020F0502020204030204" pitchFamily="34" charset="0"/>
                      </a:endParaRPr>
                    </a:p>
                  </a:txBody>
                  <a:tcPr marL="68580" marR="68580" marT="0" marB="0">
                    <a:solidFill>
                      <a:srgbClr val="B8DFFA"/>
                    </a:solidFill>
                  </a:tcPr>
                </a:tc>
                <a:tc>
                  <a:txBody>
                    <a:bodyPr/>
                    <a:lstStyle/>
                    <a:p>
                      <a:pPr>
                        <a:lnSpc>
                          <a:spcPct val="115000"/>
                        </a:lnSpc>
                        <a:spcAft>
                          <a:spcPts val="0"/>
                        </a:spcAft>
                      </a:pPr>
                      <a:r>
                        <a:rPr lang="en-IN" sz="1600" dirty="0">
                          <a:solidFill>
                            <a:schemeClr val="tx1">
                              <a:lumMod val="85000"/>
                              <a:lumOff val="15000"/>
                            </a:schemeClr>
                          </a:solidFill>
                          <a:latin typeface="Calibri" panose="020F0502020204030204" pitchFamily="34" charset="0"/>
                          <a:cs typeface="Calibri" panose="020F0502020204030204" pitchFamily="34" charset="0"/>
                        </a:rPr>
                        <a:t>50</a:t>
                      </a:r>
                      <a:endParaRPr lang="en-IN" sz="1600" dirty="0">
                        <a:solidFill>
                          <a:schemeClr val="tx1">
                            <a:lumMod val="85000"/>
                            <a:lumOff val="15000"/>
                          </a:schemeClr>
                        </a:solidFill>
                        <a:latin typeface="Calibri" panose="020F0502020204030204" pitchFamily="34" charset="0"/>
                        <a:ea typeface="Calibri"/>
                        <a:cs typeface="Calibri" panose="020F0502020204030204" pitchFamily="34" charset="0"/>
                      </a:endParaRPr>
                    </a:p>
                  </a:txBody>
                  <a:tcPr marL="68580" marR="68580" marT="0" marB="0">
                    <a:solidFill>
                      <a:srgbClr val="B8DFFA"/>
                    </a:solidFill>
                  </a:tcPr>
                </a:tc>
              </a:tr>
              <a:tr h="271463">
                <a:tc>
                  <a:txBody>
                    <a:bodyPr/>
                    <a:lstStyle/>
                    <a:p>
                      <a:pPr>
                        <a:lnSpc>
                          <a:spcPct val="115000"/>
                        </a:lnSpc>
                        <a:spcAft>
                          <a:spcPts val="0"/>
                        </a:spcAft>
                      </a:pPr>
                      <a:r>
                        <a:rPr lang="en-IN" sz="1600" dirty="0">
                          <a:solidFill>
                            <a:schemeClr val="tx1">
                              <a:lumMod val="85000"/>
                              <a:lumOff val="15000"/>
                            </a:schemeClr>
                          </a:solidFill>
                          <a:latin typeface="Calibri" panose="020F0502020204030204" pitchFamily="34" charset="0"/>
                          <a:cs typeface="Calibri" panose="020F0502020204030204" pitchFamily="34" charset="0"/>
                        </a:rPr>
                        <a:t>Decrease in accounts payable</a:t>
                      </a:r>
                      <a:endParaRPr lang="en-IN" sz="1600" dirty="0">
                        <a:solidFill>
                          <a:schemeClr val="tx1">
                            <a:lumMod val="85000"/>
                            <a:lumOff val="15000"/>
                          </a:schemeClr>
                        </a:solidFill>
                        <a:latin typeface="Calibri" panose="020F0502020204030204" pitchFamily="34" charset="0"/>
                        <a:ea typeface="Calibri"/>
                        <a:cs typeface="Calibri" panose="020F0502020204030204" pitchFamily="34" charset="0"/>
                      </a:endParaRPr>
                    </a:p>
                  </a:txBody>
                  <a:tcPr marL="68580" marR="68580" marT="0" marB="0">
                    <a:solidFill>
                      <a:srgbClr val="B8DFFA"/>
                    </a:solidFill>
                  </a:tcPr>
                </a:tc>
                <a:tc>
                  <a:txBody>
                    <a:bodyPr/>
                    <a:lstStyle/>
                    <a:p>
                      <a:pPr>
                        <a:lnSpc>
                          <a:spcPct val="115000"/>
                        </a:lnSpc>
                        <a:spcAft>
                          <a:spcPts val="0"/>
                        </a:spcAft>
                      </a:pPr>
                      <a:r>
                        <a:rPr lang="en-IN" sz="1600" dirty="0">
                          <a:solidFill>
                            <a:schemeClr val="tx1">
                              <a:lumMod val="85000"/>
                              <a:lumOff val="15000"/>
                            </a:schemeClr>
                          </a:solidFill>
                          <a:latin typeface="Calibri" panose="020F0502020204030204" pitchFamily="34" charset="0"/>
                          <a:cs typeface="Calibri" panose="020F0502020204030204" pitchFamily="34" charset="0"/>
                        </a:rPr>
                        <a:t>70</a:t>
                      </a:r>
                      <a:endParaRPr lang="en-IN" sz="1600" dirty="0">
                        <a:solidFill>
                          <a:schemeClr val="tx1">
                            <a:lumMod val="85000"/>
                            <a:lumOff val="15000"/>
                          </a:schemeClr>
                        </a:solidFill>
                        <a:latin typeface="Calibri" panose="020F0502020204030204" pitchFamily="34" charset="0"/>
                        <a:ea typeface="Calibri"/>
                        <a:cs typeface="Calibri" panose="020F0502020204030204" pitchFamily="34" charset="0"/>
                      </a:endParaRPr>
                    </a:p>
                  </a:txBody>
                  <a:tcPr marL="68580" marR="68580" marT="0" marB="0">
                    <a:solidFill>
                      <a:srgbClr val="B8DFFA"/>
                    </a:solidFill>
                  </a:tcPr>
                </a:tc>
              </a:tr>
              <a:tr h="271463">
                <a:tc>
                  <a:txBody>
                    <a:bodyPr/>
                    <a:lstStyle/>
                    <a:p>
                      <a:pPr>
                        <a:lnSpc>
                          <a:spcPct val="115000"/>
                        </a:lnSpc>
                        <a:spcAft>
                          <a:spcPts val="0"/>
                        </a:spcAft>
                      </a:pPr>
                      <a:r>
                        <a:rPr lang="en-IN" sz="1600" dirty="0">
                          <a:solidFill>
                            <a:schemeClr val="tx1">
                              <a:lumMod val="85000"/>
                              <a:lumOff val="15000"/>
                            </a:schemeClr>
                          </a:solidFill>
                          <a:latin typeface="Calibri" panose="020F0502020204030204" pitchFamily="34" charset="0"/>
                          <a:cs typeface="Calibri" panose="020F0502020204030204" pitchFamily="34" charset="0"/>
                        </a:rPr>
                        <a:t>After-tax profit margin</a:t>
                      </a:r>
                      <a:endParaRPr lang="en-IN" sz="1600" dirty="0">
                        <a:solidFill>
                          <a:schemeClr val="tx1">
                            <a:lumMod val="85000"/>
                            <a:lumOff val="15000"/>
                          </a:schemeClr>
                        </a:solidFill>
                        <a:latin typeface="Calibri" panose="020F0502020204030204" pitchFamily="34" charset="0"/>
                        <a:ea typeface="Calibri"/>
                        <a:cs typeface="Calibri" panose="020F0502020204030204" pitchFamily="34" charset="0"/>
                      </a:endParaRPr>
                    </a:p>
                  </a:txBody>
                  <a:tcPr marL="68580" marR="68580" marT="0" marB="0">
                    <a:solidFill>
                      <a:srgbClr val="B8DFFA"/>
                    </a:solidFill>
                  </a:tcPr>
                </a:tc>
                <a:tc>
                  <a:txBody>
                    <a:bodyPr/>
                    <a:lstStyle/>
                    <a:p>
                      <a:pPr>
                        <a:lnSpc>
                          <a:spcPct val="115000"/>
                        </a:lnSpc>
                        <a:spcAft>
                          <a:spcPts val="0"/>
                        </a:spcAft>
                      </a:pPr>
                      <a:r>
                        <a:rPr lang="en-IN" sz="1600" dirty="0">
                          <a:solidFill>
                            <a:schemeClr val="tx1">
                              <a:lumMod val="85000"/>
                              <a:lumOff val="15000"/>
                            </a:schemeClr>
                          </a:solidFill>
                          <a:latin typeface="Calibri" panose="020F0502020204030204" pitchFamily="34" charset="0"/>
                          <a:cs typeface="Calibri" panose="020F0502020204030204" pitchFamily="34" charset="0"/>
                        </a:rPr>
                        <a:t>25%</a:t>
                      </a:r>
                      <a:endParaRPr lang="en-IN" sz="1600" dirty="0">
                        <a:solidFill>
                          <a:schemeClr val="tx1">
                            <a:lumMod val="85000"/>
                            <a:lumOff val="15000"/>
                          </a:schemeClr>
                        </a:solidFill>
                        <a:latin typeface="Calibri" panose="020F0502020204030204" pitchFamily="34" charset="0"/>
                        <a:ea typeface="Calibri"/>
                        <a:cs typeface="Calibri" panose="020F0502020204030204" pitchFamily="34" charset="0"/>
                      </a:endParaRPr>
                    </a:p>
                  </a:txBody>
                  <a:tcPr marL="68580" marR="68580" marT="0" marB="0">
                    <a:solidFill>
                      <a:srgbClr val="B8DFFA"/>
                    </a:solidFill>
                  </a:tcPr>
                </a:tc>
              </a:tr>
              <a:tr h="271463">
                <a:tc>
                  <a:txBody>
                    <a:bodyPr/>
                    <a:lstStyle/>
                    <a:p>
                      <a:pPr>
                        <a:lnSpc>
                          <a:spcPct val="115000"/>
                        </a:lnSpc>
                        <a:spcAft>
                          <a:spcPts val="0"/>
                        </a:spcAft>
                      </a:pPr>
                      <a:r>
                        <a:rPr lang="en-IN" sz="1600" dirty="0">
                          <a:solidFill>
                            <a:schemeClr val="tx1">
                              <a:lumMod val="85000"/>
                              <a:lumOff val="15000"/>
                            </a:schemeClr>
                          </a:solidFill>
                          <a:latin typeface="Calibri" panose="020F0502020204030204" pitchFamily="34" charset="0"/>
                          <a:cs typeface="Calibri" panose="020F0502020204030204" pitchFamily="34" charset="0"/>
                        </a:rPr>
                        <a:t>Gain on sale of machinery</a:t>
                      </a:r>
                      <a:endParaRPr lang="en-IN" sz="1600" dirty="0">
                        <a:solidFill>
                          <a:schemeClr val="tx1">
                            <a:lumMod val="85000"/>
                            <a:lumOff val="15000"/>
                          </a:schemeClr>
                        </a:solidFill>
                        <a:latin typeface="Calibri" panose="020F0502020204030204" pitchFamily="34" charset="0"/>
                        <a:ea typeface="Calibri"/>
                        <a:cs typeface="Calibri" panose="020F0502020204030204" pitchFamily="34" charset="0"/>
                      </a:endParaRPr>
                    </a:p>
                  </a:txBody>
                  <a:tcPr marL="68580" marR="68580" marT="0" marB="0">
                    <a:solidFill>
                      <a:srgbClr val="B8DFFA"/>
                    </a:solidFill>
                  </a:tcPr>
                </a:tc>
                <a:tc>
                  <a:txBody>
                    <a:bodyPr/>
                    <a:lstStyle/>
                    <a:p>
                      <a:pPr>
                        <a:lnSpc>
                          <a:spcPct val="115000"/>
                        </a:lnSpc>
                        <a:spcAft>
                          <a:spcPts val="0"/>
                        </a:spcAft>
                      </a:pPr>
                      <a:r>
                        <a:rPr lang="en-IN" sz="1600" dirty="0">
                          <a:solidFill>
                            <a:schemeClr val="tx1">
                              <a:lumMod val="85000"/>
                              <a:lumOff val="15000"/>
                            </a:schemeClr>
                          </a:solidFill>
                          <a:latin typeface="Calibri" panose="020F0502020204030204" pitchFamily="34" charset="0"/>
                          <a:cs typeface="Calibri" panose="020F0502020204030204" pitchFamily="34" charset="0"/>
                        </a:rPr>
                        <a:t>$30</a:t>
                      </a:r>
                      <a:endParaRPr lang="en-IN" sz="1600" dirty="0">
                        <a:solidFill>
                          <a:schemeClr val="tx1">
                            <a:lumMod val="85000"/>
                            <a:lumOff val="15000"/>
                          </a:schemeClr>
                        </a:solidFill>
                        <a:latin typeface="Calibri" panose="020F0502020204030204" pitchFamily="34" charset="0"/>
                        <a:ea typeface="Calibri"/>
                        <a:cs typeface="Calibri" panose="020F0502020204030204" pitchFamily="34" charset="0"/>
                      </a:endParaRPr>
                    </a:p>
                  </a:txBody>
                  <a:tcPr marL="68580" marR="68580" marT="0" marB="0">
                    <a:solidFill>
                      <a:srgbClr val="B8DFFA"/>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10250603"/>
              </p:ext>
            </p:extLst>
          </p:nvPr>
        </p:nvGraphicFramePr>
        <p:xfrm>
          <a:off x="457200" y="3200400"/>
          <a:ext cx="4191000" cy="1156716"/>
        </p:xfrm>
        <a:graphic>
          <a:graphicData uri="http://schemas.openxmlformats.org/drawingml/2006/table">
            <a:tbl>
              <a:tblPr>
                <a:tableStyleId>{D7AC3CCA-C797-4891-BE02-D94E43425B78}</a:tableStyleId>
              </a:tblPr>
              <a:tblGrid>
                <a:gridCol w="4191000"/>
              </a:tblGrid>
              <a:tr h="236637">
                <a:tc>
                  <a:txBody>
                    <a:bodyPr/>
                    <a:lstStyle/>
                    <a:p>
                      <a:pPr>
                        <a:lnSpc>
                          <a:spcPct val="115000"/>
                        </a:lnSpc>
                        <a:spcAft>
                          <a:spcPts val="0"/>
                        </a:spcAft>
                      </a:pPr>
                      <a:r>
                        <a:rPr lang="en-IN" sz="1800" b="1" dirty="0">
                          <a:solidFill>
                            <a:schemeClr val="tx1">
                              <a:lumMod val="85000"/>
                              <a:lumOff val="15000"/>
                            </a:schemeClr>
                          </a:solidFill>
                          <a:latin typeface="Calibri" panose="020F0502020204030204" pitchFamily="34" charset="0"/>
                          <a:cs typeface="Calibri" panose="020F0502020204030204" pitchFamily="34" charset="0"/>
                        </a:rPr>
                        <a:t>The cash flow from operations is:</a:t>
                      </a:r>
                      <a:endParaRPr lang="en-IN" sz="1800" b="1" dirty="0">
                        <a:solidFill>
                          <a:schemeClr val="tx1">
                            <a:lumMod val="85000"/>
                            <a:lumOff val="15000"/>
                          </a:schemeClr>
                        </a:solidFill>
                        <a:latin typeface="Calibri" panose="020F0502020204030204" pitchFamily="34" charset="0"/>
                        <a:ea typeface="Calibri"/>
                        <a:cs typeface="Calibri" panose="020F0502020204030204" pitchFamily="34" charset="0"/>
                      </a:endParaRPr>
                    </a:p>
                  </a:txBody>
                  <a:tcPr marL="68580" marR="68580" marT="0" marB="0">
                    <a:solidFill>
                      <a:srgbClr val="B8DFFA"/>
                    </a:solidFill>
                  </a:tcPr>
                </a:tc>
              </a:tr>
              <a:tr h="236637">
                <a:tc>
                  <a:txBody>
                    <a:bodyPr/>
                    <a:lstStyle/>
                    <a:p>
                      <a:pPr marL="342900" lvl="0" indent="-342900">
                        <a:lnSpc>
                          <a:spcPct val="115000"/>
                        </a:lnSpc>
                        <a:spcAft>
                          <a:spcPts val="0"/>
                        </a:spcAft>
                        <a:buFont typeface="+mj-lt"/>
                        <a:buAutoNum type="alphaUcPeriod"/>
                      </a:pPr>
                      <a:r>
                        <a:rPr lang="en-IN" sz="1600" dirty="0">
                          <a:solidFill>
                            <a:schemeClr val="tx1">
                              <a:lumMod val="85000"/>
                              <a:lumOff val="15000"/>
                            </a:schemeClr>
                          </a:solidFill>
                          <a:latin typeface="Calibri" panose="020F0502020204030204" pitchFamily="34" charset="0"/>
                          <a:cs typeface="Calibri" panose="020F0502020204030204" pitchFamily="34" charset="0"/>
                        </a:rPr>
                        <a:t>$115</a:t>
                      </a:r>
                      <a:endParaRPr lang="en-IN" sz="1600" dirty="0">
                        <a:solidFill>
                          <a:schemeClr val="tx1">
                            <a:lumMod val="85000"/>
                            <a:lumOff val="15000"/>
                          </a:schemeClr>
                        </a:solidFill>
                        <a:latin typeface="Calibri" panose="020F0502020204030204" pitchFamily="34" charset="0"/>
                        <a:ea typeface="Calibri"/>
                        <a:cs typeface="Calibri" panose="020F0502020204030204" pitchFamily="34" charset="0"/>
                      </a:endParaRPr>
                    </a:p>
                  </a:txBody>
                  <a:tcPr marL="68580" marR="68580" marT="0" marB="0">
                    <a:solidFill>
                      <a:srgbClr val="B8DFFA"/>
                    </a:solidFill>
                  </a:tcPr>
                </a:tc>
              </a:tr>
              <a:tr h="236637">
                <a:tc>
                  <a:txBody>
                    <a:bodyPr/>
                    <a:lstStyle/>
                    <a:p>
                      <a:pPr marL="342900" lvl="0" indent="-342900">
                        <a:lnSpc>
                          <a:spcPct val="115000"/>
                        </a:lnSpc>
                        <a:spcAft>
                          <a:spcPts val="0"/>
                        </a:spcAft>
                        <a:buFont typeface="+mj-lt"/>
                        <a:buNone/>
                      </a:pPr>
                      <a:r>
                        <a:rPr lang="en-IN" sz="1600" dirty="0" smtClean="0">
                          <a:solidFill>
                            <a:schemeClr val="tx1">
                              <a:lumMod val="85000"/>
                              <a:lumOff val="15000"/>
                            </a:schemeClr>
                          </a:solidFill>
                          <a:latin typeface="Calibri" panose="020F0502020204030204" pitchFamily="34" charset="0"/>
                          <a:cs typeface="Calibri" panose="020F0502020204030204" pitchFamily="34" charset="0"/>
                        </a:rPr>
                        <a:t>B.  $275</a:t>
                      </a:r>
                      <a:endParaRPr lang="en-IN" sz="1600" dirty="0">
                        <a:solidFill>
                          <a:schemeClr val="tx1">
                            <a:lumMod val="85000"/>
                            <a:lumOff val="15000"/>
                          </a:schemeClr>
                        </a:solidFill>
                        <a:latin typeface="Calibri" panose="020F0502020204030204" pitchFamily="34" charset="0"/>
                        <a:ea typeface="Calibri"/>
                        <a:cs typeface="Calibri" panose="020F0502020204030204" pitchFamily="34" charset="0"/>
                      </a:endParaRPr>
                    </a:p>
                  </a:txBody>
                  <a:tcPr marL="68580" marR="68580" marT="0" marB="0">
                    <a:solidFill>
                      <a:srgbClr val="B8DFFA"/>
                    </a:solidFill>
                  </a:tcPr>
                </a:tc>
              </a:tr>
              <a:tr h="236637">
                <a:tc>
                  <a:txBody>
                    <a:bodyPr/>
                    <a:lstStyle/>
                    <a:p>
                      <a:pPr marL="342900" lvl="0" indent="-342900">
                        <a:lnSpc>
                          <a:spcPct val="115000"/>
                        </a:lnSpc>
                        <a:spcAft>
                          <a:spcPts val="0"/>
                        </a:spcAft>
                        <a:buFont typeface="+mj-lt"/>
                        <a:buNone/>
                      </a:pPr>
                      <a:r>
                        <a:rPr lang="en-IN" sz="1600" dirty="0" smtClean="0">
                          <a:solidFill>
                            <a:schemeClr val="tx1">
                              <a:lumMod val="85000"/>
                              <a:lumOff val="15000"/>
                            </a:schemeClr>
                          </a:solidFill>
                          <a:latin typeface="Calibri" panose="020F0502020204030204" pitchFamily="34" charset="0"/>
                          <a:cs typeface="Calibri" panose="020F0502020204030204" pitchFamily="34" charset="0"/>
                        </a:rPr>
                        <a:t>C.  $375</a:t>
                      </a:r>
                      <a:endParaRPr lang="en-IN" sz="1600" dirty="0">
                        <a:solidFill>
                          <a:schemeClr val="tx1">
                            <a:lumMod val="85000"/>
                            <a:lumOff val="15000"/>
                          </a:schemeClr>
                        </a:solidFill>
                        <a:latin typeface="Calibri" panose="020F0502020204030204" pitchFamily="34" charset="0"/>
                        <a:ea typeface="Calibri"/>
                        <a:cs typeface="Calibri" panose="020F0502020204030204" pitchFamily="34" charset="0"/>
                      </a:endParaRPr>
                    </a:p>
                  </a:txBody>
                  <a:tcPr marL="68580" marR="68580" marT="0" marB="0">
                    <a:solidFill>
                      <a:srgbClr val="B8DFFA"/>
                    </a:solidFill>
                  </a:tcPr>
                </a:tc>
              </a:tr>
            </a:tbl>
          </a:graphicData>
        </a:graphic>
      </p:graphicFrame>
    </p:spTree>
    <p:extLst>
      <p:ext uri="{BB962C8B-B14F-4D97-AF65-F5344CB8AC3E}">
        <p14:creationId xmlns:p14="http://schemas.microsoft.com/office/powerpoint/2010/main" val="31239251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82563" y="81240"/>
            <a:ext cx="8117206" cy="430887"/>
          </a:xfrm>
          <a:prstGeom prst="rect">
            <a:avLst/>
          </a:prstGeom>
        </p:spPr>
        <p:txBody>
          <a:bodyPr/>
          <a:lst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a:lstStyle>
          <a:p>
            <a:r>
              <a:rPr lang="en-US" sz="2400" dirty="0" smtClean="0">
                <a:latin typeface="Calibri" panose="020F0502020204030204" pitchFamily="34" charset="0"/>
              </a:rPr>
              <a:t>Certifications </a:t>
            </a:r>
            <a:endParaRPr lang="en-US" sz="2400" dirty="0">
              <a:latin typeface="Calibri" pitchFamily="34" charset="0"/>
              <a:cs typeface="Calibri" panose="020F0502020204030204"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5879" y="221616"/>
            <a:ext cx="1399491" cy="242106"/>
          </a:xfrm>
          <a:prstGeom prst="rect">
            <a:avLst/>
          </a:prstGeom>
        </p:spPr>
      </p:pic>
      <p:sp>
        <p:nvSpPr>
          <p:cNvPr id="6" name="Title 1"/>
          <p:cNvSpPr txBox="1">
            <a:spLocks/>
          </p:cNvSpPr>
          <p:nvPr/>
        </p:nvSpPr>
        <p:spPr bwMode="black">
          <a:xfrm>
            <a:off x="0" y="0"/>
            <a:ext cx="9143999" cy="688236"/>
          </a:xfrm>
          <a:prstGeom prst="rect">
            <a:avLst/>
          </a:prstGeom>
          <a:solidFill>
            <a:schemeClr val="accent4"/>
          </a:solidFill>
          <a:ln>
            <a:solidFill>
              <a:schemeClr val="accent4"/>
            </a:solidFill>
          </a:ln>
        </p:spPr>
        <p:txBody>
          <a:bodyPr vert="horz" wrap="square" lIns="0" tIns="0" rIns="0" bIns="0" rtlCol="0" anchor="t"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HP Simplified" pitchFamily="34" charset="0"/>
                <a:ea typeface="+mj-ea"/>
                <a:cs typeface="HP Simplified" pitchFamily="34" charset="0"/>
              </a:defRPr>
            </a:lvl1pPr>
          </a:lstStyle>
          <a:p>
            <a:endParaRPr lang="en-US" sz="1600" dirty="0">
              <a:solidFill>
                <a:schemeClr val="bg1"/>
              </a:solidFill>
              <a:latin typeface="Calibri" pitchFamily="34" charset="0"/>
              <a:cs typeface="Calibri" panose="020F0502020204030204" pitchFamily="34" charset="0"/>
            </a:endParaRPr>
          </a:p>
        </p:txBody>
      </p:sp>
      <p:sp>
        <p:nvSpPr>
          <p:cNvPr id="2" name="TextBox 1"/>
          <p:cNvSpPr txBox="1"/>
          <p:nvPr/>
        </p:nvSpPr>
        <p:spPr>
          <a:xfrm>
            <a:off x="1603169" y="1203418"/>
            <a:ext cx="6531429" cy="307777"/>
          </a:xfrm>
          <a:prstGeom prst="rect">
            <a:avLst/>
          </a:prstGeom>
          <a:noFill/>
        </p:spPr>
        <p:txBody>
          <a:bodyPr wrap="square" rtlCol="0">
            <a:spAutoFit/>
          </a:bodyPr>
          <a:lstStyle/>
          <a:p>
            <a:pPr defTabSz="430213">
              <a:spcAft>
                <a:spcPts val="400"/>
              </a:spcAft>
              <a:buSzPct val="100000"/>
            </a:pPr>
            <a:r>
              <a:rPr lang="en-US" sz="1400" b="1" dirty="0" smtClean="0">
                <a:latin typeface="Calibri" panose="020F0502020204030204" pitchFamily="34" charset="0"/>
              </a:rPr>
              <a:t>CFA level 1 Exam</a:t>
            </a:r>
            <a:endParaRPr lang="en-US" sz="1400" b="1" dirty="0" smtClean="0">
              <a:solidFill>
                <a:srgbClr val="000000"/>
              </a:solidFill>
              <a:latin typeface="Calibri" panose="020F0502020204030204" pitchFamily="34" charset="0"/>
              <a:cs typeface="HP Simplified" pitchFamily="34" charset="0"/>
            </a:endParaRPr>
          </a:p>
        </p:txBody>
      </p:sp>
      <p:sp>
        <p:nvSpPr>
          <p:cNvPr id="8" name="Round Diagonal Corner Rectangle 7"/>
          <p:cNvSpPr/>
          <p:nvPr/>
        </p:nvSpPr>
        <p:spPr>
          <a:xfrm>
            <a:off x="447326" y="3343032"/>
            <a:ext cx="8407730" cy="1678699"/>
          </a:xfrm>
          <a:prstGeom prst="round2Diag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err="1">
                <a:solidFill>
                  <a:schemeClr val="tx1"/>
                </a:solidFill>
                <a:latin typeface="Calibri" panose="020F0502020204030204" pitchFamily="34" charset="0"/>
              </a:rPr>
              <a:t>Edureka's</a:t>
            </a:r>
            <a:r>
              <a:rPr lang="en-US" sz="1400" dirty="0">
                <a:solidFill>
                  <a:schemeClr val="tx1"/>
                </a:solidFill>
                <a:latin typeface="Calibri" panose="020F0502020204030204" pitchFamily="34" charset="0"/>
              </a:rPr>
              <a:t> </a:t>
            </a:r>
            <a:r>
              <a:rPr lang="en-US" sz="1400" b="1" dirty="0">
                <a:solidFill>
                  <a:schemeClr val="tx1"/>
                </a:solidFill>
                <a:latin typeface="Calibri" panose="020F0502020204030204" pitchFamily="34" charset="0"/>
              </a:rPr>
              <a:t>Refresher course for CFA Level </a:t>
            </a:r>
            <a:r>
              <a:rPr lang="en-US" sz="1400" b="1" dirty="0" smtClean="0">
                <a:solidFill>
                  <a:schemeClr val="tx1"/>
                </a:solidFill>
                <a:latin typeface="Calibri" panose="020F0502020204030204" pitchFamily="34" charset="0"/>
              </a:rPr>
              <a:t>1 </a:t>
            </a:r>
            <a:r>
              <a:rPr lang="en-US" sz="1400" dirty="0" smtClean="0">
                <a:solidFill>
                  <a:schemeClr val="tx1"/>
                </a:solidFill>
                <a:latin typeface="Calibri" panose="020F0502020204030204" pitchFamily="34" charset="0"/>
              </a:rPr>
              <a:t>course: </a:t>
            </a:r>
          </a:p>
          <a:p>
            <a:pPr marL="285750" indent="-285750">
              <a:buFont typeface="Arial" panose="020B0604020202020204" pitchFamily="34" charset="0"/>
              <a:buChar char="•"/>
            </a:pPr>
            <a:r>
              <a:rPr lang="en-US" sz="1400" dirty="0" smtClean="0">
                <a:solidFill>
                  <a:schemeClr val="tx1"/>
                </a:solidFill>
                <a:latin typeface="Calibri" panose="020F0502020204030204" pitchFamily="34" charset="0"/>
              </a:rPr>
              <a:t>Refresher </a:t>
            </a:r>
            <a:r>
              <a:rPr lang="en-US" sz="1400" dirty="0">
                <a:solidFill>
                  <a:schemeClr val="tx1"/>
                </a:solidFill>
                <a:latin typeface="Calibri" panose="020F0502020204030204" pitchFamily="34" charset="0"/>
              </a:rPr>
              <a:t>course on CFA Level I Exam focuses on the ten topic areas and prepares you to write the CFA Level 1 </a:t>
            </a:r>
            <a:r>
              <a:rPr lang="en-US" sz="1400" dirty="0" smtClean="0">
                <a:solidFill>
                  <a:schemeClr val="tx1"/>
                </a:solidFill>
                <a:latin typeface="Calibri" panose="020F0502020204030204" pitchFamily="34" charset="0"/>
              </a:rPr>
              <a:t>Exam</a:t>
            </a:r>
            <a:endParaRPr lang="en-US" sz="1400" dirty="0" smtClean="0">
              <a:solidFill>
                <a:schemeClr val="tx1"/>
              </a:solidFill>
              <a:latin typeface="Calibri" panose="020F0502020204030204" pitchFamily="34" charset="0"/>
            </a:endParaRPr>
          </a:p>
          <a:p>
            <a:pPr marL="285750" indent="-285750">
              <a:buFont typeface="Arial" panose="020B0604020202020204" pitchFamily="34" charset="0"/>
              <a:buChar char="•"/>
            </a:pPr>
            <a:r>
              <a:rPr lang="en-US" sz="1400" dirty="0" smtClean="0">
                <a:solidFill>
                  <a:schemeClr val="tx1"/>
                </a:solidFill>
                <a:latin typeface="Calibri" panose="020F0502020204030204" pitchFamily="34" charset="0"/>
              </a:rPr>
              <a:t>Online </a:t>
            </a:r>
            <a:r>
              <a:rPr lang="en-US" sz="1400" dirty="0" smtClean="0">
                <a:solidFill>
                  <a:schemeClr val="tx1"/>
                </a:solidFill>
                <a:latin typeface="Calibri" panose="020F0502020204030204" pitchFamily="34" charset="0"/>
              </a:rPr>
              <a:t>Live Courses: 50 hours</a:t>
            </a:r>
          </a:p>
          <a:p>
            <a:pPr marL="285750" indent="-285750">
              <a:buFont typeface="Arial" panose="020B0604020202020204" pitchFamily="34" charset="0"/>
              <a:buChar char="•"/>
            </a:pPr>
            <a:r>
              <a:rPr lang="en-US" sz="1400" dirty="0" smtClean="0">
                <a:solidFill>
                  <a:schemeClr val="tx1"/>
                </a:solidFill>
                <a:latin typeface="Calibri" panose="020F0502020204030204" pitchFamily="34" charset="0"/>
              </a:rPr>
              <a:t>Assignments: 15 hours</a:t>
            </a:r>
          </a:p>
          <a:p>
            <a:pPr marL="285750" indent="-285750">
              <a:buFont typeface="Arial" panose="020B0604020202020204" pitchFamily="34" charset="0"/>
              <a:buChar char="•"/>
            </a:pPr>
            <a:r>
              <a:rPr lang="en-US" sz="1400" dirty="0" smtClean="0">
                <a:solidFill>
                  <a:schemeClr val="tx1"/>
                </a:solidFill>
                <a:latin typeface="Calibri" panose="020F0502020204030204" pitchFamily="34" charset="0"/>
              </a:rPr>
              <a:t>Lifetime Access + 24 X 7 Support</a:t>
            </a:r>
            <a:endParaRPr lang="en-US" sz="1400" dirty="0">
              <a:solidFill>
                <a:schemeClr val="tx1"/>
              </a:solidFill>
              <a:latin typeface="Calibri" panose="020F0502020204030204" pitchFamily="34" charset="0"/>
            </a:endParaRPr>
          </a:p>
        </p:txBody>
      </p:sp>
      <p:sp>
        <p:nvSpPr>
          <p:cNvPr id="9" name="Rounded Rectangle 8"/>
          <p:cNvSpPr/>
          <p:nvPr/>
        </p:nvSpPr>
        <p:spPr>
          <a:xfrm>
            <a:off x="1528287" y="1751488"/>
            <a:ext cx="6080166" cy="598150"/>
          </a:xfrm>
          <a:prstGeom prst="roundRect">
            <a:avLst/>
          </a:prstGeom>
          <a:solidFill>
            <a:srgbClr val="0070C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bg1"/>
                </a:solidFill>
                <a:latin typeface="Calibri" panose="020F0502020204030204" pitchFamily="34" charset="0"/>
              </a:rPr>
              <a:t>Go to </a:t>
            </a:r>
            <a:r>
              <a:rPr lang="en-US" sz="2000" b="1" dirty="0" smtClean="0">
                <a:solidFill>
                  <a:schemeClr val="bg1"/>
                </a:solidFill>
                <a:latin typeface="Calibri" panose="020F0502020204030204" pitchFamily="34" charset="0"/>
              </a:rPr>
              <a:t>www.edureka.co/cfa-level1 </a:t>
            </a:r>
            <a:endParaRPr lang="en-US" sz="2000" b="1" dirty="0">
              <a:solidFill>
                <a:schemeClr val="bg1"/>
              </a:solidFill>
              <a:latin typeface="Calibri" panose="020F0502020204030204" pitchFamily="34" charset="0"/>
            </a:endParaRPr>
          </a:p>
        </p:txBody>
      </p:sp>
      <p:sp>
        <p:nvSpPr>
          <p:cNvPr id="10" name="TextBox 9"/>
          <p:cNvSpPr txBox="1"/>
          <p:nvPr/>
        </p:nvSpPr>
        <p:spPr>
          <a:xfrm>
            <a:off x="2373283" y="2375103"/>
            <a:ext cx="4227616" cy="574516"/>
          </a:xfrm>
          <a:prstGeom prst="rect">
            <a:avLst/>
          </a:prstGeom>
          <a:noFill/>
        </p:spPr>
        <p:txBody>
          <a:bodyPr wrap="square" rtlCol="0">
            <a:spAutoFit/>
          </a:bodyPr>
          <a:lstStyle/>
          <a:p>
            <a:pPr marL="0" algn="ctr" defTabSz="430213">
              <a:spcAft>
                <a:spcPts val="400"/>
              </a:spcAft>
              <a:buSzPct val="100000"/>
            </a:pPr>
            <a:r>
              <a:rPr lang="en-US" sz="1400" i="1" dirty="0" smtClean="0">
                <a:solidFill>
                  <a:srgbClr val="000000"/>
                </a:solidFill>
                <a:latin typeface="Calibri" panose="020F0502020204030204" pitchFamily="34" charset="0"/>
                <a:cs typeface="HP Simplified" pitchFamily="34" charset="0"/>
              </a:rPr>
              <a:t>Batch starts from 10th October (Weekend Batch)</a:t>
            </a:r>
          </a:p>
          <a:p>
            <a:pPr marL="0" algn="ctr" defTabSz="430213">
              <a:spcAft>
                <a:spcPts val="400"/>
              </a:spcAft>
              <a:buSzPct val="100000"/>
            </a:pPr>
            <a:r>
              <a:rPr lang="en-US" sz="1400" i="1" dirty="0" smtClean="0">
                <a:solidFill>
                  <a:srgbClr val="000000"/>
                </a:solidFill>
                <a:latin typeface="Calibri" panose="020F0502020204030204" pitchFamily="34" charset="0"/>
                <a:cs typeface="HP Simplified" pitchFamily="34" charset="0"/>
              </a:rPr>
              <a:t>Timings: 6:00PM to 9:00PM</a:t>
            </a:r>
          </a:p>
        </p:txBody>
      </p:sp>
      <p:pic>
        <p:nvPicPr>
          <p:cNvPr id="11" name="Picture 10"/>
          <p:cNvPicPr preferRelativeResize="0">
            <a:picLocks noChangeArrowheads="1"/>
          </p:cNvPicPr>
          <p:nvPr/>
        </p:nvPicPr>
        <p:blipFill rotWithShape="1">
          <a:blip r:embed="rId4" cstate="email">
            <a:extLst>
              <a:ext uri="{28A0092B-C50C-407E-A947-70E740481C1C}">
                <a14:useLocalDpi xmlns:a14="http://schemas.microsoft.com/office/drawing/2010/main"/>
              </a:ext>
            </a:extLst>
          </a:blip>
          <a:srcRect l="29359" t="36990" r="29991" b="33407"/>
          <a:stretch/>
        </p:blipFill>
        <p:spPr bwMode="auto">
          <a:xfrm>
            <a:off x="915639" y="1186804"/>
            <a:ext cx="612648" cy="603504"/>
          </a:xfrm>
          <a:prstGeom prst="rect">
            <a:avLst/>
          </a:prstGeom>
          <a:noFill/>
        </p:spPr>
      </p:pic>
      <p:sp>
        <p:nvSpPr>
          <p:cNvPr id="7" name="Rectangle 6"/>
          <p:cNvSpPr/>
          <p:nvPr/>
        </p:nvSpPr>
        <p:spPr>
          <a:xfrm>
            <a:off x="2582883" y="2985242"/>
            <a:ext cx="4572000" cy="715581"/>
          </a:xfrm>
          <a:prstGeom prst="rect">
            <a:avLst/>
          </a:prstGeom>
        </p:spPr>
        <p:txBody>
          <a:bodyPr>
            <a:spAutoFit/>
          </a:bodyPr>
          <a:lstStyle/>
          <a:p>
            <a:pPr algn="just"/>
            <a:r>
              <a:rPr lang="en-US" b="1" dirty="0">
                <a:solidFill>
                  <a:srgbClr val="222222"/>
                </a:solidFill>
                <a:latin typeface="arial" panose="020B0604020202020204" pitchFamily="34" charset="0"/>
              </a:rPr>
              <a:t>Wiley's Study Guide Worth INR 30,000 Free!</a:t>
            </a:r>
            <a:endParaRPr lang="en-US" dirty="0">
              <a:solidFill>
                <a:srgbClr val="444444"/>
              </a:solidFill>
              <a:latin typeface="Open Sans"/>
            </a:endParaRPr>
          </a:p>
          <a:p>
            <a:r>
              <a:rPr lang="en-US" dirty="0"/>
              <a:t/>
            </a:r>
            <a:br>
              <a:rPr lang="en-US" dirty="0"/>
            </a:br>
            <a:endParaRPr lang="en-US" dirty="0"/>
          </a:p>
        </p:txBody>
      </p:sp>
      <p:sp>
        <p:nvSpPr>
          <p:cNvPr id="12" name="Title 1"/>
          <p:cNvSpPr txBox="1">
            <a:spLocks/>
          </p:cNvSpPr>
          <p:nvPr/>
        </p:nvSpPr>
        <p:spPr>
          <a:xfrm>
            <a:off x="83934" y="90116"/>
            <a:ext cx="8117206" cy="430887"/>
          </a:xfrm>
          <a:prstGeom prst="rect">
            <a:avLst/>
          </a:prstGeom>
        </p:spPr>
        <p:txBody>
          <a:bodyPr/>
          <a:lst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a:lstStyle>
          <a:p>
            <a:r>
              <a:rPr lang="en-US" sz="2400" dirty="0">
                <a:solidFill>
                  <a:schemeClr val="tx1"/>
                </a:solidFill>
                <a:latin typeface="Calibri" pitchFamily="34" charset="0"/>
                <a:cs typeface="Calibri" panose="020F0502020204030204" pitchFamily="34" charset="0"/>
              </a:rPr>
              <a:t>How </a:t>
            </a:r>
            <a:r>
              <a:rPr lang="en-US" sz="2400" dirty="0" err="1">
                <a:solidFill>
                  <a:schemeClr val="tx1"/>
                </a:solidFill>
                <a:latin typeface="Calibri" pitchFamily="34" charset="0"/>
                <a:cs typeface="Calibri" panose="020F0502020204030204" pitchFamily="34" charset="0"/>
              </a:rPr>
              <a:t>Edureka</a:t>
            </a:r>
            <a:r>
              <a:rPr lang="en-US" sz="2400" dirty="0">
                <a:solidFill>
                  <a:schemeClr val="tx1"/>
                </a:solidFill>
                <a:latin typeface="Calibri" pitchFamily="34" charset="0"/>
                <a:cs typeface="Calibri" panose="020F0502020204030204" pitchFamily="34" charset="0"/>
              </a:rPr>
              <a:t> course will help you scale up your career</a:t>
            </a:r>
          </a:p>
        </p:txBody>
      </p:sp>
    </p:spTree>
    <p:extLst>
      <p:ext uri="{BB962C8B-B14F-4D97-AF65-F5344CB8AC3E}">
        <p14:creationId xmlns:p14="http://schemas.microsoft.com/office/powerpoint/2010/main" val="240584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82"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 name="Rectangle 1"/>
          <p:cNvSpPr/>
          <p:nvPr/>
        </p:nvSpPr>
        <p:spPr>
          <a:xfrm>
            <a:off x="0" y="0"/>
            <a:ext cx="9144000" cy="51435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defTabSz="457200"/>
            <a:r>
              <a:rPr lang="en-US" sz="4800" b="1" dirty="0" smtClean="0">
                <a:solidFill>
                  <a:prstClr val="white"/>
                </a:solidFill>
                <a:latin typeface="Calibri" panose="020F0502020204030204" pitchFamily="34" charset="0"/>
                <a:cs typeface="Calibri" panose="020F0502020204030204" pitchFamily="34" charset="0"/>
              </a:rPr>
              <a:t> Thank You</a:t>
            </a:r>
          </a:p>
          <a:p>
            <a:pPr defTabSz="457200"/>
            <a:endParaRPr lang="en-US" sz="3200" b="1" dirty="0" smtClean="0">
              <a:solidFill>
                <a:prstClr val="white"/>
              </a:solidFill>
              <a:latin typeface="Calibri" panose="020F0502020204030204" pitchFamily="34" charset="0"/>
              <a:cs typeface="Calibri" panose="020F0502020204030204" pitchFamily="34" charset="0"/>
            </a:endParaRPr>
          </a:p>
          <a:p>
            <a:pPr defTabSz="457200"/>
            <a:r>
              <a:rPr lang="en-US" sz="3200" b="1" dirty="0" smtClean="0">
                <a:solidFill>
                  <a:prstClr val="white"/>
                </a:solidFill>
                <a:latin typeface="Calibri" panose="020F0502020204030204" pitchFamily="34" charset="0"/>
                <a:cs typeface="Calibri" panose="020F0502020204030204" pitchFamily="34" charset="0"/>
              </a:rPr>
              <a:t>Questions/Queries/Feedback</a:t>
            </a:r>
          </a:p>
          <a:p>
            <a:pPr defTabSz="457200"/>
            <a:endParaRPr lang="en-US" sz="3200" b="1" dirty="0">
              <a:solidFill>
                <a:prstClr val="white"/>
              </a:solidFill>
              <a:latin typeface="Calibri" panose="020F0502020204030204" pitchFamily="34" charset="0"/>
              <a:cs typeface="Calibri" panose="020F0502020204030204" pitchFamily="34" charset="0"/>
            </a:endParaRPr>
          </a:p>
          <a:p>
            <a:pPr defTabSz="457200"/>
            <a:endParaRPr lang="en-US" sz="2000" b="1" dirty="0" smtClean="0">
              <a:solidFill>
                <a:prstClr val="white"/>
              </a:solidFill>
              <a:latin typeface="Calibri" panose="020F0502020204030204" pitchFamily="34" charset="0"/>
              <a:cs typeface="Calibri" panose="020F0502020204030204" pitchFamily="34" charset="0"/>
            </a:endParaRPr>
          </a:p>
          <a:p>
            <a:pPr defTabSz="457200"/>
            <a:r>
              <a:rPr lang="en-US" sz="2000" b="1" smtClean="0">
                <a:solidFill>
                  <a:prstClr val="white"/>
                </a:solidFill>
                <a:latin typeface="Calibri" panose="020F0502020204030204" pitchFamily="34" charset="0"/>
                <a:cs typeface="Calibri" panose="020F0502020204030204" pitchFamily="34" charset="0"/>
              </a:rPr>
              <a:t>Recording </a:t>
            </a:r>
            <a:r>
              <a:rPr lang="en-US" sz="2000" b="1" dirty="0" smtClean="0">
                <a:solidFill>
                  <a:prstClr val="white"/>
                </a:solidFill>
                <a:latin typeface="Calibri" panose="020F0502020204030204" pitchFamily="34" charset="0"/>
                <a:cs typeface="Calibri" panose="020F0502020204030204" pitchFamily="34" charset="0"/>
              </a:rPr>
              <a:t>and presentation will be made available to you within 24 hours</a:t>
            </a:r>
            <a:endParaRPr lang="en-US" sz="2000" b="1" dirty="0">
              <a:solidFill>
                <a:prstClr val="whit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54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Instructors </a:t>
            </a:r>
            <a:endParaRPr lang="en-US" dirty="0"/>
          </a:p>
        </p:txBody>
      </p:sp>
      <p:sp>
        <p:nvSpPr>
          <p:cNvPr id="6" name="Content Placeholder 2"/>
          <p:cNvSpPr>
            <a:spLocks noGrp="1"/>
          </p:cNvSpPr>
          <p:nvPr>
            <p:ph idx="1"/>
          </p:nvPr>
        </p:nvSpPr>
        <p:spPr>
          <a:xfrm>
            <a:off x="381150" y="658350"/>
            <a:ext cx="8229600" cy="4264074"/>
          </a:xfrm>
        </p:spPr>
        <p:txBody>
          <a:bodyPr>
            <a:noAutofit/>
          </a:bodyPr>
          <a:lstStyle/>
          <a:p>
            <a:pPr marL="285750" indent="-285750" algn="l" defTabSz="685800">
              <a:lnSpc>
                <a:spcPct val="250000"/>
              </a:lnSpc>
              <a:spcBef>
                <a:spcPts val="600"/>
              </a:spcBef>
              <a:buFont typeface="Wingdings" panose="05000000000000000000" pitchFamily="2" charset="2"/>
              <a:buChar char="Ø"/>
            </a:pPr>
            <a:r>
              <a:rPr lang="en-US" dirty="0" smtClean="0"/>
              <a:t>Ankur </a:t>
            </a:r>
            <a:r>
              <a:rPr lang="en-US" dirty="0"/>
              <a:t>is a veteran CFA trainer- 7 years, 70 batches of training experience</a:t>
            </a:r>
          </a:p>
          <a:p>
            <a:pPr marL="285750" indent="-285750" algn="l" defTabSz="685800">
              <a:lnSpc>
                <a:spcPct val="250000"/>
              </a:lnSpc>
              <a:buFont typeface="Wingdings" panose="05000000000000000000" pitchFamily="2" charset="2"/>
              <a:buChar char="Ø"/>
            </a:pPr>
            <a:r>
              <a:rPr lang="en-US" dirty="0"/>
              <a:t>Has worked in Corporate Finance (Suzuki), in consulting (E&amp;Y), valuation assignments</a:t>
            </a:r>
          </a:p>
          <a:p>
            <a:pPr marL="285750" indent="-285750" algn="l" defTabSz="685800">
              <a:lnSpc>
                <a:spcPct val="250000"/>
              </a:lnSpc>
              <a:buFont typeface="Wingdings" panose="05000000000000000000" pitchFamily="2" charset="2"/>
              <a:buChar char="Ø"/>
            </a:pPr>
            <a:r>
              <a:rPr lang="en-US" dirty="0"/>
              <a:t>Is a serial ranker- University, Chartered Accountancy and is </a:t>
            </a:r>
            <a:r>
              <a:rPr lang="en-US" dirty="0">
                <a:sym typeface="Wingdings" panose="05000000000000000000" pitchFamily="2" charset="2"/>
              </a:rPr>
              <a:t>a swimming buff</a:t>
            </a:r>
          </a:p>
          <a:p>
            <a:pPr marL="285750" indent="-285750" algn="l" defTabSz="685800">
              <a:lnSpc>
                <a:spcPct val="250000"/>
              </a:lnSpc>
              <a:buFont typeface="Wingdings" panose="05000000000000000000" pitchFamily="2" charset="2"/>
              <a:buChar char="Ø"/>
            </a:pPr>
            <a:r>
              <a:rPr lang="en-US" dirty="0">
                <a:sym typeface="Wingdings" panose="05000000000000000000" pitchFamily="2" charset="2"/>
              </a:rPr>
              <a:t>Domain specialist- FRA, Corporate Finance, Equity, Ethics</a:t>
            </a:r>
            <a:endParaRPr lang="en-IN" dirty="0"/>
          </a:p>
          <a:p>
            <a:pPr marL="285750" indent="-285750" algn="l" defTabSz="685800">
              <a:lnSpc>
                <a:spcPct val="250000"/>
              </a:lnSpc>
              <a:spcBef>
                <a:spcPts val="0"/>
              </a:spcBef>
              <a:buFont typeface="Wingdings" panose="05000000000000000000" pitchFamily="2" charset="2"/>
              <a:buChar char="Ø"/>
            </a:pPr>
            <a:endParaRPr lang="en-US" dirty="0" smtClean="0"/>
          </a:p>
          <a:p>
            <a:pPr marL="285750" indent="-285750" algn="l" defTabSz="685800">
              <a:lnSpc>
                <a:spcPct val="250000"/>
              </a:lnSpc>
              <a:spcBef>
                <a:spcPts val="0"/>
              </a:spcBef>
              <a:buFont typeface="Wingdings" panose="05000000000000000000" pitchFamily="2" charset="2"/>
              <a:buChar char="Ø"/>
            </a:pPr>
            <a:r>
              <a:rPr lang="en-US" dirty="0" smtClean="0"/>
              <a:t>Dabbled </a:t>
            </a:r>
            <a:r>
              <a:rPr lang="en-US" dirty="0"/>
              <a:t>with corporate banking, equity research and strategic finance</a:t>
            </a:r>
          </a:p>
          <a:p>
            <a:pPr marL="285750" indent="-285750" algn="l" defTabSz="685800">
              <a:lnSpc>
                <a:spcPct val="250000"/>
              </a:lnSpc>
              <a:spcBef>
                <a:spcPts val="0"/>
              </a:spcBef>
              <a:buFont typeface="Wingdings" panose="05000000000000000000" pitchFamily="2" charset="2"/>
              <a:buChar char="Ø"/>
            </a:pPr>
            <a:r>
              <a:rPr lang="en-US" dirty="0"/>
              <a:t>Taught finance, accountancy, cost accounting, mathematics…know bit of everything</a:t>
            </a:r>
          </a:p>
          <a:p>
            <a:pPr marL="285750" indent="-285750" algn="l" defTabSz="685800">
              <a:lnSpc>
                <a:spcPct val="250000"/>
              </a:lnSpc>
              <a:spcBef>
                <a:spcPts val="0"/>
              </a:spcBef>
              <a:buFont typeface="Wingdings" panose="05000000000000000000" pitchFamily="2" charset="2"/>
              <a:buChar char="Ø"/>
            </a:pPr>
            <a:r>
              <a:rPr lang="en-US" dirty="0"/>
              <a:t>Aced various exams and doing so, discovered my strength</a:t>
            </a:r>
          </a:p>
          <a:p>
            <a:pPr marL="285750" indent="-285750" algn="l" defTabSz="685800">
              <a:lnSpc>
                <a:spcPct val="250000"/>
              </a:lnSpc>
              <a:spcBef>
                <a:spcPts val="0"/>
              </a:spcBef>
              <a:buFont typeface="Wingdings" panose="05000000000000000000" pitchFamily="2" charset="2"/>
              <a:buChar char="Ø"/>
            </a:pPr>
            <a:r>
              <a:rPr lang="en-US" dirty="0"/>
              <a:t>Help students prepare and crack exams! CA, CFA, FRM, MBA…am there</a:t>
            </a:r>
            <a:r>
              <a:rPr lang="en-US" dirty="0">
                <a:sym typeface="Wingdings" panose="05000000000000000000" pitchFamily="2" charset="2"/>
              </a:rPr>
              <a:t></a:t>
            </a:r>
          </a:p>
          <a:p>
            <a:pPr marL="285750" indent="-285750" algn="l" defTabSz="685800">
              <a:lnSpc>
                <a:spcPct val="250000"/>
              </a:lnSpc>
              <a:spcBef>
                <a:spcPts val="0"/>
              </a:spcBef>
              <a:buFont typeface="Wingdings" panose="05000000000000000000" pitchFamily="2" charset="2"/>
              <a:buChar char="Ø"/>
            </a:pPr>
            <a:endParaRPr lang="en-US" dirty="0">
              <a:sym typeface="Wingdings" panose="05000000000000000000" pitchFamily="2" charset="2"/>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1487" y="2860157"/>
            <a:ext cx="1254680" cy="1305201"/>
          </a:xfrm>
          <a:prstGeom prst="rect">
            <a:avLst/>
          </a:prstGeom>
        </p:spPr>
      </p:pic>
      <p:sp>
        <p:nvSpPr>
          <p:cNvPr id="7" name="TextBox 6"/>
          <p:cNvSpPr txBox="1"/>
          <p:nvPr/>
        </p:nvSpPr>
        <p:spPr>
          <a:xfrm>
            <a:off x="6565187" y="4187875"/>
            <a:ext cx="2784298" cy="400110"/>
          </a:xfrm>
          <a:prstGeom prst="rect">
            <a:avLst/>
          </a:prstGeom>
          <a:noFill/>
        </p:spPr>
        <p:txBody>
          <a:bodyPr wrap="square" rtlCol="0">
            <a:spAutoFit/>
          </a:bodyPr>
          <a:lstStyle/>
          <a:p>
            <a:r>
              <a:rPr lang="en-US" sz="800" b="1" dirty="0" smtClean="0"/>
              <a:t>                         </a:t>
            </a:r>
            <a:r>
              <a:rPr lang="en-US" sz="1000" b="1" dirty="0" smtClean="0"/>
              <a:t>Amit </a:t>
            </a:r>
            <a:r>
              <a:rPr lang="en-US" sz="1000" b="1" dirty="0"/>
              <a:t>Parakh-CFA, </a:t>
            </a:r>
            <a:r>
              <a:rPr lang="en-US" sz="1000" b="1" dirty="0" smtClean="0"/>
              <a:t>ACA</a:t>
            </a:r>
            <a:r>
              <a:rPr lang="en-US" sz="1000" b="1" dirty="0"/>
              <a:t>, CS, FRM, </a:t>
            </a:r>
            <a:endParaRPr lang="en-US" sz="1000" b="1" dirty="0" smtClean="0"/>
          </a:p>
          <a:p>
            <a:r>
              <a:rPr lang="en-US" sz="1000" b="1" dirty="0" smtClean="0"/>
              <a:t>                                            PGDM </a:t>
            </a:r>
            <a:r>
              <a:rPr lang="en-US" sz="1000" b="1" dirty="0"/>
              <a:t>(IIM </a:t>
            </a:r>
            <a:r>
              <a:rPr lang="en-US" sz="1000" b="1" dirty="0" smtClean="0"/>
              <a:t> A)</a:t>
            </a:r>
            <a:endParaRPr lang="en-US" sz="1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7474" y="765460"/>
            <a:ext cx="1575255" cy="1575255"/>
          </a:xfrm>
          <a:prstGeom prst="rect">
            <a:avLst/>
          </a:prstGeom>
        </p:spPr>
      </p:pic>
      <p:sp>
        <p:nvSpPr>
          <p:cNvPr id="5" name="TextBox 4"/>
          <p:cNvSpPr txBox="1"/>
          <p:nvPr/>
        </p:nvSpPr>
        <p:spPr>
          <a:xfrm>
            <a:off x="6921396" y="2348284"/>
            <a:ext cx="2239766" cy="607859"/>
          </a:xfrm>
          <a:prstGeom prst="rect">
            <a:avLst/>
          </a:prstGeom>
          <a:noFill/>
        </p:spPr>
        <p:txBody>
          <a:bodyPr wrap="square" rtlCol="0">
            <a:spAutoFit/>
          </a:bodyPr>
          <a:lstStyle/>
          <a:p>
            <a:r>
              <a:rPr lang="en-US" b="1" dirty="0"/>
              <a:t> </a:t>
            </a:r>
            <a:r>
              <a:rPr lang="en-US" b="1" dirty="0" smtClean="0"/>
              <a:t>     </a:t>
            </a:r>
            <a:r>
              <a:rPr lang="en-US" sz="1000" b="1" dirty="0" smtClean="0"/>
              <a:t>Ankur Kulshrestha, CFA, ACA</a:t>
            </a:r>
            <a:r>
              <a:rPr lang="en-US" sz="1000" b="1" dirty="0"/>
              <a:t> </a:t>
            </a:r>
          </a:p>
          <a:p>
            <a:r>
              <a:rPr lang="en-US" sz="1000" dirty="0"/>
              <a:t/>
            </a:r>
            <a:br>
              <a:rPr lang="en-US" sz="1000" dirty="0"/>
            </a:br>
            <a:endParaRPr lang="en-US" sz="1000" dirty="0"/>
          </a:p>
        </p:txBody>
      </p:sp>
      <p:grpSp>
        <p:nvGrpSpPr>
          <p:cNvPr id="19" name="Group 18"/>
          <p:cNvGrpSpPr/>
          <p:nvPr/>
        </p:nvGrpSpPr>
        <p:grpSpPr>
          <a:xfrm>
            <a:off x="2369133" y="2599906"/>
            <a:ext cx="3512128" cy="509155"/>
            <a:chOff x="1683327" y="2504209"/>
            <a:chExt cx="3512128" cy="509155"/>
          </a:xfrm>
        </p:grpSpPr>
        <p:sp>
          <p:nvSpPr>
            <p:cNvPr id="13" name="TextBox 12"/>
            <p:cNvSpPr txBox="1"/>
            <p:nvPr/>
          </p:nvSpPr>
          <p:spPr>
            <a:xfrm>
              <a:off x="3496305" y="2702884"/>
              <a:ext cx="851834" cy="254216"/>
            </a:xfrm>
            <a:prstGeom prst="rect">
              <a:avLst/>
            </a:prstGeom>
            <a:solidFill>
              <a:schemeClr val="bg1"/>
            </a:solidFill>
          </p:spPr>
          <p:txBody>
            <a:bodyPr wrap="square" rtlCol="0">
              <a:spAutoFit/>
            </a:bodyPr>
            <a:lstStyle/>
            <a:p>
              <a:r>
                <a:rPr lang="en-US" sz="1000" i="1" dirty="0" smtClean="0"/>
                <a:t>Powered by</a:t>
              </a:r>
              <a:endParaRPr lang="en-IN" sz="1000" i="1" dirty="0"/>
            </a:p>
          </p:txBody>
        </p:sp>
        <p:pic>
          <p:nvPicPr>
            <p:cNvPr id="14" name="Picture 13" descr="wiley_logo_detail.gif"/>
            <p:cNvPicPr>
              <a:picLocks noChangeAspect="1"/>
            </p:cNvPicPr>
            <p:nvPr/>
          </p:nvPicPr>
          <p:blipFill>
            <a:blip r:embed="rId4" cstate="print"/>
            <a:stretch>
              <a:fillRect/>
            </a:stretch>
          </p:blipFill>
          <p:spPr>
            <a:xfrm>
              <a:off x="4239462" y="2694690"/>
              <a:ext cx="795296" cy="213184"/>
            </a:xfrm>
            <a:prstGeom prst="rect">
              <a:avLst/>
            </a:prstGeom>
          </p:spPr>
        </p:pic>
        <p:pic>
          <p:nvPicPr>
            <p:cNvPr id="16" name="Picture 15" descr="Picture3.png"/>
            <p:cNvPicPr>
              <a:picLocks noChangeAspect="1"/>
            </p:cNvPicPr>
            <p:nvPr/>
          </p:nvPicPr>
          <p:blipFill>
            <a:blip r:embed="rId5" cstate="print"/>
            <a:stretch>
              <a:fillRect/>
            </a:stretch>
          </p:blipFill>
          <p:spPr>
            <a:xfrm>
              <a:off x="1947882" y="2511177"/>
              <a:ext cx="1387187" cy="432048"/>
            </a:xfrm>
            <a:prstGeom prst="rect">
              <a:avLst/>
            </a:prstGeom>
          </p:spPr>
        </p:pic>
        <p:sp>
          <p:nvSpPr>
            <p:cNvPr id="18" name="Rounded Rectangle 17"/>
            <p:cNvSpPr/>
            <p:nvPr/>
          </p:nvSpPr>
          <p:spPr>
            <a:xfrm>
              <a:off x="1683327" y="2504209"/>
              <a:ext cx="3512128" cy="50915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808130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CFA Level 1 Introduction</a:t>
            </a:r>
            <a:endParaRPr lang="en-US" dirty="0"/>
          </a:p>
        </p:txBody>
      </p:sp>
      <p:sp>
        <p:nvSpPr>
          <p:cNvPr id="4" name="Rectangle 3"/>
          <p:cNvSpPr/>
          <p:nvPr/>
        </p:nvSpPr>
        <p:spPr>
          <a:xfrm>
            <a:off x="386609" y="605635"/>
            <a:ext cx="8784410" cy="5594673"/>
          </a:xfrm>
          <a:prstGeom prst="rect">
            <a:avLst/>
          </a:prstGeom>
        </p:spPr>
        <p:txBody>
          <a:bodyPr wrap="square">
            <a:spAutoFit/>
          </a:bodyPr>
          <a:lstStyle/>
          <a:p>
            <a:pPr marL="285750" indent="-285750">
              <a:lnSpc>
                <a:spcPct val="150000"/>
              </a:lnSpc>
              <a:buFont typeface="Wingdings" panose="05000000000000000000" pitchFamily="2" charset="2"/>
              <a:buChar char="Ø"/>
            </a:pP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Wingdings" panose="05000000000000000000" pitchFamily="2" charset="2"/>
              <a:buChar char="Ø"/>
            </a:pPr>
            <a:r>
              <a:rPr lang="en-IN" sz="1200" dirty="0" smtClean="0">
                <a:latin typeface="Tahoma" panose="020B0604030504040204" pitchFamily="34" charset="0"/>
                <a:ea typeface="Tahoma" panose="020B0604030504040204" pitchFamily="34" charset="0"/>
                <a:cs typeface="Tahoma" panose="020B0604030504040204" pitchFamily="34" charset="0"/>
              </a:rPr>
              <a:t>About </a:t>
            </a:r>
            <a:r>
              <a:rPr lang="en-IN" sz="1200" b="1" dirty="0">
                <a:latin typeface="Tahoma" panose="020B0604030504040204" pitchFamily="34" charset="0"/>
                <a:ea typeface="Tahoma" panose="020B0604030504040204" pitchFamily="34" charset="0"/>
                <a:cs typeface="Tahoma" panose="020B0604030504040204" pitchFamily="34" charset="0"/>
              </a:rPr>
              <a:t>CFA Level I</a:t>
            </a:r>
            <a:r>
              <a:rPr lang="en-IN" sz="1200" dirty="0">
                <a:latin typeface="Tahoma" panose="020B0604030504040204" pitchFamily="34" charset="0"/>
                <a:ea typeface="Tahoma" panose="020B0604030504040204" pitchFamily="34" charset="0"/>
                <a:cs typeface="Tahoma" panose="020B0604030504040204" pitchFamily="34" charset="0"/>
              </a:rPr>
              <a:t/>
            </a:r>
            <a:br>
              <a:rPr lang="en-IN" sz="1200" dirty="0">
                <a:latin typeface="Tahoma" panose="020B0604030504040204" pitchFamily="34" charset="0"/>
                <a:ea typeface="Tahoma" panose="020B0604030504040204" pitchFamily="34" charset="0"/>
                <a:cs typeface="Tahoma" panose="020B0604030504040204" pitchFamily="34" charset="0"/>
              </a:rPr>
            </a:b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Wingdings" panose="05000000000000000000" pitchFamily="2" charset="2"/>
              <a:buChar char="Ø"/>
            </a:pPr>
            <a:r>
              <a:rPr lang="en-IN" sz="1200" dirty="0" smtClean="0">
                <a:latin typeface="Tahoma" panose="020B0604030504040204" pitchFamily="34" charset="0"/>
                <a:ea typeface="Tahoma" panose="020B0604030504040204" pitchFamily="34" charset="0"/>
                <a:cs typeface="Tahoma" panose="020B0604030504040204" pitchFamily="34" charset="0"/>
              </a:rPr>
              <a:t>Marks </a:t>
            </a:r>
            <a:r>
              <a:rPr lang="en-IN" sz="1200" dirty="0">
                <a:latin typeface="Tahoma" panose="020B0604030504040204" pitchFamily="34" charset="0"/>
                <a:ea typeface="Tahoma" panose="020B0604030504040204" pitchFamily="34" charset="0"/>
                <a:cs typeface="Tahoma" panose="020B0604030504040204" pitchFamily="34" charset="0"/>
              </a:rPr>
              <a:t>your entry into the </a:t>
            </a:r>
            <a:r>
              <a:rPr lang="en-IN" sz="1200" dirty="0" smtClean="0">
                <a:latin typeface="Tahoma" panose="020B0604030504040204" pitchFamily="34" charset="0"/>
                <a:ea typeface="Tahoma" panose="020B0604030504040204" pitchFamily="34" charset="0"/>
                <a:cs typeface="Tahoma" panose="020B0604030504040204" pitchFamily="34" charset="0"/>
              </a:rPr>
              <a:t>CFA program</a:t>
            </a:r>
            <a:r>
              <a:rPr lang="en-IN" sz="1200" dirty="0">
                <a:latin typeface="Tahoma" panose="020B0604030504040204" pitchFamily="34" charset="0"/>
                <a:ea typeface="Tahoma" panose="020B0604030504040204" pitchFamily="34" charset="0"/>
                <a:cs typeface="Tahoma" panose="020B0604030504040204" pitchFamily="34" charset="0"/>
              </a:rPr>
              <a:t/>
            </a:r>
            <a:br>
              <a:rPr lang="en-IN" sz="1200" dirty="0">
                <a:latin typeface="Tahoma" panose="020B0604030504040204" pitchFamily="34" charset="0"/>
                <a:ea typeface="Tahoma" panose="020B0604030504040204" pitchFamily="34" charset="0"/>
                <a:cs typeface="Tahoma" panose="020B0604030504040204" pitchFamily="34" charset="0"/>
              </a:rPr>
            </a:b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Wingdings" panose="05000000000000000000" pitchFamily="2" charset="2"/>
              <a:buChar char="Ø"/>
            </a:pPr>
            <a:r>
              <a:rPr lang="en-IN" sz="1200" dirty="0" smtClean="0">
                <a:latin typeface="Tahoma" panose="020B0604030504040204" pitchFamily="34" charset="0"/>
                <a:ea typeface="Tahoma" panose="020B0604030504040204" pitchFamily="34" charset="0"/>
                <a:cs typeface="Tahoma" panose="020B0604030504040204" pitchFamily="34" charset="0"/>
              </a:rPr>
              <a:t>Covers </a:t>
            </a:r>
            <a:r>
              <a:rPr lang="en-IN" sz="1200" dirty="0">
                <a:latin typeface="Tahoma" panose="020B0604030504040204" pitchFamily="34" charset="0"/>
                <a:ea typeface="Tahoma" panose="020B0604030504040204" pitchFamily="34" charset="0"/>
                <a:cs typeface="Tahoma" panose="020B0604030504040204" pitchFamily="34" charset="0"/>
              </a:rPr>
              <a:t>areas </a:t>
            </a:r>
            <a:r>
              <a:rPr lang="en-IN" sz="1200" dirty="0" smtClean="0">
                <a:latin typeface="Tahoma" panose="020B0604030504040204" pitchFamily="34" charset="0"/>
                <a:ea typeface="Tahoma" panose="020B0604030504040204" pitchFamily="34" charset="0"/>
                <a:cs typeface="Tahoma" panose="020B0604030504040204" pitchFamily="34" charset="0"/>
              </a:rPr>
              <a:t>like:</a:t>
            </a:r>
          </a:p>
          <a:p>
            <a:pPr marL="717550" indent="-342900">
              <a:lnSpc>
                <a:spcPct val="150000"/>
              </a:lnSpc>
              <a:buFont typeface="+mj-lt"/>
              <a:buAutoNum type="alphaLcParenR"/>
            </a:pPr>
            <a:r>
              <a:rPr lang="en-IN" sz="1200" dirty="0" smtClean="0">
                <a:latin typeface="Tahoma" panose="020B0604030504040204" pitchFamily="34" charset="0"/>
                <a:ea typeface="Tahoma" panose="020B0604030504040204" pitchFamily="34" charset="0"/>
                <a:cs typeface="Tahoma" panose="020B0604030504040204" pitchFamily="34" charset="0"/>
              </a:rPr>
              <a:t>Ethics</a:t>
            </a:r>
            <a:r>
              <a:rPr lang="en-IN" sz="1200" dirty="0">
                <a:latin typeface="Tahoma" panose="020B0604030504040204" pitchFamily="34" charset="0"/>
                <a:ea typeface="Tahoma" panose="020B0604030504040204" pitchFamily="34" charset="0"/>
                <a:cs typeface="Tahoma" panose="020B0604030504040204" pitchFamily="34" charset="0"/>
              </a:rPr>
              <a:t>, </a:t>
            </a: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717550" indent="-342900">
              <a:lnSpc>
                <a:spcPct val="150000"/>
              </a:lnSpc>
              <a:buFont typeface="+mj-lt"/>
              <a:buAutoNum type="alphaLcParenR"/>
            </a:pPr>
            <a:r>
              <a:rPr lang="en-IN" sz="1200" dirty="0" err="1" smtClean="0">
                <a:latin typeface="Tahoma" panose="020B0604030504040204" pitchFamily="34" charset="0"/>
                <a:ea typeface="Tahoma" panose="020B0604030504040204" pitchFamily="34" charset="0"/>
                <a:cs typeface="Tahoma" panose="020B0604030504040204" pitchFamily="34" charset="0"/>
              </a:rPr>
              <a:t>Quants</a:t>
            </a:r>
            <a:r>
              <a:rPr lang="en-IN" sz="1200" dirty="0">
                <a:latin typeface="Tahoma" panose="020B0604030504040204" pitchFamily="34" charset="0"/>
                <a:ea typeface="Tahoma" panose="020B0604030504040204" pitchFamily="34" charset="0"/>
                <a:cs typeface="Tahoma" panose="020B0604030504040204" pitchFamily="34" charset="0"/>
              </a:rPr>
              <a:t>, FRA, Corporate Finance, </a:t>
            </a:r>
            <a:r>
              <a:rPr lang="en-IN" sz="1200" dirty="0" smtClean="0">
                <a:latin typeface="Tahoma" panose="020B0604030504040204" pitchFamily="34" charset="0"/>
                <a:ea typeface="Tahoma" panose="020B0604030504040204" pitchFamily="34" charset="0"/>
                <a:cs typeface="Tahoma" panose="020B0604030504040204" pitchFamily="34" charset="0"/>
              </a:rPr>
              <a:t>Economics</a:t>
            </a:r>
          </a:p>
          <a:p>
            <a:pPr marL="717550" indent="-342900">
              <a:lnSpc>
                <a:spcPct val="150000"/>
              </a:lnSpc>
              <a:buFont typeface="+mj-lt"/>
              <a:buAutoNum type="alphaLcParenR"/>
            </a:pPr>
            <a:r>
              <a:rPr lang="en-IN" sz="1200" dirty="0" smtClean="0">
                <a:latin typeface="Tahoma" panose="020B0604030504040204" pitchFamily="34" charset="0"/>
                <a:ea typeface="Tahoma" panose="020B0604030504040204" pitchFamily="34" charset="0"/>
                <a:cs typeface="Tahoma" panose="020B0604030504040204" pitchFamily="34" charset="0"/>
              </a:rPr>
              <a:t>Equity</a:t>
            </a:r>
            <a:r>
              <a:rPr lang="en-IN" sz="1200" dirty="0">
                <a:latin typeface="Tahoma" panose="020B0604030504040204" pitchFamily="34" charset="0"/>
                <a:ea typeface="Tahoma" panose="020B0604030504040204" pitchFamily="34" charset="0"/>
                <a:cs typeface="Tahoma" panose="020B0604030504040204" pitchFamily="34" charset="0"/>
              </a:rPr>
              <a:t>, Fixed Income, Derivatives, </a:t>
            </a:r>
            <a:r>
              <a:rPr lang="en-IN" sz="1200" dirty="0" smtClean="0">
                <a:latin typeface="Tahoma" panose="020B0604030504040204" pitchFamily="34" charset="0"/>
                <a:ea typeface="Tahoma" panose="020B0604030504040204" pitchFamily="34" charset="0"/>
                <a:cs typeface="Tahoma" panose="020B0604030504040204" pitchFamily="34" charset="0"/>
              </a:rPr>
              <a:t>Alt</a:t>
            </a:r>
            <a:r>
              <a:rPr lang="en-IN" sz="1200" dirty="0">
                <a:latin typeface="Tahoma" panose="020B0604030504040204" pitchFamily="34" charset="0"/>
                <a:ea typeface="Tahoma" panose="020B0604030504040204" pitchFamily="34" charset="0"/>
                <a:cs typeface="Tahoma" panose="020B0604030504040204" pitchFamily="34" charset="0"/>
              </a:rPr>
              <a:t>. </a:t>
            </a:r>
            <a:r>
              <a:rPr lang="en-IN" sz="1200" dirty="0" smtClean="0">
                <a:latin typeface="Tahoma" panose="020B0604030504040204" pitchFamily="34" charset="0"/>
                <a:ea typeface="Tahoma" panose="020B0604030504040204" pitchFamily="34" charset="0"/>
                <a:cs typeface="Tahoma" panose="020B0604030504040204" pitchFamily="34" charset="0"/>
              </a:rPr>
              <a:t>Assets</a:t>
            </a:r>
          </a:p>
          <a:p>
            <a:pPr marL="717550" indent="-342900">
              <a:lnSpc>
                <a:spcPct val="150000"/>
              </a:lnSpc>
              <a:buFont typeface="+mj-lt"/>
              <a:buAutoNum type="alphaLcParenR"/>
            </a:pPr>
            <a:r>
              <a:rPr lang="en-IN" sz="1200" dirty="0" smtClean="0">
                <a:latin typeface="Tahoma" panose="020B0604030504040204" pitchFamily="34" charset="0"/>
                <a:ea typeface="Tahoma" panose="020B0604030504040204" pitchFamily="34" charset="0"/>
                <a:cs typeface="Tahoma" panose="020B0604030504040204" pitchFamily="34" charset="0"/>
              </a:rPr>
              <a:t>Portfolio Management</a:t>
            </a:r>
            <a:r>
              <a:rPr lang="en-IN" sz="1200" dirty="0">
                <a:latin typeface="Tahoma" panose="020B0604030504040204" pitchFamily="34" charset="0"/>
                <a:ea typeface="Tahoma" panose="020B0604030504040204" pitchFamily="34" charset="0"/>
                <a:cs typeface="Tahoma" panose="020B0604030504040204" pitchFamily="34" charset="0"/>
              </a:rPr>
              <a:t/>
            </a:r>
            <a:br>
              <a:rPr lang="en-IN" sz="1200" dirty="0">
                <a:latin typeface="Tahoma" panose="020B0604030504040204" pitchFamily="34" charset="0"/>
                <a:ea typeface="Tahoma" panose="020B0604030504040204" pitchFamily="34" charset="0"/>
                <a:cs typeface="Tahoma" panose="020B0604030504040204" pitchFamily="34" charset="0"/>
              </a:rPr>
            </a:b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Wingdings" panose="05000000000000000000" pitchFamily="2" charset="2"/>
              <a:buChar char="Ø"/>
            </a:pPr>
            <a:r>
              <a:rPr lang="en-IN" sz="1200" dirty="0" smtClean="0">
                <a:latin typeface="Tahoma" panose="020B0604030504040204" pitchFamily="34" charset="0"/>
                <a:ea typeface="Tahoma" panose="020B0604030504040204" pitchFamily="34" charset="0"/>
                <a:cs typeface="Tahoma" panose="020B0604030504040204" pitchFamily="34" charset="0"/>
              </a:rPr>
              <a:t>Weightage </a:t>
            </a:r>
            <a:r>
              <a:rPr lang="en-IN" sz="1200" dirty="0">
                <a:latin typeface="Tahoma" panose="020B0604030504040204" pitchFamily="34" charset="0"/>
                <a:ea typeface="Tahoma" panose="020B0604030504040204" pitchFamily="34" charset="0"/>
                <a:cs typeface="Tahoma" panose="020B0604030504040204" pitchFamily="34" charset="0"/>
              </a:rPr>
              <a:t>almost spread across between 5%-15%</a:t>
            </a:r>
            <a:br>
              <a:rPr lang="en-IN" sz="1200" dirty="0">
                <a:latin typeface="Tahoma" panose="020B0604030504040204" pitchFamily="34" charset="0"/>
                <a:ea typeface="Tahoma" panose="020B0604030504040204" pitchFamily="34" charset="0"/>
                <a:cs typeface="Tahoma" panose="020B0604030504040204" pitchFamily="34" charset="0"/>
              </a:rPr>
            </a:b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Wingdings" panose="05000000000000000000" pitchFamily="2" charset="2"/>
              <a:buChar char="Ø"/>
            </a:pPr>
            <a:r>
              <a:rPr lang="en-IN" sz="1200" b="1" dirty="0" smtClean="0">
                <a:latin typeface="Tahoma" panose="020B0604030504040204" pitchFamily="34" charset="0"/>
                <a:ea typeface="Tahoma" panose="020B0604030504040204" pitchFamily="34" charset="0"/>
                <a:cs typeface="Tahoma" panose="020B0604030504040204" pitchFamily="34" charset="0"/>
              </a:rPr>
              <a:t>Sectional Cut-offs</a:t>
            </a:r>
            <a:r>
              <a:rPr lang="en-IN" sz="1200" dirty="0">
                <a:latin typeface="Tahoma" panose="020B0604030504040204" pitchFamily="34" charset="0"/>
                <a:ea typeface="Tahoma" panose="020B0604030504040204" pitchFamily="34" charset="0"/>
                <a:cs typeface="Tahoma" panose="020B0604030504040204" pitchFamily="34" charset="0"/>
              </a:rPr>
              <a:t/>
            </a:r>
            <a:br>
              <a:rPr lang="en-IN" sz="1200" dirty="0">
                <a:latin typeface="Tahoma" panose="020B0604030504040204" pitchFamily="34" charset="0"/>
                <a:ea typeface="Tahoma" panose="020B0604030504040204" pitchFamily="34" charset="0"/>
                <a:cs typeface="Tahoma" panose="020B0604030504040204" pitchFamily="34" charset="0"/>
              </a:rPr>
            </a:br>
            <a:r>
              <a:rPr lang="en-IN" sz="1200" dirty="0">
                <a:latin typeface="Tahoma" panose="020B0604030504040204" pitchFamily="34" charset="0"/>
                <a:ea typeface="Tahoma" panose="020B0604030504040204" pitchFamily="34" charset="0"/>
                <a:cs typeface="Tahoma" panose="020B0604030504040204" pitchFamily="34" charset="0"/>
              </a:rPr>
              <a:t/>
            </a:r>
            <a:br>
              <a:rPr lang="en-IN" sz="1200" dirty="0">
                <a:latin typeface="Tahoma" panose="020B0604030504040204" pitchFamily="34" charset="0"/>
                <a:ea typeface="Tahoma" panose="020B0604030504040204" pitchFamily="34" charset="0"/>
                <a:cs typeface="Tahoma" panose="020B0604030504040204" pitchFamily="34" charset="0"/>
              </a:rPr>
            </a:br>
            <a:r>
              <a:rPr lang="en-IN" sz="1200" dirty="0">
                <a:latin typeface="Tahoma" panose="020B0604030504040204" pitchFamily="34" charset="0"/>
                <a:ea typeface="Tahoma" panose="020B0604030504040204" pitchFamily="34" charset="0"/>
                <a:cs typeface="Tahoma" panose="020B0604030504040204" pitchFamily="34" charset="0"/>
              </a:rPr>
              <a:t/>
            </a:r>
            <a:br>
              <a:rPr lang="en-IN" sz="1200" dirty="0">
                <a:latin typeface="Tahoma" panose="020B0604030504040204" pitchFamily="34" charset="0"/>
                <a:ea typeface="Tahoma" panose="020B0604030504040204" pitchFamily="34" charset="0"/>
                <a:cs typeface="Tahoma" panose="020B0604030504040204" pitchFamily="34" charset="0"/>
              </a:rPr>
            </a:br>
            <a:r>
              <a:rPr lang="en-IN" sz="1200" dirty="0">
                <a:latin typeface="Tahoma" panose="020B0604030504040204" pitchFamily="34" charset="0"/>
                <a:ea typeface="Tahoma" panose="020B0604030504040204" pitchFamily="34" charset="0"/>
                <a:cs typeface="Tahoma" panose="020B0604030504040204" pitchFamily="34" charset="0"/>
              </a:rPr>
              <a:t/>
            </a:r>
            <a:br>
              <a:rPr lang="en-IN" sz="1200" dirty="0">
                <a:latin typeface="Tahoma" panose="020B0604030504040204" pitchFamily="34" charset="0"/>
                <a:ea typeface="Tahoma" panose="020B0604030504040204" pitchFamily="34" charset="0"/>
                <a:cs typeface="Tahoma" panose="020B0604030504040204" pitchFamily="34" charset="0"/>
              </a:rPr>
            </a:br>
            <a:r>
              <a:rPr lang="en-IN" sz="1200" dirty="0">
                <a:latin typeface="Tahoma" panose="020B0604030504040204" pitchFamily="34" charset="0"/>
                <a:ea typeface="Tahoma" panose="020B0604030504040204" pitchFamily="34" charset="0"/>
                <a:cs typeface="Tahoma" panose="020B0604030504040204" pitchFamily="34" charset="0"/>
              </a:rPr>
              <a:t/>
            </a:r>
            <a:br>
              <a:rPr lang="en-IN" sz="1200" dirty="0">
                <a:latin typeface="Tahoma" panose="020B0604030504040204" pitchFamily="34" charset="0"/>
                <a:ea typeface="Tahoma" panose="020B0604030504040204" pitchFamily="34" charset="0"/>
                <a:cs typeface="Tahoma" panose="020B0604030504040204" pitchFamily="34" charset="0"/>
              </a:rPr>
            </a:br>
            <a:r>
              <a:rPr lang="en-IN" sz="1200" dirty="0">
                <a:latin typeface="Tahoma" panose="020B0604030504040204" pitchFamily="34" charset="0"/>
                <a:ea typeface="Tahoma" panose="020B0604030504040204" pitchFamily="34" charset="0"/>
                <a:cs typeface="Tahoma" panose="020B0604030504040204" pitchFamily="34" charset="0"/>
              </a:rPr>
              <a:t/>
            </a:r>
            <a:br>
              <a:rPr lang="en-IN" sz="1200" dirty="0">
                <a:latin typeface="Tahoma" panose="020B0604030504040204" pitchFamily="34" charset="0"/>
                <a:ea typeface="Tahoma" panose="020B0604030504040204" pitchFamily="34" charset="0"/>
                <a:cs typeface="Tahoma" panose="020B0604030504040204" pitchFamily="34" charset="0"/>
              </a:rPr>
            </a:br>
            <a:endParaRPr lang="en-US" sz="1200"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8031" y="914401"/>
            <a:ext cx="4523033" cy="37303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39003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CFA Level 1 Introduction (Contd.)</a:t>
            </a:r>
            <a:endParaRPr lang="en-US" dirty="0"/>
          </a:p>
        </p:txBody>
      </p:sp>
      <p:sp>
        <p:nvSpPr>
          <p:cNvPr id="3" name="Rectangle 2"/>
          <p:cNvSpPr/>
          <p:nvPr/>
        </p:nvSpPr>
        <p:spPr>
          <a:xfrm>
            <a:off x="368908" y="772640"/>
            <a:ext cx="4674740" cy="2677656"/>
          </a:xfrm>
          <a:prstGeom prst="rect">
            <a:avLst/>
          </a:prstGeom>
        </p:spPr>
        <p:txBody>
          <a:bodyPr wrap="square">
            <a:spAutoFit/>
          </a:bodyPr>
          <a:lstStyle/>
          <a:p>
            <a:pPr marL="285750" indent="-285750">
              <a:buFont typeface="Wingdings" panose="05000000000000000000" pitchFamily="2" charset="2"/>
              <a:buChar char="Ø"/>
            </a:pPr>
            <a:r>
              <a:rPr lang="en-IN" sz="1200" dirty="0" smtClean="0">
                <a:latin typeface="Tahoma" panose="020B0604030504040204" pitchFamily="34" charset="0"/>
                <a:ea typeface="Tahoma" panose="020B0604030504040204" pitchFamily="34" charset="0"/>
                <a:cs typeface="Tahoma" panose="020B0604030504040204" pitchFamily="34" charset="0"/>
              </a:rPr>
              <a:t>What </a:t>
            </a:r>
            <a:r>
              <a:rPr lang="en-IN" sz="1200" dirty="0">
                <a:latin typeface="Tahoma" panose="020B0604030504040204" pitchFamily="34" charset="0"/>
                <a:ea typeface="Tahoma" panose="020B0604030504040204" pitchFamily="34" charset="0"/>
                <a:cs typeface="Tahoma" panose="020B0604030504040204" pitchFamily="34" charset="0"/>
              </a:rPr>
              <a:t>is the exam like?</a:t>
            </a:r>
            <a:br>
              <a:rPr lang="en-IN" sz="1200" dirty="0">
                <a:latin typeface="Tahoma" panose="020B0604030504040204" pitchFamily="34" charset="0"/>
                <a:ea typeface="Tahoma" panose="020B0604030504040204" pitchFamily="34" charset="0"/>
                <a:cs typeface="Tahoma" panose="020B0604030504040204" pitchFamily="34" charset="0"/>
              </a:rPr>
            </a:b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IN" sz="1200" dirty="0" smtClean="0">
                <a:latin typeface="Tahoma" panose="020B0604030504040204" pitchFamily="34" charset="0"/>
                <a:ea typeface="Tahoma" panose="020B0604030504040204" pitchFamily="34" charset="0"/>
                <a:cs typeface="Tahoma" panose="020B0604030504040204" pitchFamily="34" charset="0"/>
              </a:rPr>
              <a:t>Level </a:t>
            </a:r>
            <a:r>
              <a:rPr lang="en-IN" sz="1200" dirty="0">
                <a:latin typeface="Tahoma" panose="020B0604030504040204" pitchFamily="34" charset="0"/>
                <a:ea typeface="Tahoma" panose="020B0604030504040204" pitchFamily="34" charset="0"/>
                <a:cs typeface="Tahoma" panose="020B0604030504040204" pitchFamily="34" charset="0"/>
              </a:rPr>
              <a:t>I has two paper- AM and PM</a:t>
            </a:r>
            <a:br>
              <a:rPr lang="en-IN" sz="1200" dirty="0">
                <a:latin typeface="Tahoma" panose="020B0604030504040204" pitchFamily="34" charset="0"/>
                <a:ea typeface="Tahoma" panose="020B0604030504040204" pitchFamily="34" charset="0"/>
                <a:cs typeface="Tahoma" panose="020B0604030504040204" pitchFamily="34" charset="0"/>
              </a:rPr>
            </a:b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IN" sz="1200" dirty="0" smtClean="0">
                <a:latin typeface="Tahoma" panose="020B0604030504040204" pitchFamily="34" charset="0"/>
                <a:ea typeface="Tahoma" panose="020B0604030504040204" pitchFamily="34" charset="0"/>
                <a:cs typeface="Tahoma" panose="020B0604030504040204" pitchFamily="34" charset="0"/>
              </a:rPr>
              <a:t>MCQs</a:t>
            </a:r>
            <a:r>
              <a:rPr lang="en-IN" sz="1200" dirty="0">
                <a:latin typeface="Tahoma" panose="020B0604030504040204" pitchFamily="34" charset="0"/>
                <a:ea typeface="Tahoma" panose="020B0604030504040204" pitchFamily="34" charset="0"/>
                <a:cs typeface="Tahoma" panose="020B0604030504040204" pitchFamily="34" charset="0"/>
              </a:rPr>
              <a:t>. Nothing to lose.</a:t>
            </a:r>
            <a:br>
              <a:rPr lang="en-IN" sz="1200" dirty="0">
                <a:latin typeface="Tahoma" panose="020B0604030504040204" pitchFamily="34" charset="0"/>
                <a:ea typeface="Tahoma" panose="020B0604030504040204" pitchFamily="34" charset="0"/>
                <a:cs typeface="Tahoma" panose="020B0604030504040204" pitchFamily="34" charset="0"/>
              </a:rPr>
            </a:b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IN" sz="1200" dirty="0" smtClean="0">
                <a:latin typeface="Tahoma" panose="020B0604030504040204" pitchFamily="34" charset="0"/>
                <a:ea typeface="Tahoma" panose="020B0604030504040204" pitchFamily="34" charset="0"/>
                <a:cs typeface="Tahoma" panose="020B0604030504040204" pitchFamily="34" charset="0"/>
              </a:rPr>
              <a:t>120 </a:t>
            </a:r>
            <a:r>
              <a:rPr lang="en-IN" sz="1200" dirty="0">
                <a:latin typeface="Tahoma" panose="020B0604030504040204" pitchFamily="34" charset="0"/>
                <a:ea typeface="Tahoma" panose="020B0604030504040204" pitchFamily="34" charset="0"/>
                <a:cs typeface="Tahoma" panose="020B0604030504040204" pitchFamily="34" charset="0"/>
              </a:rPr>
              <a:t>questions. 180 minutes. Game on.</a:t>
            </a:r>
            <a:br>
              <a:rPr lang="en-IN" sz="1200" dirty="0">
                <a:latin typeface="Tahoma" panose="020B0604030504040204" pitchFamily="34" charset="0"/>
                <a:ea typeface="Tahoma" panose="020B0604030504040204" pitchFamily="34" charset="0"/>
                <a:cs typeface="Tahoma" panose="020B0604030504040204" pitchFamily="34" charset="0"/>
              </a:rPr>
            </a:b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IN" sz="1200" dirty="0" smtClean="0">
                <a:latin typeface="Tahoma" panose="020B0604030504040204" pitchFamily="34" charset="0"/>
                <a:ea typeface="Tahoma" panose="020B0604030504040204" pitchFamily="34" charset="0"/>
                <a:cs typeface="Tahoma" panose="020B0604030504040204" pitchFamily="34" charset="0"/>
              </a:rPr>
              <a:t>Nearly 35-40 </a:t>
            </a:r>
            <a:r>
              <a:rPr lang="en-IN" sz="1200" dirty="0">
                <a:latin typeface="Tahoma" panose="020B0604030504040204" pitchFamily="34" charset="0"/>
                <a:ea typeface="Tahoma" panose="020B0604030504040204" pitchFamily="34" charset="0"/>
                <a:cs typeface="Tahoma" panose="020B0604030504040204" pitchFamily="34" charset="0"/>
              </a:rPr>
              <a:t>% pass rate</a:t>
            </a:r>
            <a:br>
              <a:rPr lang="en-IN" sz="1200" dirty="0">
                <a:latin typeface="Tahoma" panose="020B0604030504040204" pitchFamily="34" charset="0"/>
                <a:ea typeface="Tahoma" panose="020B0604030504040204" pitchFamily="34" charset="0"/>
                <a:cs typeface="Tahoma" panose="020B0604030504040204" pitchFamily="34" charset="0"/>
              </a:rPr>
            </a:b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IN" sz="1200" dirty="0" smtClean="0">
                <a:latin typeface="Tahoma" panose="020B0604030504040204" pitchFamily="34" charset="0"/>
                <a:ea typeface="Tahoma" panose="020B0604030504040204" pitchFamily="34" charset="0"/>
                <a:cs typeface="Tahoma" panose="020B0604030504040204" pitchFamily="34" charset="0"/>
              </a:rPr>
              <a:t>No </a:t>
            </a:r>
            <a:r>
              <a:rPr lang="en-IN" sz="1200" dirty="0">
                <a:latin typeface="Tahoma" panose="020B0604030504040204" pitchFamily="34" charset="0"/>
                <a:ea typeface="Tahoma" panose="020B0604030504040204" pitchFamily="34" charset="0"/>
                <a:cs typeface="Tahoma" panose="020B0604030504040204" pitchFamily="34" charset="0"/>
              </a:rPr>
              <a:t>hurdle score, maximise your chances</a:t>
            </a:r>
            <a:br>
              <a:rPr lang="en-IN" sz="1200" dirty="0">
                <a:latin typeface="Tahoma" panose="020B0604030504040204" pitchFamily="34" charset="0"/>
                <a:ea typeface="Tahoma" panose="020B0604030504040204" pitchFamily="34" charset="0"/>
                <a:cs typeface="Tahoma" panose="020B0604030504040204" pitchFamily="34" charset="0"/>
              </a:rPr>
            </a:b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IN" sz="1200" dirty="0" smtClean="0">
                <a:latin typeface="Tahoma" panose="020B0604030504040204" pitchFamily="34" charset="0"/>
                <a:ea typeface="Tahoma" panose="020B0604030504040204" pitchFamily="34" charset="0"/>
                <a:cs typeface="Tahoma" panose="020B0604030504040204" pitchFamily="34" charset="0"/>
              </a:rPr>
              <a:t>Apply </a:t>
            </a:r>
            <a:r>
              <a:rPr lang="en-IN" sz="1200" dirty="0">
                <a:latin typeface="Tahoma" panose="020B0604030504040204" pitchFamily="34" charset="0"/>
                <a:ea typeface="Tahoma" panose="020B0604030504040204" pitchFamily="34" charset="0"/>
                <a:cs typeface="Tahoma" panose="020B0604030504040204" pitchFamily="34" charset="0"/>
              </a:rPr>
              <a:t>common sense on what you know and on what you don’t.</a:t>
            </a:r>
            <a:endParaRPr lang="en-US" sz="12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99243" y="857251"/>
            <a:ext cx="3991249" cy="3067478"/>
          </a:xfrm>
          <a:prstGeom prst="rect">
            <a:avLst/>
          </a:prstGeom>
        </p:spPr>
      </p:pic>
    </p:spTree>
    <p:extLst>
      <p:ext uri="{BB962C8B-B14F-4D97-AF65-F5344CB8AC3E}">
        <p14:creationId xmlns:p14="http://schemas.microsoft.com/office/powerpoint/2010/main" val="3123742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r>
              <a:rPr lang="en-IN" sz="2800" dirty="0" smtClean="0"/>
              <a:t>Who should write the exam?</a:t>
            </a:r>
          </a:p>
        </p:txBody>
      </p:sp>
      <p:sp>
        <p:nvSpPr>
          <p:cNvPr id="3" name="Rectangle 2"/>
          <p:cNvSpPr/>
          <p:nvPr/>
        </p:nvSpPr>
        <p:spPr>
          <a:xfrm>
            <a:off x="366913" y="857250"/>
            <a:ext cx="6030927" cy="2862322"/>
          </a:xfrm>
          <a:prstGeom prst="rect">
            <a:avLst/>
          </a:prstGeom>
        </p:spPr>
        <p:txBody>
          <a:bodyPr wrap="square">
            <a:spAutoFit/>
          </a:bodyPr>
          <a:lstStyle/>
          <a:p>
            <a:pPr marL="285750" indent="-285750">
              <a:buFont typeface="Wingdings" panose="05000000000000000000" pitchFamily="2" charset="2"/>
              <a:buChar char="Ø"/>
            </a:pPr>
            <a:r>
              <a:rPr lang="en-IN" sz="1200" dirty="0" smtClean="0">
                <a:latin typeface="Tahoma" panose="020B0604030504040204" pitchFamily="34" charset="0"/>
                <a:ea typeface="Tahoma" panose="020B0604030504040204" pitchFamily="34" charset="0"/>
                <a:cs typeface="Tahoma" panose="020B0604030504040204" pitchFamily="34" charset="0"/>
              </a:rPr>
              <a:t>Are </a:t>
            </a:r>
            <a:r>
              <a:rPr lang="en-IN" sz="1200" dirty="0">
                <a:latin typeface="Tahoma" panose="020B0604030504040204" pitchFamily="34" charset="0"/>
                <a:ea typeface="Tahoma" panose="020B0604030504040204" pitchFamily="34" charset="0"/>
                <a:cs typeface="Tahoma" panose="020B0604030504040204" pitchFamily="34" charset="0"/>
              </a:rPr>
              <a:t>you interested in the investment industry?</a:t>
            </a:r>
            <a:br>
              <a:rPr lang="en-IN" sz="1200" dirty="0">
                <a:latin typeface="Tahoma" panose="020B0604030504040204" pitchFamily="34" charset="0"/>
                <a:ea typeface="Tahoma" panose="020B0604030504040204" pitchFamily="34" charset="0"/>
                <a:cs typeface="Tahoma" panose="020B0604030504040204" pitchFamily="34" charset="0"/>
              </a:rPr>
            </a:b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IN" sz="1200" dirty="0" smtClean="0">
                <a:latin typeface="Tahoma" panose="020B0604030504040204" pitchFamily="34" charset="0"/>
                <a:ea typeface="Tahoma" panose="020B0604030504040204" pitchFamily="34" charset="0"/>
                <a:cs typeface="Tahoma" panose="020B0604030504040204" pitchFamily="34" charset="0"/>
              </a:rPr>
              <a:t>Are </a:t>
            </a:r>
            <a:r>
              <a:rPr lang="en-IN" sz="1200" dirty="0">
                <a:latin typeface="Tahoma" panose="020B0604030504040204" pitchFamily="34" charset="0"/>
                <a:ea typeface="Tahoma" panose="020B0604030504040204" pitchFamily="34" charset="0"/>
                <a:cs typeface="Tahoma" panose="020B0604030504040204" pitchFamily="34" charset="0"/>
              </a:rPr>
              <a:t>you in the final year of your college?</a:t>
            </a:r>
            <a:br>
              <a:rPr lang="en-IN" sz="1200" dirty="0">
                <a:latin typeface="Tahoma" panose="020B0604030504040204" pitchFamily="34" charset="0"/>
                <a:ea typeface="Tahoma" panose="020B0604030504040204" pitchFamily="34" charset="0"/>
                <a:cs typeface="Tahoma" panose="020B0604030504040204" pitchFamily="34" charset="0"/>
              </a:rPr>
            </a:b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IN" sz="1200" dirty="0" smtClean="0">
                <a:latin typeface="Tahoma" panose="020B0604030504040204" pitchFamily="34" charset="0"/>
                <a:ea typeface="Tahoma" panose="020B0604030504040204" pitchFamily="34" charset="0"/>
                <a:cs typeface="Tahoma" panose="020B0604030504040204" pitchFamily="34" charset="0"/>
              </a:rPr>
              <a:t>Want </a:t>
            </a:r>
            <a:r>
              <a:rPr lang="en-IN" sz="1200" dirty="0">
                <a:latin typeface="Tahoma" panose="020B0604030504040204" pitchFamily="34" charset="0"/>
                <a:ea typeface="Tahoma" panose="020B0604030504040204" pitchFamily="34" charset="0"/>
                <a:cs typeface="Tahoma" panose="020B0604030504040204" pitchFamily="34" charset="0"/>
              </a:rPr>
              <a:t>to get into banking/investment/ research/ investment banking profile?</a:t>
            </a:r>
            <a:br>
              <a:rPr lang="en-IN" sz="1200" dirty="0">
                <a:latin typeface="Tahoma" panose="020B0604030504040204" pitchFamily="34" charset="0"/>
                <a:ea typeface="Tahoma" panose="020B0604030504040204" pitchFamily="34" charset="0"/>
                <a:cs typeface="Tahoma" panose="020B0604030504040204" pitchFamily="34" charset="0"/>
              </a:rPr>
            </a:b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IN" sz="1200" dirty="0" smtClean="0">
                <a:latin typeface="Tahoma" panose="020B0604030504040204" pitchFamily="34" charset="0"/>
                <a:ea typeface="Tahoma" panose="020B0604030504040204" pitchFamily="34" charset="0"/>
                <a:cs typeface="Tahoma" panose="020B0604030504040204" pitchFamily="34" charset="0"/>
              </a:rPr>
              <a:t>Looking </a:t>
            </a:r>
            <a:r>
              <a:rPr lang="en-IN" sz="1200" dirty="0">
                <a:latin typeface="Tahoma" panose="020B0604030504040204" pitchFamily="34" charset="0"/>
                <a:ea typeface="Tahoma" panose="020B0604030504040204" pitchFamily="34" charset="0"/>
                <a:cs typeface="Tahoma" panose="020B0604030504040204" pitchFamily="34" charset="0"/>
              </a:rPr>
              <a:t>out for the best self study course in finance</a:t>
            </a:r>
            <a:r>
              <a:rPr lang="en-IN" sz="1200" dirty="0" smtClean="0">
                <a:latin typeface="Tahoma" panose="020B0604030504040204" pitchFamily="34" charset="0"/>
                <a:ea typeface="Tahoma" panose="020B0604030504040204" pitchFamily="34" charset="0"/>
                <a:cs typeface="Tahoma" panose="020B0604030504040204" pitchFamily="34" charset="0"/>
              </a:rPr>
              <a:t>?</a:t>
            </a:r>
          </a:p>
          <a:p>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IN" sz="1200" dirty="0" smtClean="0">
                <a:latin typeface="Tahoma" panose="020B0604030504040204" pitchFamily="34" charset="0"/>
                <a:ea typeface="Tahoma" panose="020B0604030504040204" pitchFamily="34" charset="0"/>
                <a:cs typeface="Tahoma" panose="020B0604030504040204" pitchFamily="34" charset="0"/>
              </a:rPr>
              <a:t>Your passport for international investment industry</a:t>
            </a:r>
          </a:p>
          <a:p>
            <a:pPr marL="285750" indent="-285750">
              <a:buFont typeface="Wingdings" panose="05000000000000000000" pitchFamily="2" charset="2"/>
              <a:buChar char="Ø"/>
            </a:pP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IN" sz="1200" dirty="0" smtClean="0">
                <a:latin typeface="Tahoma" panose="020B0604030504040204" pitchFamily="34" charset="0"/>
                <a:ea typeface="Tahoma" panose="020B0604030504040204" pitchFamily="34" charset="0"/>
                <a:cs typeface="Tahoma" panose="020B0604030504040204" pitchFamily="34" charset="0"/>
              </a:rPr>
              <a:t>Gold Standard</a:t>
            </a:r>
            <a:r>
              <a:rPr lang="en-IN" sz="1200" dirty="0">
                <a:latin typeface="Tahoma" panose="020B0604030504040204" pitchFamily="34" charset="0"/>
                <a:ea typeface="Tahoma" panose="020B0604030504040204" pitchFamily="34" charset="0"/>
                <a:cs typeface="Tahoma" panose="020B0604030504040204" pitchFamily="34" charset="0"/>
              </a:rPr>
              <a:t/>
            </a:r>
            <a:br>
              <a:rPr lang="en-IN" sz="1200" dirty="0">
                <a:latin typeface="Tahoma" panose="020B0604030504040204" pitchFamily="34" charset="0"/>
                <a:ea typeface="Tahoma" panose="020B0604030504040204" pitchFamily="34" charset="0"/>
                <a:cs typeface="Tahoma" panose="020B0604030504040204" pitchFamily="34" charset="0"/>
              </a:rPr>
            </a:br>
            <a:r>
              <a:rPr lang="en-IN" sz="1200" dirty="0">
                <a:latin typeface="Tahoma" panose="020B0604030504040204" pitchFamily="34" charset="0"/>
                <a:ea typeface="Tahoma" panose="020B0604030504040204" pitchFamily="34" charset="0"/>
                <a:cs typeface="Tahoma" panose="020B0604030504040204" pitchFamily="34" charset="0"/>
              </a:rPr>
              <a:t/>
            </a:r>
            <a:br>
              <a:rPr lang="en-IN" sz="1200" dirty="0">
                <a:latin typeface="Tahoma" panose="020B0604030504040204" pitchFamily="34" charset="0"/>
                <a:ea typeface="Tahoma" panose="020B0604030504040204" pitchFamily="34" charset="0"/>
                <a:cs typeface="Tahoma" panose="020B0604030504040204" pitchFamily="34" charset="0"/>
              </a:rPr>
            </a:br>
            <a:r>
              <a:rPr lang="en-IN" sz="1200" dirty="0">
                <a:latin typeface="Tahoma" panose="020B0604030504040204" pitchFamily="34" charset="0"/>
                <a:ea typeface="Tahoma" panose="020B0604030504040204" pitchFamily="34" charset="0"/>
                <a:cs typeface="Tahoma" panose="020B0604030504040204" pitchFamily="34" charset="0"/>
              </a:rPr>
              <a:t/>
            </a:r>
            <a:br>
              <a:rPr lang="en-IN" sz="1200" dirty="0">
                <a:latin typeface="Tahoma" panose="020B0604030504040204" pitchFamily="34" charset="0"/>
                <a:ea typeface="Tahoma" panose="020B0604030504040204" pitchFamily="34" charset="0"/>
                <a:cs typeface="Tahoma" panose="020B0604030504040204" pitchFamily="34" charset="0"/>
              </a:rPr>
            </a:br>
            <a:r>
              <a:rPr lang="en-IN" sz="1200" dirty="0">
                <a:latin typeface="Tahoma" panose="020B0604030504040204" pitchFamily="34" charset="0"/>
                <a:ea typeface="Tahoma" panose="020B0604030504040204" pitchFamily="34" charset="0"/>
                <a:cs typeface="Tahoma" panose="020B0604030504040204" pitchFamily="34" charset="0"/>
              </a:rPr>
              <a:t/>
            </a:r>
            <a:br>
              <a:rPr lang="en-IN" sz="1200" dirty="0">
                <a:latin typeface="Tahoma" panose="020B0604030504040204" pitchFamily="34" charset="0"/>
                <a:ea typeface="Tahoma" panose="020B0604030504040204" pitchFamily="34" charset="0"/>
                <a:cs typeface="Tahoma" panose="020B0604030504040204" pitchFamily="34" charset="0"/>
              </a:rPr>
            </a:br>
            <a:endParaRPr lang="en-US" sz="12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4810" y="857250"/>
            <a:ext cx="2472563" cy="3704476"/>
          </a:xfrm>
          <a:prstGeom prst="rect">
            <a:avLst/>
          </a:prstGeom>
        </p:spPr>
      </p:pic>
    </p:spTree>
    <p:extLst>
      <p:ext uri="{BB962C8B-B14F-4D97-AF65-F5344CB8AC3E}">
        <p14:creationId xmlns:p14="http://schemas.microsoft.com/office/powerpoint/2010/main" val="2043763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r>
              <a:rPr lang="en-IN" sz="2800" dirty="0" smtClean="0"/>
              <a:t>How to prepare for the exam?</a:t>
            </a:r>
          </a:p>
        </p:txBody>
      </p:sp>
      <p:sp>
        <p:nvSpPr>
          <p:cNvPr id="3" name="Rectangle 2"/>
          <p:cNvSpPr/>
          <p:nvPr/>
        </p:nvSpPr>
        <p:spPr>
          <a:xfrm>
            <a:off x="379663" y="811686"/>
            <a:ext cx="6138809" cy="1754326"/>
          </a:xfrm>
          <a:prstGeom prst="rect">
            <a:avLst/>
          </a:prstGeom>
        </p:spPr>
        <p:txBody>
          <a:bodyPr wrap="square">
            <a:spAutoFit/>
          </a:bodyPr>
          <a:lstStyle/>
          <a:p>
            <a:pPr marL="285750" indent="-285750">
              <a:buFont typeface="Wingdings" panose="05000000000000000000" pitchFamily="2" charset="2"/>
              <a:buChar char="Ø"/>
            </a:pPr>
            <a:r>
              <a:rPr lang="en-IN" sz="1200" dirty="0" smtClean="0">
                <a:latin typeface="Tahoma" panose="020B0604030504040204" pitchFamily="34" charset="0"/>
                <a:ea typeface="Tahoma" panose="020B0604030504040204" pitchFamily="34" charset="0"/>
                <a:cs typeface="Tahoma" panose="020B0604030504040204" pitchFamily="34" charset="0"/>
              </a:rPr>
              <a:t>350-400 </a:t>
            </a:r>
            <a:r>
              <a:rPr lang="en-IN" sz="1200" dirty="0">
                <a:latin typeface="Tahoma" panose="020B0604030504040204" pitchFamily="34" charset="0"/>
                <a:ea typeface="Tahoma" panose="020B0604030504040204" pitchFamily="34" charset="0"/>
                <a:cs typeface="Tahoma" panose="020B0604030504040204" pitchFamily="34" charset="0"/>
              </a:rPr>
              <a:t>hours is good. And a day has 24 hours!</a:t>
            </a:r>
            <a:br>
              <a:rPr lang="en-IN" sz="1200" dirty="0">
                <a:latin typeface="Tahoma" panose="020B0604030504040204" pitchFamily="34" charset="0"/>
                <a:ea typeface="Tahoma" panose="020B0604030504040204" pitchFamily="34" charset="0"/>
                <a:cs typeface="Tahoma" panose="020B0604030504040204" pitchFamily="34" charset="0"/>
              </a:rPr>
            </a:b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IN" sz="1200" dirty="0" smtClean="0">
                <a:latin typeface="Tahoma" panose="020B0604030504040204" pitchFamily="34" charset="0"/>
                <a:ea typeface="Tahoma" panose="020B0604030504040204" pitchFamily="34" charset="0"/>
                <a:cs typeface="Tahoma" panose="020B0604030504040204" pitchFamily="34" charset="0"/>
              </a:rPr>
              <a:t>Spread </a:t>
            </a:r>
            <a:r>
              <a:rPr lang="en-IN" sz="1200" dirty="0">
                <a:latin typeface="Tahoma" panose="020B0604030504040204" pitchFamily="34" charset="0"/>
                <a:ea typeface="Tahoma" panose="020B0604030504040204" pitchFamily="34" charset="0"/>
                <a:cs typeface="Tahoma" panose="020B0604030504040204" pitchFamily="34" charset="0"/>
              </a:rPr>
              <a:t>it </a:t>
            </a:r>
            <a:r>
              <a:rPr lang="en-IN" sz="1200" dirty="0" smtClean="0">
                <a:latin typeface="Tahoma" panose="020B0604030504040204" pitchFamily="34" charset="0"/>
                <a:ea typeface="Tahoma" panose="020B0604030504040204" pitchFamily="34" charset="0"/>
                <a:cs typeface="Tahoma" panose="020B0604030504040204" pitchFamily="34" charset="0"/>
              </a:rPr>
              <a:t>across 2 months</a:t>
            </a:r>
            <a:r>
              <a:rPr lang="en-IN" sz="1200" dirty="0">
                <a:latin typeface="Tahoma" panose="020B0604030504040204" pitchFamily="34" charset="0"/>
                <a:ea typeface="Tahoma" panose="020B0604030504040204" pitchFamily="34" charset="0"/>
                <a:cs typeface="Tahoma" panose="020B0604030504040204" pitchFamily="34" charset="0"/>
              </a:rPr>
              <a:t/>
            </a:r>
            <a:br>
              <a:rPr lang="en-IN" sz="1200" dirty="0">
                <a:latin typeface="Tahoma" panose="020B0604030504040204" pitchFamily="34" charset="0"/>
                <a:ea typeface="Tahoma" panose="020B0604030504040204" pitchFamily="34" charset="0"/>
                <a:cs typeface="Tahoma" panose="020B0604030504040204" pitchFamily="34" charset="0"/>
              </a:rPr>
            </a:b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IN" sz="1200" dirty="0" smtClean="0">
                <a:latin typeface="Tahoma" panose="020B0604030504040204" pitchFamily="34" charset="0"/>
                <a:ea typeface="Tahoma" panose="020B0604030504040204" pitchFamily="34" charset="0"/>
                <a:cs typeface="Tahoma" panose="020B0604030504040204" pitchFamily="34" charset="0"/>
              </a:rPr>
              <a:t>Take </a:t>
            </a:r>
            <a:r>
              <a:rPr lang="en-IN" sz="1200" dirty="0">
                <a:latin typeface="Tahoma" panose="020B0604030504040204" pitchFamily="34" charset="0"/>
                <a:ea typeface="Tahoma" panose="020B0604030504040204" pitchFamily="34" charset="0"/>
                <a:cs typeface="Tahoma" panose="020B0604030504040204" pitchFamily="34" charset="0"/>
              </a:rPr>
              <a:t>along a few topics</a:t>
            </a:r>
            <a:br>
              <a:rPr lang="en-IN" sz="1200" dirty="0">
                <a:latin typeface="Tahoma" panose="020B0604030504040204" pitchFamily="34" charset="0"/>
                <a:ea typeface="Tahoma" panose="020B0604030504040204" pitchFamily="34" charset="0"/>
                <a:cs typeface="Tahoma" panose="020B0604030504040204" pitchFamily="34" charset="0"/>
              </a:rPr>
            </a:b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IN" sz="1200" dirty="0" smtClean="0">
                <a:latin typeface="Tahoma" panose="020B0604030504040204" pitchFamily="34" charset="0"/>
                <a:ea typeface="Tahoma" panose="020B0604030504040204" pitchFamily="34" charset="0"/>
                <a:cs typeface="Tahoma" panose="020B0604030504040204" pitchFamily="34" charset="0"/>
              </a:rPr>
              <a:t>Watch </a:t>
            </a:r>
            <a:r>
              <a:rPr lang="en-IN" sz="1200" dirty="0">
                <a:latin typeface="Tahoma" panose="020B0604030504040204" pitchFamily="34" charset="0"/>
                <a:ea typeface="Tahoma" panose="020B0604030504040204" pitchFamily="34" charset="0"/>
                <a:cs typeface="Tahoma" panose="020B0604030504040204" pitchFamily="34" charset="0"/>
              </a:rPr>
              <a:t>and listen to the Video tutorials</a:t>
            </a:r>
            <a:br>
              <a:rPr lang="en-IN" sz="1200" dirty="0">
                <a:latin typeface="Tahoma" panose="020B0604030504040204" pitchFamily="34" charset="0"/>
                <a:ea typeface="Tahoma" panose="020B0604030504040204" pitchFamily="34" charset="0"/>
                <a:cs typeface="Tahoma" panose="020B0604030504040204" pitchFamily="34" charset="0"/>
              </a:rPr>
            </a:b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anose="05000000000000000000" pitchFamily="2" charset="2"/>
              <a:buChar char="Ø"/>
            </a:pPr>
            <a:r>
              <a:rPr lang="en-IN" sz="1200" dirty="0" smtClean="0">
                <a:latin typeface="Tahoma" panose="020B0604030504040204" pitchFamily="34" charset="0"/>
                <a:ea typeface="Tahoma" panose="020B0604030504040204" pitchFamily="34" charset="0"/>
                <a:cs typeface="Tahoma" panose="020B0604030504040204" pitchFamily="34" charset="0"/>
              </a:rPr>
              <a:t>Back </a:t>
            </a:r>
            <a:r>
              <a:rPr lang="en-IN" sz="1200" dirty="0">
                <a:latin typeface="Tahoma" panose="020B0604030504040204" pitchFamily="34" charset="0"/>
                <a:ea typeface="Tahoma" panose="020B0604030504040204" pitchFamily="34" charset="0"/>
                <a:cs typeface="Tahoma" panose="020B0604030504040204" pitchFamily="34" charset="0"/>
              </a:rPr>
              <a:t>to back practice</a:t>
            </a:r>
            <a:endParaRPr lang="en-US" sz="12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798386" y="3340179"/>
            <a:ext cx="1318532" cy="1375001"/>
          </a:xfrm>
          <a:prstGeom prst="rect">
            <a:avLst/>
          </a:prstGeom>
        </p:spPr>
      </p:pic>
      <p:pic>
        <p:nvPicPr>
          <p:cNvPr id="5" name="Picture 4"/>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719245" y="2820823"/>
            <a:ext cx="2195561" cy="22853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82275" y="857250"/>
            <a:ext cx="3307200" cy="1783526"/>
          </a:xfrm>
          <a:prstGeom prst="rect">
            <a:avLst/>
          </a:prstGeom>
        </p:spPr>
      </p:pic>
    </p:spTree>
    <p:extLst>
      <p:ext uri="{BB962C8B-B14F-4D97-AF65-F5344CB8AC3E}">
        <p14:creationId xmlns:p14="http://schemas.microsoft.com/office/powerpoint/2010/main" val="2071729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Refresher Course: Your Success Mantra</a:t>
            </a:r>
            <a:endParaRPr lang="en-US" dirty="0"/>
          </a:p>
        </p:txBody>
      </p:sp>
      <p:sp>
        <p:nvSpPr>
          <p:cNvPr id="3" name="Rectangle 2"/>
          <p:cNvSpPr/>
          <p:nvPr/>
        </p:nvSpPr>
        <p:spPr>
          <a:xfrm>
            <a:off x="383496" y="938626"/>
            <a:ext cx="8098835" cy="3101683"/>
          </a:xfrm>
          <a:prstGeom prst="rect">
            <a:avLst/>
          </a:prstGeom>
        </p:spPr>
        <p:txBody>
          <a:bodyPr wrap="square">
            <a:spAutoFit/>
          </a:bodyPr>
          <a:lstStyle/>
          <a:p>
            <a:pPr marL="285750" indent="-285750">
              <a:lnSpc>
                <a:spcPct val="150000"/>
              </a:lnSpc>
              <a:buFont typeface="Wingdings" panose="05000000000000000000" pitchFamily="2" charset="2"/>
              <a:buChar char="Ø"/>
            </a:pPr>
            <a:r>
              <a:rPr lang="en-IN" sz="1200" dirty="0" smtClean="0">
                <a:latin typeface="Tahoma" panose="020B0604030504040204" pitchFamily="34" charset="0"/>
                <a:ea typeface="Tahoma" panose="020B0604030504040204" pitchFamily="34" charset="0"/>
                <a:cs typeface="Tahoma" panose="020B0604030504040204" pitchFamily="34" charset="0"/>
              </a:rPr>
              <a:t>8 weekends, 50 hours of face-time with expert trainers from</a:t>
            </a:r>
          </a:p>
          <a:p>
            <a:pPr marL="285750" indent="-285750">
              <a:lnSpc>
                <a:spcPct val="150000"/>
              </a:lnSpc>
              <a:buFont typeface="Wingdings" panose="05000000000000000000" pitchFamily="2" charset="2"/>
              <a:buChar char="Ø"/>
            </a:pP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Wingdings" panose="05000000000000000000" pitchFamily="2" charset="2"/>
              <a:buChar char="Ø"/>
            </a:pPr>
            <a:r>
              <a:rPr lang="en-IN" sz="1200" dirty="0" smtClean="0">
                <a:latin typeface="Tahoma" panose="020B0604030504040204" pitchFamily="34" charset="0"/>
                <a:ea typeface="Tahoma" panose="020B0604030504040204" pitchFamily="34" charset="0"/>
                <a:cs typeface="Tahoma" panose="020B0604030504040204" pitchFamily="34" charset="0"/>
              </a:rPr>
              <a:t>Live Webinars on Crucial topics across all subjects: 80:20 rule</a:t>
            </a:r>
          </a:p>
          <a:p>
            <a:pPr marL="285750" indent="-285750">
              <a:lnSpc>
                <a:spcPct val="150000"/>
              </a:lnSpc>
              <a:buFont typeface="Wingdings" panose="05000000000000000000" pitchFamily="2" charset="2"/>
              <a:buChar char="Ø"/>
            </a:pP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Wingdings" panose="05000000000000000000" pitchFamily="2" charset="2"/>
              <a:buChar char="Ø"/>
            </a:pPr>
            <a:r>
              <a:rPr lang="en-IN" sz="1200" dirty="0" smtClean="0">
                <a:latin typeface="Tahoma" panose="020B0604030504040204" pitchFamily="34" charset="0"/>
                <a:ea typeface="Tahoma" panose="020B0604030504040204" pitchFamily="34" charset="0"/>
                <a:cs typeface="Tahoma" panose="020B0604030504040204" pitchFamily="34" charset="0"/>
              </a:rPr>
              <a:t>Accompanied with lots of practical examples</a:t>
            </a:r>
          </a:p>
          <a:p>
            <a:pPr marL="285750" indent="-285750">
              <a:lnSpc>
                <a:spcPct val="150000"/>
              </a:lnSpc>
              <a:buFont typeface="Wingdings" panose="05000000000000000000" pitchFamily="2" charset="2"/>
              <a:buChar char="Ø"/>
            </a:pP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Wingdings" panose="05000000000000000000" pitchFamily="2" charset="2"/>
              <a:buChar char="Ø"/>
            </a:pPr>
            <a:r>
              <a:rPr lang="en-IN" sz="1200" dirty="0" smtClean="0">
                <a:latin typeface="Tahoma" panose="020B0604030504040204" pitchFamily="34" charset="0"/>
                <a:ea typeface="Tahoma" panose="020B0604030504040204" pitchFamily="34" charset="0"/>
                <a:cs typeface="Tahoma" panose="020B0604030504040204" pitchFamily="34" charset="0"/>
              </a:rPr>
              <a:t>‘Not-so-important’ topics also covered through online recorded tutorials: Comprehensive Coverage</a:t>
            </a:r>
          </a:p>
          <a:p>
            <a:pPr marL="285750" indent="-285750">
              <a:lnSpc>
                <a:spcPct val="150000"/>
              </a:lnSpc>
              <a:buFont typeface="Wingdings" panose="05000000000000000000" pitchFamily="2" charset="2"/>
              <a:buChar char="Ø"/>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Wingdings" panose="05000000000000000000" pitchFamily="2" charset="2"/>
              <a:buChar char="Ø"/>
            </a:pPr>
            <a:r>
              <a:rPr lang="en-US" sz="1200" dirty="0" smtClean="0">
                <a:latin typeface="Tahoma" panose="020B0604030504040204" pitchFamily="34" charset="0"/>
                <a:ea typeface="Tahoma" panose="020B0604030504040204" pitchFamily="34" charset="0"/>
                <a:cs typeface="Tahoma" panose="020B0604030504040204" pitchFamily="34" charset="0"/>
              </a:rPr>
              <a:t>Includes Wiley’s Test bank with more than 500 Qs. &amp; Two Mock Exam: Exam Oriented</a:t>
            </a: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Wingdings" panose="05000000000000000000" pitchFamily="2" charset="2"/>
              <a:buChar char="Ø"/>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Wingdings" panose="05000000000000000000" pitchFamily="2" charset="2"/>
              <a:buChar char="Ø"/>
            </a:pPr>
            <a:endParaRPr lang="en-IN" sz="1200" dirty="0" smtClean="0">
              <a:latin typeface="Tahoma" panose="020B0604030504040204" pitchFamily="34" charset="0"/>
              <a:ea typeface="Tahoma" panose="020B0604030504040204" pitchFamily="34" charset="0"/>
              <a:cs typeface="Tahoma" panose="020B0604030504040204" pitchFamily="34" charset="0"/>
            </a:endParaRPr>
          </a:p>
        </p:txBody>
      </p:sp>
      <p:grpSp>
        <p:nvGrpSpPr>
          <p:cNvPr id="5" name="Group 4"/>
          <p:cNvGrpSpPr/>
          <p:nvPr/>
        </p:nvGrpSpPr>
        <p:grpSpPr>
          <a:xfrm>
            <a:off x="5544934" y="1029373"/>
            <a:ext cx="3512128" cy="509155"/>
            <a:chOff x="1683327" y="2504209"/>
            <a:chExt cx="3512128" cy="509155"/>
          </a:xfrm>
        </p:grpSpPr>
        <p:sp>
          <p:nvSpPr>
            <p:cNvPr id="6" name="TextBox 5"/>
            <p:cNvSpPr txBox="1"/>
            <p:nvPr/>
          </p:nvSpPr>
          <p:spPr>
            <a:xfrm>
              <a:off x="3496305" y="2702884"/>
              <a:ext cx="851834" cy="254216"/>
            </a:xfrm>
            <a:prstGeom prst="rect">
              <a:avLst/>
            </a:prstGeom>
            <a:solidFill>
              <a:schemeClr val="bg1"/>
            </a:solidFill>
          </p:spPr>
          <p:txBody>
            <a:bodyPr wrap="square" rtlCol="0">
              <a:spAutoFit/>
            </a:bodyPr>
            <a:lstStyle/>
            <a:p>
              <a:r>
                <a:rPr lang="en-US" sz="1000" i="1" dirty="0" smtClean="0"/>
                <a:t>Powered by</a:t>
              </a:r>
              <a:endParaRPr lang="en-IN" sz="1000" i="1" dirty="0"/>
            </a:p>
          </p:txBody>
        </p:sp>
        <p:pic>
          <p:nvPicPr>
            <p:cNvPr id="7" name="Picture 6" descr="wiley_logo_detail.gif"/>
            <p:cNvPicPr>
              <a:picLocks noChangeAspect="1"/>
            </p:cNvPicPr>
            <p:nvPr/>
          </p:nvPicPr>
          <p:blipFill>
            <a:blip r:embed="rId2" cstate="print"/>
            <a:stretch>
              <a:fillRect/>
            </a:stretch>
          </p:blipFill>
          <p:spPr>
            <a:xfrm>
              <a:off x="4239462" y="2694690"/>
              <a:ext cx="795296" cy="213184"/>
            </a:xfrm>
            <a:prstGeom prst="rect">
              <a:avLst/>
            </a:prstGeom>
          </p:spPr>
        </p:pic>
        <p:pic>
          <p:nvPicPr>
            <p:cNvPr id="10" name="Picture 9" descr="Picture3.png"/>
            <p:cNvPicPr>
              <a:picLocks noChangeAspect="1"/>
            </p:cNvPicPr>
            <p:nvPr/>
          </p:nvPicPr>
          <p:blipFill>
            <a:blip r:embed="rId3" cstate="print"/>
            <a:stretch>
              <a:fillRect/>
            </a:stretch>
          </p:blipFill>
          <p:spPr>
            <a:xfrm>
              <a:off x="1947882" y="2511177"/>
              <a:ext cx="1387187" cy="432048"/>
            </a:xfrm>
            <a:prstGeom prst="rect">
              <a:avLst/>
            </a:prstGeom>
          </p:spPr>
        </p:pic>
        <p:sp>
          <p:nvSpPr>
            <p:cNvPr id="9" name="Rounded Rectangle 8"/>
            <p:cNvSpPr/>
            <p:nvPr/>
          </p:nvSpPr>
          <p:spPr>
            <a:xfrm>
              <a:off x="1683327" y="2504209"/>
              <a:ext cx="3512128" cy="50915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043763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77296" y="160775"/>
            <a:ext cx="7886700" cy="516428"/>
          </a:xfrm>
        </p:spPr>
        <p:txBody>
          <a:bodyPr/>
          <a:lstStyle/>
          <a:p>
            <a:r>
              <a:rPr lang="en-US" dirty="0" smtClean="0"/>
              <a:t>Sample Class: Cash Flow Statement</a:t>
            </a:r>
            <a:endParaRPr lang="en-US" dirty="0"/>
          </a:p>
        </p:txBody>
      </p:sp>
      <p:pic>
        <p:nvPicPr>
          <p:cNvPr id="5" name="Picture 4" descr="cutcaster-photo-801038509-Cash-flow-statement-diagram.jpg"/>
          <p:cNvPicPr>
            <a:picLocks noChangeAspect="1"/>
          </p:cNvPicPr>
          <p:nvPr/>
        </p:nvPicPr>
        <p:blipFill>
          <a:blip r:embed="rId2" cstate="print"/>
          <a:stretch>
            <a:fillRect/>
          </a:stretch>
        </p:blipFill>
        <p:spPr>
          <a:xfrm>
            <a:off x="2098964" y="873878"/>
            <a:ext cx="4010890" cy="3930670"/>
          </a:xfrm>
          <a:prstGeom prst="rect">
            <a:avLst/>
          </a:prstGeom>
        </p:spPr>
      </p:pic>
      <p:sp>
        <p:nvSpPr>
          <p:cNvPr id="6" name="TextBox 5"/>
          <p:cNvSpPr txBox="1"/>
          <p:nvPr/>
        </p:nvSpPr>
        <p:spPr>
          <a:xfrm>
            <a:off x="488372" y="716972"/>
            <a:ext cx="2815936" cy="338554"/>
          </a:xfrm>
          <a:prstGeom prst="rect">
            <a:avLst/>
          </a:prstGeom>
          <a:noFill/>
        </p:spPr>
        <p:txBody>
          <a:bodyPr wrap="square" rtlCol="0">
            <a:spAutoFit/>
          </a:bodyPr>
          <a:lstStyle/>
          <a:p>
            <a:r>
              <a:rPr lang="en-US" sz="1600" b="1" dirty="0" smtClean="0"/>
              <a:t>Reading 27 </a:t>
            </a:r>
            <a:endParaRPr lang="en-IN" sz="1600" b="1" dirty="0"/>
          </a:p>
        </p:txBody>
      </p:sp>
    </p:spTree>
    <p:extLst>
      <p:ext uri="{BB962C8B-B14F-4D97-AF65-F5344CB8AC3E}">
        <p14:creationId xmlns:p14="http://schemas.microsoft.com/office/powerpoint/2010/main" val="28020300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rain4ce_course_templat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Custom 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C61A638F-D534-4893-8334-C3557A3DF38E}" vid="{7A7BC7EA-CE97-4DE6-9916-D3AFDCC7F7FC}"/>
    </a:ext>
  </a:extLst>
</a:theme>
</file>

<file path=ppt/theme/theme2.xml><?xml version="1.0" encoding="utf-8"?>
<a:theme xmlns:a="http://schemas.openxmlformats.org/drawingml/2006/main" name="1_HP_PPT_Standard_16x9">
  <a:themeElements>
    <a:clrScheme name="Custom 171">
      <a:dk1>
        <a:sysClr val="windowText" lastClr="000000"/>
      </a:dk1>
      <a:lt1>
        <a:sysClr val="window" lastClr="FFFFFF"/>
      </a:lt1>
      <a:dk2>
        <a:srgbClr val="000000"/>
      </a:dk2>
      <a:lt2>
        <a:srgbClr val="FFFFFF"/>
      </a:lt2>
      <a:accent1>
        <a:srgbClr val="0096D6"/>
      </a:accent1>
      <a:accent2>
        <a:srgbClr val="F05332"/>
      </a:accent2>
      <a:accent3>
        <a:srgbClr val="822980"/>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CFA</Template>
  <TotalTime>589</TotalTime>
  <Words>1484</Words>
  <Application>Microsoft Office PowerPoint</Application>
  <PresentationFormat>On-screen Show (16:9)</PresentationFormat>
  <Paragraphs>315</Paragraphs>
  <Slides>25</Slides>
  <Notes>11</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39" baseType="lpstr">
      <vt:lpstr>Arial</vt:lpstr>
      <vt:lpstr>Arial</vt:lpstr>
      <vt:lpstr>Calibri</vt:lpstr>
      <vt:lpstr>Castellar</vt:lpstr>
      <vt:lpstr>HP Simplified</vt:lpstr>
      <vt:lpstr>Lucida Grande</vt:lpstr>
      <vt:lpstr>Open Sans</vt:lpstr>
      <vt:lpstr>Symbol</vt:lpstr>
      <vt:lpstr>Tahoma</vt:lpstr>
      <vt:lpstr>Times New Roman</vt:lpstr>
      <vt:lpstr>Wingdings</vt:lpstr>
      <vt:lpstr>Brain4ce_course_template</vt:lpstr>
      <vt:lpstr>1_HP_PPT_Standard_16x9</vt:lpstr>
      <vt:lpstr>think-cell Slide</vt:lpstr>
      <vt:lpstr>PowerPoint Presentation</vt:lpstr>
      <vt:lpstr>What will you learn today…?</vt:lpstr>
      <vt:lpstr>The Instructors </vt:lpstr>
      <vt:lpstr>CFA Level 1 Introduction</vt:lpstr>
      <vt:lpstr>CFA Level 1 Introduction (Contd.)</vt:lpstr>
      <vt:lpstr>Who should write the exam?</vt:lpstr>
      <vt:lpstr>How to prepare for the exam?</vt:lpstr>
      <vt:lpstr>The Refresher Course: Your Success Mantra</vt:lpstr>
      <vt:lpstr>Sample Class: Cash Flow Statement</vt:lpstr>
      <vt:lpstr>Cash Flow Statement</vt:lpstr>
      <vt:lpstr>Cash from Operating Activity (CFO)</vt:lpstr>
      <vt:lpstr>Cash from Financing Activity (CFF)</vt:lpstr>
      <vt:lpstr>Cash from Investing Activity (CFI)</vt:lpstr>
      <vt:lpstr>Lets Practice</vt:lpstr>
      <vt:lpstr>Clarification on Interest and Dividend</vt:lpstr>
      <vt:lpstr>Clarification on Tax Flows</vt:lpstr>
      <vt:lpstr>Direct methods of calculating CFO</vt:lpstr>
      <vt:lpstr>Indirect methods of calculating CFO</vt:lpstr>
      <vt:lpstr>Lets Practice</vt:lpstr>
      <vt:lpstr>Lets practice</vt:lpstr>
      <vt:lpstr>Notes to CFS</vt:lpstr>
      <vt:lpstr>Questions</vt:lpstr>
      <vt:lpstr>Questions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Pritish J</dc:creator>
  <cp:lastModifiedBy>Pritish J</cp:lastModifiedBy>
  <cp:revision>69</cp:revision>
  <dcterms:created xsi:type="dcterms:W3CDTF">2015-09-28T11:53:06Z</dcterms:created>
  <dcterms:modified xsi:type="dcterms:W3CDTF">2015-10-06T13:25:04Z</dcterms:modified>
</cp:coreProperties>
</file>