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256" r:id="rId2"/>
    <p:sldId id="480" r:id="rId3"/>
    <p:sldId id="481" r:id="rId4"/>
    <p:sldId id="482" r:id="rId5"/>
    <p:sldId id="483" r:id="rId6"/>
    <p:sldId id="484" r:id="rId7"/>
    <p:sldId id="485" r:id="rId8"/>
    <p:sldId id="486" r:id="rId9"/>
    <p:sldId id="491" r:id="rId10"/>
    <p:sldId id="502" r:id="rId11"/>
    <p:sldId id="493" r:id="rId12"/>
    <p:sldId id="494" r:id="rId13"/>
    <p:sldId id="498" r:id="rId14"/>
    <p:sldId id="501" r:id="rId15"/>
    <p:sldId id="504" r:id="rId16"/>
    <p:sldId id="505" r:id="rId17"/>
    <p:sldId id="506" r:id="rId18"/>
    <p:sldId id="507" r:id="rId19"/>
    <p:sldId id="508" r:id="rId20"/>
    <p:sldId id="509" r:id="rId21"/>
    <p:sldId id="510" r:id="rId22"/>
    <p:sldId id="511" r:id="rId23"/>
    <p:sldId id="512" r:id="rId24"/>
    <p:sldId id="513" r:id="rId25"/>
    <p:sldId id="514" r:id="rId26"/>
    <p:sldId id="515" r:id="rId27"/>
    <p:sldId id="516" r:id="rId28"/>
    <p:sldId id="518" r:id="rId29"/>
    <p:sldId id="517" r:id="rId30"/>
    <p:sldId id="521" r:id="rId31"/>
    <p:sldId id="519" r:id="rId32"/>
    <p:sldId id="268" r:id="rId33"/>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eet_vinci" initials="v" lastIdx="10" clrIdx="0">
    <p:extLst>
      <p:ext uri="{19B8F6BF-5375-455C-9EA6-DF929625EA0E}">
        <p15:presenceInfo xmlns:p15="http://schemas.microsoft.com/office/powerpoint/2012/main" userId="vineet_vinc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18D0"/>
    <a:srgbClr val="A4765E"/>
    <a:srgbClr val="832C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44" autoAdjust="0"/>
    <p:restoredTop sz="94434" autoAdjust="0"/>
  </p:normalViewPr>
  <p:slideViewPr>
    <p:cSldViewPr snapToGrid="0" showGuides="1">
      <p:cViewPr varScale="1">
        <p:scale>
          <a:sx n="98" d="100"/>
          <a:sy n="98" d="100"/>
        </p:scale>
        <p:origin x="636" y="84"/>
      </p:cViewPr>
      <p:guideLst/>
    </p:cSldViewPr>
  </p:slideViewPr>
  <p:notesTextViewPr>
    <p:cViewPr>
      <p:scale>
        <a:sx n="1" d="1"/>
        <a:sy n="1" d="1"/>
      </p:scale>
      <p:origin x="0" y="0"/>
    </p:cViewPr>
  </p:notesTextViewPr>
  <p:notesViewPr>
    <p:cSldViewPr snapToGrid="0" showGuides="1">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B9D668-99ED-49CF-831F-A840C6D76BAE}" type="datetimeFigureOut">
              <a:rPr lang="en-US" smtClean="0"/>
              <a:t>5/25/2015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292529-66D3-43A7-9086-539AA4A35910}" type="slidenum">
              <a:rPr lang="en-US" smtClean="0"/>
              <a:t>‹#›</a:t>
            </a:fld>
            <a:endParaRPr lang="en-US"/>
          </a:p>
        </p:txBody>
      </p:sp>
    </p:spTree>
    <p:extLst>
      <p:ext uri="{BB962C8B-B14F-4D97-AF65-F5344CB8AC3E}">
        <p14:creationId xmlns:p14="http://schemas.microsoft.com/office/powerpoint/2010/main" val="2956762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4A736-C162-4D71-AF44-405F76366576}" type="datetimeFigureOut">
              <a:rPr lang="en-US" smtClean="0"/>
              <a:t>5/25/2015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297AD8-F30C-4F9C-820E-149D077B2CA4}" type="slidenum">
              <a:rPr lang="en-US" smtClean="0"/>
              <a:t>‹#›</a:t>
            </a:fld>
            <a:endParaRPr lang="en-US"/>
          </a:p>
        </p:txBody>
      </p:sp>
    </p:spTree>
    <p:extLst>
      <p:ext uri="{BB962C8B-B14F-4D97-AF65-F5344CB8AC3E}">
        <p14:creationId xmlns:p14="http://schemas.microsoft.com/office/powerpoint/2010/main" val="267202509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PRD layout, </a:t>
            </a:r>
            <a:br>
              <a:rPr lang="en-IN" dirty="0" smtClean="0"/>
            </a:br>
            <a:r>
              <a:rPr lang="en-IN" dirty="0" smtClean="0"/>
              <a:t>Understanding it's basic features, </a:t>
            </a:r>
            <a:br>
              <a:rPr lang="en-IN" dirty="0" smtClean="0"/>
            </a:br>
            <a:r>
              <a:rPr lang="en-IN" dirty="0" smtClean="0"/>
              <a:t>designing basic report containing graphical chart,</a:t>
            </a:r>
            <a:br>
              <a:rPr lang="en-IN" dirty="0" smtClean="0"/>
            </a:br>
            <a:r>
              <a:rPr lang="en-IN" dirty="0" smtClean="0"/>
              <a:t>Conditional Formatting, </a:t>
            </a:r>
            <a:br>
              <a:rPr lang="en-IN" dirty="0" smtClean="0"/>
            </a:br>
            <a:r>
              <a:rPr lang="en-IN" dirty="0" smtClean="0"/>
              <a:t>studying the PRPT file format, </a:t>
            </a:r>
            <a:br>
              <a:rPr lang="en-IN" dirty="0" smtClean="0"/>
            </a:br>
            <a:r>
              <a:rPr lang="en-IN" dirty="0" smtClean="0"/>
              <a:t>building a basic report in PDF report</a:t>
            </a:r>
          </a:p>
          <a:p>
            <a:endParaRPr lang="en-IN" dirty="0"/>
          </a:p>
        </p:txBody>
      </p:sp>
      <p:sp>
        <p:nvSpPr>
          <p:cNvPr id="4" name="Slide Number Placeholder 3"/>
          <p:cNvSpPr>
            <a:spLocks noGrp="1"/>
          </p:cNvSpPr>
          <p:nvPr>
            <p:ph type="sldNum" sz="quarter" idx="10"/>
          </p:nvPr>
        </p:nvSpPr>
        <p:spPr/>
        <p:txBody>
          <a:bodyPr/>
          <a:lstStyle/>
          <a:p>
            <a:fld id="{7C72DF32-8D47-42FD-B435-FE4F3C14D774}" type="slidenum">
              <a:rPr lang="en-IN" smtClean="0"/>
              <a:pPr/>
              <a:t>2</a:t>
            </a:fld>
            <a:endParaRPr lang="en-IN" dirty="0"/>
          </a:p>
        </p:txBody>
      </p:sp>
    </p:spTree>
    <p:extLst>
      <p:ext uri="{BB962C8B-B14F-4D97-AF65-F5344CB8AC3E}">
        <p14:creationId xmlns:p14="http://schemas.microsoft.com/office/powerpoint/2010/main" val="4124592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6</a:t>
            </a:fld>
            <a:endParaRPr lang="en-US"/>
          </a:p>
        </p:txBody>
      </p:sp>
    </p:spTree>
    <p:extLst>
      <p:ext uri="{BB962C8B-B14F-4D97-AF65-F5344CB8AC3E}">
        <p14:creationId xmlns:p14="http://schemas.microsoft.com/office/powerpoint/2010/main" val="913996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11</a:t>
            </a:fld>
            <a:endParaRPr lang="en-US"/>
          </a:p>
        </p:txBody>
      </p:sp>
    </p:spTree>
    <p:extLst>
      <p:ext uri="{BB962C8B-B14F-4D97-AF65-F5344CB8AC3E}">
        <p14:creationId xmlns:p14="http://schemas.microsoft.com/office/powerpoint/2010/main" val="1864076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15</a:t>
            </a:fld>
            <a:endParaRPr lang="en-US"/>
          </a:p>
        </p:txBody>
      </p:sp>
    </p:spTree>
    <p:extLst>
      <p:ext uri="{BB962C8B-B14F-4D97-AF65-F5344CB8AC3E}">
        <p14:creationId xmlns:p14="http://schemas.microsoft.com/office/powerpoint/2010/main" val="41113612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0.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1.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Course Title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3071192"/>
            <a:ext cx="7010400" cy="857250"/>
          </a:xfrm>
          <a:prstGeom prst="rect">
            <a:avLst/>
          </a:prstGeom>
        </p:spPr>
        <p:txBody>
          <a:bodyPr>
            <a:noAutofit/>
          </a:bodyPr>
          <a:lstStyle>
            <a:lvl1pPr algn="ctr">
              <a:defRPr sz="2100">
                <a:latin typeface="Castellar" panose="020A0402060406010301" pitchFamily="18" charset="0"/>
              </a:defRPr>
            </a:lvl1pPr>
          </a:lstStyle>
          <a:p>
            <a:r>
              <a:rPr lang="en-US" smtClean="0"/>
              <a:t>Click to edit Master title style</a:t>
            </a:r>
            <a:endParaRPr lang="en-US" dirty="0"/>
          </a:p>
        </p:txBody>
      </p:sp>
      <p:sp>
        <p:nvSpPr>
          <p:cNvPr id="5" name="TextBox 10"/>
          <p:cNvSpPr txBox="1"/>
          <p:nvPr userDrawn="1"/>
        </p:nvSpPr>
        <p:spPr>
          <a:xfrm>
            <a:off x="5137985" y="4764109"/>
            <a:ext cx="3908462" cy="276999"/>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r">
              <a:defRPr/>
            </a:pPr>
            <a:r>
              <a:rPr lang="en-IN" sz="1200" dirty="0" smtClean="0">
                <a:solidFill>
                  <a:schemeClr val="bg1"/>
                </a:solidFill>
                <a:latin typeface="Tahoma" panose="020B0604030504040204" pitchFamily="34" charset="0"/>
                <a:ea typeface="Tahoma" panose="020B0604030504040204" pitchFamily="34" charset="0"/>
                <a:cs typeface="Tahoma" panose="020B0604030504040204" pitchFamily="34" charset="0"/>
              </a:rPr>
              <a:t>www.edureka.co/angular-js</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17068" y="170194"/>
            <a:ext cx="2320542" cy="2320542"/>
          </a:xfrm>
          <a:prstGeom prst="rect">
            <a:avLst/>
          </a:prstGeom>
        </p:spPr>
      </p:pic>
    </p:spTree>
    <p:extLst>
      <p:ext uri="{BB962C8B-B14F-4D97-AF65-F5344CB8AC3E}">
        <p14:creationId xmlns:p14="http://schemas.microsoft.com/office/powerpoint/2010/main" val="1849526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nA">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4"/>
          <p:cNvPicPr>
            <a:picLocks noChangeAspect="1"/>
          </p:cNvPicPr>
          <p:nvPr userDrawn="1"/>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l="6048" t="12250" r="7770" b="10751"/>
          <a:stretch/>
        </p:blipFill>
        <p:spPr>
          <a:xfrm>
            <a:off x="2133353" y="1131590"/>
            <a:ext cx="4752528" cy="3668619"/>
          </a:xfrm>
          <a:prstGeom prst="rect">
            <a:avLst/>
          </a:prstGeom>
        </p:spPr>
      </p:pic>
      <p:sp>
        <p:nvSpPr>
          <p:cNvPr id="6" name="Rectangle 5"/>
          <p:cNvSpPr/>
          <p:nvPr userDrawn="1"/>
        </p:nvSpPr>
        <p:spPr>
          <a:xfrm>
            <a:off x="3282613" y="761226"/>
            <a:ext cx="2165978" cy="477054"/>
          </a:xfrm>
          <a:prstGeom prst="rect">
            <a:avLst/>
          </a:prstGeom>
        </p:spPr>
        <p:txBody>
          <a:bodyPr wrap="none">
            <a:spAutoFit/>
          </a:bodyPr>
          <a:lstStyle/>
          <a:p>
            <a:pPr defTabSz="685766"/>
            <a:r>
              <a:rPr lang="en-IN" sz="2500" b="1" dirty="0">
                <a:solidFill>
                  <a:srgbClr val="002060"/>
                </a:solidFill>
                <a:latin typeface="Castellar" pitchFamily="18" charset="0"/>
              </a:rPr>
              <a:t>Questions</a:t>
            </a:r>
          </a:p>
        </p:txBody>
      </p:sp>
    </p:spTree>
    <p:extLst>
      <p:ext uri="{BB962C8B-B14F-4D97-AF65-F5344CB8AC3E}">
        <p14:creationId xmlns:p14="http://schemas.microsoft.com/office/powerpoint/2010/main" val="121519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rvey">
    <p:spTree>
      <p:nvGrpSpPr>
        <p:cNvPr id="1" name=""/>
        <p:cNvGrpSpPr/>
        <p:nvPr/>
      </p:nvGrpSpPr>
      <p:grpSpPr>
        <a:xfrm>
          <a:off x="0" y="0"/>
          <a:ext cx="0" cy="0"/>
          <a:chOff x="0" y="0"/>
          <a:chExt cx="0" cy="0"/>
        </a:xfrm>
      </p:grpSpPr>
      <p:sp>
        <p:nvSpPr>
          <p:cNvPr id="5" name="Rectangle 4"/>
          <p:cNvSpPr/>
          <p:nvPr userDrawn="1"/>
        </p:nvSpPr>
        <p:spPr>
          <a:xfrm>
            <a:off x="533400" y="819150"/>
            <a:ext cx="8305800" cy="954107"/>
          </a:xfrm>
          <a:prstGeom prst="rect">
            <a:avLst/>
          </a:prstGeom>
        </p:spPr>
        <p:txBody>
          <a:bodyPr wrap="square">
            <a:spAutoFit/>
          </a:bodyPr>
          <a:lstStyle/>
          <a:p>
            <a:r>
              <a:rPr lang="en-IN" sz="1400" dirty="0" smtClean="0">
                <a:solidFill>
                  <a:srgbClr val="262626"/>
                </a:solidFill>
                <a:latin typeface="Tahoma" pitchFamily="34" charset="0"/>
                <a:ea typeface="Tahoma" pitchFamily="34" charset="0"/>
                <a:cs typeface="Tahoma" pitchFamily="34" charset="0"/>
              </a:rPr>
              <a:t>Your feedback is important to us, be it a compliment, a suggestion or a complaint. It helps us to make the course better!</a:t>
            </a:r>
            <a:br>
              <a:rPr lang="en-IN" sz="1400" dirty="0" smtClean="0">
                <a:solidFill>
                  <a:srgbClr val="262626"/>
                </a:solidFill>
                <a:latin typeface="Tahoma" pitchFamily="34" charset="0"/>
                <a:ea typeface="Tahoma" pitchFamily="34" charset="0"/>
                <a:cs typeface="Tahoma" pitchFamily="34" charset="0"/>
              </a:rPr>
            </a:br>
            <a:r>
              <a:rPr lang="en-IN" sz="1400" dirty="0" smtClean="0">
                <a:solidFill>
                  <a:srgbClr val="262626"/>
                </a:solidFill>
                <a:latin typeface="Tahoma" pitchFamily="34" charset="0"/>
                <a:ea typeface="Tahoma" pitchFamily="34" charset="0"/>
                <a:cs typeface="Tahoma" pitchFamily="34" charset="0"/>
              </a:rPr>
              <a:t/>
            </a:r>
            <a:br>
              <a:rPr lang="en-IN" sz="1400" dirty="0" smtClean="0">
                <a:solidFill>
                  <a:srgbClr val="262626"/>
                </a:solidFill>
                <a:latin typeface="Tahoma" pitchFamily="34" charset="0"/>
                <a:ea typeface="Tahoma" pitchFamily="34" charset="0"/>
                <a:cs typeface="Tahoma" pitchFamily="34" charset="0"/>
              </a:rPr>
            </a:br>
            <a:r>
              <a:rPr lang="en-IN" sz="1400" dirty="0" smtClean="0">
                <a:solidFill>
                  <a:srgbClr val="262626"/>
                </a:solidFill>
                <a:latin typeface="Tahoma" pitchFamily="34" charset="0"/>
                <a:ea typeface="Tahoma" pitchFamily="34" charset="0"/>
                <a:cs typeface="Tahoma" pitchFamily="34" charset="0"/>
              </a:rPr>
              <a:t>Please spare few minutes to take the survey after the webinar. </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3295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urv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6" name="Picture 2" descr="E:\Pradeepa N_2014\Gra_Stocke\Annie\Annie_2.png"/>
          <p:cNvPicPr>
            <a:picLocks noChangeAspect="1" noChangeArrowheads="1"/>
          </p:cNvPicPr>
          <p:nvPr userDrawn="1"/>
        </p:nvPicPr>
        <p:blipFill>
          <a:blip r:embed="rId2" cstate="print"/>
          <a:srcRect/>
          <a:stretch>
            <a:fillRect/>
          </a:stretch>
        </p:blipFill>
        <p:spPr bwMode="auto">
          <a:xfrm>
            <a:off x="1503518" y="1063042"/>
            <a:ext cx="1779354" cy="3811051"/>
          </a:xfrm>
          <a:prstGeom prst="rect">
            <a:avLst/>
          </a:prstGeom>
          <a:noFill/>
        </p:spPr>
      </p:pic>
      <p:sp>
        <p:nvSpPr>
          <p:cNvPr id="7" name="TextBox 6"/>
          <p:cNvSpPr txBox="1"/>
          <p:nvPr userDrawn="1"/>
        </p:nvSpPr>
        <p:spPr>
          <a:xfrm>
            <a:off x="3997116" y="843185"/>
            <a:ext cx="2091224" cy="1200329"/>
          </a:xfrm>
          <a:prstGeom prst="rect">
            <a:avLst/>
          </a:prstGeom>
          <a:noFill/>
        </p:spPr>
        <p:txBody>
          <a:bodyPr wrap="square" rtlCol="0">
            <a:spAutoFit/>
          </a:bodyPr>
          <a:lstStyle/>
          <a:p>
            <a:pPr algn="ctr"/>
            <a:r>
              <a:rPr lang="en-IN" sz="1200" dirty="0">
                <a:solidFill>
                  <a:srgbClr val="262626"/>
                </a:solidFill>
                <a:latin typeface="Tahoma" pitchFamily="34" charset="0"/>
                <a:ea typeface="Tahoma" pitchFamily="34" charset="0"/>
                <a:cs typeface="Tahoma" pitchFamily="34" charset="0"/>
              </a:rPr>
              <a:t>Hello There!!</a:t>
            </a:r>
          </a:p>
          <a:p>
            <a:pPr algn="ctr"/>
            <a:r>
              <a:rPr lang="en-IN" sz="1200" dirty="0">
                <a:solidFill>
                  <a:srgbClr val="262626"/>
                </a:solidFill>
                <a:latin typeface="Tahoma" pitchFamily="34" charset="0"/>
                <a:ea typeface="Tahoma" pitchFamily="34" charset="0"/>
                <a:cs typeface="Tahoma" pitchFamily="34" charset="0"/>
              </a:rPr>
              <a:t>My name is Annie. </a:t>
            </a:r>
            <a:br>
              <a:rPr lang="en-IN" sz="1200" dirty="0">
                <a:solidFill>
                  <a:srgbClr val="262626"/>
                </a:solidFill>
                <a:latin typeface="Tahoma" pitchFamily="34" charset="0"/>
                <a:ea typeface="Tahoma" pitchFamily="34" charset="0"/>
                <a:cs typeface="Tahoma" pitchFamily="34" charset="0"/>
              </a:rPr>
            </a:br>
            <a:r>
              <a:rPr lang="en-IN" sz="1200" dirty="0">
                <a:solidFill>
                  <a:srgbClr val="262626"/>
                </a:solidFill>
                <a:latin typeface="Tahoma" pitchFamily="34" charset="0"/>
                <a:ea typeface="Tahoma" pitchFamily="34" charset="0"/>
                <a:cs typeface="Tahoma" pitchFamily="34" charset="0"/>
              </a:rPr>
              <a:t>I love quizzes and</a:t>
            </a:r>
          </a:p>
          <a:p>
            <a:pPr algn="ctr"/>
            <a:r>
              <a:rPr lang="en-IN" sz="1200" dirty="0">
                <a:solidFill>
                  <a:srgbClr val="262626"/>
                </a:solidFill>
                <a:latin typeface="Tahoma" pitchFamily="34" charset="0"/>
                <a:ea typeface="Tahoma" pitchFamily="34" charset="0"/>
                <a:cs typeface="Tahoma" pitchFamily="34" charset="0"/>
              </a:rPr>
              <a:t>puzzles and I am here to make you guys think and answer my questions.</a:t>
            </a:r>
          </a:p>
        </p:txBody>
      </p:sp>
      <p:sp>
        <p:nvSpPr>
          <p:cNvPr id="8" name="Oval Callout 7"/>
          <p:cNvSpPr/>
          <p:nvPr userDrawn="1"/>
        </p:nvSpPr>
        <p:spPr>
          <a:xfrm>
            <a:off x="3892021" y="765256"/>
            <a:ext cx="2301413" cy="1520575"/>
          </a:xfrm>
          <a:prstGeom prst="wedgeEllipseCallout">
            <a:avLst>
              <a:gd name="adj1" fmla="val -66422"/>
              <a:gd name="adj2" fmla="val 5292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Tree>
    <p:extLst>
      <p:ext uri="{BB962C8B-B14F-4D97-AF65-F5344CB8AC3E}">
        <p14:creationId xmlns:p14="http://schemas.microsoft.com/office/powerpoint/2010/main" val="3581116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urv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4" name="Picture 2" descr="E:\Pradeepa N_2014\Gra_Stocke\Annie\Annie_2.png"/>
          <p:cNvPicPr>
            <a:picLocks noChangeAspect="1" noChangeArrowheads="1"/>
          </p:cNvPicPr>
          <p:nvPr userDrawn="1"/>
        </p:nvPicPr>
        <p:blipFill rotWithShape="1">
          <a:blip r:embed="rId2" cstate="print"/>
          <a:srcRect t="-2581" b="-1"/>
          <a:stretch/>
        </p:blipFill>
        <p:spPr bwMode="auto">
          <a:xfrm>
            <a:off x="1503518" y="964642"/>
            <a:ext cx="1779354" cy="3909451"/>
          </a:xfrm>
          <a:prstGeom prst="rect">
            <a:avLst/>
          </a:prstGeom>
          <a:noFill/>
        </p:spPr>
      </p:pic>
    </p:spTree>
    <p:extLst>
      <p:ext uri="{BB962C8B-B14F-4D97-AF65-F5344CB8AC3E}">
        <p14:creationId xmlns:p14="http://schemas.microsoft.com/office/powerpoint/2010/main" val="2053443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 y="-1"/>
            <a:ext cx="9144001" cy="5147673"/>
          </a:xfrm>
          <a:prstGeom prst="rect">
            <a:avLst/>
          </a:prstGeom>
        </p:spPr>
      </p:pic>
    </p:spTree>
    <p:extLst>
      <p:ext uri="{BB962C8B-B14F-4D97-AF65-F5344CB8AC3E}">
        <p14:creationId xmlns:p14="http://schemas.microsoft.com/office/powerpoint/2010/main" val="1884668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Optional">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1270" y="838723"/>
            <a:ext cx="3703320" cy="552212"/>
          </a:xfrm>
          <a:prstGeom prst="rect">
            <a:avLst/>
          </a:prstGeo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1270" y="1390935"/>
            <a:ext cx="3703320" cy="25336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11750" y="838723"/>
            <a:ext cx="3703320" cy="552212"/>
          </a:xfrm>
          <a:prstGeom prst="rect">
            <a:avLst/>
          </a:prstGeo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311750" y="1390935"/>
            <a:ext cx="3703320" cy="25336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7"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6763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ptional 1">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4572001" y="1355759"/>
            <a:ext cx="3929586" cy="2382227"/>
          </a:xfrm>
          <a:prstGeom prst="rect">
            <a:avLst/>
          </a:prstGeom>
        </p:spPr>
        <p:txBody>
          <a:bodyPr/>
          <a:lstStyle/>
          <a:p>
            <a:r>
              <a:rPr lang="en-US" smtClean="0"/>
              <a:t>Click icon to add picture</a:t>
            </a:r>
            <a:endParaRPr lang="en-US"/>
          </a:p>
        </p:txBody>
      </p:sp>
      <p:sp>
        <p:nvSpPr>
          <p:cNvPr id="6" name="Text Placeholder 5"/>
          <p:cNvSpPr>
            <a:spLocks noGrp="1"/>
          </p:cNvSpPr>
          <p:nvPr>
            <p:ph type="body" sz="quarter" idx="11"/>
          </p:nvPr>
        </p:nvSpPr>
        <p:spPr>
          <a:xfrm>
            <a:off x="467139" y="832639"/>
            <a:ext cx="3943350" cy="37639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5"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5230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7"/>
          <p:cNvSpPr/>
          <p:nvPr userDrawn="1"/>
        </p:nvSpPr>
        <p:spPr>
          <a:xfrm>
            <a:off x="0" y="598488"/>
            <a:ext cx="466725" cy="825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66" eaLnBrk="1" fontAlgn="auto" hangingPunct="1">
              <a:spcBef>
                <a:spcPts val="0"/>
              </a:spcBef>
              <a:spcAft>
                <a:spcPts val="0"/>
              </a:spcAft>
              <a:defRPr/>
            </a:pPr>
            <a:endParaRPr lang="en-US" sz="1800" dirty="0">
              <a:solidFill>
                <a:prstClr val="white"/>
              </a:solidFill>
            </a:endParaRPr>
          </a:p>
        </p:txBody>
      </p:sp>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4"/>
          <p:cNvGrpSpPr>
            <a:grpSpLocks/>
          </p:cNvGrpSpPr>
          <p:nvPr userDrawn="1"/>
        </p:nvGrpSpPr>
        <p:grpSpPr bwMode="auto">
          <a:xfrm>
            <a:off x="722313" y="2257425"/>
            <a:ext cx="2601912" cy="2371725"/>
            <a:chOff x="684209" y="1762202"/>
            <a:chExt cx="2804581" cy="2175717"/>
          </a:xfrm>
        </p:grpSpPr>
        <p:sp>
          <p:nvSpPr>
            <p:cNvPr id="5" name="object 4"/>
            <p:cNvSpPr>
              <a:spLocks/>
            </p:cNvSpPr>
            <p:nvPr/>
          </p:nvSpPr>
          <p:spPr bwMode="auto">
            <a:xfrm>
              <a:off x="684209" y="1849580"/>
              <a:ext cx="2804581" cy="1966009"/>
            </a:xfrm>
            <a:custGeom>
              <a:avLst/>
              <a:gdLst>
                <a:gd name="T0" fmla="*/ 1259027 w 2804581"/>
                <a:gd name="T1" fmla="*/ 5541 h 1965606"/>
                <a:gd name="T2" fmla="*/ 1051882 w 2804581"/>
                <a:gd name="T3" fmla="*/ 31099 h 1965606"/>
                <a:gd name="T4" fmla="*/ 856487 w 2804581"/>
                <a:gd name="T5" fmla="*/ 77762 h 1965606"/>
                <a:gd name="T6" fmla="*/ 675790 w 2804581"/>
                <a:gd name="T7" fmla="*/ 142125 h 1965606"/>
                <a:gd name="T8" fmla="*/ 509771 w 2804581"/>
                <a:gd name="T9" fmla="*/ 225429 h 1965606"/>
                <a:gd name="T10" fmla="*/ 364346 w 2804581"/>
                <a:gd name="T11" fmla="*/ 323208 h 1965606"/>
                <a:gd name="T12" fmla="*/ 239453 w 2804581"/>
                <a:gd name="T13" fmla="*/ 434234 h 1965606"/>
                <a:gd name="T14" fmla="*/ 138095 w 2804581"/>
                <a:gd name="T15" fmla="*/ 557495 h 1965606"/>
                <a:gd name="T16" fmla="*/ 63172 w 2804581"/>
                <a:gd name="T17" fmla="*/ 691881 h 1965606"/>
                <a:gd name="T18" fmla="*/ 16159 w 2804581"/>
                <a:gd name="T19" fmla="*/ 835145 h 1965606"/>
                <a:gd name="T20" fmla="*/ 0 w 2804581"/>
                <a:gd name="T21" fmla="*/ 985064 h 1965606"/>
                <a:gd name="T22" fmla="*/ 16159 w 2804581"/>
                <a:gd name="T23" fmla="*/ 1134995 h 1965606"/>
                <a:gd name="T24" fmla="*/ 63172 w 2804581"/>
                <a:gd name="T25" fmla="*/ 1278263 h 1965606"/>
                <a:gd name="T26" fmla="*/ 138095 w 2804581"/>
                <a:gd name="T27" fmla="*/ 1412643 h 1965606"/>
                <a:gd name="T28" fmla="*/ 239453 w 2804581"/>
                <a:gd name="T29" fmla="*/ 1537016 h 1965606"/>
                <a:gd name="T30" fmla="*/ 364346 w 2804581"/>
                <a:gd name="T31" fmla="*/ 1648084 h 1965606"/>
                <a:gd name="T32" fmla="*/ 509771 w 2804581"/>
                <a:gd name="T33" fmla="*/ 1745802 h 1965606"/>
                <a:gd name="T34" fmla="*/ 675790 w 2804581"/>
                <a:gd name="T35" fmla="*/ 1829107 h 1965606"/>
                <a:gd name="T36" fmla="*/ 856487 w 2804581"/>
                <a:gd name="T37" fmla="*/ 1893519 h 1965606"/>
                <a:gd name="T38" fmla="*/ 1051882 w 2804581"/>
                <a:gd name="T39" fmla="*/ 1940161 h 1965606"/>
                <a:gd name="T40" fmla="*/ 1259027 w 2804581"/>
                <a:gd name="T41" fmla="*/ 1965703 h 1965606"/>
                <a:gd name="T42" fmla="*/ 1474975 w 2804581"/>
                <a:gd name="T43" fmla="*/ 1970146 h 1965606"/>
                <a:gd name="T44" fmla="*/ 1685068 w 2804581"/>
                <a:gd name="T45" fmla="*/ 1951265 h 1965606"/>
                <a:gd name="T46" fmla="*/ 1884864 w 2804581"/>
                <a:gd name="T47" fmla="*/ 1911289 h 1965606"/>
                <a:gd name="T48" fmla="*/ 2071518 w 2804581"/>
                <a:gd name="T49" fmla="*/ 1852421 h 1965606"/>
                <a:gd name="T50" fmla="*/ 2294651 w 2804581"/>
                <a:gd name="T51" fmla="*/ 1745802 h 1965606"/>
                <a:gd name="T52" fmla="*/ 2440199 w 2804581"/>
                <a:gd name="T53" fmla="*/ 1648084 h 1965606"/>
                <a:gd name="T54" fmla="*/ 2565072 w 2804581"/>
                <a:gd name="T55" fmla="*/ 1537016 h 1965606"/>
                <a:gd name="T56" fmla="*/ 2666403 w 2804581"/>
                <a:gd name="T57" fmla="*/ 1412643 h 1965606"/>
                <a:gd name="T58" fmla="*/ 2741326 w 2804581"/>
                <a:gd name="T59" fmla="*/ 1278263 h 1965606"/>
                <a:gd name="T60" fmla="*/ 2788409 w 2804581"/>
                <a:gd name="T61" fmla="*/ 1134995 h 1965606"/>
                <a:gd name="T62" fmla="*/ 2804581 w 2804581"/>
                <a:gd name="T63" fmla="*/ 985064 h 1965606"/>
                <a:gd name="T64" fmla="*/ 2788409 w 2804581"/>
                <a:gd name="T65" fmla="*/ 835145 h 1965606"/>
                <a:gd name="T66" fmla="*/ 2741326 w 2804581"/>
                <a:gd name="T67" fmla="*/ 691881 h 1965606"/>
                <a:gd name="T68" fmla="*/ 2666403 w 2804581"/>
                <a:gd name="T69" fmla="*/ 557495 h 1965606"/>
                <a:gd name="T70" fmla="*/ 2565072 w 2804581"/>
                <a:gd name="T71" fmla="*/ 434234 h 1965606"/>
                <a:gd name="T72" fmla="*/ 2440199 w 2804581"/>
                <a:gd name="T73" fmla="*/ 323209 h 1965606"/>
                <a:gd name="T74" fmla="*/ 2294651 w 2804581"/>
                <a:gd name="T75" fmla="*/ 225429 h 1965606"/>
                <a:gd name="T76" fmla="*/ 2130269 w 2804581"/>
                <a:gd name="T77" fmla="*/ 142125 h 1965606"/>
                <a:gd name="T78" fmla="*/ 1948037 w 2804581"/>
                <a:gd name="T79" fmla="*/ 77762 h 1965606"/>
                <a:gd name="T80" fmla="*/ 1752642 w 2804581"/>
                <a:gd name="T81" fmla="*/ 31099 h 1965606"/>
                <a:gd name="T82" fmla="*/ 1546971 w 2804581"/>
                <a:gd name="T83" fmla="*/ 5541 h 19656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804581" h="1965606">
                  <a:moveTo>
                    <a:pt x="1402999" y="0"/>
                  </a:moveTo>
                  <a:lnTo>
                    <a:pt x="1331003" y="1074"/>
                  </a:lnTo>
                  <a:lnTo>
                    <a:pt x="1259027" y="5527"/>
                  </a:lnTo>
                  <a:lnTo>
                    <a:pt x="1188505" y="11055"/>
                  </a:lnTo>
                  <a:lnTo>
                    <a:pt x="1119457" y="19960"/>
                  </a:lnTo>
                  <a:lnTo>
                    <a:pt x="1051882" y="31015"/>
                  </a:lnTo>
                  <a:lnTo>
                    <a:pt x="985761" y="44220"/>
                  </a:lnTo>
                  <a:lnTo>
                    <a:pt x="919660" y="59727"/>
                  </a:lnTo>
                  <a:lnTo>
                    <a:pt x="856487" y="77538"/>
                  </a:lnTo>
                  <a:lnTo>
                    <a:pt x="794788" y="96270"/>
                  </a:lnTo>
                  <a:lnTo>
                    <a:pt x="734542" y="118534"/>
                  </a:lnTo>
                  <a:lnTo>
                    <a:pt x="675790" y="141719"/>
                  </a:lnTo>
                  <a:lnTo>
                    <a:pt x="618492" y="167207"/>
                  </a:lnTo>
                  <a:lnTo>
                    <a:pt x="562668" y="194844"/>
                  </a:lnTo>
                  <a:lnTo>
                    <a:pt x="509771" y="224785"/>
                  </a:lnTo>
                  <a:lnTo>
                    <a:pt x="459822" y="254726"/>
                  </a:lnTo>
                  <a:lnTo>
                    <a:pt x="411347" y="287891"/>
                  </a:lnTo>
                  <a:lnTo>
                    <a:pt x="364346" y="322284"/>
                  </a:lnTo>
                  <a:lnTo>
                    <a:pt x="320272" y="357753"/>
                  </a:lnTo>
                  <a:lnTo>
                    <a:pt x="279126" y="394296"/>
                  </a:lnTo>
                  <a:lnTo>
                    <a:pt x="239453" y="432988"/>
                  </a:lnTo>
                  <a:lnTo>
                    <a:pt x="202736" y="472909"/>
                  </a:lnTo>
                  <a:lnTo>
                    <a:pt x="168947" y="513751"/>
                  </a:lnTo>
                  <a:lnTo>
                    <a:pt x="138095" y="555899"/>
                  </a:lnTo>
                  <a:lnTo>
                    <a:pt x="110183" y="600196"/>
                  </a:lnTo>
                  <a:lnTo>
                    <a:pt x="85207" y="644493"/>
                  </a:lnTo>
                  <a:lnTo>
                    <a:pt x="63172" y="689895"/>
                  </a:lnTo>
                  <a:lnTo>
                    <a:pt x="44072" y="736403"/>
                  </a:lnTo>
                  <a:lnTo>
                    <a:pt x="27913" y="784016"/>
                  </a:lnTo>
                  <a:lnTo>
                    <a:pt x="16159" y="832751"/>
                  </a:lnTo>
                  <a:lnTo>
                    <a:pt x="7345" y="881470"/>
                  </a:lnTo>
                  <a:lnTo>
                    <a:pt x="1469" y="931309"/>
                  </a:lnTo>
                  <a:lnTo>
                    <a:pt x="0" y="982239"/>
                  </a:lnTo>
                  <a:lnTo>
                    <a:pt x="1469" y="1033185"/>
                  </a:lnTo>
                  <a:lnTo>
                    <a:pt x="7345" y="1083024"/>
                  </a:lnTo>
                  <a:lnTo>
                    <a:pt x="16159" y="1131743"/>
                  </a:lnTo>
                  <a:lnTo>
                    <a:pt x="27913" y="1180462"/>
                  </a:lnTo>
                  <a:lnTo>
                    <a:pt x="44072" y="1228091"/>
                  </a:lnTo>
                  <a:lnTo>
                    <a:pt x="63172" y="1274599"/>
                  </a:lnTo>
                  <a:lnTo>
                    <a:pt x="85207" y="1321107"/>
                  </a:lnTo>
                  <a:lnTo>
                    <a:pt x="110183" y="1365404"/>
                  </a:lnTo>
                  <a:lnTo>
                    <a:pt x="138095" y="1408595"/>
                  </a:lnTo>
                  <a:lnTo>
                    <a:pt x="168947" y="1451771"/>
                  </a:lnTo>
                  <a:lnTo>
                    <a:pt x="202736" y="1492752"/>
                  </a:lnTo>
                  <a:lnTo>
                    <a:pt x="239453" y="1532611"/>
                  </a:lnTo>
                  <a:lnTo>
                    <a:pt x="279126" y="1571381"/>
                  </a:lnTo>
                  <a:lnTo>
                    <a:pt x="320272" y="1607924"/>
                  </a:lnTo>
                  <a:lnTo>
                    <a:pt x="364346" y="1643361"/>
                  </a:lnTo>
                  <a:lnTo>
                    <a:pt x="411347" y="1677678"/>
                  </a:lnTo>
                  <a:lnTo>
                    <a:pt x="459822" y="1710904"/>
                  </a:lnTo>
                  <a:lnTo>
                    <a:pt x="509771" y="1740799"/>
                  </a:lnTo>
                  <a:lnTo>
                    <a:pt x="562668" y="1770709"/>
                  </a:lnTo>
                  <a:lnTo>
                    <a:pt x="618492" y="1797287"/>
                  </a:lnTo>
                  <a:lnTo>
                    <a:pt x="675790" y="1823865"/>
                  </a:lnTo>
                  <a:lnTo>
                    <a:pt x="734542" y="1847112"/>
                  </a:lnTo>
                  <a:lnTo>
                    <a:pt x="794788" y="1869268"/>
                  </a:lnTo>
                  <a:lnTo>
                    <a:pt x="856487" y="1888092"/>
                  </a:lnTo>
                  <a:lnTo>
                    <a:pt x="919660" y="1905811"/>
                  </a:lnTo>
                  <a:lnTo>
                    <a:pt x="985761" y="1921311"/>
                  </a:lnTo>
                  <a:lnTo>
                    <a:pt x="1051882" y="1934600"/>
                  </a:lnTo>
                  <a:lnTo>
                    <a:pt x="1119457" y="1945673"/>
                  </a:lnTo>
                  <a:lnTo>
                    <a:pt x="1188505" y="1954533"/>
                  </a:lnTo>
                  <a:lnTo>
                    <a:pt x="1259027" y="1960069"/>
                  </a:lnTo>
                  <a:lnTo>
                    <a:pt x="1331003" y="1964499"/>
                  </a:lnTo>
                  <a:lnTo>
                    <a:pt x="1402999" y="1965606"/>
                  </a:lnTo>
                  <a:lnTo>
                    <a:pt x="1474975" y="1964499"/>
                  </a:lnTo>
                  <a:lnTo>
                    <a:pt x="1546971" y="1960069"/>
                  </a:lnTo>
                  <a:lnTo>
                    <a:pt x="1616020" y="1954533"/>
                  </a:lnTo>
                  <a:lnTo>
                    <a:pt x="1685068" y="1945673"/>
                  </a:lnTo>
                  <a:lnTo>
                    <a:pt x="1752642" y="1934600"/>
                  </a:lnTo>
                  <a:lnTo>
                    <a:pt x="1820217" y="1921311"/>
                  </a:lnTo>
                  <a:lnTo>
                    <a:pt x="1884864" y="1905811"/>
                  </a:lnTo>
                  <a:lnTo>
                    <a:pt x="1948037" y="1888092"/>
                  </a:lnTo>
                  <a:lnTo>
                    <a:pt x="2011190" y="1869268"/>
                  </a:lnTo>
                  <a:lnTo>
                    <a:pt x="2071518" y="1847112"/>
                  </a:lnTo>
                  <a:lnTo>
                    <a:pt x="2130269" y="1823865"/>
                  </a:lnTo>
                  <a:lnTo>
                    <a:pt x="2241836" y="1770709"/>
                  </a:lnTo>
                  <a:lnTo>
                    <a:pt x="2294651" y="1740799"/>
                  </a:lnTo>
                  <a:lnTo>
                    <a:pt x="2344600" y="1710904"/>
                  </a:lnTo>
                  <a:lnTo>
                    <a:pt x="2394549" y="1677678"/>
                  </a:lnTo>
                  <a:lnTo>
                    <a:pt x="2440199" y="1643361"/>
                  </a:lnTo>
                  <a:lnTo>
                    <a:pt x="2484212" y="1607924"/>
                  </a:lnTo>
                  <a:lnTo>
                    <a:pt x="2526791" y="1571381"/>
                  </a:lnTo>
                  <a:lnTo>
                    <a:pt x="2565072" y="1532611"/>
                  </a:lnTo>
                  <a:lnTo>
                    <a:pt x="2601715" y="1492752"/>
                  </a:lnTo>
                  <a:lnTo>
                    <a:pt x="2635492" y="1451771"/>
                  </a:lnTo>
                  <a:lnTo>
                    <a:pt x="2666403" y="1408595"/>
                  </a:lnTo>
                  <a:lnTo>
                    <a:pt x="2694243" y="1365404"/>
                  </a:lnTo>
                  <a:lnTo>
                    <a:pt x="2719218" y="1321107"/>
                  </a:lnTo>
                  <a:lnTo>
                    <a:pt x="2741326" y="1274599"/>
                  </a:lnTo>
                  <a:lnTo>
                    <a:pt x="2760364" y="1228091"/>
                  </a:lnTo>
                  <a:lnTo>
                    <a:pt x="2776536" y="1180462"/>
                  </a:lnTo>
                  <a:lnTo>
                    <a:pt x="2788409" y="1131743"/>
                  </a:lnTo>
                  <a:lnTo>
                    <a:pt x="2797212" y="1083024"/>
                  </a:lnTo>
                  <a:lnTo>
                    <a:pt x="2802944" y="1033185"/>
                  </a:lnTo>
                  <a:lnTo>
                    <a:pt x="2804581" y="982239"/>
                  </a:lnTo>
                  <a:lnTo>
                    <a:pt x="2802944" y="931309"/>
                  </a:lnTo>
                  <a:lnTo>
                    <a:pt x="2797212" y="881470"/>
                  </a:lnTo>
                  <a:lnTo>
                    <a:pt x="2788409" y="832751"/>
                  </a:lnTo>
                  <a:lnTo>
                    <a:pt x="2776536" y="784016"/>
                  </a:lnTo>
                  <a:lnTo>
                    <a:pt x="2760364" y="736403"/>
                  </a:lnTo>
                  <a:lnTo>
                    <a:pt x="2741326" y="689895"/>
                  </a:lnTo>
                  <a:lnTo>
                    <a:pt x="2719218" y="644493"/>
                  </a:lnTo>
                  <a:lnTo>
                    <a:pt x="2694243" y="600196"/>
                  </a:lnTo>
                  <a:lnTo>
                    <a:pt x="2666403" y="555899"/>
                  </a:lnTo>
                  <a:lnTo>
                    <a:pt x="2635492" y="513752"/>
                  </a:lnTo>
                  <a:lnTo>
                    <a:pt x="2601715" y="472909"/>
                  </a:lnTo>
                  <a:lnTo>
                    <a:pt x="2565072" y="432988"/>
                  </a:lnTo>
                  <a:lnTo>
                    <a:pt x="2526791" y="394296"/>
                  </a:lnTo>
                  <a:lnTo>
                    <a:pt x="2484212" y="357753"/>
                  </a:lnTo>
                  <a:lnTo>
                    <a:pt x="2440199" y="322285"/>
                  </a:lnTo>
                  <a:lnTo>
                    <a:pt x="2394549" y="287891"/>
                  </a:lnTo>
                  <a:lnTo>
                    <a:pt x="2344600" y="254726"/>
                  </a:lnTo>
                  <a:lnTo>
                    <a:pt x="2294651" y="224785"/>
                  </a:lnTo>
                  <a:lnTo>
                    <a:pt x="2241836" y="194845"/>
                  </a:lnTo>
                  <a:lnTo>
                    <a:pt x="2185950" y="167207"/>
                  </a:lnTo>
                  <a:lnTo>
                    <a:pt x="2130269" y="141719"/>
                  </a:lnTo>
                  <a:lnTo>
                    <a:pt x="2071518" y="118534"/>
                  </a:lnTo>
                  <a:lnTo>
                    <a:pt x="2011190" y="96270"/>
                  </a:lnTo>
                  <a:lnTo>
                    <a:pt x="1948037" y="77538"/>
                  </a:lnTo>
                  <a:lnTo>
                    <a:pt x="1884864" y="59727"/>
                  </a:lnTo>
                  <a:lnTo>
                    <a:pt x="1820217" y="44220"/>
                  </a:lnTo>
                  <a:lnTo>
                    <a:pt x="1752642" y="31015"/>
                  </a:lnTo>
                  <a:lnTo>
                    <a:pt x="1685068" y="19960"/>
                  </a:lnTo>
                  <a:lnTo>
                    <a:pt x="1616020" y="11055"/>
                  </a:lnTo>
                  <a:lnTo>
                    <a:pt x="1546971" y="5527"/>
                  </a:lnTo>
                  <a:lnTo>
                    <a:pt x="1474975" y="1074"/>
                  </a:lnTo>
                  <a:lnTo>
                    <a:pt x="1402999" y="0"/>
                  </a:lnTo>
                  <a:close/>
                </a:path>
              </a:pathLst>
            </a:custGeom>
            <a:solidFill>
              <a:srgbClr val="F7F81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6" name="object 5"/>
            <p:cNvSpPr>
              <a:spLocks noChangeArrowheads="1"/>
            </p:cNvSpPr>
            <p:nvPr/>
          </p:nvSpPr>
          <p:spPr bwMode="auto">
            <a:xfrm>
              <a:off x="942593" y="1762202"/>
              <a:ext cx="2034563" cy="2175717"/>
            </a:xfrm>
            <a:prstGeom prst="rect">
              <a:avLst/>
            </a:prstGeom>
            <a:blipFill dpi="0" rotWithShape="1">
              <a:blip r:embed="rId4" cstate="print"/>
              <a:srcRect/>
              <a:stretch>
                <a:fillRect/>
              </a:stretch>
            </a:blipFill>
            <a:ln>
              <a:noFill/>
            </a:ln>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endParaRPr lang="en-US" sz="1800" dirty="0">
                <a:solidFill>
                  <a:srgbClr val="262626"/>
                </a:solidFill>
              </a:endParaRPr>
            </a:p>
          </p:txBody>
        </p:sp>
      </p:grpSp>
      <p:sp>
        <p:nvSpPr>
          <p:cNvPr id="7" name="TextBox 10"/>
          <p:cNvSpPr txBox="1"/>
          <p:nvPr userDrawn="1"/>
        </p:nvSpPr>
        <p:spPr>
          <a:xfrm>
            <a:off x="34925" y="4795838"/>
            <a:ext cx="1441450" cy="276225"/>
          </a:xfrm>
          <a:prstGeom prst="rect">
            <a:avLst/>
          </a:prstGeom>
          <a:noFill/>
        </p:spPr>
        <p:txBody>
          <a:bodyPr>
            <a:spAutoFit/>
          </a:bodyPr>
          <a:lstStyle>
            <a:lvl1pPr>
              <a:defRPr sz="1300">
                <a:solidFill>
                  <a:schemeClr val="tx1"/>
                </a:solidFill>
                <a:latin typeface="Arial" panose="020B0604020202020204" pitchFamily="34" charset="0"/>
                <a:cs typeface="Arial" panose="020B0604020202020204" pitchFamily="34" charset="0"/>
              </a:defRPr>
            </a:lvl1pPr>
            <a:lvl2pPr marL="742950" indent="-285750">
              <a:defRPr sz="1300">
                <a:solidFill>
                  <a:schemeClr val="tx1"/>
                </a:solidFill>
                <a:latin typeface="Arial" panose="020B0604020202020204" pitchFamily="34" charset="0"/>
                <a:cs typeface="Arial" panose="020B0604020202020204" pitchFamily="34" charset="0"/>
              </a:defRPr>
            </a:lvl2pPr>
            <a:lvl3pPr marL="1143000" indent="-228600">
              <a:defRPr sz="1300">
                <a:solidFill>
                  <a:schemeClr val="tx1"/>
                </a:solidFill>
                <a:latin typeface="Arial" panose="020B0604020202020204" pitchFamily="34" charset="0"/>
                <a:cs typeface="Arial" panose="020B0604020202020204" pitchFamily="34" charset="0"/>
              </a:defRPr>
            </a:lvl3pPr>
            <a:lvl4pPr marL="1600200" indent="-228600">
              <a:defRPr sz="1300">
                <a:solidFill>
                  <a:schemeClr val="tx1"/>
                </a:solidFill>
                <a:latin typeface="Arial" panose="020B0604020202020204" pitchFamily="34" charset="0"/>
                <a:cs typeface="Arial" panose="020B0604020202020204" pitchFamily="34" charset="0"/>
              </a:defRPr>
            </a:lvl4pPr>
            <a:lvl5pPr marL="2057400" indent="-228600">
              <a:defRPr sz="1300">
                <a:solidFill>
                  <a:schemeClr val="tx1"/>
                </a:solidFill>
                <a:latin typeface="Arial" panose="020B060402020202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BFCCD384-0A75-45FE-ACE6-58B5DAFECE50}" type="slidenum">
              <a:rPr lang="en-IN" altLang="en-US" sz="1200" smtClean="0">
                <a:solidFill>
                  <a:srgbClr val="0070C0"/>
                </a:solidFill>
                <a:latin typeface="Tahoma" panose="020B0604030504040204" pitchFamily="34" charset="0"/>
                <a:cs typeface="Tahoma" panose="020B0604030504040204" pitchFamily="34" charset="0"/>
              </a:rPr>
              <a:pPr>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
        <p:nvSpPr>
          <p:cNvPr id="8" name="TextBox 10"/>
          <p:cNvSpPr txBox="1"/>
          <p:nvPr userDrawn="1"/>
        </p:nvSpPr>
        <p:spPr>
          <a:xfrm>
            <a:off x="5143500" y="4795838"/>
            <a:ext cx="400050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US" sz="1200" dirty="0" smtClean="0">
                <a:solidFill>
                  <a:srgbClr val="0070C0"/>
                </a:solidFill>
                <a:latin typeface="Tahoma" pitchFamily="34" charset="0"/>
                <a:ea typeface="Tahoma" pitchFamily="34" charset="0"/>
                <a:cs typeface="Tahoma" pitchFamily="34" charset="0"/>
              </a:rPr>
              <a:t>www.edureka.co/pentaho-business-intelligence-training</a:t>
            </a:r>
          </a:p>
        </p:txBody>
      </p:sp>
    </p:spTree>
    <p:extLst>
      <p:ext uri="{BB962C8B-B14F-4D97-AF65-F5344CB8AC3E}">
        <p14:creationId xmlns:p14="http://schemas.microsoft.com/office/powerpoint/2010/main" val="1839182342"/>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7"/>
          <p:cNvSpPr/>
          <p:nvPr userDrawn="1"/>
        </p:nvSpPr>
        <p:spPr>
          <a:xfrm>
            <a:off x="0" y="598488"/>
            <a:ext cx="466725" cy="825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83" eaLnBrk="1" fontAlgn="auto" hangingPunct="1">
              <a:spcBef>
                <a:spcPts val="0"/>
              </a:spcBef>
              <a:spcAft>
                <a:spcPts val="0"/>
              </a:spcAft>
              <a:defRPr/>
            </a:pPr>
            <a:endParaRPr lang="en-US" sz="1800" dirty="0">
              <a:solidFill>
                <a:prstClr val="white"/>
              </a:solidFill>
            </a:endParaRPr>
          </a:p>
        </p:txBody>
      </p:sp>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p:cNvPicPr>
            <a:picLocks noChangeAspect="1"/>
          </p:cNvPicPr>
          <p:nvPr userDrawn="1"/>
        </p:nvPicPr>
        <p:blipFill>
          <a:blip r:embed="rId4">
            <a:clrChange>
              <a:clrFrom>
                <a:srgbClr val="FFFDFE"/>
              </a:clrFrom>
              <a:clrTo>
                <a:srgbClr val="FFFDFE">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1284288" y="657225"/>
            <a:ext cx="6624637" cy="416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0"/>
          <p:cNvSpPr txBox="1"/>
          <p:nvPr userDrawn="1"/>
        </p:nvSpPr>
        <p:spPr>
          <a:xfrm>
            <a:off x="34925" y="4795838"/>
            <a:ext cx="1441450" cy="276225"/>
          </a:xfrm>
          <a:prstGeom prst="rect">
            <a:avLst/>
          </a:prstGeom>
          <a:noFill/>
        </p:spPr>
        <p:txBody>
          <a:bodyPr>
            <a:spAutoFit/>
          </a:bodyPr>
          <a:lstStyle>
            <a:lvl1pPr>
              <a:defRPr sz="1300">
                <a:solidFill>
                  <a:schemeClr val="tx1"/>
                </a:solidFill>
                <a:latin typeface="Arial" panose="020B0604020202020204" pitchFamily="34" charset="0"/>
                <a:cs typeface="Arial" panose="020B0604020202020204" pitchFamily="34" charset="0"/>
              </a:defRPr>
            </a:lvl1pPr>
            <a:lvl2pPr marL="742950" indent="-285750">
              <a:defRPr sz="1300">
                <a:solidFill>
                  <a:schemeClr val="tx1"/>
                </a:solidFill>
                <a:latin typeface="Arial" panose="020B0604020202020204" pitchFamily="34" charset="0"/>
                <a:cs typeface="Arial" panose="020B0604020202020204" pitchFamily="34" charset="0"/>
              </a:defRPr>
            </a:lvl2pPr>
            <a:lvl3pPr marL="1143000" indent="-228600">
              <a:defRPr sz="1300">
                <a:solidFill>
                  <a:schemeClr val="tx1"/>
                </a:solidFill>
                <a:latin typeface="Arial" panose="020B0604020202020204" pitchFamily="34" charset="0"/>
                <a:cs typeface="Arial" panose="020B0604020202020204" pitchFamily="34" charset="0"/>
              </a:defRPr>
            </a:lvl3pPr>
            <a:lvl4pPr marL="1600200" indent="-228600">
              <a:defRPr sz="1300">
                <a:solidFill>
                  <a:schemeClr val="tx1"/>
                </a:solidFill>
                <a:latin typeface="Arial" panose="020B0604020202020204" pitchFamily="34" charset="0"/>
                <a:cs typeface="Arial" panose="020B0604020202020204" pitchFamily="34" charset="0"/>
              </a:defRPr>
            </a:lvl4pPr>
            <a:lvl5pPr marL="2057400" indent="-228600">
              <a:defRPr sz="1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defTabSz="914400">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3A343B10-BEFE-406B-8E87-4016B1B011A4}" type="slidenum">
              <a:rPr lang="en-IN" altLang="en-US" sz="1200" smtClean="0">
                <a:solidFill>
                  <a:srgbClr val="0070C0"/>
                </a:solidFill>
                <a:latin typeface="Tahoma" panose="020B0604030504040204" pitchFamily="34" charset="0"/>
                <a:cs typeface="Tahoma" panose="020B0604030504040204" pitchFamily="34" charset="0"/>
              </a:rPr>
              <a:pPr defTabSz="914400">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
        <p:nvSpPr>
          <p:cNvPr id="6" name="TextBox 5"/>
          <p:cNvSpPr txBox="1"/>
          <p:nvPr userDrawn="1"/>
        </p:nvSpPr>
        <p:spPr>
          <a:xfrm>
            <a:off x="5143500" y="4795838"/>
            <a:ext cx="400050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US" sz="1200" dirty="0" smtClean="0">
                <a:solidFill>
                  <a:srgbClr val="0070C0"/>
                </a:solidFill>
                <a:latin typeface="Tahoma" pitchFamily="34" charset="0"/>
                <a:ea typeface="Tahoma" pitchFamily="34" charset="0"/>
                <a:cs typeface="Tahoma" pitchFamily="34" charset="0"/>
              </a:rPr>
              <a:t>www.edureka.co/pentaho-business-intelligence-training</a:t>
            </a:r>
          </a:p>
        </p:txBody>
      </p:sp>
      <p:sp>
        <p:nvSpPr>
          <p:cNvPr id="7" name="Slide Number Placeholder 5"/>
          <p:cNvSpPr>
            <a:spLocks noGrp="1"/>
          </p:cNvSpPr>
          <p:nvPr>
            <p:ph type="sldNum" sz="quarter" idx="10"/>
          </p:nvPr>
        </p:nvSpPr>
        <p:spPr>
          <a:xfrm>
            <a:off x="6553200" y="4767263"/>
            <a:ext cx="2133600" cy="274637"/>
          </a:xfrm>
          <a:prstGeom prst="rect">
            <a:avLst/>
          </a:prstGeom>
        </p:spPr>
        <p:txBody>
          <a:bodyPr/>
          <a:lstStyle>
            <a:lvl1pPr>
              <a:defRPr smtClean="0">
                <a:solidFill>
                  <a:srgbClr val="474747"/>
                </a:solidFill>
              </a:defRPr>
            </a:lvl1pPr>
          </a:lstStyle>
          <a:p>
            <a:pPr>
              <a:defRPr/>
            </a:pPr>
            <a:fld id="{8BB9BB64-ED26-4122-B0A2-36D9BEE81D31}" type="slidenum">
              <a:rPr lang="en-US" altLang="en-US"/>
              <a:pPr>
                <a:defRPr/>
              </a:pPr>
              <a:t>‹#›</a:t>
            </a:fld>
            <a:endParaRPr lang="en-US" altLang="en-US"/>
          </a:p>
        </p:txBody>
      </p:sp>
    </p:spTree>
    <p:extLst>
      <p:ext uri="{BB962C8B-B14F-4D97-AF65-F5344CB8AC3E}">
        <p14:creationId xmlns:p14="http://schemas.microsoft.com/office/powerpoint/2010/main" val="2384435494"/>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6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7"/>
          <p:cNvSpPr/>
          <p:nvPr userDrawn="1"/>
        </p:nvSpPr>
        <p:spPr>
          <a:xfrm>
            <a:off x="0" y="598488"/>
            <a:ext cx="466725" cy="825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66" eaLnBrk="1" fontAlgn="auto" hangingPunct="1">
              <a:spcBef>
                <a:spcPts val="0"/>
              </a:spcBef>
              <a:spcAft>
                <a:spcPts val="0"/>
              </a:spcAft>
              <a:defRPr/>
            </a:pPr>
            <a:endParaRPr lang="en-US" sz="1800" dirty="0">
              <a:solidFill>
                <a:prstClr val="white"/>
              </a:solidFill>
            </a:endParaRPr>
          </a:p>
        </p:txBody>
      </p:sp>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p:cNvPicPr>
            <a:picLocks noChangeAspect="1"/>
          </p:cNvPicPr>
          <p:nvPr userDrawn="1"/>
        </p:nvPicPr>
        <p:blipFill>
          <a:blip r:embed="rId4">
            <a:lum bright="70000" contrast="-70000"/>
            <a:extLst>
              <a:ext uri="{28A0092B-C50C-407E-A947-70E740481C1C}">
                <a14:useLocalDpi xmlns:a14="http://schemas.microsoft.com/office/drawing/2010/main" val="0"/>
              </a:ext>
            </a:extLst>
          </a:blip>
          <a:srcRect t="13580" r="3827" b="9027"/>
          <a:stretch>
            <a:fillRect/>
          </a:stretch>
        </p:blipFill>
        <p:spPr bwMode="auto">
          <a:xfrm>
            <a:off x="4681538" y="1265238"/>
            <a:ext cx="3743325" cy="301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0"/>
          <p:cNvSpPr txBox="1"/>
          <p:nvPr userDrawn="1"/>
        </p:nvSpPr>
        <p:spPr>
          <a:xfrm>
            <a:off x="34925" y="4795838"/>
            <a:ext cx="1441450" cy="276225"/>
          </a:xfrm>
          <a:prstGeom prst="rect">
            <a:avLst/>
          </a:prstGeom>
          <a:noFill/>
        </p:spPr>
        <p:txBody>
          <a:bodyPr>
            <a:spAutoFit/>
          </a:bodyPr>
          <a:lstStyle>
            <a:lvl1pPr>
              <a:defRPr sz="1300">
                <a:solidFill>
                  <a:schemeClr val="tx1"/>
                </a:solidFill>
                <a:latin typeface="Arial" panose="020B0604020202020204" pitchFamily="34" charset="0"/>
                <a:cs typeface="Arial" panose="020B0604020202020204" pitchFamily="34" charset="0"/>
              </a:defRPr>
            </a:lvl1pPr>
            <a:lvl2pPr marL="742950" indent="-285750">
              <a:defRPr sz="1300">
                <a:solidFill>
                  <a:schemeClr val="tx1"/>
                </a:solidFill>
                <a:latin typeface="Arial" panose="020B0604020202020204" pitchFamily="34" charset="0"/>
                <a:cs typeface="Arial" panose="020B0604020202020204" pitchFamily="34" charset="0"/>
              </a:defRPr>
            </a:lvl2pPr>
            <a:lvl3pPr marL="1143000" indent="-228600">
              <a:defRPr sz="1300">
                <a:solidFill>
                  <a:schemeClr val="tx1"/>
                </a:solidFill>
                <a:latin typeface="Arial" panose="020B0604020202020204" pitchFamily="34" charset="0"/>
                <a:cs typeface="Arial" panose="020B0604020202020204" pitchFamily="34" charset="0"/>
              </a:defRPr>
            </a:lvl3pPr>
            <a:lvl4pPr marL="1600200" indent="-228600">
              <a:defRPr sz="1300">
                <a:solidFill>
                  <a:schemeClr val="tx1"/>
                </a:solidFill>
                <a:latin typeface="Arial" panose="020B0604020202020204" pitchFamily="34" charset="0"/>
                <a:cs typeface="Arial" panose="020B0604020202020204" pitchFamily="34" charset="0"/>
              </a:defRPr>
            </a:lvl4pPr>
            <a:lvl5pPr marL="2057400" indent="-228600">
              <a:defRPr sz="1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defTabSz="914400">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FDAC8EFF-7A5E-49B7-B412-E227BE269B62}" type="slidenum">
              <a:rPr lang="en-IN" altLang="en-US" sz="1200" smtClean="0">
                <a:solidFill>
                  <a:srgbClr val="0070C0"/>
                </a:solidFill>
                <a:latin typeface="Tahoma" panose="020B0604030504040204" pitchFamily="34" charset="0"/>
                <a:cs typeface="Tahoma" panose="020B0604030504040204" pitchFamily="34" charset="0"/>
              </a:rPr>
              <a:pPr defTabSz="914400">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
        <p:nvSpPr>
          <p:cNvPr id="6" name="TextBox 5"/>
          <p:cNvSpPr txBox="1"/>
          <p:nvPr userDrawn="1"/>
        </p:nvSpPr>
        <p:spPr>
          <a:xfrm>
            <a:off x="5143500" y="4795838"/>
            <a:ext cx="400050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US" sz="1200" dirty="0" smtClean="0">
                <a:solidFill>
                  <a:srgbClr val="0070C0"/>
                </a:solidFill>
                <a:latin typeface="Tahoma" pitchFamily="34" charset="0"/>
                <a:ea typeface="Tahoma" pitchFamily="34" charset="0"/>
                <a:cs typeface="Tahoma" pitchFamily="34" charset="0"/>
              </a:rPr>
              <a:t>www.edureka.co/pentaho-business-intelligence-training</a:t>
            </a:r>
          </a:p>
        </p:txBody>
      </p:sp>
      <p:sp>
        <p:nvSpPr>
          <p:cNvPr id="7" name="Slide Number Placeholder 5"/>
          <p:cNvSpPr>
            <a:spLocks noGrp="1"/>
          </p:cNvSpPr>
          <p:nvPr>
            <p:ph type="sldNum" sz="quarter" idx="10"/>
          </p:nvPr>
        </p:nvSpPr>
        <p:spPr>
          <a:xfrm>
            <a:off x="6553200" y="4767263"/>
            <a:ext cx="2133600" cy="274637"/>
          </a:xfrm>
          <a:prstGeom prst="rect">
            <a:avLst/>
          </a:prstGeom>
        </p:spPr>
        <p:txBody>
          <a:bodyPr/>
          <a:lstStyle>
            <a:lvl1pPr>
              <a:defRPr smtClean="0">
                <a:solidFill>
                  <a:srgbClr val="474747"/>
                </a:solidFill>
              </a:defRPr>
            </a:lvl1pPr>
          </a:lstStyle>
          <a:p>
            <a:pPr>
              <a:defRPr/>
            </a:pPr>
            <a:fld id="{84CA5575-0FDA-4A87-99DE-EF4ED07BA0BD}" type="slidenum">
              <a:rPr lang="en-US" altLang="en-US"/>
              <a:pPr>
                <a:defRPr/>
              </a:pPr>
              <a:t>‹#›</a:t>
            </a:fld>
            <a:endParaRPr lang="en-US" altLang="en-US"/>
          </a:p>
        </p:txBody>
      </p:sp>
    </p:spTree>
    <p:extLst>
      <p:ext uri="{BB962C8B-B14F-4D97-AF65-F5344CB8AC3E}">
        <p14:creationId xmlns:p14="http://schemas.microsoft.com/office/powerpoint/2010/main" val="2071429823"/>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ow it works">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graphicFrame>
        <p:nvGraphicFramePr>
          <p:cNvPr id="5" name="Table 4"/>
          <p:cNvGraphicFramePr>
            <a:graphicFrameLocks noGrp="1"/>
          </p:cNvGraphicFramePr>
          <p:nvPr userDrawn="1">
            <p:extLst>
              <p:ext uri="{D42A27DB-BD31-4B8C-83A1-F6EECF244321}">
                <p14:modId xmlns:p14="http://schemas.microsoft.com/office/powerpoint/2010/main" val="2396403058"/>
              </p:ext>
            </p:extLst>
          </p:nvPr>
        </p:nvGraphicFramePr>
        <p:xfrm>
          <a:off x="456714" y="574982"/>
          <a:ext cx="6059016" cy="4457700"/>
        </p:xfrm>
        <a:graphic>
          <a:graphicData uri="http://schemas.openxmlformats.org/drawingml/2006/table">
            <a:tbl>
              <a:tblPr firstRow="1" bandRow="1"/>
              <a:tblGrid>
                <a:gridCol w="1066800"/>
                <a:gridCol w="4992216"/>
              </a:tblGrid>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LIVE Online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Class Recording in LMS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24/7 Post Class Support</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Module Wise Quiz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Project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Verifiable Certificate</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bl>
          </a:graphicData>
        </a:graphic>
      </p:graphicFrame>
      <p:grpSp>
        <p:nvGrpSpPr>
          <p:cNvPr id="6" name="Group 5"/>
          <p:cNvGrpSpPr/>
          <p:nvPr userDrawn="1"/>
        </p:nvGrpSpPr>
        <p:grpSpPr>
          <a:xfrm>
            <a:off x="533400" y="742950"/>
            <a:ext cx="965632" cy="4114800"/>
            <a:chOff x="533400" y="895350"/>
            <a:chExt cx="965632" cy="4114800"/>
          </a:xfrm>
        </p:grpSpPr>
        <p:pic>
          <p:nvPicPr>
            <p:cNvPr id="7" name="Picture 6"/>
            <p:cNvPicPr>
              <a:picLocks noChangeAspect="1"/>
            </p:cNvPicPr>
            <p:nvPr/>
          </p:nvPicPr>
          <p:blipFill>
            <a:blip r:embed="rId2"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33400" y="1610550"/>
              <a:ext cx="853215" cy="504000"/>
            </a:xfrm>
            <a:prstGeom prst="rect">
              <a:avLst/>
            </a:prstGeom>
          </p:spPr>
        </p:pic>
        <p:grpSp>
          <p:nvGrpSpPr>
            <p:cNvPr id="8" name="Group 7"/>
            <p:cNvGrpSpPr/>
            <p:nvPr/>
          </p:nvGrpSpPr>
          <p:grpSpPr>
            <a:xfrm>
              <a:off x="762000" y="2296350"/>
              <a:ext cx="720000" cy="504000"/>
              <a:chOff x="5659045" y="1210738"/>
              <a:chExt cx="2153043" cy="1368288"/>
            </a:xfrm>
          </p:grpSpPr>
          <p:pic>
            <p:nvPicPr>
              <p:cNvPr id="13" name="Picture 12"/>
              <p:cNvPicPr>
                <a:picLocks noChangeAspect="1"/>
              </p:cNvPicPr>
              <p:nvPr/>
            </p:nvPicPr>
            <p:blipFill>
              <a:blip r:embed="rId3" cstate="print">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6641654" y="1408592"/>
                <a:ext cx="1170434" cy="1170434"/>
              </a:xfrm>
              <a:prstGeom prst="rect">
                <a:avLst/>
              </a:prstGeom>
            </p:spPr>
          </p:pic>
          <p:pic>
            <p:nvPicPr>
              <p:cNvPr id="14" name="Picture 13"/>
              <p:cNvPicPr>
                <a:picLocks noChangeAspect="1"/>
              </p:cNvPicPr>
              <p:nvPr/>
            </p:nvPicPr>
            <p:blipFill>
              <a:blip r:embed="rId4"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659045" y="1210738"/>
                <a:ext cx="1135108" cy="1196016"/>
              </a:xfrm>
              <a:prstGeom prst="rect">
                <a:avLst/>
              </a:prstGeom>
            </p:spPr>
          </p:pic>
        </p:grpSp>
        <p:pic>
          <p:nvPicPr>
            <p:cNvPr id="9" name="Picture 2" descr="http://www.thewellatlentrise.org/img/quiz.png"/>
            <p:cNvPicPr>
              <a:picLocks noChangeAspect="1" noChangeArrowheads="1"/>
            </p:cNvPicPr>
            <p:nvPr/>
          </p:nvPicPr>
          <p:blipFill>
            <a:blip r:embed="rId5" cstate="print">
              <a:clrChange>
                <a:clrFrom>
                  <a:srgbClr val="000000">
                    <a:alpha val="0"/>
                  </a:srgbClr>
                </a:clrFrom>
                <a:clrTo>
                  <a:srgbClr val="000000">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38200" y="3028950"/>
              <a:ext cx="504000" cy="504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6"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3790950"/>
              <a:ext cx="612000" cy="560523"/>
            </a:xfrm>
            <a:prstGeom prst="rect">
              <a:avLst/>
            </a:prstGeom>
          </p:spPr>
        </p:pic>
        <p:pic>
          <p:nvPicPr>
            <p:cNvPr id="11" name="Picture 10"/>
            <p:cNvPicPr>
              <a:picLocks noChangeAspect="1"/>
            </p:cNvPicPr>
            <p:nvPr/>
          </p:nvPicPr>
          <p:blipFill>
            <a:blip r:embed="rId7"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4398150"/>
              <a:ext cx="737032" cy="612000"/>
            </a:xfrm>
            <a:prstGeom prst="rect">
              <a:avLst/>
            </a:prstGeom>
          </p:spPr>
        </p:pic>
        <p:pic>
          <p:nvPicPr>
            <p:cNvPr id="12" name="Picture 11"/>
            <p:cNvPicPr>
              <a:picLocks noChangeAspect="1"/>
            </p:cNvPicPr>
            <p:nvPr/>
          </p:nvPicPr>
          <p:blipFill>
            <a:blip r:embed="rId8"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838200" y="895350"/>
              <a:ext cx="504000" cy="509278"/>
            </a:xfrm>
            <a:prstGeom prst="rect">
              <a:avLst/>
            </a:prstGeom>
          </p:spPr>
        </p:pic>
      </p:grpSp>
    </p:spTree>
    <p:extLst>
      <p:ext uri="{BB962C8B-B14F-4D97-AF65-F5344CB8AC3E}">
        <p14:creationId xmlns:p14="http://schemas.microsoft.com/office/powerpoint/2010/main" val="18087306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3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7"/>
          <p:cNvSpPr/>
          <p:nvPr userDrawn="1"/>
        </p:nvSpPr>
        <p:spPr>
          <a:xfrm>
            <a:off x="0" y="598488"/>
            <a:ext cx="466725" cy="825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66" eaLnBrk="1" fontAlgn="auto" hangingPunct="1">
              <a:spcBef>
                <a:spcPts val="0"/>
              </a:spcBef>
              <a:spcAft>
                <a:spcPts val="0"/>
              </a:spcAft>
              <a:defRPr/>
            </a:pPr>
            <a:endParaRPr lang="en-US" sz="1800" dirty="0">
              <a:solidFill>
                <a:prstClr val="white"/>
              </a:solidFill>
            </a:endParaRPr>
          </a:p>
        </p:txBody>
      </p:sp>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9"/>
          <p:cNvPicPr>
            <a:picLocks noChangeAspect="1"/>
          </p:cNvPicPr>
          <p:nvPr userDrawn="1"/>
        </p:nvPicPr>
        <p:blipFill>
          <a:blip r:embed="rId4" cstate="print">
            <a:clrChange>
              <a:clrFrom>
                <a:srgbClr val="FFFFFF"/>
              </a:clrFrom>
              <a:clrTo>
                <a:srgbClr val="FFFFFF">
                  <a:alpha val="0"/>
                </a:srgbClr>
              </a:clrTo>
            </a:clrChange>
            <a:duotone>
              <a:srgbClr val="4F81BD">
                <a:shade val="45000"/>
                <a:satMod val="135000"/>
              </a:srgbClr>
              <a:prstClr val="white"/>
            </a:duotone>
            <a:extLst/>
          </a:blip>
          <a:stretch>
            <a:fillRect/>
          </a:stretch>
        </p:blipFill>
        <p:spPr>
          <a:xfrm>
            <a:off x="3605326" y="698984"/>
            <a:ext cx="5424375" cy="4068281"/>
          </a:xfrm>
          <a:prstGeom prst="rect">
            <a:avLst/>
          </a:prstGeom>
        </p:spPr>
      </p:pic>
      <p:sp>
        <p:nvSpPr>
          <p:cNvPr id="5" name="TextBox 10"/>
          <p:cNvSpPr txBox="1"/>
          <p:nvPr userDrawn="1"/>
        </p:nvSpPr>
        <p:spPr>
          <a:xfrm>
            <a:off x="34925" y="4795838"/>
            <a:ext cx="1441450" cy="276225"/>
          </a:xfrm>
          <a:prstGeom prst="rect">
            <a:avLst/>
          </a:prstGeom>
          <a:noFill/>
        </p:spPr>
        <p:txBody>
          <a:bodyPr>
            <a:spAutoFit/>
          </a:bodyPr>
          <a:lstStyle>
            <a:lvl1pPr>
              <a:defRPr sz="1300">
                <a:solidFill>
                  <a:schemeClr val="tx1"/>
                </a:solidFill>
                <a:latin typeface="Arial" panose="020B0604020202020204" pitchFamily="34" charset="0"/>
                <a:cs typeface="Arial" panose="020B0604020202020204" pitchFamily="34" charset="0"/>
              </a:defRPr>
            </a:lvl1pPr>
            <a:lvl2pPr marL="742950" indent="-285750">
              <a:defRPr sz="1300">
                <a:solidFill>
                  <a:schemeClr val="tx1"/>
                </a:solidFill>
                <a:latin typeface="Arial" panose="020B0604020202020204" pitchFamily="34" charset="0"/>
                <a:cs typeface="Arial" panose="020B0604020202020204" pitchFamily="34" charset="0"/>
              </a:defRPr>
            </a:lvl2pPr>
            <a:lvl3pPr marL="1143000" indent="-228600">
              <a:defRPr sz="1300">
                <a:solidFill>
                  <a:schemeClr val="tx1"/>
                </a:solidFill>
                <a:latin typeface="Arial" panose="020B0604020202020204" pitchFamily="34" charset="0"/>
                <a:cs typeface="Arial" panose="020B0604020202020204" pitchFamily="34" charset="0"/>
              </a:defRPr>
            </a:lvl3pPr>
            <a:lvl4pPr marL="1600200" indent="-228600">
              <a:defRPr sz="1300">
                <a:solidFill>
                  <a:schemeClr val="tx1"/>
                </a:solidFill>
                <a:latin typeface="Arial" panose="020B0604020202020204" pitchFamily="34" charset="0"/>
                <a:cs typeface="Arial" panose="020B0604020202020204" pitchFamily="34" charset="0"/>
              </a:defRPr>
            </a:lvl4pPr>
            <a:lvl5pPr marL="2057400" indent="-228600">
              <a:defRPr sz="1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defTabSz="914400">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0074342E-9D0B-42B2-AF78-AD6FBE8016A0}" type="slidenum">
              <a:rPr lang="en-IN" altLang="en-US" sz="1200" smtClean="0">
                <a:solidFill>
                  <a:srgbClr val="0070C0"/>
                </a:solidFill>
                <a:latin typeface="Tahoma" panose="020B0604030504040204" pitchFamily="34" charset="0"/>
                <a:cs typeface="Tahoma" panose="020B0604030504040204" pitchFamily="34" charset="0"/>
              </a:rPr>
              <a:pPr defTabSz="914400">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
        <p:nvSpPr>
          <p:cNvPr id="6" name="TextBox 5"/>
          <p:cNvSpPr txBox="1"/>
          <p:nvPr userDrawn="1"/>
        </p:nvSpPr>
        <p:spPr>
          <a:xfrm>
            <a:off x="5143500" y="4795838"/>
            <a:ext cx="400050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US" sz="1200" dirty="0" smtClean="0">
                <a:solidFill>
                  <a:srgbClr val="0070C0"/>
                </a:solidFill>
                <a:latin typeface="Tahoma" pitchFamily="34" charset="0"/>
                <a:ea typeface="Tahoma" pitchFamily="34" charset="0"/>
                <a:cs typeface="Tahoma" pitchFamily="34" charset="0"/>
              </a:rPr>
              <a:t>www.edureka.co/pentaho-business-intelligence-training</a:t>
            </a:r>
          </a:p>
        </p:txBody>
      </p:sp>
      <p:sp>
        <p:nvSpPr>
          <p:cNvPr id="7" name="Slide Number Placeholder 5"/>
          <p:cNvSpPr>
            <a:spLocks noGrp="1"/>
          </p:cNvSpPr>
          <p:nvPr>
            <p:ph type="sldNum" sz="quarter" idx="10"/>
          </p:nvPr>
        </p:nvSpPr>
        <p:spPr>
          <a:xfrm>
            <a:off x="6553200" y="4767263"/>
            <a:ext cx="2133600" cy="274637"/>
          </a:xfrm>
          <a:prstGeom prst="rect">
            <a:avLst/>
          </a:prstGeom>
        </p:spPr>
        <p:txBody>
          <a:bodyPr/>
          <a:lstStyle>
            <a:lvl1pPr>
              <a:defRPr smtClean="0">
                <a:solidFill>
                  <a:srgbClr val="474747"/>
                </a:solidFill>
              </a:defRPr>
            </a:lvl1pPr>
          </a:lstStyle>
          <a:p>
            <a:pPr>
              <a:defRPr/>
            </a:pPr>
            <a:fld id="{0B9180CD-2810-4A29-B851-69ACBF8CB1DC}" type="slidenum">
              <a:rPr lang="en-US" altLang="en-US"/>
              <a:pPr>
                <a:defRPr/>
              </a:pPr>
              <a:t>‹#›</a:t>
            </a:fld>
            <a:endParaRPr lang="en-US" altLang="en-US"/>
          </a:p>
        </p:txBody>
      </p:sp>
    </p:spTree>
    <p:extLst>
      <p:ext uri="{BB962C8B-B14F-4D97-AF65-F5344CB8AC3E}">
        <p14:creationId xmlns:p14="http://schemas.microsoft.com/office/powerpoint/2010/main" val="3900266782"/>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opics">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5662" y="285750"/>
            <a:ext cx="1614488" cy="290608"/>
          </a:xfrm>
          <a:prstGeom prst="rect">
            <a:avLst/>
          </a:prstGeom>
        </p:spPr>
      </p:pic>
    </p:spTree>
    <p:extLst>
      <p:ext uri="{BB962C8B-B14F-4D97-AF65-F5344CB8AC3E}">
        <p14:creationId xmlns:p14="http://schemas.microsoft.com/office/powerpoint/2010/main" val="2435494554"/>
      </p:ext>
    </p:extLst>
  </p:cSld>
  <p:clrMapOvr>
    <a:masterClrMapping/>
  </p:clrMapOvr>
  <p:transition spd="slow"/>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3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dirty="0">
              <a:solidFill>
                <a:prstClr val="white"/>
              </a:solidFill>
            </a:endParaRPr>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userDrawn="1"/>
        </p:nvSpPr>
        <p:spPr>
          <a:xfrm>
            <a:off x="7725051" y="4795838"/>
            <a:ext cx="894797" cy="276999"/>
          </a:xfrm>
          <a:prstGeom prst="rect">
            <a:avLst/>
          </a:prstGeom>
          <a:noFill/>
        </p:spPr>
        <p:txBody>
          <a:bodyPr wrap="none" rtlCol="0">
            <a:spAutoFit/>
          </a:bodyPr>
          <a:lstStyle/>
          <a:p>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Course</a:t>
            </a:r>
            <a:r>
              <a:rPr lang="en-US" sz="1200" baseline="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1200" baseline="0" dirty="0" err="1" smtClean="0">
                <a:solidFill>
                  <a:srgbClr val="0070C0"/>
                </a:solidFill>
                <a:latin typeface="Tahoma" panose="020B0604030504040204" pitchFamily="34" charset="0"/>
                <a:ea typeface="Tahoma" panose="020B0604030504040204" pitchFamily="34" charset="0"/>
                <a:cs typeface="Tahoma" panose="020B0604030504040204" pitchFamily="34" charset="0"/>
              </a:rPr>
              <a:t>Url</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87380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5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4767264"/>
            <a:ext cx="2133600" cy="273844"/>
          </a:xfrm>
          <a:prstGeom prst="rect">
            <a:avLst/>
          </a:prstGeom>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800" dirty="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3"/>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userDrawn="1"/>
        </p:nvPicPr>
        <p:blipFill rotWithShape="1">
          <a:blip r:embed="rId4" cstate="print">
            <a:duotone>
              <a:schemeClr val="accent4">
                <a:shade val="45000"/>
                <a:satMod val="135000"/>
              </a:schemeClr>
              <a:prstClr val="white"/>
            </a:duotone>
            <a:extLst>
              <a:ext uri="{28A0092B-C50C-407E-A947-70E740481C1C}">
                <a14:useLocalDpi xmlns:a14="http://schemas.microsoft.com/office/drawing/2010/main" val="0"/>
              </a:ext>
            </a:extLst>
          </a:blip>
          <a:srcRect l="6048" t="12250" r="7770" b="10751"/>
          <a:stretch/>
        </p:blipFill>
        <p:spPr>
          <a:xfrm>
            <a:off x="2133353" y="1131590"/>
            <a:ext cx="4752528" cy="3668619"/>
          </a:xfrm>
          <a:prstGeom prst="rect">
            <a:avLst/>
          </a:prstGeom>
        </p:spPr>
      </p:pic>
      <p:sp>
        <p:nvSpPr>
          <p:cNvPr id="10" name="Rectangle 9"/>
          <p:cNvSpPr/>
          <p:nvPr userDrawn="1"/>
        </p:nvSpPr>
        <p:spPr>
          <a:xfrm>
            <a:off x="3282613" y="761226"/>
            <a:ext cx="2165978" cy="477054"/>
          </a:xfrm>
          <a:prstGeom prst="rect">
            <a:avLst/>
          </a:prstGeom>
        </p:spPr>
        <p:txBody>
          <a:bodyPr wrap="none">
            <a:spAutoFit/>
          </a:bodyPr>
          <a:lstStyle/>
          <a:p>
            <a:pPr defTabSz="685783"/>
            <a:r>
              <a:rPr lang="en-IN" sz="2500" b="1" dirty="0">
                <a:solidFill>
                  <a:srgbClr val="002060"/>
                </a:solidFill>
                <a:latin typeface="Castellar" pitchFamily="18" charset="0"/>
              </a:rPr>
              <a:t>Questions</a:t>
            </a:r>
          </a:p>
        </p:txBody>
      </p:sp>
      <p:sp>
        <p:nvSpPr>
          <p:cNvPr id="9"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64199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8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7"/>
          <p:cNvSpPr/>
          <p:nvPr userDrawn="1"/>
        </p:nvSpPr>
        <p:spPr>
          <a:xfrm>
            <a:off x="0" y="598488"/>
            <a:ext cx="466725" cy="825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66" eaLnBrk="1" fontAlgn="auto" hangingPunct="1">
              <a:spcBef>
                <a:spcPts val="0"/>
              </a:spcBef>
              <a:spcAft>
                <a:spcPts val="0"/>
              </a:spcAft>
              <a:defRPr/>
            </a:pPr>
            <a:endParaRPr lang="en-US" sz="1800" dirty="0">
              <a:solidFill>
                <a:prstClr val="white"/>
              </a:solidFill>
            </a:endParaRPr>
          </a:p>
        </p:txBody>
      </p:sp>
      <p:pic>
        <p:nvPicPr>
          <p:cNvPr id="3"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p:cNvPicPr>
            <a:picLocks noChangeAspect="1"/>
          </p:cNvPicPr>
          <p:nvPr userDrawn="1"/>
        </p:nvPicPr>
        <p:blipFill>
          <a:blip r:embed="rId4" cstate="print">
            <a:duotone>
              <a:schemeClr val="accent5">
                <a:shade val="45000"/>
                <a:satMod val="135000"/>
              </a:schemeClr>
              <a:prstClr val="white"/>
            </a:duotone>
            <a:extLst/>
          </a:blip>
          <a:stretch>
            <a:fillRect/>
          </a:stretch>
        </p:blipFill>
        <p:spPr>
          <a:xfrm>
            <a:off x="4229100" y="1128714"/>
            <a:ext cx="4457700" cy="3638550"/>
          </a:xfrm>
          <a:prstGeom prst="rect">
            <a:avLst/>
          </a:prstGeom>
        </p:spPr>
      </p:pic>
      <p:sp>
        <p:nvSpPr>
          <p:cNvPr id="5" name="TextBox 10"/>
          <p:cNvSpPr txBox="1"/>
          <p:nvPr userDrawn="1"/>
        </p:nvSpPr>
        <p:spPr>
          <a:xfrm>
            <a:off x="34925" y="4795838"/>
            <a:ext cx="1441450" cy="276225"/>
          </a:xfrm>
          <a:prstGeom prst="rect">
            <a:avLst/>
          </a:prstGeom>
          <a:noFill/>
        </p:spPr>
        <p:txBody>
          <a:bodyPr>
            <a:spAutoFit/>
          </a:bodyPr>
          <a:lstStyle>
            <a:lvl1pPr>
              <a:defRPr sz="1300">
                <a:solidFill>
                  <a:schemeClr val="tx1"/>
                </a:solidFill>
                <a:latin typeface="Arial" panose="020B0604020202020204" pitchFamily="34" charset="0"/>
                <a:cs typeface="Arial" panose="020B0604020202020204" pitchFamily="34" charset="0"/>
              </a:defRPr>
            </a:lvl1pPr>
            <a:lvl2pPr marL="742950" indent="-285750">
              <a:defRPr sz="1300">
                <a:solidFill>
                  <a:schemeClr val="tx1"/>
                </a:solidFill>
                <a:latin typeface="Arial" panose="020B0604020202020204" pitchFamily="34" charset="0"/>
                <a:cs typeface="Arial" panose="020B0604020202020204" pitchFamily="34" charset="0"/>
              </a:defRPr>
            </a:lvl2pPr>
            <a:lvl3pPr marL="1143000" indent="-228600">
              <a:defRPr sz="1300">
                <a:solidFill>
                  <a:schemeClr val="tx1"/>
                </a:solidFill>
                <a:latin typeface="Arial" panose="020B0604020202020204" pitchFamily="34" charset="0"/>
                <a:cs typeface="Arial" panose="020B0604020202020204" pitchFamily="34" charset="0"/>
              </a:defRPr>
            </a:lvl3pPr>
            <a:lvl4pPr marL="1600200" indent="-228600">
              <a:defRPr sz="1300">
                <a:solidFill>
                  <a:schemeClr val="tx1"/>
                </a:solidFill>
                <a:latin typeface="Arial" panose="020B0604020202020204" pitchFamily="34" charset="0"/>
                <a:cs typeface="Arial" panose="020B0604020202020204" pitchFamily="34" charset="0"/>
              </a:defRPr>
            </a:lvl4pPr>
            <a:lvl5pPr marL="2057400" indent="-228600">
              <a:defRPr sz="1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defTabSz="914400">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4E6B9651-867E-4D20-998C-18529276BC19}" type="slidenum">
              <a:rPr lang="en-IN" altLang="en-US" sz="1200" smtClean="0">
                <a:solidFill>
                  <a:srgbClr val="0070C0"/>
                </a:solidFill>
                <a:latin typeface="Tahoma" panose="020B0604030504040204" pitchFamily="34" charset="0"/>
                <a:cs typeface="Tahoma" panose="020B0604030504040204" pitchFamily="34" charset="0"/>
              </a:rPr>
              <a:pPr defTabSz="914400">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
        <p:nvSpPr>
          <p:cNvPr id="7" name="Slide Number Placeholder 5"/>
          <p:cNvSpPr>
            <a:spLocks noGrp="1"/>
          </p:cNvSpPr>
          <p:nvPr>
            <p:ph type="sldNum" sz="quarter" idx="10"/>
          </p:nvPr>
        </p:nvSpPr>
        <p:spPr>
          <a:xfrm>
            <a:off x="6553200" y="4767263"/>
            <a:ext cx="2133600" cy="274637"/>
          </a:xfrm>
          <a:prstGeom prst="rect">
            <a:avLst/>
          </a:prstGeom>
        </p:spPr>
        <p:txBody>
          <a:bodyPr/>
          <a:lstStyle>
            <a:lvl1pPr>
              <a:defRPr smtClean="0">
                <a:solidFill>
                  <a:srgbClr val="474747"/>
                </a:solidFill>
              </a:defRPr>
            </a:lvl1pPr>
          </a:lstStyle>
          <a:p>
            <a:pPr>
              <a:defRPr/>
            </a:pPr>
            <a:fld id="{622A41B4-41A6-4290-9D2C-6D642A58B6DA}" type="slidenum">
              <a:rPr lang="en-US" altLang="en-US"/>
              <a:pPr>
                <a:defRPr/>
              </a:pPr>
              <a:t>‹#›</a:t>
            </a:fld>
            <a:endParaRPr lang="en-US" altLang="en-US"/>
          </a:p>
        </p:txBody>
      </p:sp>
    </p:spTree>
    <p:extLst>
      <p:ext uri="{BB962C8B-B14F-4D97-AF65-F5344CB8AC3E}">
        <p14:creationId xmlns:p14="http://schemas.microsoft.com/office/powerpoint/2010/main" val="970798740"/>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7"/>
          <p:cNvSpPr/>
          <p:nvPr userDrawn="1"/>
        </p:nvSpPr>
        <p:spPr>
          <a:xfrm>
            <a:off x="0" y="598488"/>
            <a:ext cx="466725" cy="825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66" eaLnBrk="1" fontAlgn="auto" hangingPunct="1">
              <a:spcBef>
                <a:spcPts val="0"/>
              </a:spcBef>
              <a:spcAft>
                <a:spcPts val="0"/>
              </a:spcAft>
              <a:defRPr/>
            </a:pPr>
            <a:endParaRPr lang="en-US" sz="1800" dirty="0">
              <a:solidFill>
                <a:prstClr val="white"/>
              </a:solidFill>
            </a:endParaRPr>
          </a:p>
        </p:txBody>
      </p:sp>
      <p:sp>
        <p:nvSpPr>
          <p:cNvPr id="4" name="TextBox 10"/>
          <p:cNvSpPr txBox="1"/>
          <p:nvPr userDrawn="1"/>
        </p:nvSpPr>
        <p:spPr>
          <a:xfrm>
            <a:off x="34925" y="4795838"/>
            <a:ext cx="1441450" cy="276225"/>
          </a:xfrm>
          <a:prstGeom prst="rect">
            <a:avLst/>
          </a:prstGeom>
          <a:noFill/>
        </p:spPr>
        <p:txBody>
          <a:bodyPr>
            <a:spAutoFit/>
          </a:bodyPr>
          <a:lstStyle>
            <a:lvl1pPr defTabSz="684213">
              <a:defRPr sz="1300">
                <a:solidFill>
                  <a:schemeClr val="tx1"/>
                </a:solidFill>
                <a:latin typeface="Arial" panose="020B0604020202020204" pitchFamily="34" charset="0"/>
                <a:cs typeface="Arial" panose="020B0604020202020204" pitchFamily="34" charset="0"/>
              </a:defRPr>
            </a:lvl1pPr>
            <a:lvl2pPr marL="742950" indent="-285750" defTabSz="684213">
              <a:defRPr sz="1300">
                <a:solidFill>
                  <a:schemeClr val="tx1"/>
                </a:solidFill>
                <a:latin typeface="Arial" panose="020B0604020202020204" pitchFamily="34" charset="0"/>
                <a:cs typeface="Arial" panose="020B0604020202020204" pitchFamily="34" charset="0"/>
              </a:defRPr>
            </a:lvl2pPr>
            <a:lvl3pPr marL="1143000" indent="-228600" defTabSz="684213">
              <a:defRPr sz="1300">
                <a:solidFill>
                  <a:schemeClr val="tx1"/>
                </a:solidFill>
                <a:latin typeface="Arial" panose="020B0604020202020204" pitchFamily="34" charset="0"/>
                <a:cs typeface="Arial" panose="020B0604020202020204" pitchFamily="34" charset="0"/>
              </a:defRPr>
            </a:lvl3pPr>
            <a:lvl4pPr marL="1600200" indent="-228600" defTabSz="684213">
              <a:defRPr sz="1300">
                <a:solidFill>
                  <a:schemeClr val="tx1"/>
                </a:solidFill>
                <a:latin typeface="Arial" panose="020B0604020202020204" pitchFamily="34" charset="0"/>
                <a:cs typeface="Arial" panose="020B0604020202020204" pitchFamily="34" charset="0"/>
              </a:defRPr>
            </a:lvl4pPr>
            <a:lvl5pPr marL="2057400" indent="-228600" defTabSz="684213">
              <a:defRPr sz="1300">
                <a:solidFill>
                  <a:schemeClr val="tx1"/>
                </a:solidFill>
                <a:latin typeface="Arial" panose="020B0604020202020204" pitchFamily="34" charset="0"/>
                <a:cs typeface="Arial" panose="020B0604020202020204" pitchFamily="34" charset="0"/>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07A182C6-DE33-4717-9328-D7A600982F21}" type="slidenum">
              <a:rPr lang="en-IN" altLang="en-US" sz="1200" smtClean="0">
                <a:solidFill>
                  <a:srgbClr val="0070C0"/>
                </a:solidFill>
                <a:latin typeface="Tahoma" panose="020B0604030504040204" pitchFamily="34" charset="0"/>
                <a:cs typeface="Tahoma" panose="020B0604030504040204" pitchFamily="34" charset="0"/>
              </a:rPr>
              <a:pPr>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
        <p:nvSpPr>
          <p:cNvPr id="5" name="TextBox 10"/>
          <p:cNvSpPr txBox="1"/>
          <p:nvPr userDrawn="1"/>
        </p:nvSpPr>
        <p:spPr>
          <a:xfrm>
            <a:off x="34925" y="4795838"/>
            <a:ext cx="1441450" cy="276225"/>
          </a:xfrm>
          <a:prstGeom prst="rect">
            <a:avLst/>
          </a:prstGeom>
          <a:noFill/>
        </p:spPr>
        <p:txBody>
          <a:bodyPr>
            <a:spAutoFit/>
          </a:bodyPr>
          <a:lstStyle>
            <a:lvl1pPr>
              <a:defRPr sz="1300">
                <a:solidFill>
                  <a:schemeClr val="tx1"/>
                </a:solidFill>
                <a:latin typeface="Arial" panose="020B0604020202020204" pitchFamily="34" charset="0"/>
                <a:cs typeface="Arial" panose="020B0604020202020204" pitchFamily="34" charset="0"/>
              </a:defRPr>
            </a:lvl1pPr>
            <a:lvl2pPr marL="742950" indent="-285750">
              <a:defRPr sz="1300">
                <a:solidFill>
                  <a:schemeClr val="tx1"/>
                </a:solidFill>
                <a:latin typeface="Arial" panose="020B0604020202020204" pitchFamily="34" charset="0"/>
                <a:cs typeface="Arial" panose="020B0604020202020204" pitchFamily="34" charset="0"/>
              </a:defRPr>
            </a:lvl2pPr>
            <a:lvl3pPr marL="1143000" indent="-228600">
              <a:defRPr sz="1300">
                <a:solidFill>
                  <a:schemeClr val="tx1"/>
                </a:solidFill>
                <a:latin typeface="Arial" panose="020B0604020202020204" pitchFamily="34" charset="0"/>
                <a:cs typeface="Arial" panose="020B0604020202020204" pitchFamily="34" charset="0"/>
              </a:defRPr>
            </a:lvl3pPr>
            <a:lvl4pPr marL="1600200" indent="-228600">
              <a:defRPr sz="1300">
                <a:solidFill>
                  <a:schemeClr val="tx1"/>
                </a:solidFill>
                <a:latin typeface="Arial" panose="020B0604020202020204" pitchFamily="34" charset="0"/>
                <a:cs typeface="Arial" panose="020B0604020202020204" pitchFamily="34" charset="0"/>
              </a:defRPr>
            </a:lvl4pPr>
            <a:lvl5pPr marL="2057400" indent="-228600">
              <a:defRPr sz="1300">
                <a:solidFill>
                  <a:schemeClr val="tx1"/>
                </a:solidFill>
                <a:latin typeface="Arial" panose="020B0604020202020204" pitchFamily="34" charset="0"/>
                <a:cs typeface="Arial" panose="020B0604020202020204" pitchFamily="34" charset="0"/>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6F270763-AED9-45CD-9365-BBCA49DD3BFC}" type="slidenum">
              <a:rPr lang="en-IN" altLang="en-US" sz="1200" smtClean="0">
                <a:solidFill>
                  <a:srgbClr val="0070C0"/>
                </a:solidFill>
                <a:latin typeface="Tahoma" panose="020B0604030504040204" pitchFamily="34" charset="0"/>
                <a:cs typeface="Tahoma" panose="020B0604030504040204" pitchFamily="34" charset="0"/>
              </a:rPr>
              <a:pPr>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
        <p:nvSpPr>
          <p:cNvPr id="6" name="TextBox 5"/>
          <p:cNvSpPr txBox="1"/>
          <p:nvPr userDrawn="1"/>
        </p:nvSpPr>
        <p:spPr>
          <a:xfrm>
            <a:off x="34925" y="4795838"/>
            <a:ext cx="1441450" cy="276225"/>
          </a:xfrm>
          <a:prstGeom prst="rect">
            <a:avLst/>
          </a:prstGeom>
          <a:noFill/>
        </p:spPr>
        <p:txBody>
          <a:bodyPr>
            <a:spAutoFit/>
          </a:bodyPr>
          <a:lstStyle>
            <a:lvl1pPr>
              <a:defRPr sz="1300">
                <a:solidFill>
                  <a:schemeClr val="tx1"/>
                </a:solidFill>
                <a:latin typeface="Arial" panose="020B0604020202020204" pitchFamily="34" charset="0"/>
                <a:cs typeface="Arial" panose="020B0604020202020204" pitchFamily="34" charset="0"/>
              </a:defRPr>
            </a:lvl1pPr>
            <a:lvl2pPr marL="742950" indent="-285750">
              <a:defRPr sz="1300">
                <a:solidFill>
                  <a:schemeClr val="tx1"/>
                </a:solidFill>
                <a:latin typeface="Arial" panose="020B0604020202020204" pitchFamily="34" charset="0"/>
                <a:cs typeface="Arial" panose="020B0604020202020204" pitchFamily="34" charset="0"/>
              </a:defRPr>
            </a:lvl2pPr>
            <a:lvl3pPr marL="1143000" indent="-228600">
              <a:defRPr sz="1300">
                <a:solidFill>
                  <a:schemeClr val="tx1"/>
                </a:solidFill>
                <a:latin typeface="Arial" panose="020B0604020202020204" pitchFamily="34" charset="0"/>
                <a:cs typeface="Arial" panose="020B0604020202020204" pitchFamily="34" charset="0"/>
              </a:defRPr>
            </a:lvl3pPr>
            <a:lvl4pPr marL="1600200" indent="-228600">
              <a:defRPr sz="1300">
                <a:solidFill>
                  <a:schemeClr val="tx1"/>
                </a:solidFill>
                <a:latin typeface="Arial" panose="020B0604020202020204" pitchFamily="34" charset="0"/>
                <a:cs typeface="Arial" panose="020B0604020202020204" pitchFamily="34" charset="0"/>
              </a:defRPr>
            </a:lvl4pPr>
            <a:lvl5pPr marL="2057400" indent="-228600">
              <a:defRPr sz="1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300">
                <a:solidFill>
                  <a:schemeClr val="tx1"/>
                </a:solidFill>
                <a:latin typeface="Arial" panose="020B0604020202020204" pitchFamily="34" charset="0"/>
                <a:cs typeface="Arial" panose="020B0604020202020204" pitchFamily="34" charset="0"/>
              </a:defRPr>
            </a:lvl9pPr>
          </a:lstStyle>
          <a:p>
            <a:pPr defTabSz="914400">
              <a:defRPr/>
            </a:pPr>
            <a:r>
              <a:rPr lang="en-IN" altLang="en-US" sz="1200" b="1" smtClean="0">
                <a:solidFill>
                  <a:srgbClr val="0070C0"/>
                </a:solidFill>
                <a:latin typeface="Tahoma" panose="020B0604030504040204" pitchFamily="34" charset="0"/>
                <a:cs typeface="Tahoma" panose="020B0604030504040204" pitchFamily="34" charset="0"/>
              </a:rPr>
              <a:t>Slide</a:t>
            </a:r>
            <a:r>
              <a:rPr lang="en-IN" altLang="en-US" sz="1200" smtClean="0">
                <a:solidFill>
                  <a:srgbClr val="0070C0"/>
                </a:solidFill>
                <a:latin typeface="Tahoma" panose="020B0604030504040204" pitchFamily="34" charset="0"/>
                <a:cs typeface="Tahoma" panose="020B0604030504040204" pitchFamily="34" charset="0"/>
              </a:rPr>
              <a:t> </a:t>
            </a:r>
            <a:fld id="{E72573F4-59D0-4B9B-8D74-A125A38C884A}" type="slidenum">
              <a:rPr lang="en-IN" altLang="en-US" sz="1200" smtClean="0">
                <a:solidFill>
                  <a:srgbClr val="0070C0"/>
                </a:solidFill>
                <a:latin typeface="Tahoma" panose="020B0604030504040204" pitchFamily="34" charset="0"/>
                <a:cs typeface="Tahoma" panose="020B0604030504040204" pitchFamily="34" charset="0"/>
              </a:rPr>
              <a:pPr defTabSz="914400">
                <a:defRPr/>
              </a:pPr>
              <a:t>‹#›</a:t>
            </a:fld>
            <a:endParaRPr lang="en-IN" altLang="en-US" sz="1200" smtClean="0">
              <a:solidFill>
                <a:srgbClr val="0070C0"/>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14317045"/>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ourse Topic">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838723"/>
            <a:ext cx="3703320" cy="3017520"/>
          </a:xfrm>
          <a:prstGeom prst="rect">
            <a:avLst/>
          </a:prstGeom>
        </p:spPr>
        <p:txBody>
          <a:bodyPr/>
          <a:lstStyle>
            <a:lvl1pPr>
              <a:defRPr>
                <a:solidFill>
                  <a:schemeClr val="tx1"/>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97681" y="838723"/>
            <a:ext cx="3703320" cy="3017520"/>
          </a:xfrm>
          <a:prstGeom prst="rect">
            <a:avLst/>
          </a:prstGeom>
        </p:spPr>
        <p:txBody>
          <a:bodyPr/>
          <a:lstStyle>
            <a:lvl1pPr marL="128588" indent="-128588">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marL="128588" lvl="0" indent="-128588" algn="just" defTabSz="914378" rtl="0" eaLnBrk="1" latinLnBrk="0" hangingPunct="1">
              <a:lnSpc>
                <a:spcPct val="150000"/>
              </a:lnSpc>
              <a:spcBef>
                <a:spcPct val="20000"/>
              </a:spcBef>
              <a:buFont typeface="Symbol" panose="05050102010706020507" pitchFamily="18" charset="2"/>
              <a:buChar char="®"/>
            </a:pPr>
            <a:r>
              <a:rPr lang="en-US" smtClean="0"/>
              <a:t>Click to edit Master text styles</a:t>
            </a:r>
          </a:p>
          <a:p>
            <a:pPr marL="128588" lvl="1" indent="-128588" algn="just" defTabSz="914378" rtl="0" eaLnBrk="1" latinLnBrk="0" hangingPunct="1">
              <a:lnSpc>
                <a:spcPct val="150000"/>
              </a:lnSpc>
              <a:spcBef>
                <a:spcPct val="20000"/>
              </a:spcBef>
              <a:buFont typeface="Symbol" panose="05050102010706020507" pitchFamily="18" charset="2"/>
              <a:buChar char="®"/>
            </a:pPr>
            <a:r>
              <a:rPr lang="en-US" smtClean="0"/>
              <a:t>Second level</a:t>
            </a:r>
          </a:p>
          <a:p>
            <a:pPr marL="128588" lvl="2" indent="-128588" algn="just" defTabSz="914378" rtl="0" eaLnBrk="1" latinLnBrk="0" hangingPunct="1">
              <a:lnSpc>
                <a:spcPct val="150000"/>
              </a:lnSpc>
              <a:spcBef>
                <a:spcPct val="20000"/>
              </a:spcBef>
              <a:buFont typeface="Symbol" panose="05050102010706020507" pitchFamily="18" charset="2"/>
              <a:buChar char="®"/>
            </a:pPr>
            <a:r>
              <a:rPr lang="en-US" smtClean="0"/>
              <a:t>Third level</a:t>
            </a:r>
          </a:p>
          <a:p>
            <a:pPr marL="128588" lvl="3" indent="-128588" algn="just" defTabSz="914378" rtl="0" eaLnBrk="1" latinLnBrk="0" hangingPunct="1">
              <a:lnSpc>
                <a:spcPct val="150000"/>
              </a:lnSpc>
              <a:spcBef>
                <a:spcPct val="20000"/>
              </a:spcBef>
              <a:buFont typeface="Symbol" panose="05050102010706020507" pitchFamily="18" charset="2"/>
              <a:buChar char="®"/>
            </a:pPr>
            <a:r>
              <a:rPr lang="en-US" smtClean="0"/>
              <a:t>Fourth level</a:t>
            </a:r>
          </a:p>
          <a:p>
            <a:pPr marL="128588" lvl="4" indent="-128588" algn="just" defTabSz="914378" rtl="0" eaLnBrk="1" latinLnBrk="0" hangingPunct="1">
              <a:lnSpc>
                <a:spcPct val="150000"/>
              </a:lnSpc>
              <a:spcBef>
                <a:spcPct val="20000"/>
              </a:spcBef>
              <a:buFont typeface="Symbol" panose="05050102010706020507" pitchFamily="18" charset="2"/>
              <a:buChar char="®"/>
            </a:pPr>
            <a:r>
              <a:rPr lang="en-US" smtClean="0"/>
              <a:t>Fifth level</a:t>
            </a:r>
            <a:endParaRPr lang="en-US" dirty="0"/>
          </a:p>
        </p:txBody>
      </p:sp>
      <p:sp>
        <p:nvSpPr>
          <p:cNvPr id="8" name="Title 7"/>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7" descr="edureka logol.jpg"/>
          <p:cNvPicPr>
            <a:picLocks noChangeAspect="1"/>
          </p:cNvPicPr>
          <p:nvPr userDrawn="1"/>
        </p:nvPicPr>
        <p:blipFill>
          <a:blip r:embed="rId2" cstate="print">
            <a:extLst>
              <a:ext uri="{28A0092B-C50C-407E-A947-70E740481C1C}">
                <a14:useLocalDpi xmlns:a14="http://schemas.microsoft.com/office/drawing/2010/main" val="0"/>
              </a:ext>
            </a:extLst>
          </a:blip>
          <a:srcRect b="19534"/>
          <a:stretch>
            <a:fillRect/>
          </a:stretch>
        </p:blipFill>
        <p:spPr bwMode="auto">
          <a:xfrm>
            <a:off x="7315200" y="209550"/>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979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bjective ">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3" name="Picture 2"/>
          <p:cNvPicPr>
            <a:picLocks noChangeAspect="1"/>
          </p:cNvPicPr>
          <p:nvPr userDrawn="1"/>
        </p:nvPicPr>
        <p:blipFill>
          <a:blip r:embed="rId2" cstate="print">
            <a:duotone>
              <a:schemeClr val="accent5">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4229100" y="1128714"/>
            <a:ext cx="4457700" cy="3638550"/>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42122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 Main Content ">
    <p:spTree>
      <p:nvGrpSpPr>
        <p:cNvPr id="1" name=""/>
        <p:cNvGrpSpPr/>
        <p:nvPr/>
      </p:nvGrpSpPr>
      <p:grpSpPr>
        <a:xfrm>
          <a:off x="0" y="0"/>
          <a:ext cx="0" cy="0"/>
          <a:chOff x="0" y="0"/>
          <a:chExt cx="0" cy="0"/>
        </a:xfrm>
      </p:grpSpPr>
      <p:sp>
        <p:nvSpPr>
          <p:cNvPr id="7"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sp>
        <p:nvSpPr>
          <p:cNvPr id="9"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84534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Lab">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3139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ssignment">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print">
            <a:clrChange>
              <a:clrFrom>
                <a:srgbClr val="FFFDFE"/>
              </a:clrFrom>
              <a:clrTo>
                <a:srgbClr val="FFFDFE">
                  <a:alpha val="0"/>
                </a:srgbClr>
              </a:clrTo>
            </a:clrChange>
            <a:lum bright="70000" contrast="-70000"/>
            <a:extLst>
              <a:ext uri="{28A0092B-C50C-407E-A947-70E740481C1C}">
                <a14:useLocalDpi xmlns:a14="http://schemas.microsoft.com/office/drawing/2010/main" val="0"/>
              </a:ext>
            </a:extLst>
          </a:blip>
          <a:stretch>
            <a:fillRect/>
          </a:stretch>
        </p:blipFill>
        <p:spPr>
          <a:xfrm>
            <a:off x="1243685" y="555627"/>
            <a:ext cx="6624736" cy="4161000"/>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87468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rther Reading">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7" name="Picture 6"/>
          <p:cNvPicPr>
            <a:picLocks noChangeAspect="1"/>
          </p:cNvPicPr>
          <p:nvPr userDrawn="1"/>
        </p:nvPicPr>
        <p:blipFill rotWithShape="1">
          <a:blip r:embed="rId2" cstate="print">
            <a:lum bright="70000" contrast="-70000"/>
            <a:extLst>
              <a:ext uri="{28A0092B-C50C-407E-A947-70E740481C1C}">
                <a14:useLocalDpi xmlns:a14="http://schemas.microsoft.com/office/drawing/2010/main" val="0"/>
              </a:ext>
            </a:extLst>
          </a:blip>
          <a:srcRect t="13581" r="3827" b="9027"/>
          <a:stretch/>
        </p:blipFill>
        <p:spPr>
          <a:xfrm>
            <a:off x="4680992" y="1265981"/>
            <a:ext cx="3744416" cy="3013258"/>
          </a:xfrm>
          <a:prstGeom prst="rect">
            <a:avLst/>
          </a:prstGeom>
        </p:spPr>
      </p:pic>
      <p:sp>
        <p:nvSpPr>
          <p:cNvPr id="4"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07137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work for next module">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4" name="Picture 3"/>
          <p:cNvPicPr>
            <a:picLocks noChangeAspect="1"/>
          </p:cNvPicPr>
          <p:nvPr userDrawn="1"/>
        </p:nvPicPr>
        <p:blipFill>
          <a:blip r:embed="rId2" cstate="print">
            <a:lum bright="70000" contrast="-70000"/>
          </a:blip>
          <a:stretch>
            <a:fillRect/>
          </a:stretch>
        </p:blipFill>
        <p:spPr>
          <a:xfrm>
            <a:off x="2600528" y="923497"/>
            <a:ext cx="3743325" cy="3668757"/>
          </a:xfrm>
          <a:prstGeom prst="rect">
            <a:avLst/>
          </a:prstGeom>
        </p:spPr>
      </p:pic>
      <p:sp>
        <p:nvSpPr>
          <p:cNvPr id="5"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6006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for next module">
    <p:spTree>
      <p:nvGrpSpPr>
        <p:cNvPr id="1" name=""/>
        <p:cNvGrpSpPr/>
        <p:nvPr/>
      </p:nvGrpSpPr>
      <p:grpSpPr>
        <a:xfrm>
          <a:off x="0" y="0"/>
          <a:ext cx="0" cy="0"/>
          <a:chOff x="0" y="0"/>
          <a:chExt cx="0" cy="0"/>
        </a:xfrm>
      </p:grpSpPr>
      <p:sp>
        <p:nvSpPr>
          <p:cNvPr id="2" name="Title 1"/>
          <p:cNvSpPr>
            <a:spLocks noGrp="1"/>
          </p:cNvSpPr>
          <p:nvPr>
            <p:ph type="title"/>
          </p:nvPr>
        </p:nvSpPr>
        <p:spPr>
          <a:xfrm>
            <a:off x="477296" y="160775"/>
            <a:ext cx="7886700" cy="516428"/>
          </a:xfrm>
          <a:prstGeom prst="rect">
            <a:avLst/>
          </a:prstGeom>
        </p:spPr>
        <p:txBody>
          <a:bodyPr/>
          <a:lstStyle/>
          <a:p>
            <a:r>
              <a:rPr lang="en-US" smtClean="0"/>
              <a:t>Click to edit Master title style</a:t>
            </a:r>
            <a:endParaRPr lang="en-US"/>
          </a:p>
        </p:txBody>
      </p:sp>
      <p:pic>
        <p:nvPicPr>
          <p:cNvPr id="4" name="Picture 3"/>
          <p:cNvPicPr>
            <a:picLocks noChangeAspect="1"/>
          </p:cNvPicPr>
          <p:nvPr userDrawn="1"/>
        </p:nvPicPr>
        <p:blipFill>
          <a:blip r:embed="rId2" cstate="print">
            <a:clrChange>
              <a:clrFrom>
                <a:srgbClr val="FFFFFF"/>
              </a:clrFrom>
              <a:clrTo>
                <a:srgbClr val="FFFFFF">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3605325" y="698983"/>
            <a:ext cx="5424375" cy="4068281"/>
          </a:xfrm>
          <a:prstGeom prst="rect">
            <a:avLst/>
          </a:prstGeom>
        </p:spPr>
      </p:pic>
      <p:sp>
        <p:nvSpPr>
          <p:cNvPr id="5" name="Text Placeholder 6"/>
          <p:cNvSpPr>
            <a:spLocks noGrp="1"/>
          </p:cNvSpPr>
          <p:nvPr>
            <p:ph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42137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8" cstate="print">
            <a:lum/>
          </a:blip>
          <a:srcRect/>
          <a:stretch>
            <a:fillRect/>
          </a:stretch>
        </a:blipFill>
        <a:effectLst/>
      </p:bgPr>
    </p:bg>
    <p:spTree>
      <p:nvGrpSpPr>
        <p:cNvPr id="1" name=""/>
        <p:cNvGrpSpPr/>
        <p:nvPr/>
      </p:nvGrpSpPr>
      <p:grpSpPr>
        <a:xfrm>
          <a:off x="0" y="0"/>
          <a:ext cx="0" cy="0"/>
          <a:chOff x="0" y="0"/>
          <a:chExt cx="0" cy="0"/>
        </a:xfrm>
      </p:grpSpPr>
      <p:sp>
        <p:nvSpPr>
          <p:cNvPr id="8"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10"/>
          <p:cNvSpPr txBox="1"/>
          <p:nvPr userDrawn="1"/>
        </p:nvSpPr>
        <p:spPr>
          <a:xfrm>
            <a:off x="5137985" y="4764109"/>
            <a:ext cx="3908462" cy="276999"/>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r">
              <a:defRPr/>
            </a:pP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www.edureka.co/angular-js</a:t>
            </a:r>
          </a:p>
        </p:txBody>
      </p:sp>
      <p:sp>
        <p:nvSpPr>
          <p:cNvPr id="6" name="Title Placeholder 5"/>
          <p:cNvSpPr>
            <a:spLocks noGrp="1"/>
          </p:cNvSpPr>
          <p:nvPr>
            <p:ph type="title"/>
          </p:nvPr>
        </p:nvSpPr>
        <p:spPr>
          <a:xfrm>
            <a:off x="477296" y="90432"/>
            <a:ext cx="7886700" cy="647805"/>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7" name="Text Placeholder 6"/>
          <p:cNvSpPr>
            <a:spLocks noGrp="1"/>
          </p:cNvSpPr>
          <p:nvPr>
            <p:ph type="body" idx="1"/>
          </p:nvPr>
        </p:nvSpPr>
        <p:spPr>
          <a:xfrm>
            <a:off x="457200" y="868136"/>
            <a:ext cx="7886700" cy="392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7832687"/>
      </p:ext>
    </p:extLst>
  </p:cSld>
  <p:clrMap bg1="lt1" tx1="dk1" bg2="lt2" tx2="dk2" accent1="accent1" accent2="accent2" accent3="accent3" accent4="accent4" accent5="accent5" accent6="accent6" hlink="hlink" folHlink="folHlink"/>
  <p:sldLayoutIdLst>
    <p:sldLayoutId id="2147483662" r:id="rId1"/>
    <p:sldLayoutId id="2147483669" r:id="rId2"/>
    <p:sldLayoutId id="2147483678" r:id="rId3"/>
    <p:sldLayoutId id="2147483663" r:id="rId4"/>
    <p:sldLayoutId id="2147483670" r:id="rId5"/>
    <p:sldLayoutId id="2147483674" r:id="rId6"/>
    <p:sldLayoutId id="2147483672" r:id="rId7"/>
    <p:sldLayoutId id="2147483675" r:id="rId8"/>
    <p:sldLayoutId id="2147483673" r:id="rId9"/>
    <p:sldLayoutId id="2147483671" r:id="rId10"/>
    <p:sldLayoutId id="2147483676" r:id="rId11"/>
    <p:sldLayoutId id="2147483679" r:id="rId12"/>
    <p:sldLayoutId id="2147483680" r:id="rId13"/>
    <p:sldLayoutId id="2147483677" r:id="rId14"/>
    <p:sldLayoutId id="2147483667" r:id="rId15"/>
    <p:sldLayoutId id="2147483668" r:id="rId16"/>
    <p:sldLayoutId id="2147483683" r:id="rId17"/>
    <p:sldLayoutId id="2147483685" r:id="rId18"/>
    <p:sldLayoutId id="2147483686" r:id="rId19"/>
    <p:sldLayoutId id="2147483688" r:id="rId20"/>
    <p:sldLayoutId id="2147483689" r:id="rId21"/>
    <p:sldLayoutId id="2147483690" r:id="rId22"/>
    <p:sldLayoutId id="2147483693" r:id="rId23"/>
    <p:sldLayoutId id="2147483694" r:id="rId24"/>
    <p:sldLayoutId id="2147483695" r:id="rId25"/>
    <p:sldLayoutId id="2147483696" r:id="rId26"/>
  </p:sldLayoutIdLst>
  <p:timing>
    <p:tnLst>
      <p:par>
        <p:cTn id="1" dur="indefinite" restart="never" nodeType="tmRoot"/>
      </p:par>
    </p:tnLst>
  </p:timing>
  <p:txStyles>
    <p:titleStyle>
      <a:lvl1pPr algn="l" defTabSz="914378" rtl="0" eaLnBrk="1" latinLnBrk="0" hangingPunct="1">
        <a:spcBef>
          <a:spcPct val="0"/>
        </a:spcBef>
        <a:buNone/>
        <a:defRPr lang="en-US" sz="2600" b="0" kern="1200" dirty="0">
          <a:solidFill>
            <a:schemeClr val="tx1"/>
          </a:solidFill>
          <a:latin typeface="+mj-lt"/>
          <a:ea typeface="+mj-ea"/>
          <a:cs typeface="+mj-cs"/>
        </a:defRPr>
      </a:lvl1pPr>
    </p:titleStyle>
    <p:bodyStyle>
      <a:lvl1pPr marL="128588" indent="-128588" algn="just" defTabSz="914378" rtl="0" eaLnBrk="1" latinLnBrk="0" hangingPunct="1">
        <a:lnSpc>
          <a:spcPct val="150000"/>
        </a:lnSpc>
        <a:spcBef>
          <a:spcPct val="20000"/>
        </a:spcBef>
        <a:buFont typeface="Symbol" panose="05050102010706020507" pitchFamily="18" charset="2"/>
        <a:buChar char="®"/>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85776" indent="-128588" algn="just" defTabSz="914378" rtl="0" eaLnBrk="1" latinLnBrk="0" hangingPunct="1">
        <a:lnSpc>
          <a:spcPct val="150000"/>
        </a:lnSpc>
        <a:spcBef>
          <a:spcPct val="20000"/>
        </a:spcBef>
        <a:buFont typeface="Tahoma" panose="020B0604030504040204" pitchFamily="34" charset="0"/>
        <a:buChar char="»"/>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378" indent="0" algn="just" defTabSz="914378" rtl="0" eaLnBrk="1" latinLnBrk="0" hangingPunct="1">
        <a:lnSpc>
          <a:spcPct val="150000"/>
        </a:lnSpc>
        <a:spcBef>
          <a:spcPct val="20000"/>
        </a:spcBef>
        <a:buFontTx/>
        <a:buNone/>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566" indent="0" algn="just" defTabSz="914378" rtl="0" eaLnBrk="1" latinLnBrk="0" hangingPunct="1">
        <a:lnSpc>
          <a:spcPct val="150000"/>
        </a:lnSpc>
        <a:spcBef>
          <a:spcPct val="20000"/>
        </a:spcBef>
        <a:buFontTx/>
        <a:buNone/>
        <a:def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754" indent="0" algn="just" defTabSz="914378" rtl="0" eaLnBrk="1" latinLnBrk="0" hangingPunct="1">
        <a:lnSpc>
          <a:spcPct val="150000"/>
        </a:lnSpc>
        <a:spcBef>
          <a:spcPct val="20000"/>
        </a:spcBef>
        <a:buFontTx/>
        <a:buNone/>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40" userDrawn="1">
          <p15:clr>
            <a:srgbClr val="F26B43"/>
          </p15:clr>
        </p15:guide>
        <p15:guide id="2"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sales@edureka.co" TargetMode="External"/><Relationship Id="rId2" Type="http://schemas.openxmlformats.org/officeDocument/2006/relationships/hyperlink" Target="http://www.edureka.co/angular-j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2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2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hyperlink" Target="mailto:sales@edureka.co" TargetMode="Externa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image" Target="../media/image2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71418" y="2965642"/>
            <a:ext cx="7620000" cy="523220"/>
          </a:xfrm>
          <a:prstGeom prst="rect">
            <a:avLst/>
          </a:prstGeom>
        </p:spPr>
        <p:txBody>
          <a:bodyPr wrap="square">
            <a:spAutoFit/>
          </a:bodyPr>
          <a:lstStyle/>
          <a:p>
            <a:pPr algn="ctr"/>
            <a:r>
              <a:rPr lang="en-US" sz="1400" dirty="0">
                <a:latin typeface="Tahoma" pitchFamily="34" charset="0"/>
                <a:ea typeface="Tahoma" pitchFamily="34" charset="0"/>
                <a:cs typeface="Tahoma" pitchFamily="34" charset="0"/>
              </a:rPr>
              <a:t>View </a:t>
            </a:r>
            <a:r>
              <a:rPr lang="en-US" sz="1400" dirty="0" smtClean="0">
                <a:latin typeface="Tahoma" pitchFamily="34" charset="0"/>
                <a:ea typeface="Tahoma" pitchFamily="34" charset="0"/>
                <a:cs typeface="Tahoma" pitchFamily="34" charset="0"/>
              </a:rPr>
              <a:t>AngularJS course details at </a:t>
            </a:r>
            <a:r>
              <a:rPr lang="en-US" sz="1400" dirty="0" smtClean="0">
                <a:latin typeface="Tahoma" pitchFamily="34" charset="0"/>
                <a:ea typeface="Tahoma" pitchFamily="34" charset="0"/>
                <a:cs typeface="Tahoma" pitchFamily="34" charset="0"/>
                <a:hlinkClick r:id="rId2"/>
              </a:rPr>
              <a:t>www.edureka.co/angular-js</a:t>
            </a:r>
            <a:endParaRPr lang="en-US" sz="1400" dirty="0" smtClean="0">
              <a:latin typeface="Tahoma" pitchFamily="34" charset="0"/>
              <a:ea typeface="Tahoma" pitchFamily="34" charset="0"/>
              <a:cs typeface="Tahoma" pitchFamily="34" charset="0"/>
            </a:endParaRPr>
          </a:p>
          <a:p>
            <a:pPr algn="ctr"/>
            <a:endParaRPr lang="en-US" sz="1400" dirty="0" smtClean="0">
              <a:latin typeface="Tahoma" pitchFamily="34" charset="0"/>
              <a:ea typeface="Tahoma" pitchFamily="34" charset="0"/>
              <a:cs typeface="Tahoma" pitchFamily="34" charset="0"/>
            </a:endParaRPr>
          </a:p>
        </p:txBody>
      </p:sp>
      <p:sp>
        <p:nvSpPr>
          <p:cNvPr id="5" name="TextBox 4"/>
          <p:cNvSpPr txBox="1"/>
          <p:nvPr/>
        </p:nvSpPr>
        <p:spPr>
          <a:xfrm>
            <a:off x="76200" y="3468314"/>
            <a:ext cx="5029200" cy="646331"/>
          </a:xfrm>
          <a:prstGeom prst="rect">
            <a:avLst/>
          </a:prstGeom>
          <a:noFill/>
        </p:spPr>
        <p:txBody>
          <a:bodyPr wrap="square" rtlCol="0">
            <a:spAutoFit/>
          </a:bodyPr>
          <a:lstStyle/>
          <a:p>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For Queries during the session and class recording:</a:t>
            </a:r>
          </a:p>
          <a:p>
            <a:pPr lvl="1"/>
            <a:r>
              <a:rPr lang="en-US" sz="1200" dirty="0" smtClean="0">
                <a:latin typeface="Tahoma" panose="020B0604030504040204" pitchFamily="34" charset="0"/>
                <a:ea typeface="Tahoma" panose="020B0604030504040204" pitchFamily="34" charset="0"/>
                <a:cs typeface="Tahoma" panose="020B0604030504040204" pitchFamily="34" charset="0"/>
              </a:rPr>
              <a:t>Post on Twitter @edurekaIN: </a:t>
            </a:r>
            <a:r>
              <a:rPr lang="en-US" sz="1200" dirty="0" smtClean="0">
                <a:solidFill>
                  <a:srgbClr val="00B0F0"/>
                </a:solidFill>
                <a:latin typeface="Tahoma" panose="020B0604030504040204" pitchFamily="34" charset="0"/>
                <a:ea typeface="Tahoma" panose="020B0604030504040204" pitchFamily="34" charset="0"/>
                <a:cs typeface="Tahoma" panose="020B0604030504040204" pitchFamily="34" charset="0"/>
              </a:rPr>
              <a:t>#askEdureka</a:t>
            </a:r>
            <a:endParaRPr lang="en-US" sz="1200" dirty="0">
              <a:solidFill>
                <a:srgbClr val="00B0F0"/>
              </a:solidFill>
              <a:latin typeface="Tahoma" panose="020B0604030504040204" pitchFamily="34" charset="0"/>
              <a:ea typeface="Tahoma" panose="020B0604030504040204" pitchFamily="34" charset="0"/>
              <a:cs typeface="Tahoma" panose="020B0604030504040204" pitchFamily="34" charset="0"/>
            </a:endParaRPr>
          </a:p>
          <a:p>
            <a:pPr lvl="1"/>
            <a:r>
              <a:rPr lang="en-US" sz="1200" dirty="0" smtClean="0">
                <a:latin typeface="Tahoma" panose="020B0604030504040204" pitchFamily="34" charset="0"/>
                <a:ea typeface="Tahoma" panose="020B0604030504040204" pitchFamily="34" charset="0"/>
                <a:cs typeface="Tahoma" panose="020B0604030504040204" pitchFamily="34" charset="0"/>
              </a:rPr>
              <a:t>Post on Facebook </a:t>
            </a:r>
            <a:r>
              <a:rPr lang="en-US" sz="1200" dirty="0">
                <a:solidFill>
                  <a:srgbClr val="00B0F0"/>
                </a:solidFill>
                <a:latin typeface="Tahoma" panose="020B0604030504040204" pitchFamily="34" charset="0"/>
                <a:ea typeface="Tahoma" panose="020B0604030504040204" pitchFamily="34" charset="0"/>
                <a:cs typeface="Tahoma" panose="020B0604030504040204" pitchFamily="34" charset="0"/>
              </a:rPr>
              <a:t>/edurekaIN</a:t>
            </a:r>
          </a:p>
        </p:txBody>
      </p:sp>
      <p:sp>
        <p:nvSpPr>
          <p:cNvPr id="6" name="TextBox 5"/>
          <p:cNvSpPr txBox="1"/>
          <p:nvPr/>
        </p:nvSpPr>
        <p:spPr>
          <a:xfrm>
            <a:off x="5772300" y="3468448"/>
            <a:ext cx="2619118" cy="830997"/>
          </a:xfrm>
          <a:prstGeom prst="rect">
            <a:avLst/>
          </a:prstGeom>
          <a:noFill/>
        </p:spPr>
        <p:txBody>
          <a:bodyPr wrap="square" rtlCol="0">
            <a:spAutoFit/>
          </a:bodyPr>
          <a:lstStyle/>
          <a:p>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For more details please contact us: </a:t>
            </a:r>
          </a:p>
          <a:p>
            <a:r>
              <a:rPr lang="en-IN" sz="1200" dirty="0" smtClean="0">
                <a:latin typeface="Tahoma" panose="020B0604030504040204" pitchFamily="34" charset="0"/>
                <a:ea typeface="Tahoma" panose="020B0604030504040204" pitchFamily="34" charset="0"/>
                <a:cs typeface="Tahoma" panose="020B0604030504040204" pitchFamily="34" charset="0"/>
              </a:rPr>
              <a:t>US : 1800 275 9730 (toll free)</a:t>
            </a:r>
          </a:p>
          <a:p>
            <a:r>
              <a:rPr lang="en-IN" sz="1200" dirty="0" smtClean="0">
                <a:latin typeface="Tahoma" panose="020B0604030504040204" pitchFamily="34" charset="0"/>
                <a:ea typeface="Tahoma" panose="020B0604030504040204" pitchFamily="34" charset="0"/>
                <a:cs typeface="Tahoma" panose="020B0604030504040204" pitchFamily="34" charset="0"/>
              </a:rPr>
              <a:t>INDIA </a:t>
            </a:r>
            <a:r>
              <a:rPr lang="en-IN" sz="1200" dirty="0">
                <a:latin typeface="Tahoma" panose="020B0604030504040204" pitchFamily="34" charset="0"/>
                <a:ea typeface="Tahoma" panose="020B0604030504040204" pitchFamily="34" charset="0"/>
                <a:cs typeface="Tahoma" panose="020B0604030504040204" pitchFamily="34" charset="0"/>
              </a:rPr>
              <a:t>: +91 88808 62004</a:t>
            </a:r>
          </a:p>
          <a:p>
            <a:r>
              <a:rPr lang="en-IN" sz="1200" dirty="0">
                <a:latin typeface="Tahoma" panose="020B0604030504040204" pitchFamily="34" charset="0"/>
                <a:ea typeface="Tahoma" panose="020B0604030504040204" pitchFamily="34" charset="0"/>
                <a:cs typeface="Tahoma" panose="020B0604030504040204" pitchFamily="34" charset="0"/>
              </a:rPr>
              <a:t>Email </a:t>
            </a:r>
            <a:r>
              <a:rPr lang="en-IN" sz="1200" dirty="0" smtClean="0">
                <a:latin typeface="Tahoma" panose="020B0604030504040204" pitchFamily="34" charset="0"/>
                <a:ea typeface="Tahoma" panose="020B0604030504040204" pitchFamily="34" charset="0"/>
                <a:cs typeface="Tahoma" panose="020B0604030504040204" pitchFamily="34" charset="0"/>
              </a:rPr>
              <a:t>us </a:t>
            </a:r>
            <a:r>
              <a:rPr lang="en-IN" sz="1200" dirty="0">
                <a:latin typeface="Tahoma" panose="020B0604030504040204" pitchFamily="34" charset="0"/>
                <a:ea typeface="Tahoma" panose="020B0604030504040204" pitchFamily="34" charset="0"/>
                <a:cs typeface="Tahoma" panose="020B0604030504040204" pitchFamily="34" charset="0"/>
              </a:rPr>
              <a:t>: </a:t>
            </a:r>
            <a:r>
              <a:rPr lang="en-IN" sz="1200" dirty="0" smtClean="0">
                <a:latin typeface="Tahoma" panose="020B0604030504040204" pitchFamily="34" charset="0"/>
                <a:ea typeface="Tahoma" panose="020B0604030504040204" pitchFamily="34" charset="0"/>
                <a:cs typeface="Tahoma" panose="020B0604030504040204" pitchFamily="34" charset="0"/>
                <a:hlinkClick r:id="rId3"/>
              </a:rPr>
              <a:t>sales@edureka.co</a:t>
            </a:r>
            <a:endParaRPr lang="en-IN" sz="1200" dirty="0" smtClean="0">
              <a:latin typeface="Tahoma" panose="020B0604030504040204" pitchFamily="34" charset="0"/>
              <a:ea typeface="Tahoma" panose="020B0604030504040204" pitchFamily="34" charset="0"/>
              <a:cs typeface="Tahoma" panose="020B0604030504040204" pitchFamily="34" charset="0"/>
            </a:endParaRPr>
          </a:p>
        </p:txBody>
      </p:sp>
      <p:sp>
        <p:nvSpPr>
          <p:cNvPr id="7" name="TextBox 6"/>
          <p:cNvSpPr txBox="1"/>
          <p:nvPr/>
        </p:nvSpPr>
        <p:spPr>
          <a:xfrm>
            <a:off x="587018" y="2480350"/>
            <a:ext cx="7969963" cy="400110"/>
          </a:xfrm>
          <a:prstGeom prst="rect">
            <a:avLst/>
          </a:prstGeom>
          <a:noFill/>
        </p:spPr>
        <p:txBody>
          <a:bodyPr wrap="square" rtlCol="0">
            <a:spAutoFit/>
          </a:bodyPr>
          <a:lstStyle/>
          <a:p>
            <a:pPr algn="ctr"/>
            <a:r>
              <a:rPr lang="en-US" sz="2000" b="1" dirty="0">
                <a:latin typeface="Castellar" panose="020A0402060406010301" pitchFamily="18" charset="0"/>
              </a:rPr>
              <a:t>Live Demo : AngularJS Trending Features</a:t>
            </a:r>
            <a:endParaRPr lang="en-IN" sz="2000" b="1" dirty="0">
              <a:latin typeface="Castellar" panose="020A0402060406010301" pitchFamily="18" charset="0"/>
            </a:endParaRPr>
          </a:p>
        </p:txBody>
      </p:sp>
    </p:spTree>
    <p:extLst>
      <p:ext uri="{BB962C8B-B14F-4D97-AF65-F5344CB8AC3E}">
        <p14:creationId xmlns:p14="http://schemas.microsoft.com/office/powerpoint/2010/main" val="1445930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6997" y="2256149"/>
            <a:ext cx="7911101" cy="1077218"/>
          </a:xfrm>
          <a:prstGeom prst="rect">
            <a:avLst/>
          </a:prstGeom>
        </p:spPr>
        <p:txBody>
          <a:bodyPr wrap="square">
            <a:spAutoFit/>
          </a:bodyPr>
          <a:lstStyle/>
          <a:p>
            <a:pPr algn="ctr"/>
            <a:r>
              <a:rPr lang="en-IN" sz="3200" b="1" dirty="0" smtClean="0">
                <a:solidFill>
                  <a:srgbClr val="0070C0"/>
                </a:solidFill>
                <a:latin typeface="+mj-lt"/>
                <a:ea typeface="Tahoma" pitchFamily="34" charset="0"/>
                <a:cs typeface="Tahoma" pitchFamily="34" charset="0"/>
              </a:rPr>
              <a:t>DEMO</a:t>
            </a:r>
          </a:p>
          <a:p>
            <a:pPr algn="ctr"/>
            <a:r>
              <a:rPr lang="en-IN" sz="3200" b="1" dirty="0">
                <a:solidFill>
                  <a:srgbClr val="0070C0"/>
                </a:solidFill>
                <a:latin typeface="+mj-lt"/>
                <a:ea typeface="Tahoma" pitchFamily="34" charset="0"/>
                <a:cs typeface="Tahoma" pitchFamily="34" charset="0"/>
              </a:rPr>
              <a:t>Two Way Data Binding </a:t>
            </a:r>
          </a:p>
        </p:txBody>
      </p:sp>
    </p:spTree>
    <p:extLst>
      <p:ext uri="{BB962C8B-B14F-4D97-AF65-F5344CB8AC3E}">
        <p14:creationId xmlns:p14="http://schemas.microsoft.com/office/powerpoint/2010/main" val="40887982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477296" y="160775"/>
            <a:ext cx="7886700" cy="516428"/>
          </a:xfrm>
          <a:prstGeom prst="rect">
            <a:avLst/>
          </a:prstGeom>
        </p:spPr>
        <p:txBody>
          <a:bodyPr/>
          <a:lstStyle>
            <a:lvl1pPr algn="l" defTabSz="914378" rtl="0" eaLnBrk="1" latinLnBrk="0" hangingPunct="1">
              <a:spcBef>
                <a:spcPct val="0"/>
              </a:spcBef>
              <a:buNone/>
              <a:defRPr lang="en-US" sz="2600" b="0" kern="1200" dirty="0">
                <a:solidFill>
                  <a:schemeClr val="tx1"/>
                </a:solidFill>
                <a:latin typeface="+mj-lt"/>
                <a:ea typeface="+mj-ea"/>
                <a:cs typeface="+mj-cs"/>
              </a:defRPr>
            </a:lvl1pPr>
          </a:lstStyle>
          <a:p>
            <a:r>
              <a:rPr lang="en-US" dirty="0"/>
              <a:t>Why Custom </a:t>
            </a:r>
            <a:r>
              <a:rPr lang="en-US" dirty="0" smtClean="0"/>
              <a:t>Directives?</a:t>
            </a:r>
            <a:endParaRPr lang="en-US" dirty="0"/>
          </a:p>
        </p:txBody>
      </p:sp>
      <p:pic>
        <p:nvPicPr>
          <p:cNvPr id="5" name="Picture 4"/>
          <p:cNvPicPr>
            <a:picLocks noChangeAspect="1"/>
          </p:cNvPicPr>
          <p:nvPr/>
        </p:nvPicPr>
        <p:blipFill>
          <a:blip r:embed="rId3"/>
          <a:stretch>
            <a:fillRect/>
          </a:stretch>
        </p:blipFill>
        <p:spPr>
          <a:xfrm>
            <a:off x="5192784" y="3303539"/>
            <a:ext cx="1285875" cy="1838325"/>
          </a:xfrm>
          <a:prstGeom prst="rect">
            <a:avLst/>
          </a:prstGeom>
        </p:spPr>
      </p:pic>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l="8154" t="6472" r="30314" b="38995"/>
          <a:stretch/>
        </p:blipFill>
        <p:spPr>
          <a:xfrm>
            <a:off x="2172179" y="857250"/>
            <a:ext cx="3355318" cy="2748979"/>
          </a:xfrm>
          <a:prstGeom prst="rect">
            <a:avLst/>
          </a:prstGeom>
        </p:spPr>
      </p:pic>
      <p:sp>
        <p:nvSpPr>
          <p:cNvPr id="9" name="Rectangle 8"/>
          <p:cNvSpPr/>
          <p:nvPr/>
        </p:nvSpPr>
        <p:spPr>
          <a:xfrm>
            <a:off x="2519334" y="1593577"/>
            <a:ext cx="2743200" cy="646331"/>
          </a:xfrm>
          <a:prstGeom prst="rect">
            <a:avLst/>
          </a:prstGeom>
        </p:spPr>
        <p:txBody>
          <a:bodyPr wrap="square">
            <a:spAutoFit/>
          </a:bodyPr>
          <a:lstStyle/>
          <a:p>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If AngularJS comes up with wide rich variety of directives, why it is required to create custom directive?</a:t>
            </a:r>
          </a:p>
        </p:txBody>
      </p:sp>
    </p:spTree>
    <p:extLst>
      <p:ext uri="{BB962C8B-B14F-4D97-AF65-F5344CB8AC3E}">
        <p14:creationId xmlns:p14="http://schemas.microsoft.com/office/powerpoint/2010/main" val="2240818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of Custom </a:t>
            </a:r>
            <a:r>
              <a:rPr lang="en-US" dirty="0" smtClean="0"/>
              <a:t>Directives</a:t>
            </a:r>
            <a:endParaRPr lang="en-US" dirty="0"/>
          </a:p>
        </p:txBody>
      </p:sp>
      <p:sp>
        <p:nvSpPr>
          <p:cNvPr id="3" name="Content Placeholder 2"/>
          <p:cNvSpPr>
            <a:spLocks noGrp="1"/>
          </p:cNvSpPr>
          <p:nvPr>
            <p:ph idx="1"/>
          </p:nvPr>
        </p:nvSpPr>
        <p:spPr>
          <a:xfrm>
            <a:off x="457200" y="868136"/>
            <a:ext cx="7823770" cy="3927702"/>
          </a:xfrm>
        </p:spPr>
        <p:txBody>
          <a:bodyPr/>
          <a:lstStyle/>
          <a:p>
            <a:r>
              <a:rPr lang="en-US" dirty="0">
                <a:solidFill>
                  <a:srgbClr val="0070C0"/>
                </a:solidFill>
              </a:rPr>
              <a:t>AngularJS comes </a:t>
            </a:r>
            <a:r>
              <a:rPr lang="en-US" dirty="0" smtClean="0">
                <a:solidFill>
                  <a:srgbClr val="0070C0"/>
                </a:solidFill>
              </a:rPr>
              <a:t>with a </a:t>
            </a:r>
            <a:r>
              <a:rPr lang="en-US" dirty="0">
                <a:solidFill>
                  <a:srgbClr val="0070C0"/>
                </a:solidFill>
              </a:rPr>
              <a:t>lot of </a:t>
            </a:r>
            <a:r>
              <a:rPr lang="en-US" dirty="0" smtClean="0">
                <a:solidFill>
                  <a:srgbClr val="0070C0"/>
                </a:solidFill>
              </a:rPr>
              <a:t>built-in </a:t>
            </a:r>
            <a:r>
              <a:rPr lang="en-US" dirty="0">
                <a:solidFill>
                  <a:srgbClr val="0070C0"/>
                </a:solidFill>
              </a:rPr>
              <a:t>directives which can successfully manipulate the DOM elements and perform data binding much </a:t>
            </a:r>
            <a:r>
              <a:rPr lang="en-US" dirty="0" smtClean="0">
                <a:solidFill>
                  <a:srgbClr val="0070C0"/>
                </a:solidFill>
              </a:rPr>
              <a:t>more...</a:t>
            </a:r>
            <a:endParaRPr lang="en-US" dirty="0">
              <a:solidFill>
                <a:srgbClr val="0070C0"/>
              </a:solidFill>
            </a:endParaRPr>
          </a:p>
          <a:p>
            <a:pPr marL="0" indent="0">
              <a:buNone/>
            </a:pPr>
            <a:endParaRPr lang="en-US" dirty="0"/>
          </a:p>
        </p:txBody>
      </p:sp>
      <p:sp>
        <p:nvSpPr>
          <p:cNvPr id="4" name="Rounded Rectangle 3"/>
          <p:cNvSpPr/>
          <p:nvPr/>
        </p:nvSpPr>
        <p:spPr>
          <a:xfrm>
            <a:off x="662230" y="2024010"/>
            <a:ext cx="7803675" cy="105823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200" dirty="0">
                <a:latin typeface="Tahoma" panose="020B0604030504040204" pitchFamily="34" charset="0"/>
                <a:ea typeface="Tahoma" panose="020B0604030504040204" pitchFamily="34" charset="0"/>
                <a:cs typeface="Tahoma" panose="020B0604030504040204" pitchFamily="34" charset="0"/>
              </a:rPr>
              <a:t>But at certain times like converting collection into grid and display in view breaks separation of concerns, so it is necessary to create directives as an element or attribute etc. This module will focus on the guidelines of creating the custom directives</a:t>
            </a:r>
          </a:p>
        </p:txBody>
      </p:sp>
    </p:spTree>
    <p:extLst>
      <p:ext uri="{BB962C8B-B14F-4D97-AF65-F5344CB8AC3E}">
        <p14:creationId xmlns:p14="http://schemas.microsoft.com/office/powerpoint/2010/main" val="3410505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Directive </a:t>
            </a:r>
            <a:r>
              <a:rPr lang="en-US" dirty="0" smtClean="0"/>
              <a:t>Usage</a:t>
            </a:r>
            <a:endParaRPr lang="en-US" dirty="0"/>
          </a:p>
        </p:txBody>
      </p:sp>
      <p:sp>
        <p:nvSpPr>
          <p:cNvPr id="3" name="Content Placeholder 2"/>
          <p:cNvSpPr>
            <a:spLocks noGrp="1"/>
          </p:cNvSpPr>
          <p:nvPr>
            <p:ph idx="1"/>
          </p:nvPr>
        </p:nvSpPr>
        <p:spPr/>
        <p:txBody>
          <a:bodyPr/>
          <a:lstStyle/>
          <a:p>
            <a:r>
              <a:rPr lang="en-US" dirty="0"/>
              <a:t>For a module “</a:t>
            </a:r>
            <a:r>
              <a:rPr lang="en-US" dirty="0">
                <a:solidFill>
                  <a:srgbClr val="0070C0"/>
                </a:solidFill>
              </a:rPr>
              <a:t>MyAppModule</a:t>
            </a:r>
            <a:r>
              <a:rPr lang="en-US" dirty="0"/>
              <a:t>” a directive with restrict option will be done in the following </a:t>
            </a:r>
            <a:r>
              <a:rPr lang="en-US" dirty="0" smtClean="0"/>
              <a:t>way</a:t>
            </a:r>
            <a:endParaRPr lang="en-US" dirty="0"/>
          </a:p>
          <a:p>
            <a:pPr marL="0" indent="0">
              <a:buNone/>
            </a:pPr>
            <a:endParaRPr lang="en-US" dirty="0"/>
          </a:p>
        </p:txBody>
      </p:sp>
      <p:sp>
        <p:nvSpPr>
          <p:cNvPr id="4" name="Rectangle 3"/>
          <p:cNvSpPr/>
          <p:nvPr/>
        </p:nvSpPr>
        <p:spPr>
          <a:xfrm>
            <a:off x="1971533" y="1806016"/>
            <a:ext cx="5018926" cy="2210665"/>
          </a:xfrm>
          <a:prstGeom prst="rect">
            <a:avLst/>
          </a:prstGeom>
          <a:solidFill>
            <a:schemeClr val="bg2">
              <a:lumMod val="90000"/>
            </a:schemeClr>
          </a:solidFill>
          <a:ln>
            <a:solidFill>
              <a:schemeClr val="bg2">
                <a:lumMod val="90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pPr defTabSz="685783"/>
            <a:r>
              <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rPr>
              <a:t>angular.module(</a:t>
            </a:r>
            <a:r>
              <a:rPr lang="en-IN" sz="1200" dirty="0" err="1">
                <a:solidFill>
                  <a:srgbClr val="262626"/>
                </a:solidFill>
                <a:latin typeface="Tahoma" panose="020B0604030504040204" pitchFamily="34" charset="0"/>
                <a:ea typeface="Tahoma" panose="020B0604030504040204" pitchFamily="34" charset="0"/>
                <a:cs typeface="Tahoma" panose="020B0604030504040204" pitchFamily="34" charset="0"/>
              </a:rPr>
              <a:t>MyModule</a:t>
            </a:r>
            <a:r>
              <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rPr>
              <a:t>', [])</a:t>
            </a:r>
          </a:p>
          <a:p>
            <a:pPr defTabSz="685783"/>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defTabSz="685783"/>
            <a:r>
              <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rPr>
              <a:t>  .directive(‘</a:t>
            </a:r>
            <a:r>
              <a:rPr lang="en-IN" sz="1200" dirty="0" err="1">
                <a:solidFill>
                  <a:srgbClr val="262626"/>
                </a:solidFill>
                <a:latin typeface="Tahoma" panose="020B0604030504040204" pitchFamily="34" charset="0"/>
                <a:ea typeface="Tahoma" panose="020B0604030504040204" pitchFamily="34" charset="0"/>
                <a:cs typeface="Tahoma" panose="020B0604030504040204" pitchFamily="34" charset="0"/>
              </a:rPr>
              <a:t>myDirective</a:t>
            </a:r>
            <a:r>
              <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rPr>
              <a:t>', function () {</a:t>
            </a:r>
          </a:p>
          <a:p>
            <a:pPr defTabSz="685783"/>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defTabSz="685783"/>
            <a:r>
              <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rPr>
              <a:t>    return {</a:t>
            </a:r>
          </a:p>
          <a:p>
            <a:pPr defTabSz="685783"/>
            <a:r>
              <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rPr>
              <a:t>           restrict: 'A',</a:t>
            </a:r>
          </a:p>
          <a:p>
            <a:pPr defTabSz="685783"/>
            <a:r>
              <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rPr>
              <a:t>             link: function (scope, </a:t>
            </a:r>
            <a:r>
              <a:rPr lang="en-IN" sz="1200" dirty="0" err="1">
                <a:solidFill>
                  <a:srgbClr val="262626"/>
                </a:solidFill>
                <a:latin typeface="Tahoma" panose="020B0604030504040204" pitchFamily="34" charset="0"/>
                <a:ea typeface="Tahoma" panose="020B0604030504040204" pitchFamily="34" charset="0"/>
                <a:cs typeface="Tahoma" panose="020B0604030504040204" pitchFamily="34" charset="0"/>
              </a:rPr>
              <a:t>elem</a:t>
            </a:r>
            <a:r>
              <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rPr>
              <a:t>, </a:t>
            </a:r>
            <a:r>
              <a:rPr lang="en-IN" sz="1200" dirty="0" err="1">
                <a:solidFill>
                  <a:srgbClr val="262626"/>
                </a:solidFill>
                <a:latin typeface="Tahoma" panose="020B0604030504040204" pitchFamily="34" charset="0"/>
                <a:ea typeface="Tahoma" panose="020B0604030504040204" pitchFamily="34" charset="0"/>
                <a:cs typeface="Tahoma" panose="020B0604030504040204" pitchFamily="34" charset="0"/>
              </a:rPr>
              <a:t>attrs</a:t>
            </a:r>
            <a:r>
              <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rPr>
              <a:t>) {</a:t>
            </a:r>
          </a:p>
          <a:p>
            <a:pPr defTabSz="685783"/>
            <a:r>
              <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rPr>
              <a:t>            }</a:t>
            </a:r>
          </a:p>
          <a:p>
            <a:pPr defTabSz="685783"/>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defTabSz="685783"/>
            <a:r>
              <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rPr>
              <a:t>}</a:t>
            </a:r>
          </a:p>
        </p:txBody>
      </p:sp>
      <p:cxnSp>
        <p:nvCxnSpPr>
          <p:cNvPr id="5" name="Straight Arrow Connector 4"/>
          <p:cNvCxnSpPr/>
          <p:nvPr/>
        </p:nvCxnSpPr>
        <p:spPr>
          <a:xfrm flipV="1">
            <a:off x="4055512" y="1521939"/>
            <a:ext cx="1197" cy="457200"/>
          </a:xfrm>
          <a:prstGeom prst="straightConnector1">
            <a:avLst/>
          </a:prstGeom>
          <a:ln>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1351753" y="2414192"/>
            <a:ext cx="731520" cy="0"/>
          </a:xfrm>
          <a:prstGeom prst="straightConnector1">
            <a:avLst/>
          </a:prstGeom>
          <a:ln>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355602" y="1277125"/>
            <a:ext cx="1399820" cy="276999"/>
          </a:xfrm>
          <a:prstGeom prst="rect">
            <a:avLst/>
          </a:prstGeom>
          <a:noFill/>
        </p:spPr>
        <p:txBody>
          <a:bodyPr wrap="square" rtlCol="0">
            <a:spAutoFit/>
          </a:bodyPr>
          <a:lstStyle/>
          <a:p>
            <a:pPr algn="ct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Definition</a:t>
            </a: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499113" y="2183359"/>
            <a:ext cx="890464" cy="461665"/>
          </a:xfrm>
          <a:prstGeom prst="rect">
            <a:avLst/>
          </a:prstGeom>
          <a:noFill/>
        </p:spPr>
        <p:txBody>
          <a:bodyPr wrap="square" rtlCol="0">
            <a:spAutoFit/>
          </a:bodyPr>
          <a:lstStyle/>
          <a:p>
            <a:pPr algn="ct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Directive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Definition</a:t>
            </a: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0" name="Rectangle 9"/>
          <p:cNvSpPr/>
          <p:nvPr/>
        </p:nvSpPr>
        <p:spPr>
          <a:xfrm>
            <a:off x="3924779" y="1979140"/>
            <a:ext cx="263912" cy="259663"/>
          </a:xfrm>
          <a:prstGeom prst="rect">
            <a:avLst/>
          </a:prstGeom>
          <a:noFill/>
          <a:ln w="190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2483964" y="3098389"/>
            <a:ext cx="0" cy="1093467"/>
          </a:xfrm>
          <a:prstGeom prst="straightConnector1">
            <a:avLst/>
          </a:prstGeom>
          <a:ln>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00405" y="4175427"/>
            <a:ext cx="967117" cy="461665"/>
          </a:xfrm>
          <a:prstGeom prst="rect">
            <a:avLst/>
          </a:prstGeom>
          <a:noFill/>
        </p:spPr>
        <p:txBody>
          <a:bodyPr wrap="square" rtlCol="0">
            <a:spAutoFit/>
          </a:bodyPr>
          <a:lstStyle/>
          <a:p>
            <a:pPr algn="ct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Restrict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Option</a:t>
            </a: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6" name="Rectangle 15"/>
          <p:cNvSpPr/>
          <p:nvPr/>
        </p:nvSpPr>
        <p:spPr>
          <a:xfrm>
            <a:off x="2083273" y="2332160"/>
            <a:ext cx="720015" cy="259663"/>
          </a:xfrm>
          <a:prstGeom prst="rect">
            <a:avLst/>
          </a:prstGeom>
          <a:noFill/>
          <a:ln w="190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455111" y="2929925"/>
            <a:ext cx="720015" cy="168464"/>
          </a:xfrm>
          <a:prstGeom prst="rect">
            <a:avLst/>
          </a:prstGeom>
          <a:noFill/>
          <a:ln w="190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6378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6997" y="2256149"/>
            <a:ext cx="7911101" cy="1077218"/>
          </a:xfrm>
          <a:prstGeom prst="rect">
            <a:avLst/>
          </a:prstGeom>
        </p:spPr>
        <p:txBody>
          <a:bodyPr wrap="square">
            <a:spAutoFit/>
          </a:bodyPr>
          <a:lstStyle/>
          <a:p>
            <a:pPr algn="ctr"/>
            <a:r>
              <a:rPr lang="en-IN" sz="3200" b="1" dirty="0" smtClean="0">
                <a:solidFill>
                  <a:srgbClr val="0070C0"/>
                </a:solidFill>
                <a:latin typeface="+mj-lt"/>
                <a:ea typeface="Tahoma" pitchFamily="34" charset="0"/>
                <a:cs typeface="Tahoma" pitchFamily="34" charset="0"/>
              </a:rPr>
              <a:t>DEMO</a:t>
            </a:r>
          </a:p>
          <a:p>
            <a:pPr algn="ctr"/>
            <a:r>
              <a:rPr lang="en-IN" sz="3200" b="1" dirty="0" smtClean="0">
                <a:solidFill>
                  <a:srgbClr val="0070C0"/>
                </a:solidFill>
                <a:latin typeface="+mj-lt"/>
                <a:ea typeface="Tahoma" pitchFamily="34" charset="0"/>
                <a:cs typeface="Tahoma" pitchFamily="34" charset="0"/>
              </a:rPr>
              <a:t>Creating  </a:t>
            </a:r>
            <a:r>
              <a:rPr lang="en-IN" sz="3200" b="1" dirty="0">
                <a:solidFill>
                  <a:srgbClr val="0070C0"/>
                </a:solidFill>
                <a:latin typeface="+mj-lt"/>
                <a:ea typeface="Tahoma" pitchFamily="34" charset="0"/>
                <a:cs typeface="Tahoma" pitchFamily="34" charset="0"/>
              </a:rPr>
              <a:t>Custom Directive</a:t>
            </a:r>
          </a:p>
        </p:txBody>
      </p:sp>
    </p:spTree>
    <p:extLst>
      <p:ext uri="{BB962C8B-B14F-4D97-AF65-F5344CB8AC3E}">
        <p14:creationId xmlns:p14="http://schemas.microsoft.com/office/powerpoint/2010/main" val="21229351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477296" y="160775"/>
            <a:ext cx="7886700" cy="516428"/>
          </a:xfrm>
          <a:prstGeom prst="rect">
            <a:avLst/>
          </a:prstGeom>
        </p:spPr>
        <p:txBody>
          <a:bodyPr/>
          <a:lstStyle>
            <a:lvl1pPr algn="l" defTabSz="914378" rtl="0" eaLnBrk="1" latinLnBrk="0" hangingPunct="1">
              <a:spcBef>
                <a:spcPct val="0"/>
              </a:spcBef>
              <a:buNone/>
              <a:defRPr lang="en-US" sz="2600" b="0" kern="1200" dirty="0">
                <a:solidFill>
                  <a:schemeClr val="tx1"/>
                </a:solidFill>
                <a:latin typeface="+mj-lt"/>
                <a:ea typeface="+mj-ea"/>
                <a:cs typeface="+mj-cs"/>
              </a:defRPr>
            </a:lvl1pPr>
          </a:lstStyle>
          <a:p>
            <a:r>
              <a:rPr lang="en-US" dirty="0"/>
              <a:t>Why Custom Filters</a:t>
            </a:r>
          </a:p>
        </p:txBody>
      </p:sp>
      <p:pic>
        <p:nvPicPr>
          <p:cNvPr id="5" name="Picture 4"/>
          <p:cNvPicPr>
            <a:picLocks noChangeAspect="1"/>
          </p:cNvPicPr>
          <p:nvPr/>
        </p:nvPicPr>
        <p:blipFill>
          <a:blip r:embed="rId3"/>
          <a:stretch>
            <a:fillRect/>
          </a:stretch>
        </p:blipFill>
        <p:spPr>
          <a:xfrm>
            <a:off x="5192784" y="3303539"/>
            <a:ext cx="1285875" cy="1838325"/>
          </a:xfrm>
          <a:prstGeom prst="rect">
            <a:avLst/>
          </a:prstGeom>
        </p:spPr>
      </p:pic>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l="8154" t="6472" r="30314" b="38995"/>
          <a:stretch/>
        </p:blipFill>
        <p:spPr>
          <a:xfrm>
            <a:off x="2172179" y="857250"/>
            <a:ext cx="3355318" cy="2748979"/>
          </a:xfrm>
          <a:prstGeom prst="rect">
            <a:avLst/>
          </a:prstGeom>
        </p:spPr>
      </p:pic>
      <p:sp>
        <p:nvSpPr>
          <p:cNvPr id="9" name="Rectangle 8"/>
          <p:cNvSpPr/>
          <p:nvPr/>
        </p:nvSpPr>
        <p:spPr>
          <a:xfrm>
            <a:off x="2519334" y="1593577"/>
            <a:ext cx="2743200" cy="646331"/>
          </a:xfrm>
          <a:prstGeom prst="rect">
            <a:avLst/>
          </a:prstGeom>
        </p:spPr>
        <p:txBody>
          <a:bodyPr wrap="square">
            <a:spAutoFit/>
          </a:bodyPr>
          <a:lstStyle/>
          <a:p>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If AngularJS comes up with wide rich variety of filters, why it is required to create custom filters?</a:t>
            </a:r>
          </a:p>
        </p:txBody>
      </p:sp>
    </p:spTree>
    <p:extLst>
      <p:ext uri="{BB962C8B-B14F-4D97-AF65-F5344CB8AC3E}">
        <p14:creationId xmlns:p14="http://schemas.microsoft.com/office/powerpoint/2010/main" val="2334370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of Custom </a:t>
            </a:r>
            <a:r>
              <a:rPr lang="en-US" dirty="0" smtClean="0"/>
              <a:t>Filters</a:t>
            </a:r>
            <a:endParaRPr lang="en-US" dirty="0"/>
          </a:p>
        </p:txBody>
      </p:sp>
      <p:sp>
        <p:nvSpPr>
          <p:cNvPr id="3" name="Content Placeholder 2"/>
          <p:cNvSpPr>
            <a:spLocks noGrp="1"/>
          </p:cNvSpPr>
          <p:nvPr>
            <p:ph idx="1"/>
          </p:nvPr>
        </p:nvSpPr>
        <p:spPr/>
        <p:txBody>
          <a:bodyPr/>
          <a:lstStyle/>
          <a:p>
            <a:r>
              <a:rPr lang="en-US" dirty="0"/>
              <a:t>AngularJS comes with </a:t>
            </a:r>
            <a:r>
              <a:rPr lang="en-US" dirty="0" smtClean="0"/>
              <a:t>a lot </a:t>
            </a:r>
            <a:r>
              <a:rPr lang="en-US" dirty="0"/>
              <a:t>of </a:t>
            </a:r>
            <a:r>
              <a:rPr lang="en-US" dirty="0" smtClean="0"/>
              <a:t>in-built </a:t>
            </a:r>
            <a:r>
              <a:rPr lang="en-US" dirty="0"/>
              <a:t>filters which helps to build applications faster and easier. But there are some scenarios like in case of </a:t>
            </a:r>
            <a:r>
              <a:rPr lang="en-US" dirty="0" smtClean="0"/>
              <a:t>Angular </a:t>
            </a:r>
            <a:r>
              <a:rPr lang="en-US" dirty="0"/>
              <a:t>currency </a:t>
            </a:r>
            <a:r>
              <a:rPr lang="en-US" dirty="0" smtClean="0"/>
              <a:t>filter, we </a:t>
            </a:r>
            <a:r>
              <a:rPr lang="en-US" dirty="0"/>
              <a:t>need the denominations to be displayed differently than the </a:t>
            </a:r>
            <a:r>
              <a:rPr lang="en-US" dirty="0" smtClean="0"/>
              <a:t>built-in </a:t>
            </a:r>
            <a:r>
              <a:rPr lang="en-US" dirty="0"/>
              <a:t>functionality. In scenarios like these we need to develop custom </a:t>
            </a:r>
            <a:r>
              <a:rPr lang="en-US" dirty="0" smtClean="0"/>
              <a:t>filters</a:t>
            </a:r>
            <a:endParaRPr lang="en-US" dirty="0"/>
          </a:p>
          <a:p>
            <a:endParaRPr lang="en-US" dirty="0"/>
          </a:p>
        </p:txBody>
      </p:sp>
    </p:spTree>
    <p:extLst>
      <p:ext uri="{BB962C8B-B14F-4D97-AF65-F5344CB8AC3E}">
        <p14:creationId xmlns:p14="http://schemas.microsoft.com/office/powerpoint/2010/main" val="3874139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Filter </a:t>
            </a:r>
            <a:r>
              <a:rPr lang="en-US" dirty="0" smtClean="0"/>
              <a:t>Structure</a:t>
            </a:r>
            <a:endParaRPr lang="en-US" dirty="0"/>
          </a:p>
        </p:txBody>
      </p:sp>
      <p:sp>
        <p:nvSpPr>
          <p:cNvPr id="3" name="Content Placeholder 2"/>
          <p:cNvSpPr>
            <a:spLocks noGrp="1"/>
          </p:cNvSpPr>
          <p:nvPr>
            <p:ph idx="1"/>
          </p:nvPr>
        </p:nvSpPr>
        <p:spPr/>
        <p:txBody>
          <a:bodyPr/>
          <a:lstStyle/>
          <a:p>
            <a:r>
              <a:rPr lang="en-US" dirty="0" smtClean="0"/>
              <a:t> AngularJS </a:t>
            </a:r>
            <a:r>
              <a:rPr lang="en-US" dirty="0"/>
              <a:t>comes with elegant way of creating </a:t>
            </a:r>
            <a:r>
              <a:rPr lang="en-US" dirty="0" smtClean="0"/>
              <a:t>Filters</a:t>
            </a:r>
            <a:endParaRPr lang="en-US" dirty="0"/>
          </a:p>
          <a:p>
            <a:r>
              <a:rPr lang="en-US" dirty="0"/>
              <a:t> Integrating filters to the current application is lot easier by using the below syntax</a:t>
            </a:r>
          </a:p>
          <a:p>
            <a:endParaRPr lang="en-US" dirty="0"/>
          </a:p>
        </p:txBody>
      </p:sp>
      <p:sp>
        <p:nvSpPr>
          <p:cNvPr id="5" name="Rectangle 4"/>
          <p:cNvSpPr/>
          <p:nvPr/>
        </p:nvSpPr>
        <p:spPr>
          <a:xfrm>
            <a:off x="477296" y="1744649"/>
            <a:ext cx="4606834" cy="1680754"/>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app.filter</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filterName</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function() {</a:t>
            </a:r>
          </a:p>
          <a:p>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return function(input, option1, option2) {</a:t>
            </a:r>
          </a:p>
          <a:p>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var out;</a:t>
            </a:r>
          </a:p>
          <a:p>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//function code</a:t>
            </a:r>
          </a:p>
          <a:p>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return out;</a:t>
            </a:r>
          </a:p>
          <a:p>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4142998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6997" y="2256149"/>
            <a:ext cx="7911101" cy="1077218"/>
          </a:xfrm>
          <a:prstGeom prst="rect">
            <a:avLst/>
          </a:prstGeom>
        </p:spPr>
        <p:txBody>
          <a:bodyPr wrap="square">
            <a:spAutoFit/>
          </a:bodyPr>
          <a:lstStyle/>
          <a:p>
            <a:pPr algn="ctr"/>
            <a:r>
              <a:rPr lang="en-IN" sz="3200" b="1" dirty="0" smtClean="0">
                <a:solidFill>
                  <a:srgbClr val="0070C0"/>
                </a:solidFill>
                <a:latin typeface="+mj-lt"/>
                <a:ea typeface="Tahoma" pitchFamily="34" charset="0"/>
                <a:cs typeface="Tahoma" pitchFamily="34" charset="0"/>
              </a:rPr>
              <a:t>DEMO</a:t>
            </a:r>
          </a:p>
          <a:p>
            <a:pPr algn="ctr"/>
            <a:r>
              <a:rPr lang="en-IN" sz="3200" b="1" dirty="0">
                <a:solidFill>
                  <a:srgbClr val="0070C0"/>
                </a:solidFill>
                <a:latin typeface="+mj-lt"/>
                <a:ea typeface="Tahoma" pitchFamily="34" charset="0"/>
                <a:cs typeface="Tahoma" pitchFamily="34" charset="0"/>
              </a:rPr>
              <a:t>CUSTOM FILTERS</a:t>
            </a:r>
          </a:p>
        </p:txBody>
      </p:sp>
    </p:spTree>
    <p:extLst>
      <p:ext uri="{BB962C8B-B14F-4D97-AF65-F5344CB8AC3E}">
        <p14:creationId xmlns:p14="http://schemas.microsoft.com/office/powerpoint/2010/main" val="34178652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a:t>
            </a:r>
            <a:r>
              <a:rPr lang="en-US" dirty="0" smtClean="0"/>
              <a:t>Testing</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4982" y="857250"/>
            <a:ext cx="5911328" cy="3694580"/>
          </a:xfrm>
          <a:prstGeom prst="rect">
            <a:avLst/>
          </a:prstGeom>
        </p:spPr>
      </p:pic>
    </p:spTree>
    <p:extLst>
      <p:ext uri="{BB962C8B-B14F-4D97-AF65-F5344CB8AC3E}">
        <p14:creationId xmlns:p14="http://schemas.microsoft.com/office/powerpoint/2010/main" val="3540177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836" y="145917"/>
            <a:ext cx="4635501" cy="492443"/>
          </a:xfrm>
          <a:prstGeom prst="rect">
            <a:avLst/>
          </a:prstGeom>
          <a:noFill/>
        </p:spPr>
        <p:txBody>
          <a:bodyPr wrap="square" rtlCol="0">
            <a:spAutoFit/>
          </a:bodyPr>
          <a:lstStyle/>
          <a:p>
            <a:pPr defTabSz="685783"/>
            <a:r>
              <a:rPr lang="en-US" sz="2600" dirty="0">
                <a:solidFill>
                  <a:srgbClr val="262626"/>
                </a:solidFill>
                <a:latin typeface="+mj-lt"/>
              </a:rPr>
              <a:t>Objectives</a:t>
            </a:r>
            <a:endParaRPr lang="en-IN" sz="2600" dirty="0">
              <a:solidFill>
                <a:srgbClr val="262626"/>
              </a:solidFill>
              <a:latin typeface="+mj-lt"/>
            </a:endParaRPr>
          </a:p>
        </p:txBody>
      </p:sp>
      <p:sp>
        <p:nvSpPr>
          <p:cNvPr id="4" name="TextBox 3"/>
          <p:cNvSpPr txBox="1"/>
          <p:nvPr/>
        </p:nvSpPr>
        <p:spPr>
          <a:xfrm>
            <a:off x="468313" y="824359"/>
            <a:ext cx="4936664" cy="276999"/>
          </a:xfrm>
          <a:prstGeom prst="rect">
            <a:avLst/>
          </a:prstGeom>
          <a:noFill/>
        </p:spPr>
        <p:txBody>
          <a:bodyPr wrap="square" rtlCol="0">
            <a:spAutoFit/>
          </a:bodyPr>
          <a:lstStyle/>
          <a:p>
            <a:pPr defTabSz="685783"/>
            <a:r>
              <a:rPr 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At the end of this module, you will be able </a:t>
            </a:r>
            <a:r>
              <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to understand:</a:t>
            </a: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478587" y="1163002"/>
            <a:ext cx="7202381" cy="2031325"/>
          </a:xfrm>
          <a:prstGeom prst="rect">
            <a:avLst/>
          </a:prstGeom>
          <a:noFill/>
        </p:spPr>
        <p:txBody>
          <a:bodyPr wrap="square" rtlCol="0">
            <a:spAutoFit/>
          </a:bodyPr>
          <a:lstStyle/>
          <a:p>
            <a:pPr marL="171450" indent="-171450">
              <a:lnSpc>
                <a:spcPct val="150000"/>
              </a:lnSpc>
              <a:buFont typeface="Symbol" panose="05050102010706020507" pitchFamily="18" charset="2"/>
              <a:buChar char="®"/>
            </a:pPr>
            <a:r>
              <a:rPr lang="en-IN" sz="1200" dirty="0" smtClean="0">
                <a:latin typeface="Tahoma" panose="020B0604030504040204" pitchFamily="34" charset="0"/>
                <a:ea typeface="Tahoma" panose="020B0604030504040204" pitchFamily="34" charset="0"/>
                <a:cs typeface="Tahoma" panose="020B0604030504040204" pitchFamily="34" charset="0"/>
              </a:rPr>
              <a:t>Controllers</a:t>
            </a:r>
          </a:p>
          <a:p>
            <a:pPr marL="171450" indent="-171450">
              <a:lnSpc>
                <a:spcPct val="150000"/>
              </a:lnSpc>
              <a:buFont typeface="Symbol" panose="05050102010706020507"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Two Way Data Binding</a:t>
            </a:r>
            <a:endParaRPr lang="en-IN"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lnSpc>
                <a:spcPct val="150000"/>
              </a:lnSpc>
              <a:buFont typeface="Symbol" panose="05050102010706020507" pitchFamily="18" charset="2"/>
              <a:buChar char="®"/>
            </a:pPr>
            <a:r>
              <a:rPr lang="en-IN" sz="1200" dirty="0" smtClean="0">
                <a:latin typeface="Tahoma" panose="020B0604030504040204" pitchFamily="34" charset="0"/>
                <a:ea typeface="Tahoma" panose="020B0604030504040204" pitchFamily="34" charset="0"/>
                <a:cs typeface="Tahoma" panose="020B0604030504040204" pitchFamily="34" charset="0"/>
              </a:rPr>
              <a:t>Custom Directives and Filters</a:t>
            </a:r>
          </a:p>
          <a:p>
            <a:pPr marL="171450" indent="-171450">
              <a:lnSpc>
                <a:spcPct val="150000"/>
              </a:lnSpc>
              <a:buFont typeface="Symbol" panose="05050102010706020507" pitchFamily="18" charset="2"/>
              <a:buChar char="®"/>
            </a:pPr>
            <a:r>
              <a:rPr lang="en-IN" sz="1200" dirty="0" smtClean="0">
                <a:latin typeface="Tahoma" panose="020B0604030504040204" pitchFamily="34" charset="0"/>
                <a:ea typeface="Tahoma" panose="020B0604030504040204" pitchFamily="34" charset="0"/>
                <a:cs typeface="Tahoma" panose="020B0604030504040204" pitchFamily="34" charset="0"/>
              </a:rPr>
              <a:t>Unit Testing in AngularJS </a:t>
            </a:r>
          </a:p>
          <a:p>
            <a:pPr marL="171450" indent="-171450">
              <a:lnSpc>
                <a:spcPct val="150000"/>
              </a:lnSpc>
              <a:buFont typeface="Symbol" panose="05050102010706020507" pitchFamily="18" charset="2"/>
              <a:buChar char="®"/>
            </a:pPr>
            <a:r>
              <a:rPr lang="en-IN" sz="1200" dirty="0" smtClean="0">
                <a:latin typeface="Tahoma" panose="020B0604030504040204" pitchFamily="34" charset="0"/>
                <a:ea typeface="Tahoma" panose="020B0604030504040204" pitchFamily="34" charset="0"/>
                <a:cs typeface="Tahoma" panose="020B0604030504040204" pitchFamily="34" charset="0"/>
              </a:rPr>
              <a:t>AngularJS with Node.js</a:t>
            </a:r>
            <a:endParaRPr lang="en-IN" sz="1200" dirty="0">
              <a:latin typeface="Tahoma" panose="020B0604030504040204" pitchFamily="34" charset="0"/>
              <a:ea typeface="Tahoma" panose="020B0604030504040204" pitchFamily="34" charset="0"/>
              <a:cs typeface="Tahoma" panose="020B0604030504040204" pitchFamily="34" charset="0"/>
            </a:endParaRPr>
          </a:p>
          <a:p>
            <a:pPr marL="171450" indent="-171450">
              <a:lnSpc>
                <a:spcPct val="150000"/>
              </a:lnSpc>
              <a:buFont typeface="Symbol" panose="05050102010706020507" pitchFamily="18" charset="2"/>
              <a:buChar char="®"/>
            </a:pPr>
            <a:endParaRPr lang="en-IN"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lnSpc>
                <a:spcPct val="150000"/>
              </a:lnSpc>
              <a:buFont typeface="Symbol" panose="05050102010706020507" pitchFamily="18" charset="2"/>
              <a:buChar char="®"/>
            </a:pPr>
            <a:endParaRPr lang="en-IN"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6026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Testing</a:t>
            </a:r>
          </a:p>
        </p:txBody>
      </p:sp>
      <p:sp>
        <p:nvSpPr>
          <p:cNvPr id="3" name="Content Placeholder 2"/>
          <p:cNvSpPr>
            <a:spLocks noGrp="1"/>
          </p:cNvSpPr>
          <p:nvPr>
            <p:ph idx="1"/>
          </p:nvPr>
        </p:nvSpPr>
        <p:spPr/>
        <p:txBody>
          <a:bodyPr/>
          <a:lstStyle/>
          <a:p>
            <a:r>
              <a:rPr lang="en-US" dirty="0"/>
              <a:t>Traditionally </a:t>
            </a:r>
            <a:r>
              <a:rPr lang="en-US" dirty="0" smtClean="0"/>
              <a:t>developers </a:t>
            </a:r>
            <a:r>
              <a:rPr lang="en-US" dirty="0"/>
              <a:t>manually test their </a:t>
            </a:r>
            <a:r>
              <a:rPr lang="en-US" dirty="0" smtClean="0"/>
              <a:t>application</a:t>
            </a:r>
            <a:endParaRPr lang="en-US" dirty="0"/>
          </a:p>
          <a:p>
            <a:r>
              <a:rPr lang="en-US" dirty="0"/>
              <a:t>Manual testing is less </a:t>
            </a:r>
            <a:r>
              <a:rPr lang="en-US" dirty="0" smtClean="0"/>
              <a:t>efficient</a:t>
            </a:r>
            <a:endParaRPr lang="en-US" dirty="0"/>
          </a:p>
          <a:p>
            <a:r>
              <a:rPr lang="en-US" dirty="0"/>
              <a:t>Very difficult to track the test </a:t>
            </a:r>
            <a:r>
              <a:rPr lang="en-US" dirty="0" smtClean="0"/>
              <a:t>result</a:t>
            </a:r>
            <a:endParaRPr lang="en-US" dirty="0"/>
          </a:p>
          <a:p>
            <a:r>
              <a:rPr lang="en-US" dirty="0"/>
              <a:t>Very difficult to test all the </a:t>
            </a:r>
            <a:r>
              <a:rPr lang="en-US" dirty="0" smtClean="0"/>
              <a:t>pieces </a:t>
            </a:r>
            <a:r>
              <a:rPr lang="en-US" dirty="0"/>
              <a:t>of </a:t>
            </a:r>
            <a:r>
              <a:rPr lang="en-US" dirty="0" smtClean="0"/>
              <a:t>code</a:t>
            </a:r>
            <a:endParaRPr lang="en-US" dirty="0"/>
          </a:p>
          <a:p>
            <a:r>
              <a:rPr lang="en-US" dirty="0"/>
              <a:t>Very difficult to test the integration of two ore more </a:t>
            </a:r>
            <a:r>
              <a:rPr lang="en-US" dirty="0" smtClean="0"/>
              <a:t>functions</a:t>
            </a:r>
            <a:endParaRPr lang="en-US" dirty="0"/>
          </a:p>
          <a:p>
            <a:r>
              <a:rPr lang="en-US" dirty="0"/>
              <a:t>Differs from one developer to </a:t>
            </a:r>
            <a:r>
              <a:rPr lang="en-US" dirty="0" smtClean="0"/>
              <a:t>another developer</a:t>
            </a:r>
            <a:endParaRPr lang="en-US" dirty="0"/>
          </a:p>
          <a:p>
            <a:endParaRPr lang="en-US" dirty="0"/>
          </a:p>
        </p:txBody>
      </p:sp>
    </p:spTree>
    <p:extLst>
      <p:ext uri="{BB962C8B-B14F-4D97-AF65-F5344CB8AC3E}">
        <p14:creationId xmlns:p14="http://schemas.microsoft.com/office/powerpoint/2010/main" val="3542982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With Angular.js</a:t>
            </a:r>
          </a:p>
        </p:txBody>
      </p:sp>
      <p:sp>
        <p:nvSpPr>
          <p:cNvPr id="6" name="Freeform 5"/>
          <p:cNvSpPr/>
          <p:nvPr/>
        </p:nvSpPr>
        <p:spPr>
          <a:xfrm>
            <a:off x="3755519" y="869495"/>
            <a:ext cx="1290060" cy="838539"/>
          </a:xfrm>
          <a:custGeom>
            <a:avLst/>
            <a:gdLst>
              <a:gd name="connsiteX0" fmla="*/ 0 w 1290060"/>
              <a:gd name="connsiteY0" fmla="*/ 139759 h 838539"/>
              <a:gd name="connsiteX1" fmla="*/ 139759 w 1290060"/>
              <a:gd name="connsiteY1" fmla="*/ 0 h 838539"/>
              <a:gd name="connsiteX2" fmla="*/ 1150301 w 1290060"/>
              <a:gd name="connsiteY2" fmla="*/ 0 h 838539"/>
              <a:gd name="connsiteX3" fmla="*/ 1290060 w 1290060"/>
              <a:gd name="connsiteY3" fmla="*/ 139759 h 838539"/>
              <a:gd name="connsiteX4" fmla="*/ 1290060 w 1290060"/>
              <a:gd name="connsiteY4" fmla="*/ 698780 h 838539"/>
              <a:gd name="connsiteX5" fmla="*/ 1150301 w 1290060"/>
              <a:gd name="connsiteY5" fmla="*/ 838539 h 838539"/>
              <a:gd name="connsiteX6" fmla="*/ 139759 w 1290060"/>
              <a:gd name="connsiteY6" fmla="*/ 838539 h 838539"/>
              <a:gd name="connsiteX7" fmla="*/ 0 w 1290060"/>
              <a:gd name="connsiteY7" fmla="*/ 698780 h 838539"/>
              <a:gd name="connsiteX8" fmla="*/ 0 w 1290060"/>
              <a:gd name="connsiteY8" fmla="*/ 139759 h 83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0060" h="838539">
                <a:moveTo>
                  <a:pt x="0" y="139759"/>
                </a:moveTo>
                <a:cubicBezTo>
                  <a:pt x="0" y="62572"/>
                  <a:pt x="62572" y="0"/>
                  <a:pt x="139759" y="0"/>
                </a:cubicBezTo>
                <a:lnTo>
                  <a:pt x="1150301" y="0"/>
                </a:lnTo>
                <a:cubicBezTo>
                  <a:pt x="1227488" y="0"/>
                  <a:pt x="1290060" y="62572"/>
                  <a:pt x="1290060" y="139759"/>
                </a:cubicBezTo>
                <a:lnTo>
                  <a:pt x="1290060" y="698780"/>
                </a:lnTo>
                <a:cubicBezTo>
                  <a:pt x="1290060" y="775967"/>
                  <a:pt x="1227488" y="838539"/>
                  <a:pt x="1150301" y="838539"/>
                </a:cubicBezTo>
                <a:lnTo>
                  <a:pt x="139759" y="838539"/>
                </a:lnTo>
                <a:cubicBezTo>
                  <a:pt x="62572" y="838539"/>
                  <a:pt x="0" y="775967"/>
                  <a:pt x="0" y="698780"/>
                </a:cubicBezTo>
                <a:lnTo>
                  <a:pt x="0" y="139759"/>
                </a:lnTo>
                <a:close/>
              </a:path>
            </a:pathLst>
          </a:cu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endParaRPr lang="en-US" kern="0">
              <a:solidFill>
                <a:prstClr val="black"/>
              </a:solidFill>
            </a:endParaRPr>
          </a:p>
        </p:txBody>
      </p:sp>
      <p:sp>
        <p:nvSpPr>
          <p:cNvPr id="7" name="Freeform 6"/>
          <p:cNvSpPr/>
          <p:nvPr/>
        </p:nvSpPr>
        <p:spPr>
          <a:xfrm>
            <a:off x="2724983" y="1288765"/>
            <a:ext cx="3351132" cy="3351132"/>
          </a:xfrm>
          <a:custGeom>
            <a:avLst/>
            <a:gdLst/>
            <a:ahLst/>
            <a:cxnLst/>
            <a:rect l="0" t="0" r="0" b="0"/>
            <a:pathLst>
              <a:path>
                <a:moveTo>
                  <a:pt x="2493483" y="213193"/>
                </a:moveTo>
                <a:arcTo wR="1675566" hR="1675566" stAng="17953119" swAng="1212041"/>
              </a:path>
            </a:pathLst>
          </a:custGeom>
          <a:noFill/>
          <a:ln w="19050">
            <a:solidFill>
              <a:srgbClr val="0070C0"/>
            </a:solidFill>
            <a:tailEnd type="triangle" w="lg" len="lg"/>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 name="Freeform 7"/>
          <p:cNvSpPr/>
          <p:nvPr/>
        </p:nvSpPr>
        <p:spPr>
          <a:xfrm>
            <a:off x="5349077" y="2027283"/>
            <a:ext cx="1290060" cy="838539"/>
          </a:xfrm>
          <a:custGeom>
            <a:avLst/>
            <a:gdLst>
              <a:gd name="connsiteX0" fmla="*/ 0 w 1290060"/>
              <a:gd name="connsiteY0" fmla="*/ 139759 h 838539"/>
              <a:gd name="connsiteX1" fmla="*/ 139759 w 1290060"/>
              <a:gd name="connsiteY1" fmla="*/ 0 h 838539"/>
              <a:gd name="connsiteX2" fmla="*/ 1150301 w 1290060"/>
              <a:gd name="connsiteY2" fmla="*/ 0 h 838539"/>
              <a:gd name="connsiteX3" fmla="*/ 1290060 w 1290060"/>
              <a:gd name="connsiteY3" fmla="*/ 139759 h 838539"/>
              <a:gd name="connsiteX4" fmla="*/ 1290060 w 1290060"/>
              <a:gd name="connsiteY4" fmla="*/ 698780 h 838539"/>
              <a:gd name="connsiteX5" fmla="*/ 1150301 w 1290060"/>
              <a:gd name="connsiteY5" fmla="*/ 838539 h 838539"/>
              <a:gd name="connsiteX6" fmla="*/ 139759 w 1290060"/>
              <a:gd name="connsiteY6" fmla="*/ 838539 h 838539"/>
              <a:gd name="connsiteX7" fmla="*/ 0 w 1290060"/>
              <a:gd name="connsiteY7" fmla="*/ 698780 h 838539"/>
              <a:gd name="connsiteX8" fmla="*/ 0 w 1290060"/>
              <a:gd name="connsiteY8" fmla="*/ 139759 h 83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0060" h="838539">
                <a:moveTo>
                  <a:pt x="0" y="139759"/>
                </a:moveTo>
                <a:cubicBezTo>
                  <a:pt x="0" y="62572"/>
                  <a:pt x="62572" y="0"/>
                  <a:pt x="139759" y="0"/>
                </a:cubicBezTo>
                <a:lnTo>
                  <a:pt x="1150301" y="0"/>
                </a:lnTo>
                <a:cubicBezTo>
                  <a:pt x="1227488" y="0"/>
                  <a:pt x="1290060" y="62572"/>
                  <a:pt x="1290060" y="139759"/>
                </a:cubicBezTo>
                <a:lnTo>
                  <a:pt x="1290060" y="698780"/>
                </a:lnTo>
                <a:cubicBezTo>
                  <a:pt x="1290060" y="775967"/>
                  <a:pt x="1227488" y="838539"/>
                  <a:pt x="1150301" y="838539"/>
                </a:cubicBezTo>
                <a:lnTo>
                  <a:pt x="139759" y="838539"/>
                </a:lnTo>
                <a:cubicBezTo>
                  <a:pt x="62572" y="838539"/>
                  <a:pt x="0" y="775967"/>
                  <a:pt x="0" y="698780"/>
                </a:cubicBezTo>
                <a:lnTo>
                  <a:pt x="0" y="139759"/>
                </a:lnTo>
                <a:close/>
              </a:path>
            </a:pathLst>
          </a:custGeom>
        </p:spPr>
        <p:style>
          <a:lnRef idx="1">
            <a:schemeClr val="accent4"/>
          </a:lnRef>
          <a:fillRef idx="2">
            <a:schemeClr val="accent4"/>
          </a:fillRef>
          <a:effectRef idx="1">
            <a:schemeClr val="accent4"/>
          </a:effectRef>
          <a:fontRef idx="minor">
            <a:schemeClr val="dk1"/>
          </a:fontRef>
        </p:style>
        <p:txBody>
          <a:bodyPr spcFirstLastPara="0" vert="horz" wrap="square" lIns="145199" tIns="145199" rIns="145199" bIns="145199" numCol="1" spcCol="1270" anchor="ctr" anchorCtr="0">
            <a:noAutofit/>
          </a:bodyPr>
          <a:lstStyle/>
          <a:p>
            <a:pPr algn="ctr" defTabSz="1289050">
              <a:lnSpc>
                <a:spcPct val="90000"/>
              </a:lnSpc>
              <a:spcBef>
                <a:spcPct val="0"/>
              </a:spcBef>
              <a:spcAft>
                <a:spcPct val="35000"/>
              </a:spcAft>
            </a:pPr>
            <a:endParaRPr lang="en-US" sz="2900">
              <a:solidFill>
                <a:schemeClr val="dk1"/>
              </a:solidFill>
            </a:endParaRPr>
          </a:p>
        </p:txBody>
      </p:sp>
      <p:sp>
        <p:nvSpPr>
          <p:cNvPr id="9" name="Freeform 8"/>
          <p:cNvSpPr/>
          <p:nvPr/>
        </p:nvSpPr>
        <p:spPr>
          <a:xfrm>
            <a:off x="2724983" y="1288765"/>
            <a:ext cx="3351132" cy="3351132"/>
          </a:xfrm>
          <a:custGeom>
            <a:avLst/>
            <a:gdLst/>
            <a:ahLst/>
            <a:cxnLst/>
            <a:rect l="0" t="0" r="0" b="0"/>
            <a:pathLst>
              <a:path>
                <a:moveTo>
                  <a:pt x="3347118" y="1791473"/>
                </a:moveTo>
                <a:arcTo wR="1675566" hR="1675566" stAng="21837997" swAng="1360115"/>
              </a:path>
            </a:pathLst>
          </a:custGeom>
          <a:noFill/>
          <a:ln w="19050">
            <a:solidFill>
              <a:srgbClr val="0070C0"/>
            </a:solidFill>
            <a:tailEnd type="triangle" w="lg" len="lg"/>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 name="Freeform 9"/>
          <p:cNvSpPr/>
          <p:nvPr/>
        </p:nvSpPr>
        <p:spPr>
          <a:xfrm>
            <a:off x="4740392" y="3900623"/>
            <a:ext cx="1290060" cy="838539"/>
          </a:xfrm>
          <a:custGeom>
            <a:avLst/>
            <a:gdLst>
              <a:gd name="connsiteX0" fmla="*/ 0 w 1290060"/>
              <a:gd name="connsiteY0" fmla="*/ 139759 h 838539"/>
              <a:gd name="connsiteX1" fmla="*/ 139759 w 1290060"/>
              <a:gd name="connsiteY1" fmla="*/ 0 h 838539"/>
              <a:gd name="connsiteX2" fmla="*/ 1150301 w 1290060"/>
              <a:gd name="connsiteY2" fmla="*/ 0 h 838539"/>
              <a:gd name="connsiteX3" fmla="*/ 1290060 w 1290060"/>
              <a:gd name="connsiteY3" fmla="*/ 139759 h 838539"/>
              <a:gd name="connsiteX4" fmla="*/ 1290060 w 1290060"/>
              <a:gd name="connsiteY4" fmla="*/ 698780 h 838539"/>
              <a:gd name="connsiteX5" fmla="*/ 1150301 w 1290060"/>
              <a:gd name="connsiteY5" fmla="*/ 838539 h 838539"/>
              <a:gd name="connsiteX6" fmla="*/ 139759 w 1290060"/>
              <a:gd name="connsiteY6" fmla="*/ 838539 h 838539"/>
              <a:gd name="connsiteX7" fmla="*/ 0 w 1290060"/>
              <a:gd name="connsiteY7" fmla="*/ 698780 h 838539"/>
              <a:gd name="connsiteX8" fmla="*/ 0 w 1290060"/>
              <a:gd name="connsiteY8" fmla="*/ 139759 h 83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0060" h="838539">
                <a:moveTo>
                  <a:pt x="0" y="139759"/>
                </a:moveTo>
                <a:cubicBezTo>
                  <a:pt x="0" y="62572"/>
                  <a:pt x="62572" y="0"/>
                  <a:pt x="139759" y="0"/>
                </a:cubicBezTo>
                <a:lnTo>
                  <a:pt x="1150301" y="0"/>
                </a:lnTo>
                <a:cubicBezTo>
                  <a:pt x="1227488" y="0"/>
                  <a:pt x="1290060" y="62572"/>
                  <a:pt x="1290060" y="139759"/>
                </a:cubicBezTo>
                <a:lnTo>
                  <a:pt x="1290060" y="698780"/>
                </a:lnTo>
                <a:cubicBezTo>
                  <a:pt x="1290060" y="775967"/>
                  <a:pt x="1227488" y="838539"/>
                  <a:pt x="1150301" y="838539"/>
                </a:cubicBezTo>
                <a:lnTo>
                  <a:pt x="139759" y="838539"/>
                </a:lnTo>
                <a:cubicBezTo>
                  <a:pt x="62572" y="838539"/>
                  <a:pt x="0" y="775967"/>
                  <a:pt x="0" y="698780"/>
                </a:cubicBezTo>
                <a:lnTo>
                  <a:pt x="0" y="139759"/>
                </a:lnTo>
                <a:close/>
              </a:path>
            </a:pathLst>
          </a:cu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endParaRPr lang="en-US" kern="0">
              <a:solidFill>
                <a:prstClr val="black"/>
              </a:solidFill>
              <a:latin typeface="Calibri"/>
            </a:endParaRPr>
          </a:p>
        </p:txBody>
      </p:sp>
      <p:sp>
        <p:nvSpPr>
          <p:cNvPr id="11" name="Freeform 10"/>
          <p:cNvSpPr/>
          <p:nvPr/>
        </p:nvSpPr>
        <p:spPr>
          <a:xfrm>
            <a:off x="2724983" y="1288765"/>
            <a:ext cx="3351132" cy="3351132"/>
          </a:xfrm>
          <a:custGeom>
            <a:avLst/>
            <a:gdLst/>
            <a:ahLst/>
            <a:cxnLst/>
            <a:rect l="0" t="0" r="0" b="0"/>
            <a:pathLst>
              <a:path>
                <a:moveTo>
                  <a:pt x="1881325" y="3338450"/>
                </a:moveTo>
                <a:arcTo wR="1675566" hR="1675566" stAng="4976777" swAng="846446"/>
              </a:path>
            </a:pathLst>
          </a:custGeom>
          <a:noFill/>
          <a:ln w="19050">
            <a:solidFill>
              <a:srgbClr val="0070C0"/>
            </a:solidFill>
            <a:tailEnd type="triangle" w="lg" len="lg"/>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2" name="Freeform 11"/>
          <p:cNvSpPr/>
          <p:nvPr/>
        </p:nvSpPr>
        <p:spPr>
          <a:xfrm>
            <a:off x="2770646" y="3900623"/>
            <a:ext cx="1290060" cy="838539"/>
          </a:xfrm>
          <a:custGeom>
            <a:avLst/>
            <a:gdLst>
              <a:gd name="connsiteX0" fmla="*/ 0 w 1290060"/>
              <a:gd name="connsiteY0" fmla="*/ 139759 h 838539"/>
              <a:gd name="connsiteX1" fmla="*/ 139759 w 1290060"/>
              <a:gd name="connsiteY1" fmla="*/ 0 h 838539"/>
              <a:gd name="connsiteX2" fmla="*/ 1150301 w 1290060"/>
              <a:gd name="connsiteY2" fmla="*/ 0 h 838539"/>
              <a:gd name="connsiteX3" fmla="*/ 1290060 w 1290060"/>
              <a:gd name="connsiteY3" fmla="*/ 139759 h 838539"/>
              <a:gd name="connsiteX4" fmla="*/ 1290060 w 1290060"/>
              <a:gd name="connsiteY4" fmla="*/ 698780 h 838539"/>
              <a:gd name="connsiteX5" fmla="*/ 1150301 w 1290060"/>
              <a:gd name="connsiteY5" fmla="*/ 838539 h 838539"/>
              <a:gd name="connsiteX6" fmla="*/ 139759 w 1290060"/>
              <a:gd name="connsiteY6" fmla="*/ 838539 h 838539"/>
              <a:gd name="connsiteX7" fmla="*/ 0 w 1290060"/>
              <a:gd name="connsiteY7" fmla="*/ 698780 h 838539"/>
              <a:gd name="connsiteX8" fmla="*/ 0 w 1290060"/>
              <a:gd name="connsiteY8" fmla="*/ 139759 h 83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0060" h="838539">
                <a:moveTo>
                  <a:pt x="0" y="139759"/>
                </a:moveTo>
                <a:cubicBezTo>
                  <a:pt x="0" y="62572"/>
                  <a:pt x="62572" y="0"/>
                  <a:pt x="139759" y="0"/>
                </a:cubicBezTo>
                <a:lnTo>
                  <a:pt x="1150301" y="0"/>
                </a:lnTo>
                <a:cubicBezTo>
                  <a:pt x="1227488" y="0"/>
                  <a:pt x="1290060" y="62572"/>
                  <a:pt x="1290060" y="139759"/>
                </a:cubicBezTo>
                <a:lnTo>
                  <a:pt x="1290060" y="698780"/>
                </a:lnTo>
                <a:cubicBezTo>
                  <a:pt x="1290060" y="775967"/>
                  <a:pt x="1227488" y="838539"/>
                  <a:pt x="1150301" y="838539"/>
                </a:cubicBezTo>
                <a:lnTo>
                  <a:pt x="139759" y="838539"/>
                </a:lnTo>
                <a:cubicBezTo>
                  <a:pt x="62572" y="838539"/>
                  <a:pt x="0" y="775967"/>
                  <a:pt x="0" y="698780"/>
                </a:cubicBezTo>
                <a:lnTo>
                  <a:pt x="0" y="139759"/>
                </a:ln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166664" tIns="166664" rIns="166664" bIns="166664" numCol="1" spcCol="1270" anchor="ctr" anchorCtr="0">
            <a:noAutofit/>
          </a:bodyPr>
          <a:lstStyle/>
          <a:p>
            <a:pPr lvl="0" algn="ctr" defTabSz="1466850">
              <a:lnSpc>
                <a:spcPct val="90000"/>
              </a:lnSpc>
              <a:spcBef>
                <a:spcPct val="0"/>
              </a:spcBef>
              <a:spcAft>
                <a:spcPct val="35000"/>
              </a:spcAft>
            </a:pPr>
            <a:endParaRPr lang="en-US" sz="3300" kern="1200"/>
          </a:p>
        </p:txBody>
      </p:sp>
      <p:sp>
        <p:nvSpPr>
          <p:cNvPr id="13" name="Freeform 12"/>
          <p:cNvSpPr/>
          <p:nvPr/>
        </p:nvSpPr>
        <p:spPr>
          <a:xfrm>
            <a:off x="2724983" y="1288765"/>
            <a:ext cx="3351132" cy="3351132"/>
          </a:xfrm>
          <a:custGeom>
            <a:avLst/>
            <a:gdLst/>
            <a:ahLst/>
            <a:cxnLst/>
            <a:rect l="0" t="0" r="0" b="0"/>
            <a:pathLst>
              <a:path>
                <a:moveTo>
                  <a:pt x="177812" y="2426736"/>
                </a:moveTo>
                <a:arcTo wR="1675566" hR="1675566" stAng="9201888" swAng="1360115"/>
              </a:path>
            </a:pathLst>
          </a:custGeom>
          <a:noFill/>
          <a:ln w="19050">
            <a:solidFill>
              <a:srgbClr val="0070C0"/>
            </a:solidFill>
            <a:tailEnd type="triangle" w="lg" len="lg"/>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4" name="Freeform 13"/>
          <p:cNvSpPr/>
          <p:nvPr/>
        </p:nvSpPr>
        <p:spPr>
          <a:xfrm>
            <a:off x="2161961" y="2027283"/>
            <a:ext cx="1290060" cy="838539"/>
          </a:xfrm>
          <a:custGeom>
            <a:avLst/>
            <a:gdLst>
              <a:gd name="connsiteX0" fmla="*/ 0 w 1290060"/>
              <a:gd name="connsiteY0" fmla="*/ 139759 h 838539"/>
              <a:gd name="connsiteX1" fmla="*/ 139759 w 1290060"/>
              <a:gd name="connsiteY1" fmla="*/ 0 h 838539"/>
              <a:gd name="connsiteX2" fmla="*/ 1150301 w 1290060"/>
              <a:gd name="connsiteY2" fmla="*/ 0 h 838539"/>
              <a:gd name="connsiteX3" fmla="*/ 1290060 w 1290060"/>
              <a:gd name="connsiteY3" fmla="*/ 139759 h 838539"/>
              <a:gd name="connsiteX4" fmla="*/ 1290060 w 1290060"/>
              <a:gd name="connsiteY4" fmla="*/ 698780 h 838539"/>
              <a:gd name="connsiteX5" fmla="*/ 1150301 w 1290060"/>
              <a:gd name="connsiteY5" fmla="*/ 838539 h 838539"/>
              <a:gd name="connsiteX6" fmla="*/ 139759 w 1290060"/>
              <a:gd name="connsiteY6" fmla="*/ 838539 h 838539"/>
              <a:gd name="connsiteX7" fmla="*/ 0 w 1290060"/>
              <a:gd name="connsiteY7" fmla="*/ 698780 h 838539"/>
              <a:gd name="connsiteX8" fmla="*/ 0 w 1290060"/>
              <a:gd name="connsiteY8" fmla="*/ 139759 h 83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0060" h="838539">
                <a:moveTo>
                  <a:pt x="0" y="139759"/>
                </a:moveTo>
                <a:cubicBezTo>
                  <a:pt x="0" y="62572"/>
                  <a:pt x="62572" y="0"/>
                  <a:pt x="139759" y="0"/>
                </a:cubicBezTo>
                <a:lnTo>
                  <a:pt x="1150301" y="0"/>
                </a:lnTo>
                <a:cubicBezTo>
                  <a:pt x="1227488" y="0"/>
                  <a:pt x="1290060" y="62572"/>
                  <a:pt x="1290060" y="139759"/>
                </a:cubicBezTo>
                <a:lnTo>
                  <a:pt x="1290060" y="698780"/>
                </a:lnTo>
                <a:cubicBezTo>
                  <a:pt x="1290060" y="775967"/>
                  <a:pt x="1227488" y="838539"/>
                  <a:pt x="1150301" y="838539"/>
                </a:cubicBezTo>
                <a:lnTo>
                  <a:pt x="139759" y="838539"/>
                </a:lnTo>
                <a:cubicBezTo>
                  <a:pt x="62572" y="838539"/>
                  <a:pt x="0" y="775967"/>
                  <a:pt x="0" y="698780"/>
                </a:cubicBezTo>
                <a:lnTo>
                  <a:pt x="0" y="139759"/>
                </a:lnTo>
                <a:close/>
              </a:path>
            </a:pathLst>
          </a:custGeom>
        </p:spPr>
        <p:style>
          <a:lnRef idx="1">
            <a:schemeClr val="accent3"/>
          </a:lnRef>
          <a:fillRef idx="2">
            <a:schemeClr val="accent3"/>
          </a:fillRef>
          <a:effectRef idx="1">
            <a:schemeClr val="accent3"/>
          </a:effectRef>
          <a:fontRef idx="minor">
            <a:schemeClr val="dk1"/>
          </a:fontRef>
        </p:style>
        <p:txBody>
          <a:bodyPr spcFirstLastPara="0" vert="horz" wrap="square" lIns="166664" tIns="166664" rIns="166664" bIns="166664" numCol="1" spcCol="1270" anchor="ctr" anchorCtr="0">
            <a:noAutofit/>
          </a:bodyPr>
          <a:lstStyle/>
          <a:p>
            <a:pPr lvl="0" algn="ctr" defTabSz="1466850">
              <a:lnSpc>
                <a:spcPct val="90000"/>
              </a:lnSpc>
              <a:spcBef>
                <a:spcPct val="0"/>
              </a:spcBef>
              <a:spcAft>
                <a:spcPct val="35000"/>
              </a:spcAft>
            </a:pPr>
            <a:endParaRPr lang="en-US" sz="3300" kern="1200"/>
          </a:p>
        </p:txBody>
      </p:sp>
      <p:sp>
        <p:nvSpPr>
          <p:cNvPr id="15" name="Freeform 14"/>
          <p:cNvSpPr/>
          <p:nvPr/>
        </p:nvSpPr>
        <p:spPr>
          <a:xfrm>
            <a:off x="2724983" y="1288765"/>
            <a:ext cx="3351132" cy="3351132"/>
          </a:xfrm>
          <a:custGeom>
            <a:avLst/>
            <a:gdLst/>
            <a:ahLst/>
            <a:cxnLst/>
            <a:rect l="0" t="0" r="0" b="0"/>
            <a:pathLst>
              <a:path>
                <a:moveTo>
                  <a:pt x="402988" y="585580"/>
                </a:moveTo>
                <a:arcTo wR="1675566" hR="1675566" stAng="13234840" swAng="1212041"/>
              </a:path>
            </a:pathLst>
          </a:custGeom>
          <a:noFill/>
          <a:ln w="19050">
            <a:solidFill>
              <a:srgbClr val="0070C0"/>
            </a:solidFill>
            <a:tailEnd type="triangle" w="lg" len="lg"/>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6" name="TextBox 15"/>
          <p:cNvSpPr txBox="1"/>
          <p:nvPr/>
        </p:nvSpPr>
        <p:spPr>
          <a:xfrm>
            <a:off x="3949850" y="1149459"/>
            <a:ext cx="866840" cy="307777"/>
          </a:xfrm>
          <a:prstGeom prst="rect">
            <a:avLst/>
          </a:prstGeom>
          <a:noFill/>
        </p:spPr>
        <p:txBody>
          <a:bodyPr wrap="non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Add Test</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17" name="TextBox 16"/>
          <p:cNvSpPr txBox="1"/>
          <p:nvPr/>
        </p:nvSpPr>
        <p:spPr>
          <a:xfrm>
            <a:off x="5554306" y="2215719"/>
            <a:ext cx="879601" cy="523220"/>
          </a:xfrm>
          <a:prstGeom prst="rect">
            <a:avLst/>
          </a:prstGeom>
          <a:noFill/>
        </p:spPr>
        <p:txBody>
          <a:bodyPr wrap="none" rtlCol="0">
            <a:spAutoFit/>
          </a:bodyPr>
          <a:lstStyle/>
          <a:p>
            <a:pPr algn="ctr"/>
            <a:r>
              <a:rPr lang="en-US" sz="1400" dirty="0" smtClean="0">
                <a:latin typeface="Tahoma" panose="020B0604030504040204" pitchFamily="34" charset="0"/>
                <a:ea typeface="Tahoma" panose="020B0604030504040204" pitchFamily="34" charset="0"/>
                <a:cs typeface="Tahoma" panose="020B0604030504040204" pitchFamily="34" charset="0"/>
              </a:rPr>
              <a:t>Watch </a:t>
            </a:r>
          </a:p>
          <a:p>
            <a:pPr algn="ctr"/>
            <a:r>
              <a:rPr lang="en-US" sz="1400" dirty="0" smtClean="0">
                <a:latin typeface="Tahoma" panose="020B0604030504040204" pitchFamily="34" charset="0"/>
                <a:ea typeface="Tahoma" panose="020B0604030504040204" pitchFamily="34" charset="0"/>
                <a:cs typeface="Tahoma" panose="020B0604030504040204" pitchFamily="34" charset="0"/>
              </a:rPr>
              <a:t>Test Fail </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18" name="TextBox 17"/>
          <p:cNvSpPr txBox="1"/>
          <p:nvPr/>
        </p:nvSpPr>
        <p:spPr>
          <a:xfrm>
            <a:off x="5031915" y="4096297"/>
            <a:ext cx="732636" cy="523220"/>
          </a:xfrm>
          <a:prstGeom prst="rect">
            <a:avLst/>
          </a:prstGeom>
          <a:noFill/>
        </p:spPr>
        <p:txBody>
          <a:bodyPr wrap="none" rtlCol="0">
            <a:spAutoFit/>
          </a:bodyPr>
          <a:lstStyle/>
          <a:p>
            <a:pPr algn="ctr"/>
            <a:r>
              <a:rPr lang="en-US" sz="1400" dirty="0" smtClean="0">
                <a:latin typeface="Tahoma" panose="020B0604030504040204" pitchFamily="34" charset="0"/>
                <a:ea typeface="Tahoma" panose="020B0604030504040204" pitchFamily="34" charset="0"/>
                <a:cs typeface="Tahoma" panose="020B0604030504040204" pitchFamily="34" charset="0"/>
              </a:rPr>
              <a:t>Watch </a:t>
            </a:r>
          </a:p>
          <a:p>
            <a:pPr algn="ctr"/>
            <a:r>
              <a:rPr lang="en-US" sz="1400" dirty="0" smtClean="0">
                <a:latin typeface="Tahoma" panose="020B0604030504040204" pitchFamily="34" charset="0"/>
                <a:ea typeface="Tahoma" panose="020B0604030504040204" pitchFamily="34" charset="0"/>
                <a:cs typeface="Tahoma" panose="020B0604030504040204" pitchFamily="34" charset="0"/>
              </a:rPr>
              <a:t>Code</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20" name="TextBox 19"/>
          <p:cNvSpPr txBox="1"/>
          <p:nvPr/>
        </p:nvSpPr>
        <p:spPr>
          <a:xfrm>
            <a:off x="2933666" y="4204018"/>
            <a:ext cx="870624" cy="307777"/>
          </a:xfrm>
          <a:prstGeom prst="rect">
            <a:avLst/>
          </a:prstGeom>
          <a:noFill/>
        </p:spPr>
        <p:txBody>
          <a:bodyPr wrap="none" rtlCol="0">
            <a:spAutoFit/>
          </a:bodyPr>
          <a:lstStyle/>
          <a:p>
            <a:pPr algn="ctr"/>
            <a:r>
              <a:rPr lang="en-US" sz="1400" dirty="0" smtClean="0">
                <a:latin typeface="Tahoma" panose="020B0604030504040204" pitchFamily="34" charset="0"/>
                <a:ea typeface="Tahoma" panose="020B0604030504040204" pitchFamily="34" charset="0"/>
                <a:cs typeface="Tahoma" panose="020B0604030504040204" pitchFamily="34" charset="0"/>
              </a:rPr>
              <a:t>Run Test</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21" name="TextBox 20"/>
          <p:cNvSpPr txBox="1"/>
          <p:nvPr/>
        </p:nvSpPr>
        <p:spPr>
          <a:xfrm>
            <a:off x="2385561" y="2286917"/>
            <a:ext cx="842859" cy="307777"/>
          </a:xfrm>
          <a:prstGeom prst="rect">
            <a:avLst/>
          </a:prstGeom>
          <a:noFill/>
        </p:spPr>
        <p:txBody>
          <a:bodyPr wrap="none" rtlCol="0">
            <a:spAutoFit/>
          </a:bodyPr>
          <a:lstStyle/>
          <a:p>
            <a:pPr algn="ctr"/>
            <a:r>
              <a:rPr lang="en-US" sz="1400" dirty="0" smtClean="0">
                <a:latin typeface="Tahoma" panose="020B0604030504040204" pitchFamily="34" charset="0"/>
                <a:ea typeface="Tahoma" panose="020B0604030504040204" pitchFamily="34" charset="0"/>
                <a:cs typeface="Tahoma" panose="020B0604030504040204" pitchFamily="34" charset="0"/>
              </a:rPr>
              <a:t>Refactor</a:t>
            </a:r>
            <a:endParaRPr lang="en-US"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94012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6997" y="2256149"/>
            <a:ext cx="7911101" cy="1077218"/>
          </a:xfrm>
          <a:prstGeom prst="rect">
            <a:avLst/>
          </a:prstGeom>
        </p:spPr>
        <p:txBody>
          <a:bodyPr wrap="square">
            <a:spAutoFit/>
          </a:bodyPr>
          <a:lstStyle/>
          <a:p>
            <a:pPr algn="ctr"/>
            <a:r>
              <a:rPr lang="en-IN" sz="3200" b="1" dirty="0" smtClean="0">
                <a:solidFill>
                  <a:srgbClr val="0070C0"/>
                </a:solidFill>
                <a:latin typeface="+mj-lt"/>
                <a:ea typeface="Tahoma" pitchFamily="34" charset="0"/>
                <a:cs typeface="Tahoma" pitchFamily="34" charset="0"/>
              </a:rPr>
              <a:t>DEMO</a:t>
            </a:r>
          </a:p>
          <a:p>
            <a:pPr algn="ctr"/>
            <a:r>
              <a:rPr lang="en-IN" sz="3200" b="1" dirty="0">
                <a:solidFill>
                  <a:srgbClr val="0070C0"/>
                </a:solidFill>
                <a:latin typeface="+mj-lt"/>
                <a:ea typeface="Tahoma" pitchFamily="34" charset="0"/>
                <a:cs typeface="Tahoma" pitchFamily="34" charset="0"/>
              </a:rPr>
              <a:t>Unit Test</a:t>
            </a:r>
          </a:p>
        </p:txBody>
      </p:sp>
    </p:spTree>
    <p:extLst>
      <p:ext uri="{BB962C8B-B14F-4D97-AF65-F5344CB8AC3E}">
        <p14:creationId xmlns:p14="http://schemas.microsoft.com/office/powerpoint/2010/main" val="5154843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a:t>
            </a:r>
            <a:endParaRPr lang="en-US" dirty="0"/>
          </a:p>
        </p:txBody>
      </p:sp>
      <p:sp>
        <p:nvSpPr>
          <p:cNvPr id="3" name="Content Placeholder 2"/>
          <p:cNvSpPr>
            <a:spLocks noGrp="1"/>
          </p:cNvSpPr>
          <p:nvPr>
            <p:ph idx="1"/>
          </p:nvPr>
        </p:nvSpPr>
        <p:spPr>
          <a:xfrm>
            <a:off x="457200" y="868136"/>
            <a:ext cx="7803222" cy="3927702"/>
          </a:xfrm>
        </p:spPr>
        <p:txBody>
          <a:bodyPr/>
          <a:lstStyle/>
          <a:p>
            <a:r>
              <a:rPr lang="en-US" dirty="0"/>
              <a:t>Node.js is an </a:t>
            </a:r>
            <a:r>
              <a:rPr lang="en-US" dirty="0">
                <a:solidFill>
                  <a:srgbClr val="0070C0"/>
                </a:solidFill>
              </a:rPr>
              <a:t>open source </a:t>
            </a:r>
            <a:r>
              <a:rPr lang="en-US" dirty="0" smtClean="0">
                <a:solidFill>
                  <a:srgbClr val="0070C0"/>
                </a:solidFill>
              </a:rPr>
              <a:t>JavaScript</a:t>
            </a:r>
            <a:r>
              <a:rPr lang="en-US" dirty="0" smtClean="0"/>
              <a:t> </a:t>
            </a:r>
            <a:r>
              <a:rPr lang="en-US" dirty="0"/>
              <a:t>runtime environment to develop server side </a:t>
            </a:r>
            <a:r>
              <a:rPr lang="en-US" dirty="0" smtClean="0"/>
              <a:t>applications</a:t>
            </a:r>
          </a:p>
          <a:p>
            <a:endParaRPr lang="en-US" dirty="0"/>
          </a:p>
          <a:p>
            <a:endParaRPr lang="en-US" dirty="0" smtClean="0"/>
          </a:p>
          <a:p>
            <a:endParaRPr lang="en-US" dirty="0"/>
          </a:p>
          <a:p>
            <a:pPr marL="0" indent="0">
              <a:buNone/>
            </a:pPr>
            <a:endParaRPr lang="en-US" dirty="0"/>
          </a:p>
          <a:p>
            <a:r>
              <a:rPr lang="en-US" dirty="0"/>
              <a:t>Node.js runs </a:t>
            </a:r>
            <a:r>
              <a:rPr lang="en-US" dirty="0" smtClean="0"/>
              <a:t>on </a:t>
            </a:r>
            <a:r>
              <a:rPr lang="en-US" dirty="0" smtClean="0">
                <a:solidFill>
                  <a:srgbClr val="0070C0"/>
                </a:solidFill>
              </a:rPr>
              <a:t>V8 </a:t>
            </a:r>
            <a:r>
              <a:rPr lang="en-US" dirty="0">
                <a:solidFill>
                  <a:srgbClr val="0070C0"/>
                </a:solidFill>
              </a:rPr>
              <a:t>JavaScript Engine</a:t>
            </a:r>
            <a:r>
              <a:rPr lang="en-US" dirty="0"/>
              <a:t>, V8 is written in </a:t>
            </a:r>
            <a:r>
              <a:rPr lang="en-US" dirty="0" smtClean="0">
                <a:solidFill>
                  <a:srgbClr val="0070C0"/>
                </a:solidFill>
              </a:rPr>
              <a:t>C++</a:t>
            </a:r>
          </a:p>
          <a:p>
            <a:endParaRPr lang="en-US" dirty="0">
              <a:solidFill>
                <a:srgbClr val="0070C0"/>
              </a:solidFill>
            </a:endParaRPr>
          </a:p>
          <a:p>
            <a:endParaRPr lang="en-US" dirty="0"/>
          </a:p>
        </p:txBody>
      </p:sp>
      <p:pic>
        <p:nvPicPr>
          <p:cNvPr id="1026" name="Picture 2" descr="http://jstricks.com/wp-content/uploads/2014/07/install-nodej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1916" y="1076630"/>
            <a:ext cx="3361298" cy="1680649"/>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2653689" y="2948212"/>
            <a:ext cx="3933195" cy="1673763"/>
            <a:chOff x="1632963" y="2965773"/>
            <a:chExt cx="3933195" cy="1673763"/>
          </a:xfrm>
        </p:grpSpPr>
        <p:pic>
          <p:nvPicPr>
            <p:cNvPr id="4" name="Picture 2" descr="https://lh3.googleusercontent.com/GVhelCcnjtNry32N-K7ZcXGRcaxoBzjquGHTzKbXctpE_e_JuxxTJFk_aJCMLZnHFoXHLH-VG7L6LZ1Qc66YjEftCUmPjHoMYTxOQ-0WHtuqddri677H1w7jqMZ88YBdsQ"/>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2963" y="2965773"/>
              <a:ext cx="1673763" cy="16737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802855" y="3114338"/>
              <a:ext cx="1763303" cy="1323439"/>
            </a:xfrm>
            <a:prstGeom prst="rect">
              <a:avLst/>
            </a:prstGeom>
            <a:noFill/>
          </p:spPr>
          <p:txBody>
            <a:bodyPr wrap="none" lIns="91440" tIns="45720" rIns="91440" bIns="45720">
              <a:spAutoFit/>
            </a:bodyPr>
            <a:lstStyle/>
            <a:p>
              <a:pPr algn="ctr"/>
              <a:r>
                <a:rPr lang="en-US" sz="80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C++</a:t>
              </a:r>
              <a:endParaRPr lang="en-US" sz="8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grpSp>
    </p:spTree>
    <p:extLst>
      <p:ext uri="{BB962C8B-B14F-4D97-AF65-F5344CB8AC3E}">
        <p14:creationId xmlns:p14="http://schemas.microsoft.com/office/powerpoint/2010/main" val="3839579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smtClean="0"/>
              <a:t>Node.js ?</a:t>
            </a:r>
            <a:endParaRPr lang="en-US" dirty="0"/>
          </a:p>
        </p:txBody>
      </p:sp>
      <p:pic>
        <p:nvPicPr>
          <p:cNvPr id="6" name="Picture 5"/>
          <p:cNvPicPr>
            <a:picLocks noChangeAspect="1"/>
          </p:cNvPicPr>
          <p:nvPr/>
        </p:nvPicPr>
        <p:blipFill>
          <a:blip r:embed="rId2"/>
          <a:stretch>
            <a:fillRect/>
          </a:stretch>
        </p:blipFill>
        <p:spPr>
          <a:xfrm>
            <a:off x="5192784" y="3303539"/>
            <a:ext cx="1285875" cy="183832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8154" t="6472" r="30314" b="38995"/>
          <a:stretch/>
        </p:blipFill>
        <p:spPr>
          <a:xfrm>
            <a:off x="2172179" y="857250"/>
            <a:ext cx="3355318" cy="2748979"/>
          </a:xfrm>
          <a:prstGeom prst="rect">
            <a:avLst/>
          </a:prstGeom>
        </p:spPr>
      </p:pic>
      <p:sp>
        <p:nvSpPr>
          <p:cNvPr id="8" name="Rectangle 7"/>
          <p:cNvSpPr/>
          <p:nvPr/>
        </p:nvSpPr>
        <p:spPr>
          <a:xfrm>
            <a:off x="2791710" y="1593577"/>
            <a:ext cx="2673450" cy="646331"/>
          </a:xfrm>
          <a:prstGeom prst="rect">
            <a:avLst/>
          </a:prstGeom>
        </p:spPr>
        <p:txBody>
          <a:bodyPr wrap="square">
            <a:spAutoFit/>
          </a:bodyPr>
          <a:lstStyle/>
          <a:p>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Why it is required to run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an application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in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JavaScript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server environment like Node.js ?</a:t>
            </a:r>
          </a:p>
        </p:txBody>
      </p:sp>
    </p:spTree>
    <p:extLst>
      <p:ext uri="{BB962C8B-B14F-4D97-AF65-F5344CB8AC3E}">
        <p14:creationId xmlns:p14="http://schemas.microsoft.com/office/powerpoint/2010/main" val="14554147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Architecture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213" y="992675"/>
            <a:ext cx="7480570" cy="3761007"/>
          </a:xfrm>
          <a:prstGeom prst="rect">
            <a:avLst/>
          </a:prstGeom>
        </p:spPr>
      </p:pic>
    </p:spTree>
    <p:extLst>
      <p:ext uri="{BB962C8B-B14F-4D97-AF65-F5344CB8AC3E}">
        <p14:creationId xmlns:p14="http://schemas.microsoft.com/office/powerpoint/2010/main" val="36791844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t>
            </a:r>
            <a:r>
              <a:rPr lang="en-US" dirty="0" smtClean="0"/>
              <a:t>uses Node.js? </a:t>
            </a:r>
            <a:endParaRPr lang="en-US" dirty="0"/>
          </a:p>
        </p:txBody>
      </p:sp>
      <p:pic>
        <p:nvPicPr>
          <p:cNvPr id="3" name="Picture 2"/>
          <p:cNvPicPr>
            <a:picLocks noChangeAspect="1"/>
          </p:cNvPicPr>
          <p:nvPr/>
        </p:nvPicPr>
        <p:blipFill>
          <a:blip r:embed="rId2"/>
          <a:stretch>
            <a:fillRect/>
          </a:stretch>
        </p:blipFill>
        <p:spPr>
          <a:xfrm>
            <a:off x="642295" y="942351"/>
            <a:ext cx="3400425" cy="1466850"/>
          </a:xfrm>
          <a:prstGeom prst="rect">
            <a:avLst/>
          </a:prstGeom>
        </p:spPr>
      </p:pic>
      <p:pic>
        <p:nvPicPr>
          <p:cNvPr id="8" name="Picture 7"/>
          <p:cNvPicPr>
            <a:picLocks noChangeAspect="1"/>
          </p:cNvPicPr>
          <p:nvPr/>
        </p:nvPicPr>
        <p:blipFill>
          <a:blip r:embed="rId3"/>
          <a:stretch>
            <a:fillRect/>
          </a:stretch>
        </p:blipFill>
        <p:spPr>
          <a:xfrm>
            <a:off x="4584902" y="1218435"/>
            <a:ext cx="3986450" cy="914682"/>
          </a:xfrm>
          <a:prstGeom prst="rect">
            <a:avLst/>
          </a:prstGeom>
        </p:spPr>
      </p:pic>
      <p:pic>
        <p:nvPicPr>
          <p:cNvPr id="1026" name="Picture 2" descr="http://blogs.kenan-flagler.unc.edu/wp-content/uploads/2013/10/LinkedIn-Logo-2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4967" y="3226518"/>
            <a:ext cx="3566160" cy="8645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paypalobjects.com/webstatic/icon/pp25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1311" y="2587325"/>
            <a:ext cx="2190891" cy="2190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8452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6997" y="2256149"/>
            <a:ext cx="7911101" cy="1077218"/>
          </a:xfrm>
          <a:prstGeom prst="rect">
            <a:avLst/>
          </a:prstGeom>
        </p:spPr>
        <p:txBody>
          <a:bodyPr wrap="square">
            <a:spAutoFit/>
          </a:bodyPr>
          <a:lstStyle/>
          <a:p>
            <a:pPr algn="ctr"/>
            <a:r>
              <a:rPr lang="en-IN" sz="3200" b="1" dirty="0" smtClean="0">
                <a:solidFill>
                  <a:srgbClr val="0070C0"/>
                </a:solidFill>
                <a:latin typeface="+mj-lt"/>
                <a:ea typeface="Tahoma" pitchFamily="34" charset="0"/>
                <a:cs typeface="Tahoma" pitchFamily="34" charset="0"/>
              </a:rPr>
              <a:t>DEMO</a:t>
            </a:r>
          </a:p>
          <a:p>
            <a:pPr algn="ctr"/>
            <a:r>
              <a:rPr lang="en-IN" sz="3200" b="1" dirty="0" smtClean="0">
                <a:solidFill>
                  <a:srgbClr val="0070C0"/>
                </a:solidFill>
                <a:latin typeface="+mj-lt"/>
                <a:ea typeface="Tahoma" pitchFamily="34" charset="0"/>
                <a:cs typeface="Tahoma" pitchFamily="34" charset="0"/>
              </a:rPr>
              <a:t>Node.js with Angular</a:t>
            </a:r>
            <a:endParaRPr lang="en-IN" sz="3200" b="1" dirty="0">
              <a:solidFill>
                <a:srgbClr val="0070C0"/>
              </a:solidFill>
              <a:latin typeface="+mj-lt"/>
              <a:ea typeface="Tahoma" pitchFamily="34" charset="0"/>
              <a:cs typeface="Tahoma" pitchFamily="34" charset="0"/>
            </a:endParaRPr>
          </a:p>
        </p:txBody>
      </p:sp>
    </p:spTree>
    <p:extLst>
      <p:ext uri="{BB962C8B-B14F-4D97-AF65-F5344CB8AC3E}">
        <p14:creationId xmlns:p14="http://schemas.microsoft.com/office/powerpoint/2010/main" val="40860544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a:t>
            </a:r>
            <a:r>
              <a:rPr lang="en-US" dirty="0" smtClean="0"/>
              <a:t>Features	</a:t>
            </a:r>
            <a:endParaRPr lang="en-US" dirty="0"/>
          </a:p>
        </p:txBody>
      </p:sp>
    </p:spTree>
    <p:extLst>
      <p:ext uri="{BB962C8B-B14F-4D97-AF65-F5344CB8AC3E}">
        <p14:creationId xmlns:p14="http://schemas.microsoft.com/office/powerpoint/2010/main" val="4082329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Course Topics</a:t>
            </a:r>
            <a:endParaRPr lang="en-US" dirty="0"/>
          </a:p>
        </p:txBody>
      </p:sp>
      <p:sp>
        <p:nvSpPr>
          <p:cNvPr id="7" name="Content Placeholder 2"/>
          <p:cNvSpPr>
            <a:spLocks noGrp="1"/>
          </p:cNvSpPr>
          <p:nvPr/>
        </p:nvSpPr>
        <p:spPr>
          <a:xfrm>
            <a:off x="476038" y="867524"/>
            <a:ext cx="4054866" cy="38020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70C0"/>
              </a:buClr>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1 </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1">
              <a:buFont typeface="Tahoma" panose="020B0604030504040204" pitchFamily="34" charset="0"/>
              <a:buChar char="»"/>
            </a:pPr>
            <a:r>
              <a:rPr lang="en-IN" sz="1200" dirty="0">
                <a:latin typeface="Tahoma" panose="020B0604030504040204" pitchFamily="34" charset="0"/>
                <a:ea typeface="Tahoma" panose="020B0604030504040204" pitchFamily="34" charset="0"/>
                <a:cs typeface="Tahoma" panose="020B0604030504040204" pitchFamily="34" charset="0"/>
              </a:rPr>
              <a:t>Introduction </a:t>
            </a:r>
            <a:r>
              <a:rPr lang="en-IN" sz="1200" dirty="0" smtClean="0">
                <a:latin typeface="Tahoma" panose="020B0604030504040204" pitchFamily="34" charset="0"/>
                <a:ea typeface="Tahoma" panose="020B0604030504040204" pitchFamily="34" charset="0"/>
                <a:cs typeface="Tahoma" panose="020B0604030504040204" pitchFamily="34" charset="0"/>
              </a:rPr>
              <a:t>to JavaScript </a:t>
            </a:r>
            <a:r>
              <a:rPr lang="en-IN" sz="1200" dirty="0">
                <a:latin typeface="Tahoma" panose="020B0604030504040204" pitchFamily="34" charset="0"/>
                <a:ea typeface="Tahoma" panose="020B0604030504040204" pitchFamily="34" charset="0"/>
                <a:cs typeface="Tahoma" panose="020B0604030504040204" pitchFamily="34" charset="0"/>
              </a:rPr>
              <a:t>MVC </a:t>
            </a:r>
            <a:r>
              <a:rPr lang="en-IN" sz="1200" dirty="0" smtClean="0">
                <a:latin typeface="Tahoma" panose="020B0604030504040204" pitchFamily="34" charset="0"/>
                <a:ea typeface="Tahoma" panose="020B0604030504040204" pitchFamily="34" charset="0"/>
                <a:cs typeface="Tahoma" panose="020B0604030504040204" pitchFamily="34" charset="0"/>
              </a:rPr>
              <a:t>Framework </a:t>
            </a:r>
            <a:r>
              <a:rPr lang="en-IN" sz="1200" dirty="0">
                <a:latin typeface="Tahoma" panose="020B0604030504040204" pitchFamily="34" charset="0"/>
                <a:ea typeface="Tahoma" panose="020B0604030504040204" pitchFamily="34" charset="0"/>
                <a:cs typeface="Tahoma" panose="020B0604030504040204" pitchFamily="34" charset="0"/>
              </a:rPr>
              <a:t>and AngularJS</a:t>
            </a:r>
            <a:r>
              <a:rPr lang="en-IN" sz="1200" dirty="0" smtClean="0">
                <a:latin typeface="Tahoma" panose="020B0604030504040204" pitchFamily="34" charset="0"/>
                <a:ea typeface="Tahoma" panose="020B0604030504040204" pitchFamily="34" charset="0"/>
                <a:cs typeface="Tahoma" panose="020B0604030504040204" pitchFamily="34" charset="0"/>
              </a:rPr>
              <a:t/>
            </a:r>
            <a:br>
              <a:rPr lang="en-IN" sz="1200" dirty="0" smtClean="0">
                <a:latin typeface="Tahoma" panose="020B0604030504040204" pitchFamily="34" charset="0"/>
                <a:ea typeface="Tahoma" panose="020B0604030504040204" pitchFamily="34" charset="0"/>
                <a:cs typeface="Tahoma" panose="020B0604030504040204" pitchFamily="34" charset="0"/>
              </a:rPr>
            </a:br>
            <a:endParaRPr lang="en-US" sz="1200" dirty="0" smtClean="0">
              <a:solidFill>
                <a:srgbClr val="00B0F0"/>
              </a:solidFill>
              <a:latin typeface="Tahoma" panose="020B0604030504040204" pitchFamily="34" charset="0"/>
              <a:ea typeface="Tahoma" panose="020B0604030504040204" pitchFamily="34" charset="0"/>
              <a:cs typeface="Tahoma" panose="020B0604030504040204" pitchFamily="34" charset="0"/>
            </a:endParaRPr>
          </a:p>
          <a:p>
            <a:pPr>
              <a:buClr>
                <a:srgbClr val="0070C0"/>
              </a:buClr>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2</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1">
              <a:buFont typeface="Tahoma" panose="020B0604030504040204" pitchFamily="34" charset="0"/>
              <a:buChar char="»"/>
            </a:pPr>
            <a:r>
              <a:rPr lang="en-IN" sz="1200" dirty="0">
                <a:latin typeface="Tahoma" panose="020B0604030504040204" pitchFamily="34" charset="0"/>
                <a:ea typeface="Tahoma" panose="020B0604030504040204" pitchFamily="34" charset="0"/>
                <a:cs typeface="Tahoma" panose="020B0604030504040204" pitchFamily="34" charset="0"/>
              </a:rPr>
              <a:t>Dependency Injection and  Controllers</a:t>
            </a:r>
            <a:br>
              <a:rPr lang="en-IN" sz="1200" dirty="0">
                <a:latin typeface="Tahoma" panose="020B0604030504040204" pitchFamily="34" charset="0"/>
                <a:ea typeface="Tahoma" panose="020B0604030504040204" pitchFamily="34" charset="0"/>
                <a:cs typeface="Tahoma" panose="020B0604030504040204" pitchFamily="34" charset="0"/>
              </a:rPr>
            </a:br>
            <a:endParaRPr lang="en-IN" sz="1200" dirty="0">
              <a:latin typeface="Tahoma" panose="020B0604030504040204" pitchFamily="34" charset="0"/>
              <a:ea typeface="Tahoma" panose="020B0604030504040204" pitchFamily="34" charset="0"/>
              <a:cs typeface="Tahoma" panose="020B0604030504040204" pitchFamily="34" charset="0"/>
            </a:endParaRPr>
          </a:p>
          <a:p>
            <a:pPr>
              <a:buClr>
                <a:srgbClr val="0070C0"/>
              </a:buClr>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3</a:t>
            </a:r>
          </a:p>
          <a:p>
            <a:pPr lvl="1">
              <a:buFont typeface="Tahoma" panose="020B0604030504040204" pitchFamily="34" charset="0"/>
              <a:buChar char="»"/>
            </a:pPr>
            <a:r>
              <a:rPr lang="en-IN" sz="1200" dirty="0" smtClean="0">
                <a:latin typeface="Tahoma" panose="020B0604030504040204" pitchFamily="34" charset="0"/>
                <a:ea typeface="Tahoma" panose="020B0604030504040204" pitchFamily="34" charset="0"/>
                <a:cs typeface="Tahoma" panose="020B0604030504040204" pitchFamily="34" charset="0"/>
              </a:rPr>
              <a:t>Route, Directive and Filters</a:t>
            </a:r>
            <a:r>
              <a:rPr lang="en-IN" sz="1200" b="1" dirty="0">
                <a:latin typeface="Tahoma" panose="020B0604030504040204" pitchFamily="34" charset="0"/>
                <a:ea typeface="Tahoma" panose="020B0604030504040204" pitchFamily="34" charset="0"/>
                <a:cs typeface="Tahoma" panose="020B0604030504040204" pitchFamily="34" charset="0"/>
              </a:rPr>
              <a:t/>
            </a:r>
            <a:br>
              <a:rPr lang="en-IN" sz="1200" b="1" dirty="0">
                <a:latin typeface="Tahoma" panose="020B0604030504040204" pitchFamily="34" charset="0"/>
                <a:ea typeface="Tahoma" panose="020B0604030504040204" pitchFamily="34" charset="0"/>
                <a:cs typeface="Tahoma" panose="020B0604030504040204" pitchFamily="34" charset="0"/>
              </a:rPr>
            </a:br>
            <a:endParaRPr lang="en-IN" sz="1200" b="1" dirty="0">
              <a:latin typeface="Tahoma" panose="020B0604030504040204" pitchFamily="34" charset="0"/>
              <a:ea typeface="Tahoma" panose="020B0604030504040204" pitchFamily="34" charset="0"/>
              <a:cs typeface="Tahoma" panose="020B0604030504040204" pitchFamily="34" charset="0"/>
            </a:endParaRPr>
          </a:p>
          <a:p>
            <a:pPr>
              <a:buClr>
                <a:srgbClr val="0070C0"/>
              </a:buClr>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4</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1">
              <a:buFont typeface="Tahoma" panose="020B0604030504040204" pitchFamily="34" charset="0"/>
              <a:buChar char="»"/>
            </a:pPr>
            <a:r>
              <a:rPr lang="en-IN" sz="1200" dirty="0">
                <a:latin typeface="Tahoma" panose="020B0604030504040204" pitchFamily="34" charset="0"/>
                <a:ea typeface="Tahoma" panose="020B0604030504040204" pitchFamily="34" charset="0"/>
                <a:cs typeface="Tahoma" panose="020B0604030504040204" pitchFamily="34" charset="0"/>
              </a:rPr>
              <a:t>Creating Custom Directives and Filters</a:t>
            </a:r>
            <a:r>
              <a:rPr lang="en-IN" sz="1200" dirty="0" smtClean="0">
                <a:latin typeface="Tahoma" panose="020B0604030504040204" pitchFamily="34" charset="0"/>
                <a:ea typeface="Tahoma" panose="020B0604030504040204" pitchFamily="34" charset="0"/>
                <a:cs typeface="Tahoma" panose="020B0604030504040204" pitchFamily="34" charset="0"/>
              </a:rPr>
              <a:t/>
            </a:r>
            <a:br>
              <a:rPr lang="en-IN" sz="1200" dirty="0" smtClean="0">
                <a:latin typeface="Tahoma" panose="020B0604030504040204" pitchFamily="34" charset="0"/>
                <a:ea typeface="Tahoma" panose="020B0604030504040204" pitchFamily="34" charset="0"/>
                <a:cs typeface="Tahoma" panose="020B0604030504040204" pitchFamily="34" charset="0"/>
              </a:rPr>
            </a:br>
            <a:endParaRPr lang="en-IN" sz="1200" dirty="0">
              <a:latin typeface="Tahoma" panose="020B0604030504040204" pitchFamily="34" charset="0"/>
              <a:ea typeface="Tahoma" panose="020B0604030504040204" pitchFamily="34" charset="0"/>
              <a:cs typeface="Tahoma" panose="020B0604030504040204" pitchFamily="34" charset="0"/>
            </a:endParaRPr>
          </a:p>
          <a:p>
            <a:pPr>
              <a:buFont typeface="Symbol" panose="05050102010706020507" pitchFamily="18" charset="2"/>
              <a:buChar char="®"/>
            </a:pPr>
            <a:endParaRPr lang="en-US" sz="1200" dirty="0" smtClean="0">
              <a:latin typeface="Tahoma" pitchFamily="34" charset="0"/>
              <a:ea typeface="Tahoma" pitchFamily="34" charset="0"/>
              <a:cs typeface="Tahoma" pitchFamily="34" charset="0"/>
            </a:endParaRPr>
          </a:p>
        </p:txBody>
      </p:sp>
      <p:sp>
        <p:nvSpPr>
          <p:cNvPr id="8" name="Content Placeholder 2"/>
          <p:cNvSpPr>
            <a:spLocks noGrp="1"/>
          </p:cNvSpPr>
          <p:nvPr/>
        </p:nvSpPr>
        <p:spPr>
          <a:xfrm>
            <a:off x="4582274" y="867524"/>
            <a:ext cx="4106416" cy="38020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70C0"/>
              </a:buClr>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5 </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1">
              <a:buFont typeface="Tahoma" panose="020B0604030504040204" pitchFamily="34" charset="0"/>
              <a:buChar char="»"/>
            </a:pPr>
            <a:r>
              <a:rPr lang="en-IN" sz="1200" dirty="0">
                <a:latin typeface="Tahoma" panose="020B0604030504040204" pitchFamily="34" charset="0"/>
                <a:ea typeface="Tahoma" panose="020B0604030504040204" pitchFamily="34" charset="0"/>
                <a:cs typeface="Tahoma" panose="020B0604030504040204" pitchFamily="34" charset="0"/>
              </a:rPr>
              <a:t>Third-party </a:t>
            </a:r>
            <a:r>
              <a:rPr lang="en-IN" sz="1200" dirty="0" smtClean="0">
                <a:latin typeface="Tahoma" panose="020B0604030504040204" pitchFamily="34" charset="0"/>
                <a:ea typeface="Tahoma" panose="020B0604030504040204" pitchFamily="34" charset="0"/>
                <a:cs typeface="Tahoma" panose="020B0604030504040204" pitchFamily="34" charset="0"/>
              </a:rPr>
              <a:t>AngularJS </a:t>
            </a:r>
            <a:r>
              <a:rPr lang="en-IN" sz="1200" dirty="0">
                <a:latin typeface="Tahoma" panose="020B0604030504040204" pitchFamily="34" charset="0"/>
                <a:ea typeface="Tahoma" panose="020B0604030504040204" pitchFamily="34" charset="0"/>
                <a:cs typeface="Tahoma" panose="020B0604030504040204" pitchFamily="34" charset="0"/>
              </a:rPr>
              <a:t>Modules and Testing Angular</a:t>
            </a:r>
            <a:br>
              <a:rPr lang="en-IN" sz="1200" dirty="0">
                <a:latin typeface="Tahoma" panose="020B0604030504040204" pitchFamily="34" charset="0"/>
                <a:ea typeface="Tahoma" panose="020B0604030504040204" pitchFamily="34" charset="0"/>
                <a:cs typeface="Tahoma" panose="020B0604030504040204" pitchFamily="34" charset="0"/>
              </a:rPr>
            </a:br>
            <a:endParaRPr lang="en-US" sz="1200" dirty="0">
              <a:solidFill>
                <a:srgbClr val="00B0F0"/>
              </a:solidFill>
              <a:latin typeface="Tahoma" panose="020B0604030504040204" pitchFamily="34" charset="0"/>
              <a:ea typeface="Tahoma" panose="020B0604030504040204" pitchFamily="34" charset="0"/>
              <a:cs typeface="Tahoma" panose="020B0604030504040204" pitchFamily="34" charset="0"/>
            </a:endParaRPr>
          </a:p>
          <a:p>
            <a:pPr>
              <a:buClr>
                <a:srgbClr val="0070C0"/>
              </a:buClr>
              <a:buFont typeface="Symbol" panose="05050102010706020507" pitchFamily="18" charset="2"/>
              <a:buChar char="®"/>
            </a:pP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6</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1">
              <a:buFont typeface="Tahoma" panose="020B0604030504040204" pitchFamily="34" charset="0"/>
              <a:buChar char="»"/>
            </a:pPr>
            <a:r>
              <a:rPr lang="en-US" sz="1200" dirty="0">
                <a:latin typeface="Tahoma" panose="020B0604030504040204" pitchFamily="34" charset="0"/>
                <a:ea typeface="Tahoma" panose="020B0604030504040204" pitchFamily="34" charset="0"/>
                <a:cs typeface="Tahoma" panose="020B0604030504040204" pitchFamily="34" charset="0"/>
              </a:rPr>
              <a:t>AngularJS with Node.js, Yeoman and Rest Exposure</a:t>
            </a:r>
          </a:p>
          <a:p>
            <a:pPr lvl="1">
              <a:buFont typeface="Tahoma" panose="020B0604030504040204" pitchFamily="34" charset="0"/>
              <a:buChar char="»"/>
            </a:pPr>
            <a:endPar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endParaRPr>
          </a:p>
          <a:p>
            <a:pPr>
              <a:buClr>
                <a:srgbClr val="0070C0"/>
              </a:buClr>
              <a:buFont typeface="Symbol" panose="05050102010706020507" pitchFamily="18" charset="2"/>
              <a:buChar char="®"/>
            </a:pP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Module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7</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lvl="1">
              <a:buFont typeface="Tahoma" panose="020B0604030504040204" pitchFamily="34" charset="0"/>
              <a:buChar char="»"/>
            </a:pPr>
            <a:r>
              <a:rPr lang="en-IN" sz="1200" dirty="0">
                <a:latin typeface="Tahoma" panose="020B0604030504040204" pitchFamily="34" charset="0"/>
                <a:ea typeface="Tahoma" panose="020B0604030504040204" pitchFamily="34" charset="0"/>
                <a:cs typeface="Tahoma" panose="020B0604030504040204" pitchFamily="34" charset="0"/>
              </a:rPr>
              <a:t>Project Discussion</a:t>
            </a:r>
            <a:r>
              <a:rPr lang="en-IN" sz="1200" dirty="0" smtClean="0">
                <a:latin typeface="Tahoma" panose="020B0604030504040204" pitchFamily="34" charset="0"/>
                <a:ea typeface="Tahoma" panose="020B0604030504040204" pitchFamily="34" charset="0"/>
                <a:cs typeface="Tahoma" panose="020B0604030504040204" pitchFamily="34" charset="0"/>
              </a:rPr>
              <a:t/>
            </a:r>
            <a:br>
              <a:rPr lang="en-IN" sz="1200" dirty="0" smtClean="0">
                <a:latin typeface="Tahoma" panose="020B0604030504040204" pitchFamily="34" charset="0"/>
                <a:ea typeface="Tahoma" panose="020B0604030504040204" pitchFamily="34" charset="0"/>
                <a:cs typeface="Tahoma" panose="020B0604030504040204" pitchFamily="34" charset="0"/>
              </a:rPr>
            </a:br>
            <a:endParaRPr lang="en-IN" sz="120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IN" sz="1200" dirty="0">
              <a:latin typeface="Tahoma" panose="020B0604030504040204" pitchFamily="34" charset="0"/>
              <a:ea typeface="Tahoma" panose="020B0604030504040204" pitchFamily="34" charset="0"/>
              <a:cs typeface="Tahoma" panose="020B0604030504040204" pitchFamily="34" charset="0"/>
            </a:endParaRPr>
          </a:p>
          <a:p>
            <a:pPr lvl="1">
              <a:buFont typeface="Symbol" panose="05050102010706020507" pitchFamily="18" charset="2"/>
              <a:buChar char="®"/>
            </a:pPr>
            <a:endParaRPr lang="en-US" sz="1200" dirty="0" smtClean="0">
              <a:latin typeface="Tahoma" pitchFamily="34" charset="0"/>
              <a:ea typeface="Tahoma" pitchFamily="34" charset="0"/>
              <a:cs typeface="Tahoma" pitchFamily="34" charset="0"/>
            </a:endParaRPr>
          </a:p>
          <a:p>
            <a:pPr>
              <a:buFont typeface="Symbol" panose="05050102010706020507" pitchFamily="18" charset="2"/>
              <a:buChar char="®"/>
            </a:pPr>
            <a:endParaRPr lang="en-US" sz="1200" dirty="0" smtClean="0">
              <a:latin typeface="Tahoma" pitchFamily="34" charset="0"/>
              <a:ea typeface="Tahoma" pitchFamily="34" charset="0"/>
              <a:cs typeface="Tahoma" pitchFamily="34" charset="0"/>
            </a:endParaRPr>
          </a:p>
          <a:p>
            <a:pPr>
              <a:buFont typeface="Symbol" panose="05050102010706020507" pitchFamily="18" charset="2"/>
              <a:buChar char="®"/>
            </a:pPr>
            <a:endParaRPr lang="en-US" sz="1200" dirty="0" smtClean="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04522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7748" y="867524"/>
            <a:ext cx="6210728" cy="1754326"/>
          </a:xfrm>
          <a:prstGeom prst="rect">
            <a:avLst/>
          </a:prstGeom>
          <a:noFill/>
        </p:spPr>
        <p:txBody>
          <a:bodyPr wrap="square" rtlCol="0">
            <a:spAutoFit/>
          </a:bodyPr>
          <a:lstStyle/>
          <a:p>
            <a:pPr marL="171450" indent="-171450" defTabSz="685783">
              <a:buFont typeface="Symbol" panose="05050102010706020507" pitchFamily="18" charset="2"/>
              <a:buChar char="®"/>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Controllers in AngularJS define the workflow presentation logic</a:t>
            </a: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Font typeface="Symbol" panose="05050102010706020507" pitchFamily="18" charset="2"/>
              <a:buChar char="®"/>
            </a:pP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Font typeface="Symbol" panose="05050102010706020507" pitchFamily="18" charset="2"/>
              <a:buChar char="®"/>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A </a:t>
            </a:r>
            <a:r>
              <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rPr>
              <a:t>J</a:t>
            </a: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avaScript object </a:t>
            </a: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Font typeface="Symbol" panose="05050102010706020507" pitchFamily="18" charset="2"/>
              <a:buChar char="®"/>
            </a:pP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Font typeface="Symbol" panose="05050102010706020507" pitchFamily="18" charset="2"/>
              <a:buChar char="®"/>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Created by a standard JavaScript object constructor</a:t>
            </a:r>
          </a:p>
          <a:p>
            <a:pPr marL="171450" indent="-171450" defTabSz="685783">
              <a:buFont typeface="Symbol" panose="05050102010706020507" pitchFamily="18" charset="2"/>
              <a:buChar char="®"/>
            </a:pPr>
            <a:endPar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Font typeface="Symbol" panose="05050102010706020507" pitchFamily="18" charset="2"/>
              <a:buChar char="®"/>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Attached to the view with ng-controller</a:t>
            </a:r>
          </a:p>
          <a:p>
            <a:pPr marL="171450" indent="-171450" defTabSz="685783">
              <a:buFont typeface="Symbol" panose="05050102010706020507" pitchFamily="18" charset="2"/>
              <a:buChar char="®"/>
            </a:pP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Font typeface="Symbol" panose="05050102010706020507" pitchFamily="18" charset="2"/>
              <a:buChar char="®"/>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Controllers can be defined in the application as shown </a:t>
            </a:r>
          </a:p>
        </p:txBody>
      </p:sp>
      <p:sp>
        <p:nvSpPr>
          <p:cNvPr id="5" name="Rectangle 4"/>
          <p:cNvSpPr/>
          <p:nvPr/>
        </p:nvSpPr>
        <p:spPr>
          <a:xfrm>
            <a:off x="477295" y="4291649"/>
            <a:ext cx="3736821" cy="516657"/>
          </a:xfrm>
          <a:prstGeom prst="rect">
            <a:avLst/>
          </a:prstGeom>
          <a:solidFill>
            <a:schemeClr val="bg2">
              <a:lumMod val="90000"/>
            </a:schemeClr>
          </a:solidFill>
          <a:ln>
            <a:solidFill>
              <a:schemeClr val="bg2">
                <a:lumMod val="90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r>
              <a:rPr lang="en-US" sz="1200" dirty="0" smtClean="0">
                <a:latin typeface="Tahoma" panose="020B0604030504040204" pitchFamily="34" charset="0"/>
                <a:ea typeface="Tahoma" panose="020B0604030504040204" pitchFamily="34" charset="0"/>
                <a:cs typeface="Tahoma" panose="020B0604030504040204" pitchFamily="34" charset="0"/>
              </a:rPr>
              <a:t>&lt;</a:t>
            </a:r>
            <a:r>
              <a:rPr lang="en-US" sz="1200" dirty="0">
                <a:latin typeface="Tahoma" panose="020B0604030504040204" pitchFamily="34" charset="0"/>
                <a:ea typeface="Tahoma" panose="020B0604030504040204" pitchFamily="34" charset="0"/>
                <a:cs typeface="Tahoma" panose="020B0604030504040204" pitchFamily="34" charset="0"/>
              </a:rPr>
              <a:t>div </a:t>
            </a:r>
            <a:r>
              <a:rPr lang="en-US" sz="1200" dirty="0" smtClean="0">
                <a:latin typeface="Tahoma" panose="020B0604030504040204" pitchFamily="34" charset="0"/>
                <a:ea typeface="Tahoma" panose="020B0604030504040204" pitchFamily="34" charset="0"/>
                <a:cs typeface="Tahoma" panose="020B0604030504040204" pitchFamily="34" charset="0"/>
              </a:rPr>
              <a:t>ng-controller=“MyController"&gt;</a:t>
            </a:r>
          </a:p>
          <a:p>
            <a:r>
              <a:rPr lang="en-US" sz="1200" dirty="0" smtClean="0">
                <a:latin typeface="Tahoma" panose="020B0604030504040204" pitchFamily="34" charset="0"/>
                <a:ea typeface="Tahoma" panose="020B0604030504040204" pitchFamily="34" charset="0"/>
                <a:cs typeface="Tahoma" panose="020B0604030504040204" pitchFamily="34" charset="0"/>
              </a:rPr>
              <a:t>&lt;</a:t>
            </a:r>
            <a:r>
              <a:rPr lang="en-US" sz="1200" dirty="0">
                <a:latin typeface="Tahoma" panose="020B0604030504040204" pitchFamily="34" charset="0"/>
                <a:ea typeface="Tahoma" panose="020B0604030504040204" pitchFamily="34" charset="0"/>
                <a:cs typeface="Tahoma" panose="020B0604030504040204" pitchFamily="34" charset="0"/>
              </a:rPr>
              <a:t>body ng-controller</a:t>
            </a:r>
            <a:r>
              <a:rPr lang="en-US" sz="1200" dirty="0" smtClean="0">
                <a:latin typeface="Tahoma" panose="020B0604030504040204" pitchFamily="34" charset="0"/>
                <a:ea typeface="Tahoma" panose="020B0604030504040204" pitchFamily="34" charset="0"/>
                <a:cs typeface="Tahoma" panose="020B0604030504040204" pitchFamily="34" charset="0"/>
              </a:rPr>
              <a:t>=“MyController"&gt; </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6" name="Title 3"/>
          <p:cNvSpPr txBox="1">
            <a:spLocks/>
          </p:cNvSpPr>
          <p:nvPr/>
        </p:nvSpPr>
        <p:spPr>
          <a:xfrm>
            <a:off x="477296" y="160775"/>
            <a:ext cx="7886700" cy="516428"/>
          </a:xfrm>
          <a:prstGeom prst="rect">
            <a:avLst/>
          </a:prstGeom>
        </p:spPr>
        <p:txBody>
          <a:bodyPr/>
          <a:lstStyle>
            <a:lvl1pPr algn="l" defTabSz="914378" rtl="0" eaLnBrk="1" latinLnBrk="0" hangingPunct="1">
              <a:spcBef>
                <a:spcPct val="0"/>
              </a:spcBef>
              <a:buNone/>
              <a:defRPr lang="en-US" sz="2600" b="0" kern="1200" dirty="0">
                <a:solidFill>
                  <a:schemeClr val="tx1"/>
                </a:solidFill>
                <a:latin typeface="+mj-lt"/>
                <a:ea typeface="+mj-ea"/>
                <a:cs typeface="+mj-cs"/>
              </a:defRPr>
            </a:lvl1pPr>
          </a:lstStyle>
          <a:p>
            <a:r>
              <a:rPr lang="en-US" dirty="0"/>
              <a:t>Controllers</a:t>
            </a:r>
          </a:p>
        </p:txBody>
      </p:sp>
      <p:sp>
        <p:nvSpPr>
          <p:cNvPr id="7" name="Rounded Rectangle 6"/>
          <p:cNvSpPr/>
          <p:nvPr/>
        </p:nvSpPr>
        <p:spPr>
          <a:xfrm>
            <a:off x="477295" y="2651951"/>
            <a:ext cx="2178121" cy="38208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a:latin typeface="Tahoma" panose="020B0604030504040204" pitchFamily="34" charset="0"/>
                <a:ea typeface="Tahoma" panose="020B0604030504040204" pitchFamily="34" charset="0"/>
                <a:cs typeface="Tahoma" panose="020B0604030504040204" pitchFamily="34" charset="0"/>
              </a:rPr>
              <a:t>Defining Controller</a:t>
            </a:r>
          </a:p>
        </p:txBody>
      </p:sp>
      <p:sp>
        <p:nvSpPr>
          <p:cNvPr id="8" name="Rounded Rectangle 7"/>
          <p:cNvSpPr/>
          <p:nvPr/>
        </p:nvSpPr>
        <p:spPr>
          <a:xfrm>
            <a:off x="477295" y="3772200"/>
            <a:ext cx="2537717" cy="38208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latin typeface="Tahoma" panose="020B0604030504040204" pitchFamily="34" charset="0"/>
                <a:ea typeface="Tahoma" panose="020B0604030504040204" pitchFamily="34" charset="0"/>
                <a:cs typeface="Tahoma" panose="020B0604030504040204" pitchFamily="34" charset="0"/>
              </a:rPr>
              <a:t>Using Controller in application</a:t>
            </a:r>
          </a:p>
        </p:txBody>
      </p:sp>
      <p:sp>
        <p:nvSpPr>
          <p:cNvPr id="9" name="Rectangle 8"/>
          <p:cNvSpPr/>
          <p:nvPr/>
        </p:nvSpPr>
        <p:spPr>
          <a:xfrm>
            <a:off x="477296" y="3087711"/>
            <a:ext cx="3736821" cy="600712"/>
          </a:xfrm>
          <a:prstGeom prst="rect">
            <a:avLst/>
          </a:prstGeom>
          <a:solidFill>
            <a:schemeClr val="bg2">
              <a:lumMod val="90000"/>
            </a:schemeClr>
          </a:solidFill>
          <a:ln>
            <a:solidFill>
              <a:schemeClr val="bg2">
                <a:lumMod val="90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r>
              <a:rPr lang="en-US" sz="1200" dirty="0" smtClean="0">
                <a:latin typeface="Tahoma" panose="020B0604030504040204" pitchFamily="34" charset="0"/>
                <a:ea typeface="Tahoma" panose="020B0604030504040204" pitchFamily="34" charset="0"/>
                <a:cs typeface="Tahoma" panose="020B0604030504040204" pitchFamily="34" charset="0"/>
              </a:rPr>
              <a:t>var </a:t>
            </a:r>
            <a:r>
              <a:rPr lang="en-US" sz="1200" dirty="0">
                <a:latin typeface="Tahoma" panose="020B0604030504040204" pitchFamily="34" charset="0"/>
                <a:ea typeface="Tahoma" panose="020B0604030504040204" pitchFamily="34" charset="0"/>
                <a:cs typeface="Tahoma" panose="020B0604030504040204" pitchFamily="34" charset="0"/>
              </a:rPr>
              <a:t>myApp = angular.module('myApp',[]);</a:t>
            </a:r>
          </a:p>
          <a:p>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smtClean="0">
                <a:latin typeface="Tahoma" panose="020B0604030504040204" pitchFamily="34" charset="0"/>
                <a:ea typeface="Tahoma" panose="020B0604030504040204" pitchFamily="34" charset="0"/>
                <a:cs typeface="Tahoma" panose="020B0604030504040204" pitchFamily="34" charset="0"/>
              </a:rPr>
              <a:t>myApp.controller(‘MyController'.......</a:t>
            </a:r>
          </a:p>
        </p:txBody>
      </p:sp>
    </p:spTree>
    <p:extLst>
      <p:ext uri="{BB962C8B-B14F-4D97-AF65-F5344CB8AC3E}">
        <p14:creationId xmlns:p14="http://schemas.microsoft.com/office/powerpoint/2010/main" val="525813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6532" y="1799623"/>
            <a:ext cx="8977468" cy="1077218"/>
          </a:xfrm>
          <a:prstGeom prst="rect">
            <a:avLst/>
          </a:prstGeom>
        </p:spPr>
        <p:txBody>
          <a:bodyPr wrap="square">
            <a:spAutoFit/>
          </a:bodyPr>
          <a:lstStyle/>
          <a:p>
            <a:pPr algn="ctr"/>
            <a:r>
              <a:rPr lang="en-US" altLang="en-US" sz="3200" b="1" dirty="0" smtClean="0">
                <a:solidFill>
                  <a:srgbClr val="0070C0"/>
                </a:solidFill>
              </a:rPr>
              <a:t>Exclusive Offer</a:t>
            </a:r>
            <a:endParaRPr lang="en-US" altLang="en-US" sz="3200" b="1" dirty="0">
              <a:solidFill>
                <a:srgbClr val="0070C0"/>
              </a:solidFill>
            </a:endParaRPr>
          </a:p>
          <a:p>
            <a:pPr algn="ctr"/>
            <a:r>
              <a:rPr lang="en-US" altLang="en-US" sz="3200" b="1" dirty="0" smtClean="0">
                <a:solidFill>
                  <a:srgbClr val="0070C0"/>
                </a:solidFill>
              </a:rPr>
              <a:t>“Buy</a:t>
            </a:r>
            <a:r>
              <a:rPr lang="en-US" altLang="en-US" sz="3200" b="1" dirty="0" smtClean="0">
                <a:solidFill>
                  <a:srgbClr val="0070C0"/>
                </a:solidFill>
              </a:rPr>
              <a:t> </a:t>
            </a:r>
            <a:r>
              <a:rPr lang="en-US" altLang="en-US" sz="3200" b="1" dirty="0" smtClean="0">
                <a:solidFill>
                  <a:srgbClr val="0070C0"/>
                </a:solidFill>
              </a:rPr>
              <a:t>AngularJS </a:t>
            </a:r>
            <a:r>
              <a:rPr lang="en-US" altLang="en-US" sz="3200" b="1" dirty="0" smtClean="0">
                <a:solidFill>
                  <a:srgbClr val="0070C0"/>
                </a:solidFill>
              </a:rPr>
              <a:t>and get Node.js Course free”</a:t>
            </a:r>
            <a:endParaRPr lang="en-US" altLang="en-US" sz="3200" b="1" dirty="0">
              <a:solidFill>
                <a:srgbClr val="0070C0"/>
              </a:solidFill>
            </a:endParaRPr>
          </a:p>
        </p:txBody>
      </p:sp>
      <p:sp>
        <p:nvSpPr>
          <p:cNvPr id="7" name="TextBox 6"/>
          <p:cNvSpPr txBox="1"/>
          <p:nvPr/>
        </p:nvSpPr>
        <p:spPr>
          <a:xfrm>
            <a:off x="3230776" y="3488893"/>
            <a:ext cx="2619118" cy="830997"/>
          </a:xfrm>
          <a:prstGeom prst="rect">
            <a:avLst/>
          </a:prstGeom>
          <a:noFill/>
        </p:spPr>
        <p:txBody>
          <a:bodyPr wrap="square" rtlCol="0">
            <a:spAutoFit/>
          </a:bodyPr>
          <a:lstStyle/>
          <a:p>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To avail this offer please contact us: </a:t>
            </a:r>
          </a:p>
          <a:p>
            <a:r>
              <a:rPr lang="en-IN" sz="1200" dirty="0" smtClean="0">
                <a:latin typeface="Tahoma" panose="020B0604030504040204" pitchFamily="34" charset="0"/>
                <a:ea typeface="Tahoma" panose="020B0604030504040204" pitchFamily="34" charset="0"/>
                <a:cs typeface="Tahoma" panose="020B0604030504040204" pitchFamily="34" charset="0"/>
              </a:rPr>
              <a:t>US : 1800 275 9730 (toll free)</a:t>
            </a:r>
          </a:p>
          <a:p>
            <a:r>
              <a:rPr lang="en-IN" sz="1200" dirty="0" smtClean="0">
                <a:latin typeface="Tahoma" panose="020B0604030504040204" pitchFamily="34" charset="0"/>
                <a:ea typeface="Tahoma" panose="020B0604030504040204" pitchFamily="34" charset="0"/>
                <a:cs typeface="Tahoma" panose="020B0604030504040204" pitchFamily="34" charset="0"/>
              </a:rPr>
              <a:t>INDIA </a:t>
            </a:r>
            <a:r>
              <a:rPr lang="en-IN" sz="1200" dirty="0">
                <a:latin typeface="Tahoma" panose="020B0604030504040204" pitchFamily="34" charset="0"/>
                <a:ea typeface="Tahoma" panose="020B0604030504040204" pitchFamily="34" charset="0"/>
                <a:cs typeface="Tahoma" panose="020B0604030504040204" pitchFamily="34" charset="0"/>
              </a:rPr>
              <a:t>: +91 88808 62004</a:t>
            </a:r>
          </a:p>
          <a:p>
            <a:r>
              <a:rPr lang="en-IN" sz="1200" dirty="0">
                <a:latin typeface="Tahoma" panose="020B0604030504040204" pitchFamily="34" charset="0"/>
                <a:ea typeface="Tahoma" panose="020B0604030504040204" pitchFamily="34" charset="0"/>
                <a:cs typeface="Tahoma" panose="020B0604030504040204" pitchFamily="34" charset="0"/>
              </a:rPr>
              <a:t>Email Us : </a:t>
            </a:r>
            <a:r>
              <a:rPr lang="en-IN" sz="1200" dirty="0" smtClean="0">
                <a:latin typeface="Tahoma" panose="020B0604030504040204" pitchFamily="34" charset="0"/>
                <a:ea typeface="Tahoma" panose="020B0604030504040204" pitchFamily="34" charset="0"/>
                <a:cs typeface="Tahoma" panose="020B0604030504040204" pitchFamily="34" charset="0"/>
                <a:hlinkClick r:id="rId2"/>
              </a:rPr>
              <a:t>sales@edureka.co</a:t>
            </a:r>
            <a:endParaRPr lang="en-IN" sz="1200"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6648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45504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1180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7296" y="857988"/>
            <a:ext cx="7886700" cy="1754326"/>
          </a:xfrm>
          <a:prstGeom prst="rect">
            <a:avLst/>
          </a:prstGeom>
          <a:noFill/>
        </p:spPr>
        <p:txBody>
          <a:bodyPr wrap="square" rtlCol="0">
            <a:spAutoFit/>
          </a:bodyPr>
          <a:lstStyle/>
          <a:p>
            <a:pPr marL="171450" indent="-171450" defTabSz="685783">
              <a:buFont typeface="Symbol" panose="05050102010706020507" pitchFamily="18" charset="2"/>
              <a:buChar char="®"/>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Injected as an argument to the controller function</a:t>
            </a:r>
          </a:p>
          <a:p>
            <a:pPr marL="171450" indent="-171450" defTabSz="685783">
              <a:buFont typeface="Symbol" panose="05050102010706020507" pitchFamily="18" charset="2"/>
              <a:buChar char="®"/>
            </a:pP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Font typeface="Symbol" panose="05050102010706020507" pitchFamily="18" charset="2"/>
              <a:buChar char="®"/>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Holds the model data required by the view </a:t>
            </a: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Font typeface="Symbol" panose="05050102010706020507" pitchFamily="18" charset="2"/>
              <a:buChar char="®"/>
            </a:pP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Font typeface="Symbol" panose="05050102010706020507" pitchFamily="18" charset="2"/>
              <a:buChar char="®"/>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Binds data to the view using AngularJS two way data binding</a:t>
            </a:r>
          </a:p>
          <a:p>
            <a:pPr marL="171450" indent="-171450" defTabSz="685783">
              <a:buFont typeface="Symbol" panose="05050102010706020507" pitchFamily="18" charset="2"/>
              <a:buChar char="®"/>
            </a:pPr>
            <a:endPar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Font typeface="Symbol" panose="05050102010706020507" pitchFamily="18" charset="2"/>
              <a:buChar char="®"/>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Represented by </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$scope</a:t>
            </a: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 in the controller function and links the controller to the view</a:t>
            </a:r>
          </a:p>
          <a:p>
            <a:pPr marL="171450" indent="-171450" defTabSz="685783">
              <a:buFont typeface="Symbol" panose="05050102010706020507" pitchFamily="18" charset="2"/>
              <a:buChar char="®"/>
            </a:pP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Font typeface="Symbol" panose="05050102010706020507" pitchFamily="18" charset="2"/>
              <a:buChar char="®"/>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Figure shown is representation of scope </a:t>
            </a:r>
          </a:p>
        </p:txBody>
      </p:sp>
      <p:sp>
        <p:nvSpPr>
          <p:cNvPr id="5" name="Rectangle 4"/>
          <p:cNvSpPr/>
          <p:nvPr/>
        </p:nvSpPr>
        <p:spPr>
          <a:xfrm>
            <a:off x="477296" y="2710072"/>
            <a:ext cx="3405608" cy="1039995"/>
          </a:xfrm>
          <a:prstGeom prst="rect">
            <a:avLst/>
          </a:prstGeom>
          <a:solidFill>
            <a:schemeClr val="bg2">
              <a:lumMod val="90000"/>
            </a:schemeClr>
          </a:solidFill>
          <a:ln>
            <a:solidFill>
              <a:schemeClr val="bg2">
                <a:lumMod val="90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r>
              <a:rPr lang="en-US" sz="1200" dirty="0">
                <a:latin typeface="Tahoma" panose="020B0604030504040204" pitchFamily="34" charset="0"/>
                <a:ea typeface="Tahoma" panose="020B0604030504040204" pitchFamily="34" charset="0"/>
                <a:cs typeface="Tahoma" panose="020B0604030504040204" pitchFamily="34" charset="0"/>
              </a:rPr>
              <a:t>app.controller</a:t>
            </a:r>
            <a:r>
              <a:rPr lang="en-US" sz="1200" dirty="0" smtClean="0">
                <a:latin typeface="Tahoma" panose="020B0604030504040204" pitchFamily="34" charset="0"/>
                <a:ea typeface="Tahoma" panose="020B0604030504040204" pitchFamily="34" charset="0"/>
                <a:cs typeface="Tahoma" panose="020B0604030504040204" pitchFamily="34" charset="0"/>
              </a:rPr>
              <a:t>(‘MyController</a:t>
            </a:r>
            <a:r>
              <a:rPr lang="en-US" sz="1200" dirty="0">
                <a:latin typeface="Tahoma" panose="020B0604030504040204" pitchFamily="34" charset="0"/>
                <a:ea typeface="Tahoma" panose="020B0604030504040204" pitchFamily="34" charset="0"/>
                <a:cs typeface="Tahoma" panose="020B0604030504040204" pitchFamily="34" charset="0"/>
              </a:rPr>
              <a:t>', ['$scope', function($scope) {</a:t>
            </a:r>
          </a:p>
          <a:p>
            <a:r>
              <a:rPr lang="en-US" sz="1200" dirty="0">
                <a:latin typeface="Tahoma" panose="020B0604030504040204" pitchFamily="34" charset="0"/>
                <a:ea typeface="Tahoma" panose="020B0604030504040204" pitchFamily="34" charset="0"/>
                <a:cs typeface="Tahoma" panose="020B0604030504040204" pitchFamily="34" charset="0"/>
              </a:rPr>
              <a:t>…………………..</a:t>
            </a:r>
          </a:p>
          <a:p>
            <a:r>
              <a:rPr lang="en-US" sz="1200" dirty="0">
                <a:latin typeface="Tahoma" panose="020B0604030504040204" pitchFamily="34" charset="0"/>
                <a:ea typeface="Tahoma" panose="020B0604030504040204" pitchFamily="34" charset="0"/>
                <a:cs typeface="Tahoma" panose="020B0604030504040204" pitchFamily="34" charset="0"/>
              </a:rPr>
              <a:t> ]};</a:t>
            </a:r>
          </a:p>
          <a:p>
            <a:r>
              <a:rPr lang="en-US" sz="1200" dirty="0">
                <a:latin typeface="Tahoma" panose="020B0604030504040204" pitchFamily="34" charset="0"/>
                <a:ea typeface="Tahoma" panose="020B0604030504040204" pitchFamily="34" charset="0"/>
                <a:cs typeface="Tahoma" panose="020B0604030504040204" pitchFamily="34" charset="0"/>
              </a:rPr>
              <a:t>}]);</a:t>
            </a:r>
          </a:p>
        </p:txBody>
      </p:sp>
      <p:sp>
        <p:nvSpPr>
          <p:cNvPr id="6" name="Title 3"/>
          <p:cNvSpPr txBox="1">
            <a:spLocks/>
          </p:cNvSpPr>
          <p:nvPr/>
        </p:nvSpPr>
        <p:spPr>
          <a:xfrm>
            <a:off x="477296" y="160775"/>
            <a:ext cx="7886700" cy="516428"/>
          </a:xfrm>
          <a:prstGeom prst="rect">
            <a:avLst/>
          </a:prstGeom>
        </p:spPr>
        <p:txBody>
          <a:bodyPr/>
          <a:lstStyle>
            <a:lvl1pPr algn="l" defTabSz="914378" rtl="0" eaLnBrk="1" latinLnBrk="0" hangingPunct="1">
              <a:spcBef>
                <a:spcPct val="0"/>
              </a:spcBef>
              <a:buNone/>
              <a:defRPr lang="en-US" sz="2600" b="0" kern="1200" dirty="0">
                <a:solidFill>
                  <a:schemeClr val="tx1"/>
                </a:solidFill>
                <a:latin typeface="+mj-lt"/>
                <a:ea typeface="+mj-ea"/>
                <a:cs typeface="+mj-cs"/>
              </a:defRPr>
            </a:lvl1pPr>
          </a:lstStyle>
          <a:p>
            <a:r>
              <a:rPr lang="en-US" dirty="0"/>
              <a:t>Scopes</a:t>
            </a:r>
          </a:p>
        </p:txBody>
      </p:sp>
    </p:spTree>
    <p:extLst>
      <p:ext uri="{BB962C8B-B14F-4D97-AF65-F5344CB8AC3E}">
        <p14:creationId xmlns:p14="http://schemas.microsoft.com/office/powerpoint/2010/main" val="735079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7296" y="867524"/>
            <a:ext cx="6887186" cy="2862322"/>
          </a:xfrm>
          <a:prstGeom prst="rect">
            <a:avLst/>
          </a:prstGeom>
          <a:noFill/>
        </p:spPr>
        <p:txBody>
          <a:bodyPr wrap="square" rtlCol="0">
            <a:spAutoFit/>
          </a:bodyPr>
          <a:lstStyle/>
          <a:p>
            <a:pPr defTabSz="685783"/>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MODEL</a:t>
            </a:r>
          </a:p>
          <a:p>
            <a:pPr defTabSz="685783"/>
            <a:endParaRPr lang="en-IN" sz="1200" b="1" dirty="0" smtClean="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Font typeface="Symbol" panose="05050102010706020507" pitchFamily="18" charset="2"/>
              <a:buChar char="®"/>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AngularJS is a model driven application</a:t>
            </a:r>
          </a:p>
          <a:p>
            <a:pPr marL="171450" indent="-171450" defTabSz="685783">
              <a:buFont typeface="Symbol" panose="05050102010706020507" pitchFamily="18" charset="2"/>
              <a:buChar char="®"/>
            </a:pP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Font typeface="Symbol" panose="05050102010706020507" pitchFamily="18" charset="2"/>
              <a:buChar char="®"/>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A Model encapsulates the application data</a:t>
            </a: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Font typeface="Symbol" panose="05050102010706020507" pitchFamily="18" charset="2"/>
              <a:buChar char="®"/>
            </a:pP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Font typeface="Symbol" panose="05050102010706020507" pitchFamily="18" charset="2"/>
              <a:buChar char="®"/>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Any change in the state, provides appropriate notifications to the controller and views</a:t>
            </a:r>
          </a:p>
          <a:p>
            <a:pPr marL="171450" indent="-171450" defTabSz="685783">
              <a:buFont typeface="Symbol" panose="05050102010706020507" pitchFamily="18" charset="2"/>
              <a:buChar char="®"/>
            </a:pPr>
            <a:endPar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Font typeface="Symbol" panose="05050102010706020507" pitchFamily="18" charset="2"/>
              <a:buChar char="®"/>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On notification views updates the output display of the application</a:t>
            </a:r>
          </a:p>
          <a:p>
            <a:pPr marL="171450" indent="-171450" defTabSz="685783">
              <a:buFont typeface="Symbol" panose="05050102010706020507" pitchFamily="18" charset="2"/>
              <a:buChar char="®"/>
            </a:pP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Font typeface="Symbol" panose="05050102010706020507" pitchFamily="18" charset="2"/>
              <a:buChar char="®"/>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Updating of view happens automatically with data bindings</a:t>
            </a:r>
          </a:p>
          <a:p>
            <a:pPr defTabSz="685783"/>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defTabSz="685783"/>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TEMPLATE</a:t>
            </a:r>
          </a:p>
          <a:p>
            <a:pPr defTabSz="685783"/>
            <a:endParaRPr lang="en-IN" sz="1200" b="1"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Font typeface="Symbol" panose="05050102010706020507" pitchFamily="18" charset="2"/>
              <a:buChar char="®"/>
            </a:pPr>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Represents the model in the view and user interactions with application</a:t>
            </a:r>
          </a:p>
        </p:txBody>
      </p:sp>
      <p:sp>
        <p:nvSpPr>
          <p:cNvPr id="5" name="Title 3"/>
          <p:cNvSpPr txBox="1">
            <a:spLocks/>
          </p:cNvSpPr>
          <p:nvPr/>
        </p:nvSpPr>
        <p:spPr>
          <a:xfrm>
            <a:off x="477296" y="160775"/>
            <a:ext cx="7886700" cy="516428"/>
          </a:xfrm>
          <a:prstGeom prst="rect">
            <a:avLst/>
          </a:prstGeom>
        </p:spPr>
        <p:txBody>
          <a:bodyPr/>
          <a:lstStyle>
            <a:lvl1pPr algn="l" defTabSz="914378" rtl="0" eaLnBrk="1" latinLnBrk="0" hangingPunct="1">
              <a:spcBef>
                <a:spcPct val="0"/>
              </a:spcBef>
              <a:buNone/>
              <a:defRPr lang="en-US" sz="2600" b="0" kern="1200" dirty="0">
                <a:solidFill>
                  <a:schemeClr val="tx1"/>
                </a:solidFill>
                <a:latin typeface="+mj-lt"/>
                <a:ea typeface="+mj-ea"/>
                <a:cs typeface="+mj-cs"/>
              </a:defRPr>
            </a:lvl1pPr>
          </a:lstStyle>
          <a:p>
            <a:r>
              <a:rPr lang="en-US" dirty="0"/>
              <a:t>Model </a:t>
            </a:r>
            <a:r>
              <a:rPr lang="en-US" dirty="0" smtClean="0"/>
              <a:t>and Template</a:t>
            </a:r>
            <a:endParaRPr lang="en-US" dirty="0"/>
          </a:p>
        </p:txBody>
      </p:sp>
    </p:spTree>
    <p:extLst>
      <p:ext uri="{BB962C8B-B14F-4D97-AF65-F5344CB8AC3E}">
        <p14:creationId xmlns:p14="http://schemas.microsoft.com/office/powerpoint/2010/main" val="1640895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477296" y="160775"/>
            <a:ext cx="7886700" cy="516428"/>
          </a:xfrm>
          <a:prstGeom prst="rect">
            <a:avLst/>
          </a:prstGeom>
        </p:spPr>
        <p:txBody>
          <a:bodyPr/>
          <a:lstStyle>
            <a:lvl1pPr algn="l" defTabSz="914378" rtl="0" eaLnBrk="1" latinLnBrk="0" hangingPunct="1">
              <a:spcBef>
                <a:spcPct val="0"/>
              </a:spcBef>
              <a:buNone/>
              <a:defRPr lang="en-US" sz="2600" b="0" kern="1200" dirty="0">
                <a:solidFill>
                  <a:schemeClr val="tx1"/>
                </a:solidFill>
                <a:latin typeface="+mj-lt"/>
                <a:ea typeface="+mj-ea"/>
                <a:cs typeface="+mj-cs"/>
              </a:defRPr>
            </a:lvl1pPr>
          </a:lstStyle>
          <a:p>
            <a:r>
              <a:rPr lang="en-US" dirty="0"/>
              <a:t>Putting </a:t>
            </a:r>
            <a:r>
              <a:rPr lang="en-US" dirty="0" smtClean="0"/>
              <a:t>Everything Together</a:t>
            </a:r>
            <a:endParaRPr lang="en-US" dirty="0"/>
          </a:p>
        </p:txBody>
      </p:sp>
      <p:pic>
        <p:nvPicPr>
          <p:cNvPr id="5" name="Picture 4"/>
          <p:cNvPicPr>
            <a:picLocks noChangeAspect="1"/>
          </p:cNvPicPr>
          <p:nvPr/>
        </p:nvPicPr>
        <p:blipFill>
          <a:blip r:embed="rId3"/>
          <a:stretch>
            <a:fillRect/>
          </a:stretch>
        </p:blipFill>
        <p:spPr>
          <a:xfrm>
            <a:off x="5192784" y="3303539"/>
            <a:ext cx="1285875" cy="1838325"/>
          </a:xfrm>
          <a:prstGeom prst="rect">
            <a:avLst/>
          </a:prstGeom>
        </p:spPr>
      </p:pic>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l="8154" t="6472" r="30314" b="38995"/>
          <a:stretch/>
        </p:blipFill>
        <p:spPr>
          <a:xfrm>
            <a:off x="2172179" y="857250"/>
            <a:ext cx="3355318" cy="2748979"/>
          </a:xfrm>
          <a:prstGeom prst="rect">
            <a:avLst/>
          </a:prstGeom>
        </p:spPr>
      </p:pic>
      <p:sp>
        <p:nvSpPr>
          <p:cNvPr id="9" name="Rectangle 8"/>
          <p:cNvSpPr/>
          <p:nvPr/>
        </p:nvSpPr>
        <p:spPr>
          <a:xfrm>
            <a:off x="2519334" y="1593577"/>
            <a:ext cx="2743200" cy="646331"/>
          </a:xfrm>
          <a:prstGeom prst="rect">
            <a:avLst/>
          </a:prstGeom>
        </p:spPr>
        <p:txBody>
          <a:bodyPr wrap="square">
            <a:spAutoFit/>
          </a:bodyPr>
          <a:lstStyle/>
          <a:p>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How to bring relation between Model, Controller and Templates in the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application? </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43955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8587" y="1095670"/>
            <a:ext cx="4909842" cy="1200329"/>
          </a:xfrm>
          <a:prstGeom prst="rect">
            <a:avLst/>
          </a:prstGeom>
          <a:noFill/>
        </p:spPr>
        <p:txBody>
          <a:bodyPr wrap="square" rtlCol="0">
            <a:spAutoFit/>
          </a:bodyPr>
          <a:lstStyle/>
          <a:p>
            <a:pPr defTabSz="685783"/>
            <a:endPar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endParaRPr>
          </a:p>
          <a:p>
            <a:pPr defTabSz="685783"/>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defTabSz="685783"/>
            <a:r>
              <a:rPr lang="en-IN"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 </a:t>
            </a:r>
          </a:p>
          <a:p>
            <a:pPr marL="171450" indent="-171450" defTabSz="685783">
              <a:buFont typeface="Symbol" panose="05050102010706020507" pitchFamily="18" charset="2"/>
              <a:buChar char="®"/>
            </a:pP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defTabSz="685783">
              <a:buFont typeface="Symbol" panose="05050102010706020507" pitchFamily="18" charset="2"/>
              <a:buChar char="®"/>
            </a:pPr>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defTabSz="685783"/>
            <a:endParaRPr lang="en-IN" sz="1200" dirty="0">
              <a:solidFill>
                <a:srgbClr val="262626"/>
              </a:solidFill>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1911183" y="1642523"/>
            <a:ext cx="5018926" cy="2587253"/>
          </a:xfrm>
          <a:prstGeom prst="rect">
            <a:avLst/>
          </a:prstGeom>
          <a:solidFill>
            <a:schemeClr val="bg2">
              <a:lumMod val="90000"/>
            </a:schemeClr>
          </a:solidFill>
          <a:ln>
            <a:solidFill>
              <a:schemeClr val="bg2">
                <a:lumMod val="90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r>
              <a:rPr lang="en-US" sz="1200" dirty="0">
                <a:latin typeface="Tahoma" panose="020B0604030504040204" pitchFamily="34" charset="0"/>
                <a:ea typeface="Tahoma" panose="020B0604030504040204" pitchFamily="34" charset="0"/>
                <a:cs typeface="Tahoma" panose="020B0604030504040204" pitchFamily="34" charset="0"/>
              </a:rPr>
              <a:t>app.controller('</a:t>
            </a:r>
            <a:r>
              <a:rPr lang="en-US" sz="1200" dirty="0" err="1">
                <a:latin typeface="Tahoma" panose="020B0604030504040204" pitchFamily="34" charset="0"/>
                <a:ea typeface="Tahoma" panose="020B0604030504040204" pitchFamily="34" charset="0"/>
                <a:cs typeface="Tahoma" panose="020B0604030504040204" pitchFamily="34" charset="0"/>
              </a:rPr>
              <a:t>ProductsController</a:t>
            </a:r>
            <a:r>
              <a:rPr lang="en-US" sz="1200" dirty="0">
                <a:latin typeface="Tahoma" panose="020B0604030504040204" pitchFamily="34" charset="0"/>
                <a:ea typeface="Tahoma" panose="020B0604030504040204" pitchFamily="34" charset="0"/>
                <a:cs typeface="Tahoma" panose="020B0604030504040204" pitchFamily="34" charset="0"/>
              </a:rPr>
              <a:t>', ['$scope', function($scope) {  </a:t>
            </a:r>
          </a:p>
          <a:p>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scope.product</a:t>
            </a:r>
            <a:r>
              <a:rPr lang="en-US" sz="1200" dirty="0">
                <a:latin typeface="Tahoma" panose="020B0604030504040204" pitchFamily="34" charset="0"/>
                <a:ea typeface="Tahoma" panose="020B0604030504040204" pitchFamily="34" charset="0"/>
                <a:cs typeface="Tahoma" panose="020B0604030504040204" pitchFamily="34" charset="0"/>
              </a:rPr>
              <a:t> = {</a:t>
            </a:r>
          </a:p>
          <a:p>
            <a:r>
              <a:rPr lang="en-US" sz="1200" dirty="0">
                <a:latin typeface="Tahoma" panose="020B0604030504040204" pitchFamily="34" charset="0"/>
                <a:ea typeface="Tahoma" panose="020B0604030504040204" pitchFamily="34" charset="0"/>
                <a:cs typeface="Tahoma" panose="020B0604030504040204" pitchFamily="34" charset="0"/>
              </a:rPr>
              <a:t>        id: 1,</a:t>
            </a:r>
          </a:p>
          <a:p>
            <a:r>
              <a:rPr lang="en-US" sz="1200" dirty="0">
                <a:latin typeface="Tahoma" panose="020B0604030504040204" pitchFamily="34" charset="0"/>
                <a:ea typeface="Tahoma" panose="020B0604030504040204" pitchFamily="34" charset="0"/>
                <a:cs typeface="Tahoma" panose="020B0604030504040204" pitchFamily="34" charset="0"/>
              </a:rPr>
              <a:t>        name: 'Smart Phones‘,</a:t>
            </a:r>
          </a:p>
          <a:p>
            <a:r>
              <a:rPr lang="en-US" sz="1200" dirty="0">
                <a:latin typeface="Tahoma" panose="020B0604030504040204" pitchFamily="34" charset="0"/>
                <a:ea typeface="Tahoma" panose="020B0604030504040204" pitchFamily="34" charset="0"/>
                <a:cs typeface="Tahoma" panose="020B0604030504040204" pitchFamily="34" charset="0"/>
              </a:rPr>
              <a:t>        type: ‘Mobile‘,</a:t>
            </a:r>
          </a:p>
          <a:p>
            <a:r>
              <a:rPr lang="en-US" sz="1200" dirty="0">
                <a:latin typeface="Tahoma" panose="020B0604030504040204" pitchFamily="34" charset="0"/>
                <a:ea typeface="Tahoma" panose="020B0604030504040204" pitchFamily="34" charset="0"/>
                <a:cs typeface="Tahoma" panose="020B0604030504040204" pitchFamily="34" charset="0"/>
              </a:rPr>
              <a:t>        stores: [</a:t>
            </a:r>
          </a:p>
          <a:p>
            <a:r>
              <a:rPr lang="en-US" sz="1200" dirty="0">
                <a:latin typeface="Tahoma" panose="020B0604030504040204" pitchFamily="34" charset="0"/>
                <a:ea typeface="Tahoma" panose="020B0604030504040204" pitchFamily="34" charset="0"/>
                <a:cs typeface="Tahoma" panose="020B0604030504040204" pitchFamily="34" charset="0"/>
              </a:rPr>
              <a:t>            { id: 1, name: 'Samsung Galaxy', quantity: 5},</a:t>
            </a:r>
          </a:p>
          <a:p>
            <a:r>
              <a:rPr lang="en-US" sz="1200" dirty="0">
                <a:latin typeface="Tahoma" panose="020B0604030504040204" pitchFamily="34" charset="0"/>
                <a:ea typeface="Tahoma" panose="020B0604030504040204" pitchFamily="34" charset="0"/>
                <a:cs typeface="Tahoma" panose="020B0604030504040204" pitchFamily="34" charset="0"/>
              </a:rPr>
              <a:t>            { id: 2, name: 'Nokia', quantity: 3},</a:t>
            </a:r>
          </a:p>
          <a:p>
            <a:r>
              <a:rPr lang="en-US" sz="1200" dirty="0">
                <a:latin typeface="Tahoma" panose="020B0604030504040204" pitchFamily="34" charset="0"/>
                <a:ea typeface="Tahoma" panose="020B0604030504040204" pitchFamily="34" charset="0"/>
                <a:cs typeface="Tahoma" panose="020B0604030504040204" pitchFamily="34" charset="0"/>
              </a:rPr>
              <a:t>            { id: 3, name: 'HTC', quantity: 6}</a:t>
            </a:r>
          </a:p>
          <a:p>
            <a:r>
              <a:rPr lang="en-US" sz="1200" dirty="0">
                <a:latin typeface="Tahoma" panose="020B0604030504040204" pitchFamily="34" charset="0"/>
                <a:ea typeface="Tahoma" panose="020B0604030504040204" pitchFamily="34" charset="0"/>
                <a:cs typeface="Tahoma" panose="020B0604030504040204" pitchFamily="34" charset="0"/>
              </a:rPr>
              <a:t>        ]</a:t>
            </a:r>
          </a:p>
          <a:p>
            <a:r>
              <a:rPr lang="en-US" sz="1200" dirty="0">
                <a:latin typeface="Tahoma" panose="020B0604030504040204" pitchFamily="34" charset="0"/>
                <a:ea typeface="Tahoma" panose="020B0604030504040204" pitchFamily="34" charset="0"/>
                <a:cs typeface="Tahoma" panose="020B0604030504040204" pitchFamily="34" charset="0"/>
              </a:rPr>
              <a:t>    };</a:t>
            </a:r>
          </a:p>
          <a:p>
            <a:r>
              <a:rPr lang="en-US" sz="1200" dirty="0">
                <a:latin typeface="Tahoma" panose="020B0604030504040204" pitchFamily="34" charset="0"/>
                <a:ea typeface="Tahoma" panose="020B0604030504040204" pitchFamily="34" charset="0"/>
                <a:cs typeface="Tahoma" panose="020B0604030504040204" pitchFamily="34" charset="0"/>
              </a:rPr>
              <a:t>}]);</a:t>
            </a:r>
          </a:p>
        </p:txBody>
      </p:sp>
      <p:cxnSp>
        <p:nvCxnSpPr>
          <p:cNvPr id="6" name="Straight Arrow Connector 5"/>
          <p:cNvCxnSpPr/>
          <p:nvPr/>
        </p:nvCxnSpPr>
        <p:spPr>
          <a:xfrm flipV="1">
            <a:off x="3605032" y="1411734"/>
            <a:ext cx="1197" cy="457200"/>
          </a:xfrm>
          <a:prstGeom prst="straightConnector1">
            <a:avLst/>
          </a:prstGeom>
          <a:ln>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219772" y="2131613"/>
            <a:ext cx="914400" cy="0"/>
          </a:xfrm>
          <a:prstGeom prst="straightConnector1">
            <a:avLst/>
          </a:prstGeom>
          <a:ln>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121473" y="1159148"/>
            <a:ext cx="967117" cy="276999"/>
          </a:xfrm>
          <a:prstGeom prst="rect">
            <a:avLst/>
          </a:prstGeom>
          <a:noFill/>
        </p:spPr>
        <p:txBody>
          <a:bodyPr wrap="square" rtlCol="0">
            <a:spAutoFit/>
          </a:bodyPr>
          <a:lstStyle/>
          <a:p>
            <a:pPr algn="ct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Controller</a:t>
            </a: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3" name="TextBox 12"/>
          <p:cNvSpPr txBox="1"/>
          <p:nvPr/>
        </p:nvSpPr>
        <p:spPr>
          <a:xfrm>
            <a:off x="4911184" y="1159746"/>
            <a:ext cx="2046515" cy="276999"/>
          </a:xfrm>
          <a:prstGeom prst="rect">
            <a:avLst/>
          </a:prstGeom>
          <a:noFill/>
        </p:spPr>
        <p:txBody>
          <a:bodyPr wrap="square" rtlCol="0">
            <a:spAutoFit/>
          </a:bodyPr>
          <a:lstStyle/>
          <a:p>
            <a:pPr algn="ct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Scope Injection</a:t>
            </a: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4" name="TextBox 13"/>
          <p:cNvSpPr txBox="1"/>
          <p:nvPr/>
        </p:nvSpPr>
        <p:spPr>
          <a:xfrm>
            <a:off x="622363" y="1993113"/>
            <a:ext cx="636989" cy="276999"/>
          </a:xfrm>
          <a:prstGeom prst="rect">
            <a:avLst/>
          </a:prstGeom>
          <a:noFill/>
        </p:spPr>
        <p:txBody>
          <a:bodyPr wrap="square" rtlCol="0">
            <a:spAutoFit/>
          </a:bodyPr>
          <a:lstStyle/>
          <a:p>
            <a:pPr algn="ct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Model</a:t>
            </a: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21" name="Title 3"/>
          <p:cNvSpPr txBox="1">
            <a:spLocks/>
          </p:cNvSpPr>
          <p:nvPr/>
        </p:nvSpPr>
        <p:spPr>
          <a:xfrm>
            <a:off x="477296" y="160775"/>
            <a:ext cx="7886700" cy="516428"/>
          </a:xfrm>
          <a:prstGeom prst="rect">
            <a:avLst/>
          </a:prstGeom>
        </p:spPr>
        <p:txBody>
          <a:bodyPr/>
          <a:lstStyle>
            <a:lvl1pPr algn="l" defTabSz="914378" rtl="0" eaLnBrk="1" latinLnBrk="0" hangingPunct="1">
              <a:spcBef>
                <a:spcPct val="0"/>
              </a:spcBef>
              <a:buNone/>
              <a:defRPr lang="en-US" sz="2600" b="0" kern="1200" dirty="0">
                <a:solidFill>
                  <a:schemeClr val="tx1"/>
                </a:solidFill>
                <a:latin typeface="+mj-lt"/>
                <a:ea typeface="+mj-ea"/>
                <a:cs typeface="+mj-cs"/>
              </a:defRPr>
            </a:lvl1pPr>
          </a:lstStyle>
          <a:p>
            <a:r>
              <a:rPr lang="en-US" dirty="0"/>
              <a:t>Controller Structure</a:t>
            </a:r>
          </a:p>
        </p:txBody>
      </p:sp>
      <p:cxnSp>
        <p:nvCxnSpPr>
          <p:cNvPr id="15" name="Straight Arrow Connector 14"/>
          <p:cNvCxnSpPr/>
          <p:nvPr/>
        </p:nvCxnSpPr>
        <p:spPr>
          <a:xfrm flipV="1">
            <a:off x="5871988" y="1437347"/>
            <a:ext cx="1197" cy="457200"/>
          </a:xfrm>
          <a:prstGeom prst="straightConnector1">
            <a:avLst/>
          </a:prstGeom>
          <a:ln>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1024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11183" y="1642524"/>
            <a:ext cx="5018926" cy="1634932"/>
          </a:xfrm>
          <a:prstGeom prst="rect">
            <a:avLst/>
          </a:prstGeom>
          <a:solidFill>
            <a:schemeClr val="bg2">
              <a:lumMod val="90000"/>
            </a:schemeClr>
          </a:solidFill>
          <a:ln>
            <a:solidFill>
              <a:schemeClr val="bg2">
                <a:lumMod val="90000"/>
              </a:schemeClr>
            </a:solidFill>
          </a:ln>
          <a:effectLst/>
        </p:spPr>
        <p:style>
          <a:lnRef idx="1">
            <a:schemeClr val="accent6"/>
          </a:lnRef>
          <a:fillRef idx="2">
            <a:schemeClr val="accent6"/>
          </a:fillRef>
          <a:effectRef idx="1">
            <a:schemeClr val="accent6"/>
          </a:effectRef>
          <a:fontRef idx="minor">
            <a:schemeClr val="dk1"/>
          </a:fontRef>
        </p:style>
        <p:txBody>
          <a:bodyPr rtlCol="0" anchor="ctr"/>
          <a:lstStyle/>
          <a:p>
            <a:r>
              <a:rPr lang="en-US" sz="1200" dirty="0">
                <a:latin typeface="Tahoma" panose="020B0604030504040204" pitchFamily="34" charset="0"/>
                <a:ea typeface="Tahoma" panose="020B0604030504040204" pitchFamily="34" charset="0"/>
                <a:cs typeface="Tahoma" panose="020B0604030504040204" pitchFamily="34" charset="0"/>
              </a:rPr>
              <a:t>&lt;div ng-controller="</a:t>
            </a:r>
            <a:r>
              <a:rPr lang="en-US" sz="1200" dirty="0" err="1">
                <a:latin typeface="Tahoma" panose="020B0604030504040204" pitchFamily="34" charset="0"/>
                <a:ea typeface="Tahoma" panose="020B0604030504040204" pitchFamily="34" charset="0"/>
                <a:cs typeface="Tahoma" panose="020B0604030504040204" pitchFamily="34" charset="0"/>
              </a:rPr>
              <a:t>ProductController</a:t>
            </a:r>
            <a:r>
              <a:rPr lang="en-US" sz="1200" dirty="0">
                <a:latin typeface="Tahoma" panose="020B0604030504040204" pitchFamily="34" charset="0"/>
                <a:ea typeface="Tahoma" panose="020B0604030504040204" pitchFamily="34" charset="0"/>
                <a:cs typeface="Tahoma" panose="020B0604030504040204" pitchFamily="34" charset="0"/>
              </a:rPr>
              <a:t>"&gt;  </a:t>
            </a:r>
          </a:p>
          <a:p>
            <a:r>
              <a:rPr lang="en-US" sz="1200" dirty="0">
                <a:latin typeface="Tahoma" panose="020B0604030504040204" pitchFamily="34" charset="0"/>
                <a:ea typeface="Tahoma" panose="020B0604030504040204" pitchFamily="34" charset="0"/>
                <a:cs typeface="Tahoma" panose="020B0604030504040204" pitchFamily="34" charset="0"/>
              </a:rPr>
              <a:t>    Id: &lt;span ng-bind="product.id"&gt;&lt;/span&gt;</a:t>
            </a:r>
          </a:p>
          <a:p>
            <a:r>
              <a:rPr lang="en-US" sz="1200" dirty="0">
                <a:latin typeface="Tahoma" panose="020B0604030504040204" pitchFamily="34" charset="0"/>
                <a:ea typeface="Tahoma" panose="020B0604030504040204" pitchFamily="34" charset="0"/>
                <a:cs typeface="Tahoma" panose="020B0604030504040204" pitchFamily="34" charset="0"/>
              </a:rPr>
              <a:t>    &lt;</a:t>
            </a:r>
            <a:r>
              <a:rPr lang="en-US" sz="1200" dirty="0" err="1">
                <a:latin typeface="Tahoma" panose="020B0604030504040204" pitchFamily="34" charset="0"/>
                <a:ea typeface="Tahoma" panose="020B0604030504040204" pitchFamily="34" charset="0"/>
                <a:cs typeface="Tahoma" panose="020B0604030504040204" pitchFamily="34" charset="0"/>
              </a:rPr>
              <a:t>br</a:t>
            </a:r>
            <a:r>
              <a:rPr lang="en-US" sz="1200" dirty="0">
                <a:latin typeface="Tahoma" panose="020B0604030504040204" pitchFamily="34" charset="0"/>
                <a:ea typeface="Tahoma" panose="020B0604030504040204" pitchFamily="34" charset="0"/>
                <a:cs typeface="Tahoma" panose="020B0604030504040204" pitchFamily="34" charset="0"/>
              </a:rPr>
              <a:t>/&gt;</a:t>
            </a:r>
          </a:p>
          <a:p>
            <a:r>
              <a:rPr lang="en-US" sz="1200" dirty="0">
                <a:latin typeface="Tahoma" panose="020B0604030504040204" pitchFamily="34" charset="0"/>
                <a:ea typeface="Tahoma" panose="020B0604030504040204" pitchFamily="34" charset="0"/>
                <a:cs typeface="Tahoma" panose="020B0604030504040204" pitchFamily="34" charset="0"/>
              </a:rPr>
              <a:t>    Name:&lt;input type="text" ng-model="product.name" /&gt;</a:t>
            </a:r>
          </a:p>
          <a:p>
            <a:r>
              <a:rPr lang="en-US" sz="1200" dirty="0">
                <a:latin typeface="Tahoma" panose="020B0604030504040204" pitchFamily="34" charset="0"/>
                <a:ea typeface="Tahoma" panose="020B0604030504040204" pitchFamily="34" charset="0"/>
                <a:cs typeface="Tahoma" panose="020B0604030504040204" pitchFamily="34" charset="0"/>
              </a:rPr>
              <a:t>    &lt;</a:t>
            </a:r>
            <a:r>
              <a:rPr lang="en-US" sz="1200" dirty="0" err="1">
                <a:latin typeface="Tahoma" panose="020B0604030504040204" pitchFamily="34" charset="0"/>
                <a:ea typeface="Tahoma" panose="020B0604030504040204" pitchFamily="34" charset="0"/>
                <a:cs typeface="Tahoma" panose="020B0604030504040204" pitchFamily="34" charset="0"/>
              </a:rPr>
              <a:t>br</a:t>
            </a:r>
            <a:r>
              <a:rPr lang="en-US" sz="1200" dirty="0">
                <a:latin typeface="Tahoma" panose="020B0604030504040204" pitchFamily="34" charset="0"/>
                <a:ea typeface="Tahoma" panose="020B0604030504040204" pitchFamily="34" charset="0"/>
                <a:cs typeface="Tahoma" panose="020B0604030504040204" pitchFamily="34" charset="0"/>
              </a:rPr>
              <a:t>/&gt;</a:t>
            </a:r>
          </a:p>
          <a:p>
            <a:r>
              <a:rPr lang="en-US" sz="1200" dirty="0">
                <a:latin typeface="Tahoma" panose="020B0604030504040204" pitchFamily="34" charset="0"/>
                <a:ea typeface="Tahoma" panose="020B0604030504040204" pitchFamily="34" charset="0"/>
                <a:cs typeface="Tahoma" panose="020B0604030504040204" pitchFamily="34" charset="0"/>
              </a:rPr>
              <a:t>    Category: &lt;input type="text" ng-model="</a:t>
            </a:r>
            <a:r>
              <a:rPr lang="en-US" sz="1200" dirty="0" err="1">
                <a:latin typeface="Tahoma" panose="020B0604030504040204" pitchFamily="34" charset="0"/>
                <a:ea typeface="Tahoma" panose="020B0604030504040204" pitchFamily="34" charset="0"/>
                <a:cs typeface="Tahoma" panose="020B0604030504040204" pitchFamily="34" charset="0"/>
              </a:rPr>
              <a:t>product.type</a:t>
            </a:r>
            <a:r>
              <a:rPr lang="en-US" sz="1200" dirty="0">
                <a:latin typeface="Tahoma" panose="020B0604030504040204" pitchFamily="34" charset="0"/>
                <a:ea typeface="Tahoma" panose="020B0604030504040204" pitchFamily="34" charset="0"/>
                <a:cs typeface="Tahoma" panose="020B0604030504040204" pitchFamily="34" charset="0"/>
              </a:rPr>
              <a:t>" /&gt;</a:t>
            </a:r>
          </a:p>
          <a:p>
            <a:r>
              <a:rPr lang="en-US" sz="1200" dirty="0">
                <a:latin typeface="Tahoma" panose="020B0604030504040204" pitchFamily="34" charset="0"/>
                <a:ea typeface="Tahoma" panose="020B0604030504040204" pitchFamily="34" charset="0"/>
                <a:cs typeface="Tahoma" panose="020B0604030504040204" pitchFamily="34" charset="0"/>
              </a:rPr>
              <a:t>&lt;/div&gt;</a:t>
            </a:r>
          </a:p>
        </p:txBody>
      </p:sp>
      <p:cxnSp>
        <p:nvCxnSpPr>
          <p:cNvPr id="4" name="Straight Arrow Connector 3"/>
          <p:cNvCxnSpPr/>
          <p:nvPr/>
        </p:nvCxnSpPr>
        <p:spPr>
          <a:xfrm flipV="1">
            <a:off x="3933805" y="1329540"/>
            <a:ext cx="1197" cy="457200"/>
          </a:xfrm>
          <a:prstGeom prst="straightConnector1">
            <a:avLst/>
          </a:prstGeom>
          <a:ln>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a:off x="1159952" y="2200862"/>
            <a:ext cx="1737360" cy="0"/>
          </a:xfrm>
          <a:prstGeom prst="straightConnector1">
            <a:avLst/>
          </a:prstGeom>
          <a:ln>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450246" y="1076954"/>
            <a:ext cx="967117" cy="276999"/>
          </a:xfrm>
          <a:prstGeom prst="rect">
            <a:avLst/>
          </a:prstGeom>
          <a:noFill/>
        </p:spPr>
        <p:txBody>
          <a:bodyPr wrap="square" rtlCol="0">
            <a:spAutoFit/>
          </a:bodyPr>
          <a:lstStyle/>
          <a:p>
            <a:pPr algn="ct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Controller</a:t>
            </a: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7" name="TextBox 6"/>
          <p:cNvSpPr txBox="1"/>
          <p:nvPr/>
        </p:nvSpPr>
        <p:spPr>
          <a:xfrm>
            <a:off x="416946" y="1946015"/>
            <a:ext cx="890464" cy="461665"/>
          </a:xfrm>
          <a:prstGeom prst="rect">
            <a:avLst/>
          </a:prstGeom>
          <a:noFill/>
        </p:spPr>
        <p:txBody>
          <a:bodyPr wrap="square" rtlCol="0">
            <a:spAutoFit/>
          </a:bodyPr>
          <a:lstStyle/>
          <a:p>
            <a:pPr algn="ct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AngularJS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Binding</a:t>
            </a: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cxnSp>
        <p:nvCxnSpPr>
          <p:cNvPr id="8" name="Straight Arrow Connector 7"/>
          <p:cNvCxnSpPr/>
          <p:nvPr/>
        </p:nvCxnSpPr>
        <p:spPr>
          <a:xfrm flipV="1">
            <a:off x="5370531" y="1353953"/>
            <a:ext cx="865882" cy="1053727"/>
          </a:xfrm>
          <a:prstGeom prst="straightConnector1">
            <a:avLst/>
          </a:prstGeom>
          <a:ln>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897312" y="1993113"/>
            <a:ext cx="552934" cy="207749"/>
          </a:xfrm>
          <a:prstGeom prst="rect">
            <a:avLst/>
          </a:prstGeom>
          <a:noFill/>
          <a:ln w="190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752854" y="1076954"/>
            <a:ext cx="967117" cy="276999"/>
          </a:xfrm>
          <a:prstGeom prst="rect">
            <a:avLst/>
          </a:prstGeom>
          <a:noFill/>
        </p:spPr>
        <p:txBody>
          <a:bodyPr wrap="square" rtlCol="0">
            <a:spAutoFit/>
          </a:bodyPr>
          <a:lstStyle/>
          <a:p>
            <a:pPr algn="ct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Model</a:t>
            </a:r>
          </a:p>
        </p:txBody>
      </p:sp>
      <p:cxnSp>
        <p:nvCxnSpPr>
          <p:cNvPr id="12" name="Straight Arrow Connector 11"/>
          <p:cNvCxnSpPr/>
          <p:nvPr/>
        </p:nvCxnSpPr>
        <p:spPr>
          <a:xfrm>
            <a:off x="4611900" y="2833099"/>
            <a:ext cx="0" cy="731520"/>
          </a:xfrm>
          <a:prstGeom prst="straightConnector1">
            <a:avLst/>
          </a:prstGeom>
          <a:ln>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28341" y="3564619"/>
            <a:ext cx="967117" cy="646331"/>
          </a:xfrm>
          <a:prstGeom prst="rect">
            <a:avLst/>
          </a:prstGeom>
          <a:noFill/>
        </p:spPr>
        <p:txBody>
          <a:bodyPr wrap="square" rtlCol="0">
            <a:spAutoFit/>
          </a:bodyPr>
          <a:lstStyle/>
          <a:p>
            <a:pPr algn="ct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Binds form control to property</a:t>
            </a:r>
          </a:p>
        </p:txBody>
      </p:sp>
      <p:cxnSp>
        <p:nvCxnSpPr>
          <p:cNvPr id="14" name="Straight Arrow Connector 13"/>
          <p:cNvCxnSpPr/>
          <p:nvPr/>
        </p:nvCxnSpPr>
        <p:spPr>
          <a:xfrm>
            <a:off x="5900474" y="2842567"/>
            <a:ext cx="1271414" cy="1"/>
          </a:xfrm>
          <a:prstGeom prst="straightConnector1">
            <a:avLst/>
          </a:prstGeom>
          <a:ln>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22095" y="2611734"/>
            <a:ext cx="967117" cy="461665"/>
          </a:xfrm>
          <a:prstGeom prst="rect">
            <a:avLst/>
          </a:prstGeom>
          <a:noFill/>
        </p:spPr>
        <p:txBody>
          <a:bodyPr wrap="square" rtlCol="0">
            <a:spAutoFit/>
          </a:bodyPr>
          <a:lstStyle/>
          <a:p>
            <a:pPr algn="ct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 Model Attribute</a:t>
            </a:r>
          </a:p>
        </p:txBody>
      </p:sp>
      <p:sp>
        <p:nvSpPr>
          <p:cNvPr id="17" name="Title 3"/>
          <p:cNvSpPr txBox="1">
            <a:spLocks/>
          </p:cNvSpPr>
          <p:nvPr/>
        </p:nvSpPr>
        <p:spPr>
          <a:xfrm>
            <a:off x="477296" y="160775"/>
            <a:ext cx="7886700" cy="516428"/>
          </a:xfrm>
          <a:prstGeom prst="rect">
            <a:avLst/>
          </a:prstGeom>
        </p:spPr>
        <p:txBody>
          <a:bodyPr/>
          <a:lstStyle>
            <a:lvl1pPr algn="l" defTabSz="914378" rtl="0" eaLnBrk="1" latinLnBrk="0" hangingPunct="1">
              <a:spcBef>
                <a:spcPct val="0"/>
              </a:spcBef>
              <a:buNone/>
              <a:defRPr lang="en-US" sz="2600" b="0" kern="1200" dirty="0">
                <a:solidFill>
                  <a:schemeClr val="tx1"/>
                </a:solidFill>
                <a:latin typeface="+mj-lt"/>
                <a:ea typeface="+mj-ea"/>
                <a:cs typeface="+mj-cs"/>
              </a:defRPr>
            </a:lvl1pPr>
          </a:lstStyle>
          <a:p>
            <a:r>
              <a:rPr lang="en-US" dirty="0" smtClean="0"/>
              <a:t>Two Way Data Binding</a:t>
            </a:r>
            <a:endParaRPr lang="en-US" dirty="0"/>
          </a:p>
        </p:txBody>
      </p:sp>
    </p:spTree>
    <p:extLst>
      <p:ext uri="{BB962C8B-B14F-4D97-AF65-F5344CB8AC3E}">
        <p14:creationId xmlns:p14="http://schemas.microsoft.com/office/powerpoint/2010/main" val="1862373511"/>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6997" y="2256149"/>
            <a:ext cx="7911101" cy="1077218"/>
          </a:xfrm>
          <a:prstGeom prst="rect">
            <a:avLst/>
          </a:prstGeom>
        </p:spPr>
        <p:txBody>
          <a:bodyPr wrap="square">
            <a:spAutoFit/>
          </a:bodyPr>
          <a:lstStyle/>
          <a:p>
            <a:pPr algn="ctr"/>
            <a:r>
              <a:rPr lang="en-IN" sz="3200" b="1" dirty="0" smtClean="0">
                <a:solidFill>
                  <a:srgbClr val="0070C0"/>
                </a:solidFill>
                <a:latin typeface="+mj-lt"/>
                <a:ea typeface="Tahoma" pitchFamily="34" charset="0"/>
                <a:cs typeface="Tahoma" pitchFamily="34" charset="0"/>
              </a:rPr>
              <a:t>DEMO</a:t>
            </a:r>
          </a:p>
          <a:p>
            <a:pPr algn="ctr"/>
            <a:r>
              <a:rPr lang="en-IN" sz="3200" b="1" dirty="0">
                <a:solidFill>
                  <a:srgbClr val="0070C0"/>
                </a:solidFill>
                <a:latin typeface="+mj-lt"/>
                <a:ea typeface="Tahoma" pitchFamily="34" charset="0"/>
                <a:cs typeface="Tahoma" pitchFamily="34" charset="0"/>
              </a:rPr>
              <a:t>Controllers</a:t>
            </a:r>
          </a:p>
        </p:txBody>
      </p:sp>
    </p:spTree>
    <p:extLst>
      <p:ext uri="{BB962C8B-B14F-4D97-AF65-F5344CB8AC3E}">
        <p14:creationId xmlns:p14="http://schemas.microsoft.com/office/powerpoint/2010/main" val="772540994"/>
      </p:ext>
    </p:extLst>
  </p:cSld>
  <p:clrMapOvr>
    <a:masterClrMapping/>
  </p:clrMapOvr>
  <p:timing>
    <p:tnLst>
      <p:par>
        <p:cTn id="1" dur="indefinite" restart="never" nodeType="tmRoot"/>
      </p:par>
    </p:tnLst>
  </p:timing>
</p:sld>
</file>

<file path=ppt/theme/theme1.xml><?xml version="1.0" encoding="utf-8"?>
<a:theme xmlns:a="http://schemas.openxmlformats.org/drawingml/2006/main" name="Brain4ce_course_template">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Custom 7">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Edureka Template" id="{F9F14CF6-D38C-49D2-99F2-2C9F9AA9BBAF}" vid="{DDA1398E-4555-467B-8376-8AFFDA04FD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Edureka Template</Template>
  <TotalTime>3319</TotalTime>
  <Words>952</Words>
  <Application>Microsoft Office PowerPoint</Application>
  <PresentationFormat>On-screen Show (16:9)</PresentationFormat>
  <Paragraphs>202</Paragraphs>
  <Slides>32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Castellar</vt:lpstr>
      <vt:lpstr>Symbol</vt:lpstr>
      <vt:lpstr>Tahoma</vt:lpstr>
      <vt:lpstr>Brain4ce_course_template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Need of Custom Directives</vt:lpstr>
      <vt:lpstr>Custom Directive Usage</vt:lpstr>
      <vt:lpstr>PowerPoint Presentation</vt:lpstr>
      <vt:lpstr>PowerPoint Presentation</vt:lpstr>
      <vt:lpstr>Need of Custom Filters</vt:lpstr>
      <vt:lpstr>Custom Filter Structure</vt:lpstr>
      <vt:lpstr>PowerPoint Presentation</vt:lpstr>
      <vt:lpstr>Unit Testing</vt:lpstr>
      <vt:lpstr>Manual Testing</vt:lpstr>
      <vt:lpstr>Unit Testing With Angular.js</vt:lpstr>
      <vt:lpstr>PowerPoint Presentation</vt:lpstr>
      <vt:lpstr>Node.js</vt:lpstr>
      <vt:lpstr>Why Node.js ?</vt:lpstr>
      <vt:lpstr>Node.js Architecture</vt:lpstr>
      <vt:lpstr>Who uses Node.js? </vt:lpstr>
      <vt:lpstr>PowerPoint Presentation</vt:lpstr>
      <vt:lpstr>Course Features </vt:lpstr>
      <vt:lpstr>Course Topics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  Name of the Module</dc:title>
  <dc:creator>Prachi Agrawal</dc:creator>
  <cp:lastModifiedBy>Awanish</cp:lastModifiedBy>
  <cp:revision>719</cp:revision>
  <dcterms:created xsi:type="dcterms:W3CDTF">2015-02-16T06:07:34Z</dcterms:created>
  <dcterms:modified xsi:type="dcterms:W3CDTF">2015-05-25T07:31:39Z</dcterms:modified>
</cp:coreProperties>
</file>