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78" r:id="rId3"/>
  </p:sldMasterIdLst>
  <p:notesMasterIdLst>
    <p:notesMasterId r:id="rId38"/>
  </p:notesMasterIdLst>
  <p:handoutMasterIdLst>
    <p:handoutMasterId r:id="rId39"/>
  </p:handoutMasterIdLst>
  <p:sldIdLst>
    <p:sldId id="279" r:id="rId4"/>
    <p:sldId id="259" r:id="rId5"/>
    <p:sldId id="275" r:id="rId6"/>
    <p:sldId id="281" r:id="rId7"/>
    <p:sldId id="282" r:id="rId8"/>
    <p:sldId id="313" r:id="rId9"/>
    <p:sldId id="283" r:id="rId10"/>
    <p:sldId id="314" r:id="rId11"/>
    <p:sldId id="285" r:id="rId12"/>
    <p:sldId id="305" r:id="rId13"/>
    <p:sldId id="306" r:id="rId14"/>
    <p:sldId id="310" r:id="rId15"/>
    <p:sldId id="286" r:id="rId16"/>
    <p:sldId id="308" r:id="rId17"/>
    <p:sldId id="309" r:id="rId18"/>
    <p:sldId id="287" r:id="rId19"/>
    <p:sldId id="288" r:id="rId20"/>
    <p:sldId id="289" r:id="rId21"/>
    <p:sldId id="290" r:id="rId22"/>
    <p:sldId id="291" r:id="rId23"/>
    <p:sldId id="292" r:id="rId24"/>
    <p:sldId id="293" r:id="rId25"/>
    <p:sldId id="296" r:id="rId26"/>
    <p:sldId id="297" r:id="rId27"/>
    <p:sldId id="294" r:id="rId28"/>
    <p:sldId id="299" r:id="rId29"/>
    <p:sldId id="311" r:id="rId30"/>
    <p:sldId id="312" r:id="rId31"/>
    <p:sldId id="298" r:id="rId32"/>
    <p:sldId id="295" r:id="rId33"/>
    <p:sldId id="300" r:id="rId34"/>
    <p:sldId id="266" r:id="rId35"/>
    <p:sldId id="280" r:id="rId36"/>
    <p:sldId id="268" r:id="rId3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63" userDrawn="1">
          <p15:clr>
            <a:srgbClr val="A4A3A4"/>
          </p15:clr>
        </p15:guide>
        <p15:guide id="2" pos="544" userDrawn="1">
          <p15:clr>
            <a:srgbClr val="F26B43"/>
          </p15:clr>
        </p15:guide>
        <p15:guide id="3" pos="5375" userDrawn="1">
          <p15:clr>
            <a:srgbClr val="F26B43"/>
          </p15:clr>
        </p15:guide>
        <p15:guide id="4" pos="317" userDrawn="1">
          <p15:clr>
            <a:srgbClr val="F26B43"/>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mala" initials="K" lastIdx="7" clrIdx="0">
    <p:extLst>
      <p:ext uri="{19B8F6BF-5375-455C-9EA6-DF929625EA0E}">
        <p15:presenceInfo xmlns:p15="http://schemas.microsoft.com/office/powerpoint/2012/main" userId="Komala" providerId="None"/>
      </p:ext>
    </p:extLst>
  </p:cmAuthor>
  <p:cmAuthor id="2" name="Puja" initials="P" lastIdx="7" clrIdx="1">
    <p:extLst>
      <p:ext uri="{19B8F6BF-5375-455C-9EA6-DF929625EA0E}">
        <p15:presenceInfo xmlns:p15="http://schemas.microsoft.com/office/powerpoint/2012/main" userId="Puj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EF4F"/>
    <a:srgbClr val="FFFF97"/>
    <a:srgbClr val="FBF9E1"/>
    <a:srgbClr val="FFFFCC"/>
    <a:srgbClr val="FFFFEF"/>
    <a:srgbClr val="E6EDF6"/>
    <a:srgbClr val="EBE9DD"/>
    <a:srgbClr val="F4F3EC"/>
    <a:srgbClr val="E9EFF7"/>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9767" autoAdjust="0"/>
  </p:normalViewPr>
  <p:slideViewPr>
    <p:cSldViewPr snapToGrid="0">
      <p:cViewPr varScale="1">
        <p:scale>
          <a:sx n="88" d="100"/>
          <a:sy n="88" d="100"/>
        </p:scale>
        <p:origin x="900" y="66"/>
      </p:cViewPr>
      <p:guideLst>
        <p:guide orient="horz" pos="463"/>
        <p:guide pos="544"/>
        <p:guide pos="5375"/>
        <p:guide pos="317"/>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4-08-08T16:58:12.851" idx="7">
    <p:pos x="10" y="10"/>
    <p:text>Please check the formation.</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26E7E-2F0B-4AC2-AD6F-93B1B88AF8C8}" type="datetimeFigureOut">
              <a:rPr lang="en-IN" smtClean="0"/>
              <a:pPr/>
              <a:t>27-05-2015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C8A833-AE93-4139-817F-FAF153CDC784}" type="slidenum">
              <a:rPr lang="en-IN" smtClean="0"/>
              <a:pPr/>
              <a:t>‹#›</a:t>
            </a:fld>
            <a:endParaRPr lang="en-IN"/>
          </a:p>
        </p:txBody>
      </p:sp>
    </p:spTree>
    <p:extLst>
      <p:ext uri="{BB962C8B-B14F-4D97-AF65-F5344CB8AC3E}">
        <p14:creationId xmlns:p14="http://schemas.microsoft.com/office/powerpoint/2010/main" val="27678229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E1610E-CA69-4419-8132-CB4BA6DBC7A0}" type="datetimeFigureOut">
              <a:rPr lang="en-IN" smtClean="0"/>
              <a:pPr/>
              <a:t>27-05-2015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E33455-0439-48A9-8026-64001E22A131}" type="slidenum">
              <a:rPr lang="en-IN" smtClean="0"/>
              <a:pPr/>
              <a:t>‹#›</a:t>
            </a:fld>
            <a:endParaRPr lang="en-IN"/>
          </a:p>
        </p:txBody>
      </p:sp>
    </p:spTree>
    <p:extLst>
      <p:ext uri="{BB962C8B-B14F-4D97-AF65-F5344CB8AC3E}">
        <p14:creationId xmlns:p14="http://schemas.microsoft.com/office/powerpoint/2010/main" val="1213520740"/>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900" kern="1200" dirty="0" smtClean="0">
                <a:solidFill>
                  <a:schemeClr val="tx1"/>
                </a:solidFill>
                <a:latin typeface="+mn-lt"/>
                <a:ea typeface="+mn-ea"/>
                <a:cs typeface="+mn-cs"/>
              </a:rPr>
              <a:t>For more information you can pick up from this location.</a:t>
            </a:r>
          </a:p>
          <a:p>
            <a:r>
              <a:rPr lang="en-US" sz="900" kern="1200" dirty="0" smtClean="0">
                <a:solidFill>
                  <a:schemeClr val="tx1"/>
                </a:solidFill>
                <a:latin typeface="+mn-lt"/>
                <a:ea typeface="+mn-ea"/>
                <a:cs typeface="+mn-cs"/>
              </a:rPr>
              <a:t>http://www.rtr.com/Ready-to-Run_Software/Web_Services-ROI_Notes1.pdf</a:t>
            </a:r>
          </a:p>
          <a:p>
            <a:endParaRPr lang="en-US" sz="900" kern="120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86E33455-0439-48A9-8026-64001E22A131}" type="slidenum">
              <a:rPr lang="en-IN" smtClean="0"/>
              <a:pPr/>
              <a:t>9</a:t>
            </a:fld>
            <a:endParaRPr lang="en-IN"/>
          </a:p>
        </p:txBody>
      </p:sp>
    </p:spTree>
    <p:extLst>
      <p:ext uri="{BB962C8B-B14F-4D97-AF65-F5344CB8AC3E}">
        <p14:creationId xmlns:p14="http://schemas.microsoft.com/office/powerpoint/2010/main" val="3352086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900" kern="1200" dirty="0" smtClean="0">
                <a:solidFill>
                  <a:schemeClr val="tx1"/>
                </a:solidFill>
                <a:latin typeface="+mn-lt"/>
                <a:ea typeface="+mn-ea"/>
                <a:cs typeface="+mn-cs"/>
              </a:rPr>
              <a:t>For more information you can pick up from this location.</a:t>
            </a:r>
          </a:p>
          <a:p>
            <a:r>
              <a:rPr lang="en-US" sz="900" kern="1200" dirty="0" smtClean="0">
                <a:solidFill>
                  <a:schemeClr val="tx1"/>
                </a:solidFill>
                <a:latin typeface="+mn-lt"/>
                <a:ea typeface="+mn-ea"/>
                <a:cs typeface="+mn-cs"/>
              </a:rPr>
              <a:t>http://www.rtr.com/Ready-to-Run_Software/Web_Services-ROI_Notes1.pdf</a:t>
            </a:r>
          </a:p>
          <a:p>
            <a:endParaRPr lang="en-US" sz="900" kern="120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86E33455-0439-48A9-8026-64001E22A131}" type="slidenum">
              <a:rPr lang="en-IN" smtClean="0">
                <a:solidFill>
                  <a:prstClr val="black"/>
                </a:solidFill>
              </a:rPr>
              <a:pPr/>
              <a:t>10</a:t>
            </a:fld>
            <a:endParaRPr lang="en-IN">
              <a:solidFill>
                <a:prstClr val="black"/>
              </a:solidFill>
            </a:endParaRPr>
          </a:p>
        </p:txBody>
      </p:sp>
    </p:spTree>
    <p:extLst>
      <p:ext uri="{BB962C8B-B14F-4D97-AF65-F5344CB8AC3E}">
        <p14:creationId xmlns:p14="http://schemas.microsoft.com/office/powerpoint/2010/main" val="3645809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900" kern="1200" dirty="0" smtClean="0">
                <a:solidFill>
                  <a:schemeClr val="tx1"/>
                </a:solidFill>
                <a:latin typeface="+mn-lt"/>
                <a:ea typeface="+mn-ea"/>
                <a:cs typeface="+mn-cs"/>
              </a:rPr>
              <a:t>For more information you can pick up from this location.</a:t>
            </a:r>
          </a:p>
          <a:p>
            <a:r>
              <a:rPr lang="en-US" sz="900" kern="1200" dirty="0" smtClean="0">
                <a:solidFill>
                  <a:schemeClr val="tx1"/>
                </a:solidFill>
                <a:latin typeface="+mn-lt"/>
                <a:ea typeface="+mn-ea"/>
                <a:cs typeface="+mn-cs"/>
              </a:rPr>
              <a:t>http://www.rtr.com/Ready-to-Run_Software/Web_Services-ROI_Notes1.pdf</a:t>
            </a:r>
          </a:p>
          <a:p>
            <a:endParaRPr lang="en-US" sz="900" kern="120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86E33455-0439-48A9-8026-64001E22A131}" type="slidenum">
              <a:rPr lang="en-IN" smtClean="0">
                <a:solidFill>
                  <a:prstClr val="black"/>
                </a:solidFill>
              </a:rPr>
              <a:pPr/>
              <a:t>11</a:t>
            </a:fld>
            <a:endParaRPr lang="en-IN">
              <a:solidFill>
                <a:prstClr val="black"/>
              </a:solidFill>
            </a:endParaRPr>
          </a:p>
        </p:txBody>
      </p:sp>
    </p:spTree>
    <p:extLst>
      <p:ext uri="{BB962C8B-B14F-4D97-AF65-F5344CB8AC3E}">
        <p14:creationId xmlns:p14="http://schemas.microsoft.com/office/powerpoint/2010/main" val="1893311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smtClean="0">
                <a:solidFill>
                  <a:schemeClr val="tx1"/>
                </a:solidFill>
                <a:latin typeface="+mn-lt"/>
                <a:ea typeface="+mn-ea"/>
                <a:cs typeface="+mn-cs"/>
              </a:rPr>
              <a:t>http://www.zdnet.com/blog/service-oriented/ten-examples-of-soa-at-work-right-now/508</a:t>
            </a:r>
          </a:p>
          <a:p>
            <a:endParaRPr lang="en-US" sz="900" kern="120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86E33455-0439-48A9-8026-64001E22A131}" type="slidenum">
              <a:rPr lang="en-IN" smtClean="0"/>
              <a:pPr/>
              <a:t>18</a:t>
            </a:fld>
            <a:endParaRPr lang="en-IN"/>
          </a:p>
        </p:txBody>
      </p:sp>
    </p:spTree>
    <p:extLst>
      <p:ext uri="{BB962C8B-B14F-4D97-AF65-F5344CB8AC3E}">
        <p14:creationId xmlns:p14="http://schemas.microsoft.com/office/powerpoint/2010/main" val="3784115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6E33455-0439-48A9-8026-64001E22A131}" type="slidenum">
              <a:rPr lang="en-IN" smtClean="0"/>
              <a:pPr/>
              <a:t>21</a:t>
            </a:fld>
            <a:endParaRPr lang="en-IN"/>
          </a:p>
        </p:txBody>
      </p:sp>
    </p:spTree>
    <p:extLst>
      <p:ext uri="{BB962C8B-B14F-4D97-AF65-F5344CB8AC3E}">
        <p14:creationId xmlns:p14="http://schemas.microsoft.com/office/powerpoint/2010/main" val="1046910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900" dirty="0" smtClean="0"/>
              <a:t>I am going to provide two demos.  One with SOAP and another with REST.</a:t>
            </a:r>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900" dirty="0" smtClean="0"/>
              <a:t>SOAP</a:t>
            </a:r>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900" dirty="0" smtClean="0"/>
              <a:t>Generate 3 methods on server.</a:t>
            </a:r>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900" dirty="0" smtClean="0"/>
              <a:t>1 To display Hello with the given name from the client .</a:t>
            </a:r>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900" dirty="0" smtClean="0"/>
              <a:t>2. Server method adds the given data by the client and responds to the client .</a:t>
            </a:r>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900" dirty="0" smtClean="0"/>
              <a:t>3.  Server returns the largest of 3 numbers given by the client.</a:t>
            </a:r>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900" dirty="0" smtClean="0"/>
              <a:t>REST</a:t>
            </a:r>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900" dirty="0" smtClean="0"/>
              <a:t>1. Send the message to Server using Text, HTML using REST Client </a:t>
            </a:r>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900" dirty="0" smtClean="0"/>
              <a:t>2. Server responds by sending the same message in different format like </a:t>
            </a:r>
            <a:r>
              <a:rPr lang="en-IN" altLang="en-US" sz="900" dirty="0" err="1" smtClean="0"/>
              <a:t>XML,regular</a:t>
            </a:r>
            <a:r>
              <a:rPr lang="en-IN" altLang="en-US" sz="900" dirty="0" smtClean="0"/>
              <a:t> text,  HTML etc.,</a:t>
            </a:r>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900" dirty="0" smtClean="0"/>
              <a:t>3. I will demonstrate the accessing the Server's service using </a:t>
            </a:r>
            <a:r>
              <a:rPr lang="en-IN" altLang="en-US" sz="900" dirty="0" err="1" smtClean="0"/>
              <a:t>weblink</a:t>
            </a:r>
            <a:r>
              <a:rPr lang="en-IN" altLang="en-US" sz="900" dirty="0" smtClean="0"/>
              <a:t> in browser .</a:t>
            </a:r>
          </a:p>
          <a:p>
            <a:endParaRPr lang="en-IN" dirty="0"/>
          </a:p>
        </p:txBody>
      </p:sp>
      <p:sp>
        <p:nvSpPr>
          <p:cNvPr id="4" name="Slide Number Placeholder 3"/>
          <p:cNvSpPr>
            <a:spLocks noGrp="1"/>
          </p:cNvSpPr>
          <p:nvPr>
            <p:ph type="sldNum" sz="quarter" idx="10"/>
          </p:nvPr>
        </p:nvSpPr>
        <p:spPr/>
        <p:txBody>
          <a:bodyPr/>
          <a:lstStyle/>
          <a:p>
            <a:fld id="{86E33455-0439-48A9-8026-64001E22A131}" type="slidenum">
              <a:rPr lang="en-IN" smtClean="0"/>
              <a:pPr/>
              <a:t>31</a:t>
            </a:fld>
            <a:endParaRPr lang="en-IN"/>
          </a:p>
        </p:txBody>
      </p:sp>
    </p:spTree>
    <p:extLst>
      <p:ext uri="{BB962C8B-B14F-4D97-AF65-F5344CB8AC3E}">
        <p14:creationId xmlns:p14="http://schemas.microsoft.com/office/powerpoint/2010/main" val="39750977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hyperlink" Target="http://www.edureka.co/java-j2ee-soa-training" TargetMode="External"/><Relationship Id="rId4" Type="http://schemas.openxmlformats.org/officeDocument/2006/relationships/image" Target="../media/image1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9.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hyperlink" Target="http://www.edureka.co/java-j2ee-soa-training" TargetMode="Externa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3.jpeg"/><Relationship Id="rId1" Type="http://schemas.openxmlformats.org/officeDocument/2006/relationships/slideMaster" Target="../slideMasters/slideMaster1.xml"/><Relationship Id="rId4" Type="http://schemas.openxmlformats.org/officeDocument/2006/relationships/image" Target="../media/image2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jpe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6.jpeg"/><Relationship Id="rId11" Type="http://schemas.openxmlformats.org/officeDocument/2006/relationships/hyperlink" Target="http://www.edureka.co/java-j2ee-soa-training" TargetMode="External"/><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hyperlink" Target="http://www.edureka.co/java-j2ee-soa-training" TargetMode="External"/><Relationship Id="rId5" Type="http://schemas.microsoft.com/office/2007/relationships/hdphoto" Target="../media/hdphoto1.wdp"/><Relationship Id="rId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hyperlink" Target="http://www.edureka.co/java-j2ee-soa-training" TargetMode="External"/><Relationship Id="rId4"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hyperlink" Target="http://www.edureka.co/java-j2ee-soa-training" TargetMode="External"/><Relationship Id="rId4" Type="http://schemas.openxmlformats.org/officeDocument/2006/relationships/image" Target="../media/image1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hyperlink" Target="http://www.edureka.co/java-j2ee-soa-training" TargetMode="External"/><Relationship Id="rId4" Type="http://schemas.openxmlformats.org/officeDocument/2006/relationships/image" Target="../media/image17.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180" y="57150"/>
            <a:ext cx="8403020" cy="51435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2" descr="copyright stamp - stock photo"/>
          <p:cNvPicPr>
            <a:picLocks noChangeAspect="1" noChangeArrowheads="1"/>
          </p:cNvPicPr>
          <p:nvPr userDrawn="1"/>
        </p:nvPicPr>
        <p:blipFill>
          <a:blip r:embed="rId4"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2315076" y="666749"/>
            <a:ext cx="4286250" cy="447675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339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9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4">
            <a:lum bright="70000" contrast="-70000"/>
            <a:extLst>
              <a:ext uri="{28A0092B-C50C-407E-A947-70E740481C1C}">
                <a14:useLocalDpi xmlns:a14="http://schemas.microsoft.com/office/drawing/2010/main" val="0"/>
              </a:ext>
            </a:extLst>
          </a:blip>
          <a:srcRect t="13581" r="3827" b="9027"/>
          <a:stretch/>
        </p:blipFill>
        <p:spPr>
          <a:xfrm>
            <a:off x="4680992" y="1265981"/>
            <a:ext cx="3744416" cy="3013258"/>
          </a:xfrm>
          <a:prstGeom prst="rect">
            <a:avLst/>
          </a:prstGeom>
        </p:spPr>
      </p:pic>
      <p:sp>
        <p:nvSpPr>
          <p:cNvPr id="7" name="Rectangle 6"/>
          <p:cNvSpPr/>
          <p:nvPr userDrawn="1"/>
        </p:nvSpPr>
        <p:spPr>
          <a:xfrm>
            <a:off x="6184868" y="4795839"/>
            <a:ext cx="2855590" cy="276999"/>
          </a:xfrm>
          <a:prstGeom prst="rect">
            <a:avLst/>
          </a:prstGeom>
        </p:spPr>
        <p:txBody>
          <a:bodyPr wrap="none">
            <a:spAutoFit/>
          </a:bodyPr>
          <a:lstStyle/>
          <a:p>
            <a:r>
              <a:rPr lang="en-IN" sz="1200" dirty="0" smtClean="0">
                <a:latin typeface="Tahoma" panose="020B0604030504040204" pitchFamily="34" charset="0"/>
                <a:ea typeface="Tahoma" panose="020B0604030504040204" pitchFamily="34" charset="0"/>
                <a:cs typeface="Tahoma" panose="020B0604030504040204" pitchFamily="34" charset="0"/>
                <a:hlinkClick r:id="rId5"/>
              </a:rPr>
              <a:t>www.edureka.co/java-j2ee-soa-training</a:t>
            </a:r>
            <a:endParaRPr lang="en-IN" sz="12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70855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0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 y="-1"/>
            <a:ext cx="9144001" cy="5147673"/>
          </a:xfrm>
          <a:prstGeom prst="rect">
            <a:avLst/>
          </a:prstGeom>
        </p:spPr>
      </p:pic>
      <p:pic>
        <p:nvPicPr>
          <p:cNvPr id="10" name="Pictur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044075" y="123478"/>
            <a:ext cx="1840832" cy="331350"/>
          </a:xfrm>
          <a:prstGeom prst="rect">
            <a:avLst/>
          </a:prstGeom>
        </p:spPr>
      </p:pic>
    </p:spTree>
    <p:extLst>
      <p:ext uri="{BB962C8B-B14F-4D97-AF65-F5344CB8AC3E}">
        <p14:creationId xmlns:p14="http://schemas.microsoft.com/office/powerpoint/2010/main" val="1093210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endParaRPr lang="en-US" dirty="0">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p:nvPr>
        </p:nvSpPr>
        <p:spPr>
          <a:xfrm>
            <a:off x="1124400" y="2057400"/>
            <a:ext cx="7010400" cy="857250"/>
          </a:xfrm>
        </p:spPr>
        <p:txBody>
          <a:bodyPr/>
          <a:lstStyle>
            <a:lvl1pPr algn="l">
              <a:defRPr/>
            </a:lvl1pPr>
          </a:lstStyle>
          <a:p>
            <a:r>
              <a:rPr lang="en-US" smtClean="0"/>
              <a:t>Click to edit Master title style</a:t>
            </a:r>
            <a:endParaRPr lang="en-US" dirty="0"/>
          </a:p>
        </p:txBody>
      </p:sp>
      <p:sp>
        <p:nvSpPr>
          <p:cNvPr id="7" name="Rectangle 6"/>
          <p:cNvSpPr/>
          <p:nvPr userDrawn="1"/>
        </p:nvSpPr>
        <p:spPr>
          <a:xfrm>
            <a:off x="8371368" y="4356249"/>
            <a:ext cx="772633" cy="8229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8"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3200400" y="1200152"/>
            <a:ext cx="3238500" cy="6536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9042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5"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userDrawn="1"/>
        </p:nvSpPr>
        <p:spPr>
          <a:xfrm>
            <a:off x="6184868" y="4795839"/>
            <a:ext cx="2855590" cy="276999"/>
          </a:xfrm>
          <a:prstGeom prst="rect">
            <a:avLst/>
          </a:prstGeom>
        </p:spPr>
        <p:txBody>
          <a:bodyPr wrap="none">
            <a:spAutoFit/>
          </a:bodyPr>
          <a:lstStyle/>
          <a:p>
            <a:r>
              <a:rPr lang="en-IN" sz="1200" dirty="0" smtClean="0">
                <a:latin typeface="Tahoma" panose="020B0604030504040204" pitchFamily="34" charset="0"/>
                <a:ea typeface="Tahoma" panose="020B0604030504040204" pitchFamily="34" charset="0"/>
                <a:cs typeface="Tahoma" panose="020B0604030504040204" pitchFamily="34" charset="0"/>
                <a:hlinkClick r:id="rId4"/>
              </a:rPr>
              <a:t>www.edureka.co/java-j2ee-soa-training</a:t>
            </a:r>
            <a:endParaRPr lang="en-IN" sz="1200" dirty="0">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userDrawn="1"/>
        </p:nvSpPr>
        <p:spPr>
          <a:xfrm>
            <a:off x="866275" y="4786214"/>
            <a:ext cx="6400800" cy="492443"/>
          </a:xfrm>
          <a:prstGeom prst="rect">
            <a:avLst/>
          </a:prstGeom>
          <a:noFill/>
        </p:spPr>
        <p:txBody>
          <a:bodyPr wrap="square" rtlCol="0">
            <a:spAutoFit/>
          </a:bodyPr>
          <a:lstStyle/>
          <a:p>
            <a:pPr lvl="1"/>
            <a:r>
              <a:rPr lang="en-US" sz="1400" dirty="0" smtClean="0"/>
              <a:t> </a:t>
            </a:r>
            <a:r>
              <a:rPr lang="en-US" sz="1200" dirty="0" smtClean="0"/>
              <a:t>Twitter </a:t>
            </a:r>
            <a:r>
              <a:rPr lang="en-US" sz="1200" dirty="0">
                <a:solidFill>
                  <a:srgbClr val="00B0F0"/>
                </a:solidFill>
              </a:rPr>
              <a:t>@</a:t>
            </a:r>
            <a:r>
              <a:rPr lang="en-US" sz="1200" dirty="0" smtClean="0">
                <a:solidFill>
                  <a:srgbClr val="00B0F0"/>
                </a:solidFill>
              </a:rPr>
              <a:t>edurekaIN</a:t>
            </a:r>
            <a:r>
              <a:rPr lang="en-US" sz="1200" dirty="0" smtClean="0"/>
              <a:t>, Facebook </a:t>
            </a:r>
            <a:r>
              <a:rPr lang="en-US" sz="1200" dirty="0">
                <a:solidFill>
                  <a:srgbClr val="00B0F0"/>
                </a:solidFill>
              </a:rPr>
              <a:t>/</a:t>
            </a:r>
            <a:r>
              <a:rPr lang="en-US" sz="1200" dirty="0" smtClean="0">
                <a:solidFill>
                  <a:srgbClr val="00B0F0"/>
                </a:solidFill>
              </a:rPr>
              <a:t>edurekaIN</a:t>
            </a:r>
            <a:r>
              <a:rPr lang="en-US" sz="1200" dirty="0" smtClean="0"/>
              <a:t>, use </a:t>
            </a:r>
            <a:r>
              <a:rPr lang="en-US" sz="1200" dirty="0" smtClean="0">
                <a:solidFill>
                  <a:srgbClr val="00B0F0"/>
                </a:solidFill>
              </a:rPr>
              <a:t>#askEdureka </a:t>
            </a:r>
            <a:r>
              <a:rPr lang="en-US" sz="1200" dirty="0" smtClean="0"/>
              <a:t>for Questions</a:t>
            </a:r>
          </a:p>
          <a:p>
            <a:pPr lvl="1"/>
            <a:endParaRPr lang="en-US" sz="1200" dirty="0">
              <a:solidFill>
                <a:schemeClr val="tx2">
                  <a:lumMod val="60000"/>
                  <a:lumOff val="40000"/>
                </a:schemeClr>
              </a:solidFill>
            </a:endParaRPr>
          </a:p>
        </p:txBody>
      </p:sp>
    </p:spTree>
    <p:extLst>
      <p:ext uri="{BB962C8B-B14F-4D97-AF65-F5344CB8AC3E}">
        <p14:creationId xmlns:p14="http://schemas.microsoft.com/office/powerpoint/2010/main" val="2879874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userDrawn="1"/>
        </p:nvSpPr>
        <p:spPr>
          <a:xfrm>
            <a:off x="0" y="0"/>
            <a:ext cx="9144000" cy="5143499"/>
          </a:xfrm>
          <a:prstGeom prst="rect">
            <a:avLst/>
          </a:prstGeom>
          <a:blipFill>
            <a:blip r:embed="rId2" cstate="print"/>
            <a:stretch>
              <a:fillRect/>
            </a:stretch>
          </a:blipFill>
        </p:spPr>
        <p:txBody>
          <a:bodyPr wrap="square" lIns="0" tIns="0" rIns="0" bIns="0" rtlCol="0">
            <a:spAutoFit/>
          </a:body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dirty="0"/>
          </a:p>
        </p:txBody>
      </p:sp>
      <p:pic>
        <p:nvPicPr>
          <p:cNvPr id="6"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p:cNvPicPr>
            <a:picLocks noChangeAspect="1"/>
          </p:cNvPicPr>
          <p:nvPr userDrawn="1"/>
        </p:nvPicPr>
        <p:blipFill rotWithShape="1">
          <a:blip r:embed="rId4">
            <a:extLst>
              <a:ext uri="{28A0092B-C50C-407E-A947-70E740481C1C}">
                <a14:useLocalDpi xmlns:a14="http://schemas.microsoft.com/office/drawing/2010/main" val="0"/>
              </a:ext>
            </a:extLst>
          </a:blip>
          <a:srcRect l="14498" t="1522" r="17542" b="6038"/>
          <a:stretch/>
        </p:blipFill>
        <p:spPr>
          <a:xfrm>
            <a:off x="3410423" y="281440"/>
            <a:ext cx="2478796" cy="2677101"/>
          </a:xfrm>
          <a:prstGeom prst="rect">
            <a:avLst/>
          </a:prstGeom>
        </p:spPr>
      </p:pic>
    </p:spTree>
    <p:extLst>
      <p:ext uri="{BB962C8B-B14F-4D97-AF65-F5344CB8AC3E}">
        <p14:creationId xmlns:p14="http://schemas.microsoft.com/office/powerpoint/2010/main" val="201970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Title and Conten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5662" y="285750"/>
            <a:ext cx="1614488" cy="290608"/>
          </a:xfrm>
          <a:prstGeom prst="rect">
            <a:avLst/>
          </a:prstGeom>
        </p:spPr>
      </p:pic>
      <p:sp>
        <p:nvSpPr>
          <p:cNvPr id="6" name="TextBox 5"/>
          <p:cNvSpPr txBox="1"/>
          <p:nvPr userDrawn="1"/>
        </p:nvSpPr>
        <p:spPr>
          <a:xfrm>
            <a:off x="866275" y="4786214"/>
            <a:ext cx="6400800" cy="492443"/>
          </a:xfrm>
          <a:prstGeom prst="rect">
            <a:avLst/>
          </a:prstGeom>
          <a:noFill/>
        </p:spPr>
        <p:txBody>
          <a:bodyPr wrap="square" rtlCol="0">
            <a:spAutoFit/>
          </a:bodyPr>
          <a:lstStyle/>
          <a:p>
            <a:pPr lvl="1"/>
            <a:r>
              <a:rPr lang="en-US" sz="1400" dirty="0" smtClean="0"/>
              <a:t> </a:t>
            </a:r>
            <a:r>
              <a:rPr lang="en-US" sz="1200" dirty="0" smtClean="0"/>
              <a:t>Twitter </a:t>
            </a:r>
            <a:r>
              <a:rPr lang="en-US" sz="1200" dirty="0">
                <a:solidFill>
                  <a:srgbClr val="00B0F0"/>
                </a:solidFill>
              </a:rPr>
              <a:t>@</a:t>
            </a:r>
            <a:r>
              <a:rPr lang="en-US" sz="1200" dirty="0" smtClean="0">
                <a:solidFill>
                  <a:srgbClr val="00B0F0"/>
                </a:solidFill>
              </a:rPr>
              <a:t>edurekaIN</a:t>
            </a:r>
            <a:r>
              <a:rPr lang="en-US" sz="1200" dirty="0" smtClean="0"/>
              <a:t>, Facebook </a:t>
            </a:r>
            <a:r>
              <a:rPr lang="en-US" sz="1200" dirty="0">
                <a:solidFill>
                  <a:srgbClr val="00B0F0"/>
                </a:solidFill>
              </a:rPr>
              <a:t>/</a:t>
            </a:r>
            <a:r>
              <a:rPr lang="en-US" sz="1200" dirty="0" smtClean="0">
                <a:solidFill>
                  <a:srgbClr val="00B0F0"/>
                </a:solidFill>
              </a:rPr>
              <a:t>edurekaIN</a:t>
            </a:r>
            <a:r>
              <a:rPr lang="en-US" sz="1200" dirty="0" smtClean="0"/>
              <a:t>, use </a:t>
            </a:r>
            <a:r>
              <a:rPr lang="en-US" sz="1200" dirty="0" smtClean="0">
                <a:solidFill>
                  <a:srgbClr val="00B0F0"/>
                </a:solidFill>
              </a:rPr>
              <a:t>#askEdureka </a:t>
            </a:r>
            <a:r>
              <a:rPr lang="en-US" sz="1200" dirty="0" smtClean="0"/>
              <a:t>for Questions</a:t>
            </a:r>
          </a:p>
          <a:p>
            <a:pPr lvl="1"/>
            <a:endParaRPr lang="en-US" sz="1200" dirty="0">
              <a:solidFill>
                <a:schemeClr val="tx2">
                  <a:lumMod val="60000"/>
                  <a:lumOff val="40000"/>
                </a:schemeClr>
              </a:solidFill>
            </a:endParaRPr>
          </a:p>
        </p:txBody>
      </p:sp>
    </p:spTree>
    <p:extLst>
      <p:ext uri="{BB962C8B-B14F-4D97-AF65-F5344CB8AC3E}">
        <p14:creationId xmlns:p14="http://schemas.microsoft.com/office/powerpoint/2010/main" val="2376441351"/>
      </p:ext>
    </p:extLst>
  </p:cSld>
  <p:clrMapOvr>
    <a:masterClrMapping/>
  </p:clrMapOvr>
  <p:transition spd="slow"/>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5662" y="285750"/>
            <a:ext cx="1614488" cy="290608"/>
          </a:xfrm>
          <a:prstGeom prst="rect">
            <a:avLst/>
          </a:prstGeom>
        </p:spPr>
      </p:pic>
    </p:spTree>
    <p:extLst>
      <p:ext uri="{BB962C8B-B14F-4D97-AF65-F5344CB8AC3E}">
        <p14:creationId xmlns:p14="http://schemas.microsoft.com/office/powerpoint/2010/main" val="2663369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6771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1" y="2880361"/>
            <a:ext cx="6400799" cy="49249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1" y="4783456"/>
            <a:ext cx="2926079" cy="257175"/>
          </a:xfrm>
          <a:prstGeom prst="rect">
            <a:avLst/>
          </a:prstGeom>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457200" y="4783456"/>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5/27/2015</a:t>
            </a:fld>
            <a:endParaRPr lang="en-US">
              <a:solidFill>
                <a:prstClr val="black">
                  <a:tint val="75000"/>
                </a:prstClr>
              </a:solidFill>
            </a:endParaRPr>
          </a:p>
        </p:txBody>
      </p:sp>
      <p:sp>
        <p:nvSpPr>
          <p:cNvPr id="6" name="Holder 6"/>
          <p:cNvSpPr>
            <a:spLocks noGrp="1"/>
          </p:cNvSpPr>
          <p:nvPr>
            <p:ph type="sldNum" sz="quarter" idx="7"/>
          </p:nvPr>
        </p:nvSpPr>
        <p:spPr>
          <a:xfrm>
            <a:off x="6583680" y="4783456"/>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7529919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pic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Box 10"/>
          <p:cNvSpPr txBox="1"/>
          <p:nvPr userDrawn="1"/>
        </p:nvSpPr>
        <p:spPr>
          <a:xfrm>
            <a:off x="34925" y="4795839"/>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5662" y="285750"/>
            <a:ext cx="1614488" cy="290608"/>
          </a:xfrm>
          <a:prstGeom prst="rect">
            <a:avLst/>
          </a:prstGeom>
        </p:spPr>
      </p:pic>
      <p:sp>
        <p:nvSpPr>
          <p:cNvPr id="6" name="TextBox 9"/>
          <p:cNvSpPr txBox="1"/>
          <p:nvPr userDrawn="1"/>
        </p:nvSpPr>
        <p:spPr>
          <a:xfrm>
            <a:off x="6850827" y="4795065"/>
            <a:ext cx="2190536"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solidFill>
                  <a:srgbClr val="0070C0"/>
                </a:solidFill>
                <a:latin typeface="Tahoma" pitchFamily="34" charset="0"/>
                <a:ea typeface="Tahoma" pitchFamily="34" charset="0"/>
                <a:cs typeface="Tahoma" pitchFamily="34" charset="0"/>
              </a:rPr>
              <a:t>www.edureka.in/data-science</a:t>
            </a:r>
            <a:endParaRPr lang="en-IN" sz="1200" dirty="0">
              <a:solidFill>
                <a:srgbClr val="0070C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271900567"/>
      </p:ext>
    </p:extLst>
  </p:cSld>
  <p:clrMapOvr>
    <a:masterClrMapping/>
  </p:clrMapOvr>
  <p:transition spd="slow"/>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opics">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Box 10"/>
          <p:cNvSpPr txBox="1"/>
          <p:nvPr userDrawn="1"/>
        </p:nvSpPr>
        <p:spPr>
          <a:xfrm>
            <a:off x="34925" y="4795839"/>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5662" y="285750"/>
            <a:ext cx="1614488" cy="290608"/>
          </a:xfrm>
          <a:prstGeom prst="rect">
            <a:avLst/>
          </a:prstGeom>
        </p:spPr>
      </p:pic>
      <p:sp>
        <p:nvSpPr>
          <p:cNvPr id="6" name="TextBox 9"/>
          <p:cNvSpPr txBox="1"/>
          <p:nvPr userDrawn="1"/>
        </p:nvSpPr>
        <p:spPr>
          <a:xfrm>
            <a:off x="6850827" y="4795065"/>
            <a:ext cx="2190536"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solidFill>
                  <a:srgbClr val="0070C0"/>
                </a:solidFill>
                <a:latin typeface="Tahoma" pitchFamily="34" charset="0"/>
                <a:ea typeface="Tahoma" pitchFamily="34" charset="0"/>
                <a:cs typeface="Tahoma" pitchFamily="34" charset="0"/>
              </a:rPr>
              <a:t>www.edureka.in/data-science</a:t>
            </a:r>
            <a:endParaRPr lang="en-IN" sz="1200" dirty="0">
              <a:solidFill>
                <a:srgbClr val="0070C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906483981"/>
      </p:ext>
    </p:extLst>
  </p:cSld>
  <p:clrMapOvr>
    <a:masterClrMapping/>
  </p:clrMapOvr>
  <p:transition spd="slow"/>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2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7950" y="142280"/>
            <a:ext cx="8403020" cy="514350"/>
          </a:xfrm>
        </p:spPr>
        <p:txBody>
          <a:bodyPr anchor="ctr" anchorCtr="0">
            <a:normAutofit/>
          </a:bodyPr>
          <a:lstStyle>
            <a:lvl1pPr algn="l">
              <a:defRPr sz="2600" b="0" baseline="0">
                <a:solidFill>
                  <a:schemeClr val="tx1">
                    <a:lumMod val="85000"/>
                    <a:lumOff val="15000"/>
                  </a:schemeClr>
                </a:solidFill>
              </a:defRPr>
            </a:lvl1pPr>
          </a:lstStyle>
          <a:p>
            <a:r>
              <a:rPr lang="en-US" dirty="0" smtClean="0"/>
              <a:t>How it Works?</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22" name="Table 21"/>
          <p:cNvGraphicFramePr>
            <a:graphicFrameLocks noGrp="1"/>
          </p:cNvGraphicFramePr>
          <p:nvPr userDrawn="1">
            <p:extLst>
              <p:ext uri="{D42A27DB-BD31-4B8C-83A1-F6EECF244321}">
                <p14:modId xmlns:p14="http://schemas.microsoft.com/office/powerpoint/2010/main" val="583226866"/>
              </p:ext>
            </p:extLst>
          </p:nvPr>
        </p:nvGraphicFramePr>
        <p:xfrm>
          <a:off x="456714" y="574982"/>
          <a:ext cx="6059016" cy="4457700"/>
        </p:xfrm>
        <a:graphic>
          <a:graphicData uri="http://schemas.openxmlformats.org/drawingml/2006/table">
            <a:tbl>
              <a:tblPr firstRow="1" bandRow="1"/>
              <a:tblGrid>
                <a:gridCol w="1066800"/>
                <a:gridCol w="4992216"/>
              </a:tblGrid>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LIVE On-line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Class Recording in LMS</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24/7 Post Class Support</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Module Wise Quiz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Project Work on Large Data Base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r h="742950">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endParaRPr lang="en-IN" sz="2400" dirty="0"/>
                    </a:p>
                  </a:txBody>
                  <a:tcPr>
                    <a:lnL>
                      <a:noFill/>
                    </a:lnL>
                    <a:lnR>
                      <a:noFill/>
                    </a:lnR>
                    <a:lnT>
                      <a:noFill/>
                    </a:lnT>
                    <a:lnB>
                      <a:noFill/>
                    </a:lnB>
                    <a:lnTlToBr w="12700" cmpd="sng">
                      <a:noFill/>
                      <a:prstDash val="solid"/>
                    </a:lnTlToBr>
                    <a:lnBlToTr w="12700" cmpd="sng">
                      <a:noFill/>
                      <a:prstDash val="solid"/>
                    </a:lnBlToTr>
                    <a:noFill/>
                  </a:tcPr>
                </a:tc>
                <a:tc>
                  <a:txBody>
                    <a:bodyPr/>
                    <a:lstStyle>
                      <a:lvl1pPr marL="0" algn="l" defTabSz="914355" rtl="0" eaLnBrk="1" latinLnBrk="0" hangingPunct="1">
                        <a:defRPr sz="1800" kern="1200">
                          <a:solidFill>
                            <a:schemeClr val="tx1"/>
                          </a:solidFill>
                          <a:latin typeface="Calibri"/>
                        </a:defRPr>
                      </a:lvl1pPr>
                      <a:lvl2pPr marL="457178" algn="l" defTabSz="914355" rtl="0" eaLnBrk="1" latinLnBrk="0" hangingPunct="1">
                        <a:defRPr sz="1800" kern="1200">
                          <a:solidFill>
                            <a:schemeClr val="tx1"/>
                          </a:solidFill>
                          <a:latin typeface="Calibri"/>
                        </a:defRPr>
                      </a:lvl2pPr>
                      <a:lvl3pPr marL="914355" algn="l" defTabSz="914355" rtl="0" eaLnBrk="1" latinLnBrk="0" hangingPunct="1">
                        <a:defRPr sz="1800" kern="1200">
                          <a:solidFill>
                            <a:schemeClr val="tx1"/>
                          </a:solidFill>
                          <a:latin typeface="Calibri"/>
                        </a:defRPr>
                      </a:lvl3pPr>
                      <a:lvl4pPr marL="1371532" algn="l" defTabSz="914355" rtl="0" eaLnBrk="1" latinLnBrk="0" hangingPunct="1">
                        <a:defRPr sz="1800" kern="1200">
                          <a:solidFill>
                            <a:schemeClr val="tx1"/>
                          </a:solidFill>
                          <a:latin typeface="Calibri"/>
                        </a:defRPr>
                      </a:lvl4pPr>
                      <a:lvl5pPr marL="1828709" algn="l" defTabSz="914355" rtl="0" eaLnBrk="1" latinLnBrk="0" hangingPunct="1">
                        <a:defRPr sz="1800" kern="1200">
                          <a:solidFill>
                            <a:schemeClr val="tx1"/>
                          </a:solidFill>
                          <a:latin typeface="Calibri"/>
                        </a:defRPr>
                      </a:lvl5pPr>
                      <a:lvl6pPr marL="2285886" algn="l" defTabSz="914355" rtl="0" eaLnBrk="1" latinLnBrk="0" hangingPunct="1">
                        <a:defRPr sz="1800" kern="1200">
                          <a:solidFill>
                            <a:schemeClr val="tx1"/>
                          </a:solidFill>
                          <a:latin typeface="Calibri"/>
                        </a:defRPr>
                      </a:lvl6pPr>
                      <a:lvl7pPr marL="2743064" algn="l" defTabSz="914355" rtl="0" eaLnBrk="1" latinLnBrk="0" hangingPunct="1">
                        <a:defRPr sz="1800" kern="1200">
                          <a:solidFill>
                            <a:schemeClr val="tx1"/>
                          </a:solidFill>
                          <a:latin typeface="Calibri"/>
                        </a:defRPr>
                      </a:lvl7pPr>
                      <a:lvl8pPr marL="3200240" algn="l" defTabSz="914355" rtl="0" eaLnBrk="1" latinLnBrk="0" hangingPunct="1">
                        <a:defRPr sz="1800" kern="1200">
                          <a:solidFill>
                            <a:schemeClr val="tx1"/>
                          </a:solidFill>
                          <a:latin typeface="Calibri"/>
                        </a:defRPr>
                      </a:lvl8pPr>
                      <a:lvl9pPr marL="3657418" algn="l" defTabSz="914355"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t>Verifiable Certificate</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400" dirty="0" smtClean="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endParaRPr>
                    </a:p>
                  </a:txBody>
                  <a:tcPr>
                    <a:lnL>
                      <a:noFill/>
                    </a:lnL>
                    <a:lnR>
                      <a:noFill/>
                    </a:lnR>
                    <a:lnT>
                      <a:noFill/>
                    </a:lnT>
                    <a:lnB>
                      <a:noFill/>
                    </a:lnB>
                    <a:lnTlToBr w="12700" cmpd="sng">
                      <a:noFill/>
                      <a:prstDash val="solid"/>
                    </a:lnTlToBr>
                    <a:lnBlToTr w="12700" cmpd="sng">
                      <a:noFill/>
                      <a:prstDash val="solid"/>
                    </a:lnBlToTr>
                    <a:noFill/>
                  </a:tcPr>
                </a:tc>
              </a:tr>
            </a:tbl>
          </a:graphicData>
        </a:graphic>
      </p:graphicFrame>
      <p:grpSp>
        <p:nvGrpSpPr>
          <p:cNvPr id="23" name="Group 22"/>
          <p:cNvGrpSpPr/>
          <p:nvPr userDrawn="1"/>
        </p:nvGrpSpPr>
        <p:grpSpPr>
          <a:xfrm>
            <a:off x="533400" y="742950"/>
            <a:ext cx="965632" cy="4114800"/>
            <a:chOff x="533400" y="895350"/>
            <a:chExt cx="965632" cy="4114800"/>
          </a:xfrm>
        </p:grpSpPr>
        <p:pic>
          <p:nvPicPr>
            <p:cNvPr id="24" name="Picture 23"/>
            <p:cNvPicPr>
              <a:picLocks noChangeAspect="1"/>
            </p:cNvPicPr>
            <p:nvPr/>
          </p:nvPicPr>
          <p:blipFill>
            <a:blip r:embed="rId4"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33400" y="1610550"/>
              <a:ext cx="853215" cy="504000"/>
            </a:xfrm>
            <a:prstGeom prst="rect">
              <a:avLst/>
            </a:prstGeom>
          </p:spPr>
        </p:pic>
        <p:grpSp>
          <p:nvGrpSpPr>
            <p:cNvPr id="25" name="Group 24"/>
            <p:cNvGrpSpPr/>
            <p:nvPr/>
          </p:nvGrpSpPr>
          <p:grpSpPr>
            <a:xfrm>
              <a:off x="762000" y="2296350"/>
              <a:ext cx="720000" cy="504000"/>
              <a:chOff x="5659045" y="1210738"/>
              <a:chExt cx="2153043" cy="1368288"/>
            </a:xfrm>
          </p:grpSpPr>
          <p:pic>
            <p:nvPicPr>
              <p:cNvPr id="30" name="Picture 29"/>
              <p:cNvPicPr>
                <a:picLocks noChangeAspect="1"/>
              </p:cNvPicPr>
              <p:nvPr/>
            </p:nvPicPr>
            <p:blipFill>
              <a:blip r:embed="rId5" cstate="print">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6641654" y="1408592"/>
                <a:ext cx="1170434" cy="1170434"/>
              </a:xfrm>
              <a:prstGeom prst="rect">
                <a:avLst/>
              </a:prstGeom>
            </p:spPr>
          </p:pic>
          <p:pic>
            <p:nvPicPr>
              <p:cNvPr id="31" name="Picture 30"/>
              <p:cNvPicPr>
                <a:picLocks noChangeAspect="1"/>
              </p:cNvPicPr>
              <p:nvPr/>
            </p:nvPicPr>
            <p:blipFill>
              <a:blip r:embed="rId6"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5659045" y="1210738"/>
                <a:ext cx="1135108" cy="1196016"/>
              </a:xfrm>
              <a:prstGeom prst="rect">
                <a:avLst/>
              </a:prstGeom>
            </p:spPr>
          </p:pic>
        </p:grpSp>
        <p:pic>
          <p:nvPicPr>
            <p:cNvPr id="26" name="Picture 2" descr="http://www.thewellatlentrise.org/img/quiz.png"/>
            <p:cNvPicPr>
              <a:picLocks noChangeAspect="1" noChangeArrowheads="1"/>
            </p:cNvPicPr>
            <p:nvPr/>
          </p:nvPicPr>
          <p:blipFill>
            <a:blip r:embed="rId7" cstate="print">
              <a:clrChange>
                <a:clrFrom>
                  <a:srgbClr val="000000">
                    <a:alpha val="0"/>
                  </a:srgbClr>
                </a:clrFrom>
                <a:clrTo>
                  <a:srgbClr val="000000">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838200" y="3028950"/>
              <a:ext cx="504000" cy="5040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p:cNvPicPr>
              <a:picLocks noChangeAspect="1"/>
            </p:cNvPicPr>
            <p:nvPr/>
          </p:nvPicPr>
          <p:blipFill>
            <a:blip r:embed="rId8"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3790950"/>
              <a:ext cx="612000" cy="560523"/>
            </a:xfrm>
            <a:prstGeom prst="rect">
              <a:avLst/>
            </a:prstGeom>
          </p:spPr>
        </p:pic>
        <p:pic>
          <p:nvPicPr>
            <p:cNvPr id="28" name="Picture 27"/>
            <p:cNvPicPr>
              <a:picLocks noChangeAspect="1"/>
            </p:cNvPicPr>
            <p:nvPr/>
          </p:nvPicPr>
          <p:blipFill>
            <a:blip r:embed="rId9"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762000" y="4398150"/>
              <a:ext cx="737032" cy="612000"/>
            </a:xfrm>
            <a:prstGeom prst="rect">
              <a:avLst/>
            </a:prstGeom>
          </p:spPr>
        </p:pic>
        <p:pic>
          <p:nvPicPr>
            <p:cNvPr id="29" name="Picture 28"/>
            <p:cNvPicPr>
              <a:picLocks noChangeAspect="1"/>
            </p:cNvPicPr>
            <p:nvPr/>
          </p:nvPicPr>
          <p:blipFill>
            <a:blip r:embed="rId10" cstate="print">
              <a:clrChange>
                <a:clrFrom>
                  <a:srgbClr val="FFFFFF"/>
                </a:clrFrom>
                <a:clrTo>
                  <a:srgbClr val="FFFFFF">
                    <a:alpha val="0"/>
                  </a:srgbClr>
                </a:clrTo>
              </a:clrChange>
              <a:duotone>
                <a:srgbClr val="4F81BD">
                  <a:shade val="45000"/>
                  <a:satMod val="135000"/>
                </a:srgbClr>
                <a:prstClr val="white"/>
              </a:duotone>
            </a:blip>
            <a:stretch>
              <a:fillRect/>
            </a:stretch>
          </p:blipFill>
          <p:spPr>
            <a:xfrm>
              <a:off x="838200" y="895350"/>
              <a:ext cx="504000" cy="509278"/>
            </a:xfrm>
            <a:prstGeom prst="rect">
              <a:avLst/>
            </a:prstGeom>
          </p:spPr>
        </p:pic>
      </p:grpSp>
      <p:sp>
        <p:nvSpPr>
          <p:cNvPr id="18" name="Rectangle 17"/>
          <p:cNvSpPr/>
          <p:nvPr userDrawn="1"/>
        </p:nvSpPr>
        <p:spPr>
          <a:xfrm>
            <a:off x="6184868" y="4795839"/>
            <a:ext cx="2855590" cy="276999"/>
          </a:xfrm>
          <a:prstGeom prst="rect">
            <a:avLst/>
          </a:prstGeom>
        </p:spPr>
        <p:txBody>
          <a:bodyPr wrap="none">
            <a:spAutoFit/>
          </a:bodyPr>
          <a:lstStyle/>
          <a:p>
            <a:r>
              <a:rPr lang="en-IN" sz="1200" dirty="0" smtClean="0">
                <a:latin typeface="Tahoma" panose="020B0604030504040204" pitchFamily="34" charset="0"/>
                <a:ea typeface="Tahoma" panose="020B0604030504040204" pitchFamily="34" charset="0"/>
                <a:cs typeface="Tahoma" panose="020B0604030504040204" pitchFamily="34" charset="0"/>
                <a:hlinkClick r:id="rId11"/>
              </a:rPr>
              <a:t>www.edureka.co/java-j2ee-soa-training</a:t>
            </a:r>
            <a:endParaRPr lang="en-IN" sz="1200" dirty="0">
              <a:latin typeface="Tahoma" panose="020B0604030504040204" pitchFamily="34" charset="0"/>
              <a:ea typeface="Tahoma" panose="020B0604030504040204" pitchFamily="34" charset="0"/>
              <a:cs typeface="Tahoma" panose="020B0604030504040204" pitchFamily="34" charset="0"/>
            </a:endParaRPr>
          </a:p>
        </p:txBody>
      </p:sp>
      <p:sp>
        <p:nvSpPr>
          <p:cNvPr id="19"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20" name="TextBox 19"/>
          <p:cNvSpPr txBox="1"/>
          <p:nvPr userDrawn="1"/>
        </p:nvSpPr>
        <p:spPr>
          <a:xfrm>
            <a:off x="914400" y="4805602"/>
            <a:ext cx="6400800" cy="492443"/>
          </a:xfrm>
          <a:prstGeom prst="rect">
            <a:avLst/>
          </a:prstGeom>
          <a:noFill/>
        </p:spPr>
        <p:txBody>
          <a:bodyPr wrap="square" rtlCol="0">
            <a:spAutoFit/>
          </a:bodyPr>
          <a:lstStyle/>
          <a:p>
            <a:pPr lvl="1"/>
            <a:r>
              <a:rPr lang="en-US" sz="1400" dirty="0" smtClean="0"/>
              <a:t> </a:t>
            </a:r>
            <a:r>
              <a:rPr lang="en-US" sz="1200" dirty="0" smtClean="0"/>
              <a:t>Twitter </a:t>
            </a:r>
            <a:r>
              <a:rPr lang="en-US" sz="1200" dirty="0">
                <a:solidFill>
                  <a:srgbClr val="00B0F0"/>
                </a:solidFill>
              </a:rPr>
              <a:t>@</a:t>
            </a:r>
            <a:r>
              <a:rPr lang="en-US" sz="1200" dirty="0" smtClean="0">
                <a:solidFill>
                  <a:srgbClr val="00B0F0"/>
                </a:solidFill>
              </a:rPr>
              <a:t>edurekaIN</a:t>
            </a:r>
            <a:r>
              <a:rPr lang="en-US" sz="1200" dirty="0" smtClean="0"/>
              <a:t>, Facebook </a:t>
            </a:r>
            <a:r>
              <a:rPr lang="en-US" sz="1200" dirty="0">
                <a:solidFill>
                  <a:srgbClr val="00B0F0"/>
                </a:solidFill>
              </a:rPr>
              <a:t>/</a:t>
            </a:r>
            <a:r>
              <a:rPr lang="en-US" sz="1200" dirty="0" smtClean="0">
                <a:solidFill>
                  <a:srgbClr val="00B0F0"/>
                </a:solidFill>
              </a:rPr>
              <a:t>edurekaIN</a:t>
            </a:r>
            <a:r>
              <a:rPr lang="en-US" sz="1200" dirty="0" smtClean="0"/>
              <a:t>, use </a:t>
            </a:r>
            <a:r>
              <a:rPr lang="en-US" sz="1200" dirty="0" smtClean="0">
                <a:solidFill>
                  <a:srgbClr val="00B0F0"/>
                </a:solidFill>
              </a:rPr>
              <a:t>#askEdureka </a:t>
            </a:r>
            <a:r>
              <a:rPr lang="en-US" sz="1200" dirty="0" smtClean="0"/>
              <a:t>for Questions</a:t>
            </a:r>
          </a:p>
          <a:p>
            <a:pPr lvl="1"/>
            <a:endParaRPr lang="en-US" sz="1200" dirty="0">
              <a:solidFill>
                <a:schemeClr val="tx2">
                  <a:lumMod val="60000"/>
                  <a:lumOff val="40000"/>
                </a:schemeClr>
              </a:solidFill>
            </a:endParaRPr>
          </a:p>
        </p:txBody>
      </p:sp>
    </p:spTree>
    <p:extLst>
      <p:ext uri="{BB962C8B-B14F-4D97-AF65-F5344CB8AC3E}">
        <p14:creationId xmlns:p14="http://schemas.microsoft.com/office/powerpoint/2010/main" val="1663025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and Conten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Box 10"/>
          <p:cNvSpPr txBox="1"/>
          <p:nvPr userDrawn="1"/>
        </p:nvSpPr>
        <p:spPr>
          <a:xfrm>
            <a:off x="34925" y="4795839"/>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5662" y="285750"/>
            <a:ext cx="1614488" cy="290608"/>
          </a:xfrm>
          <a:prstGeom prst="rect">
            <a:avLst/>
          </a:prstGeom>
        </p:spPr>
      </p:pic>
      <p:sp>
        <p:nvSpPr>
          <p:cNvPr id="6" name="TextBox 9"/>
          <p:cNvSpPr txBox="1"/>
          <p:nvPr userDrawn="1"/>
        </p:nvSpPr>
        <p:spPr>
          <a:xfrm>
            <a:off x="6850827" y="4795065"/>
            <a:ext cx="2190536"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solidFill>
                  <a:srgbClr val="0070C0"/>
                </a:solidFill>
                <a:latin typeface="Tahoma" pitchFamily="34" charset="0"/>
                <a:ea typeface="Tahoma" pitchFamily="34" charset="0"/>
                <a:cs typeface="Tahoma" pitchFamily="34" charset="0"/>
              </a:rPr>
              <a:t>www.edureka.in/data-science</a:t>
            </a:r>
            <a:endParaRPr lang="en-IN" sz="1200" dirty="0">
              <a:solidFill>
                <a:srgbClr val="0070C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237845907"/>
      </p:ext>
    </p:extLst>
  </p:cSld>
  <p:clrMapOvr>
    <a:masterClrMapping/>
  </p:clrMapOvr>
  <p:transition spd="slow"/>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7" name="Group 4"/>
          <p:cNvGrpSpPr>
            <a:grpSpLocks/>
          </p:cNvGrpSpPr>
          <p:nvPr userDrawn="1"/>
        </p:nvGrpSpPr>
        <p:grpSpPr bwMode="auto">
          <a:xfrm>
            <a:off x="722070" y="2258039"/>
            <a:ext cx="2601913" cy="2371712"/>
            <a:chOff x="684209" y="1762202"/>
            <a:chExt cx="2804581" cy="2175717"/>
          </a:xfrm>
        </p:grpSpPr>
        <p:sp>
          <p:nvSpPr>
            <p:cNvPr id="18" name="object 4"/>
            <p:cNvSpPr>
              <a:spLocks/>
            </p:cNvSpPr>
            <p:nvPr/>
          </p:nvSpPr>
          <p:spPr bwMode="auto">
            <a:xfrm>
              <a:off x="684209" y="1849496"/>
              <a:ext cx="2804581" cy="1965606"/>
            </a:xfrm>
            <a:custGeom>
              <a:avLst/>
              <a:gdLst>
                <a:gd name="T0" fmla="*/ 1259027 w 2804581"/>
                <a:gd name="T1" fmla="*/ 5527 h 1965606"/>
                <a:gd name="T2" fmla="*/ 1051882 w 2804581"/>
                <a:gd name="T3" fmla="*/ 31015 h 1965606"/>
                <a:gd name="T4" fmla="*/ 856487 w 2804581"/>
                <a:gd name="T5" fmla="*/ 77538 h 1965606"/>
                <a:gd name="T6" fmla="*/ 675790 w 2804581"/>
                <a:gd name="T7" fmla="*/ 141719 h 1965606"/>
                <a:gd name="T8" fmla="*/ 509771 w 2804581"/>
                <a:gd name="T9" fmla="*/ 224785 h 1965606"/>
                <a:gd name="T10" fmla="*/ 364346 w 2804581"/>
                <a:gd name="T11" fmla="*/ 322284 h 1965606"/>
                <a:gd name="T12" fmla="*/ 239453 w 2804581"/>
                <a:gd name="T13" fmla="*/ 432988 h 1965606"/>
                <a:gd name="T14" fmla="*/ 138095 w 2804581"/>
                <a:gd name="T15" fmla="*/ 555899 h 1965606"/>
                <a:gd name="T16" fmla="*/ 63172 w 2804581"/>
                <a:gd name="T17" fmla="*/ 689895 h 1965606"/>
                <a:gd name="T18" fmla="*/ 16159 w 2804581"/>
                <a:gd name="T19" fmla="*/ 832751 h 1965606"/>
                <a:gd name="T20" fmla="*/ 0 w 2804581"/>
                <a:gd name="T21" fmla="*/ 982239 h 1965606"/>
                <a:gd name="T22" fmla="*/ 16159 w 2804581"/>
                <a:gd name="T23" fmla="*/ 1131743 h 1965606"/>
                <a:gd name="T24" fmla="*/ 63172 w 2804581"/>
                <a:gd name="T25" fmla="*/ 1274599 h 1965606"/>
                <a:gd name="T26" fmla="*/ 138095 w 2804581"/>
                <a:gd name="T27" fmla="*/ 1408595 h 1965606"/>
                <a:gd name="T28" fmla="*/ 239453 w 2804581"/>
                <a:gd name="T29" fmla="*/ 1532611 h 1965606"/>
                <a:gd name="T30" fmla="*/ 364346 w 2804581"/>
                <a:gd name="T31" fmla="*/ 1643361 h 1965606"/>
                <a:gd name="T32" fmla="*/ 509771 w 2804581"/>
                <a:gd name="T33" fmla="*/ 1740799 h 1965606"/>
                <a:gd name="T34" fmla="*/ 675790 w 2804581"/>
                <a:gd name="T35" fmla="*/ 1823865 h 1965606"/>
                <a:gd name="T36" fmla="*/ 856487 w 2804581"/>
                <a:gd name="T37" fmla="*/ 1888092 h 1965606"/>
                <a:gd name="T38" fmla="*/ 1051882 w 2804581"/>
                <a:gd name="T39" fmla="*/ 1934600 h 1965606"/>
                <a:gd name="T40" fmla="*/ 1259027 w 2804581"/>
                <a:gd name="T41" fmla="*/ 1960069 h 1965606"/>
                <a:gd name="T42" fmla="*/ 1474975 w 2804581"/>
                <a:gd name="T43" fmla="*/ 1964499 h 1965606"/>
                <a:gd name="T44" fmla="*/ 1685068 w 2804581"/>
                <a:gd name="T45" fmla="*/ 1945673 h 1965606"/>
                <a:gd name="T46" fmla="*/ 1884864 w 2804581"/>
                <a:gd name="T47" fmla="*/ 1905811 h 1965606"/>
                <a:gd name="T48" fmla="*/ 2071518 w 2804581"/>
                <a:gd name="T49" fmla="*/ 1847112 h 1965606"/>
                <a:gd name="T50" fmla="*/ 2294651 w 2804581"/>
                <a:gd name="T51" fmla="*/ 1740799 h 1965606"/>
                <a:gd name="T52" fmla="*/ 2440199 w 2804581"/>
                <a:gd name="T53" fmla="*/ 1643361 h 1965606"/>
                <a:gd name="T54" fmla="*/ 2565072 w 2804581"/>
                <a:gd name="T55" fmla="*/ 1532611 h 1965606"/>
                <a:gd name="T56" fmla="*/ 2666403 w 2804581"/>
                <a:gd name="T57" fmla="*/ 1408595 h 1965606"/>
                <a:gd name="T58" fmla="*/ 2741326 w 2804581"/>
                <a:gd name="T59" fmla="*/ 1274599 h 1965606"/>
                <a:gd name="T60" fmla="*/ 2788409 w 2804581"/>
                <a:gd name="T61" fmla="*/ 1131743 h 1965606"/>
                <a:gd name="T62" fmla="*/ 2804581 w 2804581"/>
                <a:gd name="T63" fmla="*/ 982239 h 1965606"/>
                <a:gd name="T64" fmla="*/ 2788409 w 2804581"/>
                <a:gd name="T65" fmla="*/ 832751 h 1965606"/>
                <a:gd name="T66" fmla="*/ 2741326 w 2804581"/>
                <a:gd name="T67" fmla="*/ 689895 h 1965606"/>
                <a:gd name="T68" fmla="*/ 2666403 w 2804581"/>
                <a:gd name="T69" fmla="*/ 555899 h 1965606"/>
                <a:gd name="T70" fmla="*/ 2565072 w 2804581"/>
                <a:gd name="T71" fmla="*/ 432988 h 1965606"/>
                <a:gd name="T72" fmla="*/ 2440199 w 2804581"/>
                <a:gd name="T73" fmla="*/ 322285 h 1965606"/>
                <a:gd name="T74" fmla="*/ 2294651 w 2804581"/>
                <a:gd name="T75" fmla="*/ 224785 h 1965606"/>
                <a:gd name="T76" fmla="*/ 2130269 w 2804581"/>
                <a:gd name="T77" fmla="*/ 141719 h 1965606"/>
                <a:gd name="T78" fmla="*/ 1948037 w 2804581"/>
                <a:gd name="T79" fmla="*/ 77538 h 1965606"/>
                <a:gd name="T80" fmla="*/ 1752642 w 2804581"/>
                <a:gd name="T81" fmla="*/ 31015 h 1965606"/>
                <a:gd name="T82" fmla="*/ 1546971 w 2804581"/>
                <a:gd name="T83" fmla="*/ 5527 h 1965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04581" h="1965606">
                  <a:moveTo>
                    <a:pt x="1402999" y="0"/>
                  </a:moveTo>
                  <a:lnTo>
                    <a:pt x="1331003" y="1074"/>
                  </a:lnTo>
                  <a:lnTo>
                    <a:pt x="1259027" y="5527"/>
                  </a:lnTo>
                  <a:lnTo>
                    <a:pt x="1188505" y="11055"/>
                  </a:lnTo>
                  <a:lnTo>
                    <a:pt x="1119457" y="19960"/>
                  </a:lnTo>
                  <a:lnTo>
                    <a:pt x="1051882" y="31015"/>
                  </a:lnTo>
                  <a:lnTo>
                    <a:pt x="985761" y="44220"/>
                  </a:lnTo>
                  <a:lnTo>
                    <a:pt x="919660" y="59727"/>
                  </a:lnTo>
                  <a:lnTo>
                    <a:pt x="856487" y="77538"/>
                  </a:lnTo>
                  <a:lnTo>
                    <a:pt x="794788" y="96270"/>
                  </a:lnTo>
                  <a:lnTo>
                    <a:pt x="734542" y="118534"/>
                  </a:lnTo>
                  <a:lnTo>
                    <a:pt x="675790" y="141719"/>
                  </a:lnTo>
                  <a:lnTo>
                    <a:pt x="618492" y="167207"/>
                  </a:lnTo>
                  <a:lnTo>
                    <a:pt x="562668" y="194844"/>
                  </a:lnTo>
                  <a:lnTo>
                    <a:pt x="509771" y="224785"/>
                  </a:lnTo>
                  <a:lnTo>
                    <a:pt x="459822" y="254726"/>
                  </a:lnTo>
                  <a:lnTo>
                    <a:pt x="411347" y="287891"/>
                  </a:lnTo>
                  <a:lnTo>
                    <a:pt x="364346" y="322284"/>
                  </a:lnTo>
                  <a:lnTo>
                    <a:pt x="320272" y="357753"/>
                  </a:lnTo>
                  <a:lnTo>
                    <a:pt x="279126" y="394296"/>
                  </a:lnTo>
                  <a:lnTo>
                    <a:pt x="239453" y="432988"/>
                  </a:lnTo>
                  <a:lnTo>
                    <a:pt x="202736" y="472909"/>
                  </a:lnTo>
                  <a:lnTo>
                    <a:pt x="168947" y="513751"/>
                  </a:lnTo>
                  <a:lnTo>
                    <a:pt x="138095" y="555899"/>
                  </a:lnTo>
                  <a:lnTo>
                    <a:pt x="110183" y="600196"/>
                  </a:lnTo>
                  <a:lnTo>
                    <a:pt x="85207" y="644493"/>
                  </a:lnTo>
                  <a:lnTo>
                    <a:pt x="63172" y="689895"/>
                  </a:lnTo>
                  <a:lnTo>
                    <a:pt x="44072" y="736403"/>
                  </a:lnTo>
                  <a:lnTo>
                    <a:pt x="27913" y="784016"/>
                  </a:lnTo>
                  <a:lnTo>
                    <a:pt x="16159" y="832751"/>
                  </a:lnTo>
                  <a:lnTo>
                    <a:pt x="7345" y="881470"/>
                  </a:lnTo>
                  <a:lnTo>
                    <a:pt x="1469" y="931309"/>
                  </a:lnTo>
                  <a:lnTo>
                    <a:pt x="0" y="982239"/>
                  </a:lnTo>
                  <a:lnTo>
                    <a:pt x="1469" y="1033185"/>
                  </a:lnTo>
                  <a:lnTo>
                    <a:pt x="7345" y="1083024"/>
                  </a:lnTo>
                  <a:lnTo>
                    <a:pt x="16159" y="1131743"/>
                  </a:lnTo>
                  <a:lnTo>
                    <a:pt x="27913" y="1180462"/>
                  </a:lnTo>
                  <a:lnTo>
                    <a:pt x="44072" y="1228091"/>
                  </a:lnTo>
                  <a:lnTo>
                    <a:pt x="63172" y="1274599"/>
                  </a:lnTo>
                  <a:lnTo>
                    <a:pt x="85207" y="1321107"/>
                  </a:lnTo>
                  <a:lnTo>
                    <a:pt x="110183" y="1365404"/>
                  </a:lnTo>
                  <a:lnTo>
                    <a:pt x="138095" y="1408595"/>
                  </a:lnTo>
                  <a:lnTo>
                    <a:pt x="168947" y="1451771"/>
                  </a:lnTo>
                  <a:lnTo>
                    <a:pt x="202736" y="1492752"/>
                  </a:lnTo>
                  <a:lnTo>
                    <a:pt x="239453" y="1532611"/>
                  </a:lnTo>
                  <a:lnTo>
                    <a:pt x="279126" y="1571381"/>
                  </a:lnTo>
                  <a:lnTo>
                    <a:pt x="320272" y="1607924"/>
                  </a:lnTo>
                  <a:lnTo>
                    <a:pt x="364346" y="1643361"/>
                  </a:lnTo>
                  <a:lnTo>
                    <a:pt x="411347" y="1677678"/>
                  </a:lnTo>
                  <a:lnTo>
                    <a:pt x="459822" y="1710904"/>
                  </a:lnTo>
                  <a:lnTo>
                    <a:pt x="509771" y="1740799"/>
                  </a:lnTo>
                  <a:lnTo>
                    <a:pt x="562668" y="1770709"/>
                  </a:lnTo>
                  <a:lnTo>
                    <a:pt x="618492" y="1797287"/>
                  </a:lnTo>
                  <a:lnTo>
                    <a:pt x="675790" y="1823865"/>
                  </a:lnTo>
                  <a:lnTo>
                    <a:pt x="734542" y="1847112"/>
                  </a:lnTo>
                  <a:lnTo>
                    <a:pt x="794788" y="1869268"/>
                  </a:lnTo>
                  <a:lnTo>
                    <a:pt x="856487" y="1888092"/>
                  </a:lnTo>
                  <a:lnTo>
                    <a:pt x="919660" y="1905811"/>
                  </a:lnTo>
                  <a:lnTo>
                    <a:pt x="985761" y="1921311"/>
                  </a:lnTo>
                  <a:lnTo>
                    <a:pt x="1051882" y="1934600"/>
                  </a:lnTo>
                  <a:lnTo>
                    <a:pt x="1119457" y="1945673"/>
                  </a:lnTo>
                  <a:lnTo>
                    <a:pt x="1188505" y="1954533"/>
                  </a:lnTo>
                  <a:lnTo>
                    <a:pt x="1259027" y="1960069"/>
                  </a:lnTo>
                  <a:lnTo>
                    <a:pt x="1331003" y="1964499"/>
                  </a:lnTo>
                  <a:lnTo>
                    <a:pt x="1402999" y="1965606"/>
                  </a:lnTo>
                  <a:lnTo>
                    <a:pt x="1474975" y="1964499"/>
                  </a:lnTo>
                  <a:lnTo>
                    <a:pt x="1546971" y="1960069"/>
                  </a:lnTo>
                  <a:lnTo>
                    <a:pt x="1616020" y="1954533"/>
                  </a:lnTo>
                  <a:lnTo>
                    <a:pt x="1685068" y="1945673"/>
                  </a:lnTo>
                  <a:lnTo>
                    <a:pt x="1752642" y="1934600"/>
                  </a:lnTo>
                  <a:lnTo>
                    <a:pt x="1820217" y="1921311"/>
                  </a:lnTo>
                  <a:lnTo>
                    <a:pt x="1884864" y="1905811"/>
                  </a:lnTo>
                  <a:lnTo>
                    <a:pt x="1948037" y="1888092"/>
                  </a:lnTo>
                  <a:lnTo>
                    <a:pt x="2011190" y="1869268"/>
                  </a:lnTo>
                  <a:lnTo>
                    <a:pt x="2071518" y="1847112"/>
                  </a:lnTo>
                  <a:lnTo>
                    <a:pt x="2130269" y="1823865"/>
                  </a:lnTo>
                  <a:lnTo>
                    <a:pt x="2241836" y="1770709"/>
                  </a:lnTo>
                  <a:lnTo>
                    <a:pt x="2294651" y="1740799"/>
                  </a:lnTo>
                  <a:lnTo>
                    <a:pt x="2344600" y="1710904"/>
                  </a:lnTo>
                  <a:lnTo>
                    <a:pt x="2394549" y="1677678"/>
                  </a:lnTo>
                  <a:lnTo>
                    <a:pt x="2440199" y="1643361"/>
                  </a:lnTo>
                  <a:lnTo>
                    <a:pt x="2484212" y="1607924"/>
                  </a:lnTo>
                  <a:lnTo>
                    <a:pt x="2526791" y="1571381"/>
                  </a:lnTo>
                  <a:lnTo>
                    <a:pt x="2565072" y="1532611"/>
                  </a:lnTo>
                  <a:lnTo>
                    <a:pt x="2601715" y="1492752"/>
                  </a:lnTo>
                  <a:lnTo>
                    <a:pt x="2635492" y="1451771"/>
                  </a:lnTo>
                  <a:lnTo>
                    <a:pt x="2666403" y="1408595"/>
                  </a:lnTo>
                  <a:lnTo>
                    <a:pt x="2694243" y="1365404"/>
                  </a:lnTo>
                  <a:lnTo>
                    <a:pt x="2719218" y="1321107"/>
                  </a:lnTo>
                  <a:lnTo>
                    <a:pt x="2741326" y="1274599"/>
                  </a:lnTo>
                  <a:lnTo>
                    <a:pt x="2760364" y="1228091"/>
                  </a:lnTo>
                  <a:lnTo>
                    <a:pt x="2776536" y="1180462"/>
                  </a:lnTo>
                  <a:lnTo>
                    <a:pt x="2788409" y="1131743"/>
                  </a:lnTo>
                  <a:lnTo>
                    <a:pt x="2797212" y="1083024"/>
                  </a:lnTo>
                  <a:lnTo>
                    <a:pt x="2802944" y="1033185"/>
                  </a:lnTo>
                  <a:lnTo>
                    <a:pt x="2804581" y="982239"/>
                  </a:lnTo>
                  <a:lnTo>
                    <a:pt x="2802944" y="931309"/>
                  </a:lnTo>
                  <a:lnTo>
                    <a:pt x="2797212" y="881470"/>
                  </a:lnTo>
                  <a:lnTo>
                    <a:pt x="2788409" y="832751"/>
                  </a:lnTo>
                  <a:lnTo>
                    <a:pt x="2776536" y="784016"/>
                  </a:lnTo>
                  <a:lnTo>
                    <a:pt x="2760364" y="736403"/>
                  </a:lnTo>
                  <a:lnTo>
                    <a:pt x="2741326" y="689895"/>
                  </a:lnTo>
                  <a:lnTo>
                    <a:pt x="2719218" y="644493"/>
                  </a:lnTo>
                  <a:lnTo>
                    <a:pt x="2694243" y="600196"/>
                  </a:lnTo>
                  <a:lnTo>
                    <a:pt x="2666403" y="555899"/>
                  </a:lnTo>
                  <a:lnTo>
                    <a:pt x="2635492" y="513752"/>
                  </a:lnTo>
                  <a:lnTo>
                    <a:pt x="2601715" y="472909"/>
                  </a:lnTo>
                  <a:lnTo>
                    <a:pt x="2565072" y="432988"/>
                  </a:lnTo>
                  <a:lnTo>
                    <a:pt x="2526791" y="394296"/>
                  </a:lnTo>
                  <a:lnTo>
                    <a:pt x="2484212" y="357753"/>
                  </a:lnTo>
                  <a:lnTo>
                    <a:pt x="2440199" y="322285"/>
                  </a:lnTo>
                  <a:lnTo>
                    <a:pt x="2394549" y="287891"/>
                  </a:lnTo>
                  <a:lnTo>
                    <a:pt x="2344600" y="254726"/>
                  </a:lnTo>
                  <a:lnTo>
                    <a:pt x="2294651" y="224785"/>
                  </a:lnTo>
                  <a:lnTo>
                    <a:pt x="2241836" y="194845"/>
                  </a:lnTo>
                  <a:lnTo>
                    <a:pt x="2185950" y="167207"/>
                  </a:lnTo>
                  <a:lnTo>
                    <a:pt x="2130269" y="141719"/>
                  </a:lnTo>
                  <a:lnTo>
                    <a:pt x="2071518" y="118534"/>
                  </a:lnTo>
                  <a:lnTo>
                    <a:pt x="2011190" y="96270"/>
                  </a:lnTo>
                  <a:lnTo>
                    <a:pt x="1948037" y="77538"/>
                  </a:lnTo>
                  <a:lnTo>
                    <a:pt x="1884864" y="59727"/>
                  </a:lnTo>
                  <a:lnTo>
                    <a:pt x="1820217" y="44220"/>
                  </a:lnTo>
                  <a:lnTo>
                    <a:pt x="1752642" y="31015"/>
                  </a:lnTo>
                  <a:lnTo>
                    <a:pt x="1685068" y="19960"/>
                  </a:lnTo>
                  <a:lnTo>
                    <a:pt x="1616020" y="11055"/>
                  </a:lnTo>
                  <a:lnTo>
                    <a:pt x="1546971" y="5527"/>
                  </a:lnTo>
                  <a:lnTo>
                    <a:pt x="1474975" y="1074"/>
                  </a:lnTo>
                  <a:lnTo>
                    <a:pt x="1402999" y="0"/>
                  </a:lnTo>
                  <a:close/>
                </a:path>
              </a:pathLst>
            </a:custGeom>
            <a:solidFill>
              <a:srgbClr val="F7F81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800">
                <a:solidFill>
                  <a:srgbClr val="262626"/>
                </a:solidFill>
              </a:endParaRPr>
            </a:p>
          </p:txBody>
        </p:sp>
        <p:sp>
          <p:nvSpPr>
            <p:cNvPr id="19" name="object 5"/>
            <p:cNvSpPr>
              <a:spLocks noChangeArrowheads="1"/>
            </p:cNvSpPr>
            <p:nvPr/>
          </p:nvSpPr>
          <p:spPr bwMode="auto">
            <a:xfrm>
              <a:off x="943438" y="1762202"/>
              <a:ext cx="2033679" cy="2175717"/>
            </a:xfrm>
            <a:prstGeom prst="rect">
              <a:avLst/>
            </a:prstGeom>
            <a:blipFill dpi="0" rotWithShape="1">
              <a:blip r:embed="rId4"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sz="1800">
                <a:solidFill>
                  <a:srgbClr val="262626"/>
                </a:solidFill>
              </a:endParaRPr>
            </a:p>
          </p:txBody>
        </p:sp>
      </p:grpSp>
      <p:sp>
        <p:nvSpPr>
          <p:cNvPr id="9"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54940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2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 name="Picture 2"/>
          <p:cNvPicPr>
            <a:picLocks noChangeAspect="1"/>
          </p:cNvPicPr>
          <p:nvPr userDrawn="1"/>
        </p:nvPicPr>
        <p:blipFill>
          <a:blip r:embed="rId4">
            <a:duotone>
              <a:schemeClr val="accent5">
                <a:shade val="45000"/>
                <a:satMod val="135000"/>
              </a:schemeClr>
              <a:prstClr val="white"/>
            </a:duotone>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4229100" y="1128714"/>
            <a:ext cx="4457700" cy="3638550"/>
          </a:xfrm>
          <a:prstGeom prst="rect">
            <a:avLst/>
          </a:prstGeom>
        </p:spPr>
      </p:pic>
      <p:sp>
        <p:nvSpPr>
          <p:cNvPr id="7" name="Rectangle 6"/>
          <p:cNvSpPr/>
          <p:nvPr userDrawn="1"/>
        </p:nvSpPr>
        <p:spPr>
          <a:xfrm>
            <a:off x="6184868" y="4795839"/>
            <a:ext cx="2855590" cy="276999"/>
          </a:xfrm>
          <a:prstGeom prst="rect">
            <a:avLst/>
          </a:prstGeom>
        </p:spPr>
        <p:txBody>
          <a:bodyPr wrap="none">
            <a:spAutoFit/>
          </a:bodyPr>
          <a:lstStyle/>
          <a:p>
            <a:r>
              <a:rPr lang="en-IN" sz="1200" dirty="0" smtClean="0">
                <a:latin typeface="Tahoma" panose="020B0604030504040204" pitchFamily="34" charset="0"/>
                <a:ea typeface="Tahoma" panose="020B0604030504040204" pitchFamily="34" charset="0"/>
                <a:cs typeface="Tahoma" panose="020B0604030504040204" pitchFamily="34" charset="0"/>
                <a:hlinkClick r:id="rId6"/>
              </a:rPr>
              <a:t>www.edureka.co/java-j2ee-soa-training</a:t>
            </a:r>
            <a:endParaRPr lang="en-IN" sz="1200" dirty="0">
              <a:latin typeface="Tahoma" panose="020B0604030504040204" pitchFamily="34" charset="0"/>
              <a:ea typeface="Tahoma" panose="020B0604030504040204" pitchFamily="34" charset="0"/>
              <a:cs typeface="Tahoma" panose="020B0604030504040204" pitchFamily="34" charset="0"/>
            </a:endParaRPr>
          </a:p>
        </p:txBody>
      </p:sp>
      <p:sp>
        <p:nvSpPr>
          <p:cNvPr id="9"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0" name="TextBox 9"/>
          <p:cNvSpPr txBox="1"/>
          <p:nvPr userDrawn="1"/>
        </p:nvSpPr>
        <p:spPr>
          <a:xfrm>
            <a:off x="866275" y="4786214"/>
            <a:ext cx="6400800" cy="492443"/>
          </a:xfrm>
          <a:prstGeom prst="rect">
            <a:avLst/>
          </a:prstGeom>
          <a:noFill/>
        </p:spPr>
        <p:txBody>
          <a:bodyPr wrap="square" rtlCol="0">
            <a:spAutoFit/>
          </a:bodyPr>
          <a:lstStyle/>
          <a:p>
            <a:pPr lvl="1"/>
            <a:r>
              <a:rPr lang="en-US" sz="1400" dirty="0" smtClean="0"/>
              <a:t> </a:t>
            </a:r>
            <a:r>
              <a:rPr lang="en-US" sz="1200" dirty="0" smtClean="0"/>
              <a:t>Twitter </a:t>
            </a:r>
            <a:r>
              <a:rPr lang="en-US" sz="1200" dirty="0">
                <a:solidFill>
                  <a:srgbClr val="00B0F0"/>
                </a:solidFill>
              </a:rPr>
              <a:t>@</a:t>
            </a:r>
            <a:r>
              <a:rPr lang="en-US" sz="1200" dirty="0" smtClean="0">
                <a:solidFill>
                  <a:srgbClr val="00B0F0"/>
                </a:solidFill>
              </a:rPr>
              <a:t>edurekaIN</a:t>
            </a:r>
            <a:r>
              <a:rPr lang="en-US" sz="1200" dirty="0" smtClean="0"/>
              <a:t>, Facebook </a:t>
            </a:r>
            <a:r>
              <a:rPr lang="en-US" sz="1200" dirty="0">
                <a:solidFill>
                  <a:srgbClr val="00B0F0"/>
                </a:solidFill>
              </a:rPr>
              <a:t>/</a:t>
            </a:r>
            <a:r>
              <a:rPr lang="en-US" sz="1200" dirty="0" smtClean="0">
                <a:solidFill>
                  <a:srgbClr val="00B0F0"/>
                </a:solidFill>
              </a:rPr>
              <a:t>edurekaIN</a:t>
            </a:r>
            <a:r>
              <a:rPr lang="en-US" sz="1200" dirty="0" smtClean="0"/>
              <a:t>, use </a:t>
            </a:r>
            <a:r>
              <a:rPr lang="en-US" sz="1200" dirty="0" smtClean="0">
                <a:solidFill>
                  <a:srgbClr val="00B0F0"/>
                </a:solidFill>
              </a:rPr>
              <a:t>#askEdureka </a:t>
            </a:r>
            <a:r>
              <a:rPr lang="en-US" sz="1200" dirty="0" smtClean="0"/>
              <a:t>for Questions</a:t>
            </a:r>
          </a:p>
          <a:p>
            <a:pPr lvl="1"/>
            <a:endParaRPr lang="en-US" sz="1200" dirty="0">
              <a:solidFill>
                <a:schemeClr val="tx2">
                  <a:lumMod val="60000"/>
                  <a:lumOff val="40000"/>
                </a:schemeClr>
              </a:solidFill>
            </a:endParaRPr>
          </a:p>
        </p:txBody>
      </p:sp>
    </p:spTree>
    <p:extLst>
      <p:ext uri="{BB962C8B-B14F-4D97-AF65-F5344CB8AC3E}">
        <p14:creationId xmlns:p14="http://schemas.microsoft.com/office/powerpoint/2010/main" val="3673184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7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2"/>
          <p:cNvPicPr>
            <a:picLocks noChangeAspect="1" noChangeArrowheads="1"/>
          </p:cNvPicPr>
          <p:nvPr userDrawn="1"/>
        </p:nvPicPr>
        <p:blipFill>
          <a:blip r:embed="rId4" cstate="email">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3982166" y="1425362"/>
            <a:ext cx="4911175" cy="2790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56451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p:cNvPicPr>
            <a:picLocks noChangeAspect="1"/>
          </p:cNvPicPr>
          <p:nvPr userDrawn="1"/>
        </p:nvPicPr>
        <p:blipFill>
          <a:blip r:embed="rId4" cstate="print">
            <a:clrChange>
              <a:clrFrom>
                <a:srgbClr val="FFFFFF"/>
              </a:clrFrom>
              <a:clrTo>
                <a:srgbClr val="FFFFFF">
                  <a:alpha val="0"/>
                </a:srgbClr>
              </a:clrTo>
            </a:clrChange>
            <a:duotone>
              <a:srgbClr val="4F81BD">
                <a:shade val="45000"/>
                <a:satMod val="135000"/>
              </a:srgbClr>
              <a:prstClr val="white"/>
            </a:duotone>
            <a:extLst>
              <a:ext uri="{28A0092B-C50C-407E-A947-70E740481C1C}">
                <a14:useLocalDpi xmlns:a14="http://schemas.microsoft.com/office/drawing/2010/main" val="0"/>
              </a:ext>
            </a:extLst>
          </a:blip>
          <a:stretch>
            <a:fillRect/>
          </a:stretch>
        </p:blipFill>
        <p:spPr>
          <a:xfrm>
            <a:off x="3605325" y="698983"/>
            <a:ext cx="5424375" cy="4068281"/>
          </a:xfrm>
          <a:prstGeom prst="rect">
            <a:avLst/>
          </a:prstGeom>
        </p:spPr>
      </p:pic>
      <p:sp>
        <p:nvSpPr>
          <p:cNvPr id="7" name="Rectangle 6"/>
          <p:cNvSpPr/>
          <p:nvPr userDrawn="1"/>
        </p:nvSpPr>
        <p:spPr>
          <a:xfrm>
            <a:off x="6184868" y="4795839"/>
            <a:ext cx="2855590" cy="276999"/>
          </a:xfrm>
          <a:prstGeom prst="rect">
            <a:avLst/>
          </a:prstGeom>
        </p:spPr>
        <p:txBody>
          <a:bodyPr wrap="none">
            <a:spAutoFit/>
          </a:bodyPr>
          <a:lstStyle/>
          <a:p>
            <a:r>
              <a:rPr lang="en-IN" sz="1200" dirty="0" smtClean="0">
                <a:latin typeface="Tahoma" panose="020B0604030504040204" pitchFamily="34" charset="0"/>
                <a:ea typeface="Tahoma" panose="020B0604030504040204" pitchFamily="34" charset="0"/>
                <a:cs typeface="Tahoma" panose="020B0604030504040204" pitchFamily="34" charset="0"/>
                <a:hlinkClick r:id="rId5"/>
              </a:rPr>
              <a:t>www.edureka.co/java-j2ee-soa-training</a:t>
            </a:r>
            <a:endParaRPr lang="en-IN"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14831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a:blip r:embed="rId4" cstate="print">
            <a:clrChange>
              <a:clrFrom>
                <a:srgbClr val="FFFDFE"/>
              </a:clrFrom>
              <a:clrTo>
                <a:srgbClr val="FFFDFE">
                  <a:alpha val="0"/>
                </a:srgbClr>
              </a:clrTo>
            </a:clrChange>
            <a:lum bright="70000" contrast="-70000"/>
            <a:extLst>
              <a:ext uri="{28A0092B-C50C-407E-A947-70E740481C1C}">
                <a14:useLocalDpi xmlns:a14="http://schemas.microsoft.com/office/drawing/2010/main" val="0"/>
              </a:ext>
            </a:extLst>
          </a:blip>
          <a:stretch>
            <a:fillRect/>
          </a:stretch>
        </p:blipFill>
        <p:spPr>
          <a:xfrm>
            <a:off x="1283878" y="743186"/>
            <a:ext cx="6624736" cy="4161000"/>
          </a:xfrm>
          <a:prstGeom prst="rect">
            <a:avLst/>
          </a:prstGeom>
        </p:spPr>
      </p:pic>
      <p:sp>
        <p:nvSpPr>
          <p:cNvPr id="9"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914400">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914400">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26808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6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a:blip r:embed="rId4" cstate="print">
            <a:lum bright="70000" contrast="-70000"/>
          </a:blip>
          <a:stretch>
            <a:fillRect/>
          </a:stretch>
        </p:blipFill>
        <p:spPr>
          <a:xfrm>
            <a:off x="2600528" y="923497"/>
            <a:ext cx="3743325" cy="3668757"/>
          </a:xfrm>
          <a:prstGeom prst="rect">
            <a:avLst/>
          </a:prstGeom>
        </p:spPr>
      </p:pic>
      <p:sp>
        <p:nvSpPr>
          <p:cNvPr id="7" name="Rectangle 6"/>
          <p:cNvSpPr/>
          <p:nvPr userDrawn="1"/>
        </p:nvSpPr>
        <p:spPr>
          <a:xfrm>
            <a:off x="6184868" y="4795839"/>
            <a:ext cx="2855590" cy="276999"/>
          </a:xfrm>
          <a:prstGeom prst="rect">
            <a:avLst/>
          </a:prstGeom>
        </p:spPr>
        <p:txBody>
          <a:bodyPr wrap="none">
            <a:spAutoFit/>
          </a:bodyPr>
          <a:lstStyle/>
          <a:p>
            <a:r>
              <a:rPr lang="en-IN" sz="1200" dirty="0" smtClean="0">
                <a:latin typeface="Tahoma" panose="020B0604030504040204" pitchFamily="34" charset="0"/>
                <a:ea typeface="Tahoma" panose="020B0604030504040204" pitchFamily="34" charset="0"/>
                <a:cs typeface="Tahoma" panose="020B0604030504040204" pitchFamily="34" charset="0"/>
                <a:hlinkClick r:id="rId5"/>
              </a:rPr>
              <a:t>www.edureka.co/java-j2ee-soa-training</a:t>
            </a:r>
            <a:endParaRPr lang="en-IN"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83739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8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11" name="Picture 7" descr="edureka logol.jpg"/>
          <p:cNvPicPr>
            <a:picLocks noChangeAspect="1"/>
          </p:cNvPicPr>
          <p:nvPr userDrawn="1"/>
        </p:nvPicPr>
        <p:blipFill>
          <a:blip r:embed="rId3" cstate="print">
            <a:extLst>
              <a:ext uri="{28A0092B-C50C-407E-A947-70E740481C1C}">
                <a14:useLocalDpi xmlns:a14="http://schemas.microsoft.com/office/drawing/2010/main" val="0"/>
              </a:ext>
            </a:extLst>
          </a:blip>
          <a:srcRect b="19534"/>
          <a:stretch>
            <a:fillRect/>
          </a:stretch>
        </p:blipFill>
        <p:spPr bwMode="auto">
          <a:xfrm>
            <a:off x="7315200" y="209552"/>
            <a:ext cx="1714500" cy="34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p:cNvPicPr>
            <a:picLocks noChangeAspect="1"/>
          </p:cNvPicPr>
          <p:nvPr userDrawn="1"/>
        </p:nvPicPr>
        <p:blipFill rotWithShape="1">
          <a:blip r:embed="rId4">
            <a:duotone>
              <a:schemeClr val="accent4">
                <a:shade val="45000"/>
                <a:satMod val="135000"/>
              </a:schemeClr>
              <a:prstClr val="white"/>
            </a:duotone>
            <a:extLst>
              <a:ext uri="{28A0092B-C50C-407E-A947-70E740481C1C}">
                <a14:useLocalDpi xmlns:a14="http://schemas.microsoft.com/office/drawing/2010/main" val="0"/>
              </a:ext>
            </a:extLst>
          </a:blip>
          <a:srcRect l="6048" t="12250" r="7770" b="10751"/>
          <a:stretch/>
        </p:blipFill>
        <p:spPr>
          <a:xfrm>
            <a:off x="2133353" y="1131590"/>
            <a:ext cx="4752528" cy="3668619"/>
          </a:xfrm>
          <a:prstGeom prst="rect">
            <a:avLst/>
          </a:prstGeom>
        </p:spPr>
      </p:pic>
      <p:sp>
        <p:nvSpPr>
          <p:cNvPr id="10" name="Rectangle 9"/>
          <p:cNvSpPr/>
          <p:nvPr userDrawn="1"/>
        </p:nvSpPr>
        <p:spPr>
          <a:xfrm>
            <a:off x="3282612" y="761226"/>
            <a:ext cx="2165978" cy="477054"/>
          </a:xfrm>
          <a:prstGeom prst="rect">
            <a:avLst/>
          </a:prstGeom>
        </p:spPr>
        <p:txBody>
          <a:bodyPr wrap="none">
            <a:spAutoFit/>
          </a:bodyPr>
          <a:lstStyle/>
          <a:p>
            <a:r>
              <a:rPr lang="en-IN" sz="2500" b="1" dirty="0">
                <a:solidFill>
                  <a:srgbClr val="002060"/>
                </a:solidFill>
                <a:latin typeface="Castellar" pitchFamily="18" charset="0"/>
              </a:rPr>
              <a:t>Questions</a:t>
            </a:r>
          </a:p>
        </p:txBody>
      </p:sp>
      <p:sp>
        <p:nvSpPr>
          <p:cNvPr id="9" name="Rectangle 8"/>
          <p:cNvSpPr/>
          <p:nvPr userDrawn="1"/>
        </p:nvSpPr>
        <p:spPr>
          <a:xfrm>
            <a:off x="6184868" y="4795839"/>
            <a:ext cx="2855590" cy="276999"/>
          </a:xfrm>
          <a:prstGeom prst="rect">
            <a:avLst/>
          </a:prstGeom>
        </p:spPr>
        <p:txBody>
          <a:bodyPr wrap="none">
            <a:spAutoFit/>
          </a:bodyPr>
          <a:lstStyle/>
          <a:p>
            <a:r>
              <a:rPr lang="en-IN" sz="1200" dirty="0" smtClean="0">
                <a:latin typeface="Tahoma" panose="020B0604030504040204" pitchFamily="34" charset="0"/>
                <a:ea typeface="Tahoma" panose="020B0604030504040204" pitchFamily="34" charset="0"/>
                <a:cs typeface="Tahoma" panose="020B0604030504040204" pitchFamily="34" charset="0"/>
                <a:hlinkClick r:id="rId5"/>
              </a:rPr>
              <a:t>www.edureka.co/java-j2ee-soa-training</a:t>
            </a:r>
            <a:endParaRPr lang="en-IN" sz="1200" dirty="0">
              <a:latin typeface="Tahoma" panose="020B0604030504040204" pitchFamily="34" charset="0"/>
              <a:ea typeface="Tahoma" panose="020B0604030504040204" pitchFamily="34" charset="0"/>
              <a:cs typeface="Tahoma" panose="020B0604030504040204" pitchFamily="34" charset="0"/>
            </a:endParaRPr>
          </a:p>
        </p:txBody>
      </p:sp>
      <p:sp>
        <p:nvSpPr>
          <p:cNvPr id="12"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3" name="TextBox 12"/>
          <p:cNvSpPr txBox="1"/>
          <p:nvPr userDrawn="1"/>
        </p:nvSpPr>
        <p:spPr>
          <a:xfrm>
            <a:off x="866275" y="4786214"/>
            <a:ext cx="6400800" cy="492443"/>
          </a:xfrm>
          <a:prstGeom prst="rect">
            <a:avLst/>
          </a:prstGeom>
          <a:noFill/>
        </p:spPr>
        <p:txBody>
          <a:bodyPr wrap="square" rtlCol="0">
            <a:spAutoFit/>
          </a:bodyPr>
          <a:lstStyle/>
          <a:p>
            <a:pPr lvl="1"/>
            <a:r>
              <a:rPr lang="en-US" sz="1400" dirty="0" smtClean="0"/>
              <a:t> </a:t>
            </a:r>
            <a:r>
              <a:rPr lang="en-US" sz="1200" dirty="0" smtClean="0"/>
              <a:t>Twitter </a:t>
            </a:r>
            <a:r>
              <a:rPr lang="en-US" sz="1200" dirty="0">
                <a:solidFill>
                  <a:srgbClr val="00B0F0"/>
                </a:solidFill>
              </a:rPr>
              <a:t>@</a:t>
            </a:r>
            <a:r>
              <a:rPr lang="en-US" sz="1200" dirty="0" smtClean="0">
                <a:solidFill>
                  <a:srgbClr val="00B0F0"/>
                </a:solidFill>
              </a:rPr>
              <a:t>edurekaIN</a:t>
            </a:r>
            <a:r>
              <a:rPr lang="en-US" sz="1200" dirty="0" smtClean="0"/>
              <a:t>, Facebook </a:t>
            </a:r>
            <a:r>
              <a:rPr lang="en-US" sz="1200" dirty="0">
                <a:solidFill>
                  <a:srgbClr val="00B0F0"/>
                </a:solidFill>
              </a:rPr>
              <a:t>/</a:t>
            </a:r>
            <a:r>
              <a:rPr lang="en-US" sz="1200" dirty="0" smtClean="0">
                <a:solidFill>
                  <a:srgbClr val="00B0F0"/>
                </a:solidFill>
              </a:rPr>
              <a:t>edurekaIN</a:t>
            </a:r>
            <a:r>
              <a:rPr lang="en-US" sz="1200" dirty="0" smtClean="0"/>
              <a:t>, use </a:t>
            </a:r>
            <a:r>
              <a:rPr lang="en-US" sz="1200" dirty="0" smtClean="0">
                <a:solidFill>
                  <a:srgbClr val="00B0F0"/>
                </a:solidFill>
              </a:rPr>
              <a:t>#askEdureka </a:t>
            </a:r>
            <a:r>
              <a:rPr lang="en-US" sz="1200" dirty="0" smtClean="0"/>
              <a:t>for Questions</a:t>
            </a:r>
          </a:p>
          <a:p>
            <a:pPr lvl="1"/>
            <a:endParaRPr lang="en-US" sz="1200" dirty="0">
              <a:solidFill>
                <a:schemeClr val="tx2">
                  <a:lumMod val="60000"/>
                  <a:lumOff val="40000"/>
                </a:schemeClr>
              </a:solidFill>
            </a:endParaRPr>
          </a:p>
        </p:txBody>
      </p:sp>
    </p:spTree>
    <p:extLst>
      <p:ext uri="{BB962C8B-B14F-4D97-AF65-F5344CB8AC3E}">
        <p14:creationId xmlns:p14="http://schemas.microsoft.com/office/powerpoint/2010/main" val="3945569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3.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685783"/>
            <a:endParaRPr lang="en-US" dirty="0">
              <a:solidFill>
                <a:srgbClr val="262626">
                  <a:tint val="75000"/>
                </a:srgbClr>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rgbClr val="FF0000"/>
                </a:solidFill>
              </a:defRPr>
            </a:lvl1pPr>
          </a:lstStyle>
          <a:p>
            <a:pPr defTabSz="685783"/>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685783"/>
            <a:fld id="{240D5ECE-8B49-45CD-BE81-EF81920D1969}" type="slidenum">
              <a:rPr lang="en-US" smtClean="0">
                <a:solidFill>
                  <a:srgbClr val="262626">
                    <a:tint val="75000"/>
                  </a:srgbClr>
                </a:solidFill>
              </a:rPr>
              <a:pPr defTabSz="685783"/>
              <a:t>‹#›</a:t>
            </a:fld>
            <a:endParaRPr lang="en-US" dirty="0">
              <a:solidFill>
                <a:srgbClr val="262626">
                  <a:tint val="75000"/>
                </a:srgbClr>
              </a:solidFill>
            </a:endParaRP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8095978"/>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5" r:id="rId3"/>
    <p:sldLayoutId id="2147483684" r:id="rId4"/>
    <p:sldLayoutId id="2147483669" r:id="rId5"/>
    <p:sldLayoutId id="2147483666" r:id="rId6"/>
    <p:sldLayoutId id="2147483667" r:id="rId7"/>
    <p:sldLayoutId id="2147483668" r:id="rId8"/>
    <p:sldLayoutId id="2147483670" r:id="rId9"/>
    <p:sldLayoutId id="2147483671" r:id="rId10"/>
    <p:sldLayoutId id="2147483672" r:id="rId11"/>
    <p:sldLayoutId id="2147483662" r:id="rId12"/>
    <p:sldLayoutId id="2147483663" r:id="rId13"/>
    <p:sldLayoutId id="2147483685" r:id="rId14"/>
  </p:sldLayoutIdLst>
  <p:timing>
    <p:tnLst>
      <p:par>
        <p:cTn id="1" dur="indefinite" restart="never" nodeType="tmRoot"/>
      </p:par>
    </p:tnLst>
  </p:timing>
  <p:hf sldNum="0" hdr="0" ftr="0" dt="0"/>
  <p:txStyles>
    <p:titleStyle>
      <a:lvl1pPr algn="ctr" defTabSz="914355" rtl="0" eaLnBrk="1" latinLnBrk="0" hangingPunct="1">
        <a:spcBef>
          <a:spcPct val="0"/>
        </a:spcBef>
        <a:buNone/>
        <a:defRPr sz="4400" kern="1200">
          <a:solidFill>
            <a:schemeClr val="tx1"/>
          </a:solidFill>
          <a:latin typeface="+mj-lt"/>
          <a:ea typeface="+mj-ea"/>
          <a:cs typeface="+mj-cs"/>
        </a:defRPr>
      </a:lvl1pPr>
    </p:titleStyle>
    <p:bodyStyle>
      <a:lvl1pPr marL="342884" indent="-342884" algn="l" defTabSz="91435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13" indent="-285736" algn="l" defTabSz="914355"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44" indent="-228588" algn="l" defTabSz="91435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20"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97"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74"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8" algn="l" defTabSz="91435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2733419"/>
      </p:ext>
    </p:extLst>
  </p:cSld>
  <p:clrMap bg1="lt1" tx1="dk1" bg2="lt2" tx2="dk2" accent1="accent1" accent2="accent2" accent3="accent3" accent4="accent4" accent5="accent5" accent6="accent6" hlink="hlink" folHlink="folHlink"/>
  <p:sldLayoutIdLst>
    <p:sldLayoutId id="2147483674" r:id="rId1"/>
    <p:sldLayoutId id="2147483677" r:id="rId2"/>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274348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189" algn="ctr" rtl="0" fontAlgn="base">
        <a:spcBef>
          <a:spcPct val="0"/>
        </a:spcBef>
        <a:spcAft>
          <a:spcPct val="0"/>
        </a:spcAft>
        <a:defRPr sz="4400">
          <a:solidFill>
            <a:schemeClr val="tx1"/>
          </a:solidFill>
          <a:latin typeface="Calibri" panose="020F0502020204030204" pitchFamily="34" charset="0"/>
        </a:defRPr>
      </a:lvl6pPr>
      <a:lvl7pPr marL="914378" algn="ctr" rtl="0" fontAlgn="base">
        <a:spcBef>
          <a:spcPct val="0"/>
        </a:spcBef>
        <a:spcAft>
          <a:spcPct val="0"/>
        </a:spcAft>
        <a:defRPr sz="4400">
          <a:solidFill>
            <a:schemeClr val="tx1"/>
          </a:solidFill>
          <a:latin typeface="Calibri" panose="020F0502020204030204" pitchFamily="34" charset="0"/>
        </a:defRPr>
      </a:lvl7pPr>
      <a:lvl8pPr marL="1371566" algn="ctr" rtl="0" fontAlgn="base">
        <a:spcBef>
          <a:spcPct val="0"/>
        </a:spcBef>
        <a:spcAft>
          <a:spcPct val="0"/>
        </a:spcAft>
        <a:defRPr sz="4400">
          <a:solidFill>
            <a:schemeClr val="tx1"/>
          </a:solidFill>
          <a:latin typeface="Calibri" panose="020F0502020204030204" pitchFamily="34" charset="0"/>
        </a:defRPr>
      </a:lvl8pPr>
      <a:lvl9pPr marL="1828754" algn="ctr" rtl="0" fontAlgn="base">
        <a:spcBef>
          <a:spcPct val="0"/>
        </a:spcBef>
        <a:spcAft>
          <a:spcPct val="0"/>
        </a:spcAft>
        <a:defRPr sz="4400">
          <a:solidFill>
            <a:schemeClr val="tx1"/>
          </a:solidFill>
          <a:latin typeface="Calibri" panose="020F0502020204030204" pitchFamily="34" charset="0"/>
        </a:defRPr>
      </a:lvl9pPr>
    </p:titleStyle>
    <p:bodyStyle>
      <a:lvl1pPr marL="342892" indent="-3428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31" indent="-285743"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2972" indent="-228594"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160"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348"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jpeg"/></Relationships>
</file>

<file path=ppt/slides/_rels/slide1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13.xml"/><Relationship Id="rId4" Type="http://schemas.openxmlformats.org/officeDocument/2006/relationships/image" Target="../media/image39.jpeg"/></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24104" y="3255002"/>
            <a:ext cx="5348652" cy="400110"/>
          </a:xfrm>
          <a:prstGeom prst="rect">
            <a:avLst/>
          </a:prstGeom>
          <a:noFill/>
        </p:spPr>
        <p:txBody>
          <a:bodyPr wrap="square" rtlCol="0">
            <a:spAutoFit/>
          </a:bodyPr>
          <a:lstStyle/>
          <a:p>
            <a:pPr algn="ctr"/>
            <a:r>
              <a:rPr lang="en-IN" sz="2000" b="1" dirty="0" smtClean="0">
                <a:latin typeface="Castellar" panose="020A0402060406010301" pitchFamily="18" charset="0"/>
              </a:rPr>
              <a:t>Introduction to JAVA AND SOA</a:t>
            </a:r>
            <a:endParaRPr lang="en-IN" sz="2000" b="1" dirty="0">
              <a:latin typeface="Castellar" panose="020A0402060406010301" pitchFamily="18" charset="0"/>
            </a:endParaRPr>
          </a:p>
        </p:txBody>
      </p:sp>
      <p:sp>
        <p:nvSpPr>
          <p:cNvPr id="8" name="Rectangle 7"/>
          <p:cNvSpPr/>
          <p:nvPr/>
        </p:nvSpPr>
        <p:spPr>
          <a:xfrm>
            <a:off x="6077711" y="4778968"/>
            <a:ext cx="3066289" cy="322845"/>
          </a:xfrm>
          <a:prstGeom prst="rect">
            <a:avLst/>
          </a:prstGeom>
        </p:spPr>
        <p:txBody>
          <a:bodyPr wrap="none">
            <a:spAutoFit/>
          </a:bodyPr>
          <a:lstStyle/>
          <a:p>
            <a:pPr>
              <a:lnSpc>
                <a:spcPct val="107000"/>
              </a:lnSpc>
              <a:spcAft>
                <a:spcPts val="800"/>
              </a:spcAft>
            </a:pPr>
            <a:r>
              <a:rPr lang="en-IN" sz="1400" dirty="0">
                <a:latin typeface="Calibri" panose="020F0502020204030204" pitchFamily="34" charset="0"/>
                <a:ea typeface="Calibri" panose="020F0502020204030204" pitchFamily="34" charset="0"/>
                <a:cs typeface="Times New Roman" panose="02020603050405020304" pitchFamily="18" charset="0"/>
              </a:rPr>
              <a:t>www.edureka.co/java-j2ee-soa-training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3113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0750" y="161045"/>
            <a:ext cx="3681970" cy="492443"/>
          </a:xfrm>
          <a:prstGeom prst="rect">
            <a:avLst/>
          </a:prstGeom>
        </p:spPr>
        <p:txBody>
          <a:bodyPr wrap="none">
            <a:spAutoFit/>
          </a:bodyPr>
          <a:lstStyle/>
          <a:p>
            <a:r>
              <a:rPr lang="en-US" sz="2600" dirty="0" smtClean="0">
                <a:solidFill>
                  <a:srgbClr val="262626"/>
                </a:solidFill>
              </a:rPr>
              <a:t>Use-cases </a:t>
            </a:r>
            <a:r>
              <a:rPr lang="en-US" sz="2600" dirty="0">
                <a:solidFill>
                  <a:srgbClr val="262626"/>
                </a:solidFill>
              </a:rPr>
              <a:t>of </a:t>
            </a:r>
            <a:r>
              <a:rPr lang="en-US" sz="2600" dirty="0" smtClean="0">
                <a:solidFill>
                  <a:srgbClr val="262626"/>
                </a:solidFill>
              </a:rPr>
              <a:t>SOA (Contd.)</a:t>
            </a:r>
            <a:endParaRPr lang="en-IN" sz="2600" dirty="0">
              <a:solidFill>
                <a:srgbClr val="262626"/>
              </a:solidFill>
            </a:endParaRPr>
          </a:p>
        </p:txBody>
      </p:sp>
      <p:sp>
        <p:nvSpPr>
          <p:cNvPr id="3" name="Rectangle 2"/>
          <p:cNvSpPr/>
          <p:nvPr/>
        </p:nvSpPr>
        <p:spPr>
          <a:xfrm>
            <a:off x="348092" y="789509"/>
            <a:ext cx="3293274" cy="307777"/>
          </a:xfrm>
          <a:prstGeom prst="rect">
            <a:avLst/>
          </a:prstGeom>
        </p:spPr>
        <p:txBody>
          <a:bodyPr wrap="none">
            <a:spAutoFit/>
          </a:bodyPr>
          <a:lstStyle/>
          <a:p>
            <a:pPr marL="431800" indent="-320675">
              <a:buSzPct val="4500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IN" alt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SOA is used in the following domains:</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547" y="1826945"/>
            <a:ext cx="3357196" cy="2310396"/>
          </a:xfrm>
          <a:prstGeom prst="rect">
            <a:avLst/>
          </a:prstGeom>
          <a:ln>
            <a:solidFill>
              <a:schemeClr val="accent6">
                <a:lumMod val="75000"/>
              </a:schemeClr>
            </a:solidFill>
          </a:ln>
        </p:spPr>
      </p:pic>
      <p:sp>
        <p:nvSpPr>
          <p:cNvPr id="2" name="Rectangle 1"/>
          <p:cNvSpPr/>
          <p:nvPr/>
        </p:nvSpPr>
        <p:spPr>
          <a:xfrm>
            <a:off x="3951515" y="2203554"/>
            <a:ext cx="4125686" cy="954107"/>
          </a:xfrm>
          <a:prstGeom prst="rect">
            <a:avLst/>
          </a:prstGeom>
        </p:spPr>
        <p:txBody>
          <a:bodyPr wrap="square">
            <a:spAutoFit/>
          </a:bodyPr>
          <a:lstStyle/>
          <a:p>
            <a:pPr marL="104775" algn="just">
              <a:buClr>
                <a:schemeClr val="tx1"/>
              </a:buClr>
              <a:buSzPct val="10000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IN" alt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Manufacturing</a:t>
            </a:r>
            <a:r>
              <a:rPr lang="en-IN" altLang="en-US" sz="1400" dirty="0">
                <a:latin typeface="Tahoma" panose="020B0604030504040204" pitchFamily="34" charset="0"/>
                <a:ea typeface="Tahoma" panose="020B0604030504040204" pitchFamily="34" charset="0"/>
                <a:cs typeface="Tahoma" panose="020B0604030504040204" pitchFamily="34" charset="0"/>
              </a:rPr>
              <a:t> - For </a:t>
            </a:r>
            <a:r>
              <a:rPr lang="en-IN" altLang="en-US" sz="1400" dirty="0" smtClean="0">
                <a:latin typeface="Tahoma" panose="020B0604030504040204" pitchFamily="34" charset="0"/>
                <a:ea typeface="Tahoma" panose="020B0604030504040204" pitchFamily="34" charset="0"/>
                <a:cs typeface="Tahoma" panose="020B0604030504040204" pitchFamily="34" charset="0"/>
              </a:rPr>
              <a:t>inventory </a:t>
            </a:r>
            <a:r>
              <a:rPr lang="en-IN" altLang="en-US" sz="1400" dirty="0">
                <a:latin typeface="Tahoma" panose="020B0604030504040204" pitchFamily="34" charset="0"/>
                <a:ea typeface="Tahoma" panose="020B0604030504040204" pitchFamily="34" charset="0"/>
                <a:cs typeface="Tahoma" panose="020B0604030504040204" pitchFamily="34" charset="0"/>
              </a:rPr>
              <a:t>management. If an item reduces below the minimum inventory level then automatically an indication is sent to the dealer for the supply.</a:t>
            </a:r>
          </a:p>
        </p:txBody>
      </p:sp>
    </p:spTree>
    <p:extLst>
      <p:ext uri="{BB962C8B-B14F-4D97-AF65-F5344CB8AC3E}">
        <p14:creationId xmlns:p14="http://schemas.microsoft.com/office/powerpoint/2010/main" val="2012251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8092" y="789509"/>
            <a:ext cx="3293274" cy="307777"/>
          </a:xfrm>
          <a:prstGeom prst="rect">
            <a:avLst/>
          </a:prstGeom>
        </p:spPr>
        <p:txBody>
          <a:bodyPr wrap="none">
            <a:spAutoFit/>
          </a:bodyPr>
          <a:lstStyle/>
          <a:p>
            <a:pPr marL="431800" indent="-320675">
              <a:buSzPct val="4500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IN" alt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SOA is used in the following domains:</a:t>
            </a:r>
          </a:p>
        </p:txBody>
      </p:sp>
      <p:sp>
        <p:nvSpPr>
          <p:cNvPr id="2" name="Rectangle 1"/>
          <p:cNvSpPr/>
          <p:nvPr/>
        </p:nvSpPr>
        <p:spPr>
          <a:xfrm>
            <a:off x="3951514" y="2203554"/>
            <a:ext cx="4343399" cy="954107"/>
          </a:xfrm>
          <a:prstGeom prst="rect">
            <a:avLst/>
          </a:prstGeom>
        </p:spPr>
        <p:txBody>
          <a:bodyPr wrap="square">
            <a:spAutoFit/>
          </a:bodyPr>
          <a:lstStyle/>
          <a:p>
            <a:pPr marL="104775" algn="just">
              <a:buClr>
                <a:srgbClr val="262626"/>
              </a:buClr>
              <a:buSzPct val="10000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IN" alt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Insurance</a:t>
            </a:r>
            <a:r>
              <a:rPr lang="en-IN" alt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 - To take up insurance of the employees in companies.  When an employee </a:t>
            </a:r>
            <a:r>
              <a:rPr lang="en-IN" altLang="en-US" sz="1400" dirty="0" smtClean="0">
                <a:solidFill>
                  <a:srgbClr val="262626"/>
                </a:solidFill>
                <a:latin typeface="Tahoma" panose="020B0604030504040204" pitchFamily="34" charset="0"/>
                <a:ea typeface="Tahoma" panose="020B0604030504040204" pitchFamily="34" charset="0"/>
                <a:cs typeface="Tahoma" panose="020B0604030504040204" pitchFamily="34" charset="0"/>
              </a:rPr>
              <a:t>joins, </a:t>
            </a:r>
            <a:r>
              <a:rPr lang="en-IN" alt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his/her details are sent to insurance company over the web for the </a:t>
            </a:r>
            <a:r>
              <a:rPr lang="en-IN" altLang="en-US" sz="1400" dirty="0" smtClean="0">
                <a:solidFill>
                  <a:srgbClr val="262626"/>
                </a:solidFill>
                <a:latin typeface="Tahoma" panose="020B0604030504040204" pitchFamily="34" charset="0"/>
                <a:ea typeface="Tahoma" panose="020B0604030504040204" pitchFamily="34" charset="0"/>
                <a:cs typeface="Tahoma" panose="020B0604030504040204" pitchFamily="34" charset="0"/>
              </a:rPr>
              <a:t>employee’s </a:t>
            </a:r>
            <a:r>
              <a:rPr lang="en-IN" alt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insurance.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1415" y="1709191"/>
            <a:ext cx="3141654" cy="2503579"/>
          </a:xfrm>
          <a:prstGeom prst="rect">
            <a:avLst/>
          </a:prstGeom>
          <a:ln>
            <a:solidFill>
              <a:schemeClr val="accent6">
                <a:lumMod val="75000"/>
              </a:schemeClr>
            </a:solidFill>
          </a:ln>
        </p:spPr>
      </p:pic>
      <p:sp>
        <p:nvSpPr>
          <p:cNvPr id="8" name="Rectangle 7"/>
          <p:cNvSpPr/>
          <p:nvPr/>
        </p:nvSpPr>
        <p:spPr>
          <a:xfrm>
            <a:off x="3951514" y="3352017"/>
            <a:ext cx="1904880" cy="338554"/>
          </a:xfrm>
          <a:prstGeom prst="rect">
            <a:avLst/>
          </a:prstGeom>
        </p:spPr>
        <p:txBody>
          <a:bodyPr wrap="none">
            <a:spAutoFit/>
          </a:bodyPr>
          <a:lstStyle/>
          <a:p>
            <a:pPr marL="104775">
              <a:buClr>
                <a:srgbClr val="262626"/>
              </a:buClr>
              <a:buSzPct val="10000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IN" altLang="en-US" sz="1600" dirty="0" smtClean="0">
                <a:solidFill>
                  <a:srgbClr val="0070C0"/>
                </a:solidFill>
                <a:latin typeface="Tahoma" panose="020B0604030504040204" pitchFamily="34" charset="0"/>
                <a:ea typeface="Tahoma" panose="020B0604030504040204" pitchFamily="34" charset="0"/>
                <a:cs typeface="Tahoma" panose="020B0604030504040204" pitchFamily="34" charset="0"/>
              </a:rPr>
              <a:t>And </a:t>
            </a:r>
            <a:r>
              <a:rPr lang="en-IN" altLang="en-US" sz="1600" dirty="0">
                <a:solidFill>
                  <a:srgbClr val="0070C0"/>
                </a:solidFill>
                <a:latin typeface="Tahoma" panose="020B0604030504040204" pitchFamily="34" charset="0"/>
                <a:ea typeface="Tahoma" panose="020B0604030504040204" pitchFamily="34" charset="0"/>
                <a:cs typeface="Tahoma" panose="020B0604030504040204" pitchFamily="34" charset="0"/>
              </a:rPr>
              <a:t>many more...</a:t>
            </a:r>
          </a:p>
        </p:txBody>
      </p:sp>
      <p:sp>
        <p:nvSpPr>
          <p:cNvPr id="9" name="Rectangle 8"/>
          <p:cNvSpPr/>
          <p:nvPr/>
        </p:nvSpPr>
        <p:spPr>
          <a:xfrm>
            <a:off x="380750" y="161045"/>
            <a:ext cx="3681970" cy="492443"/>
          </a:xfrm>
          <a:prstGeom prst="rect">
            <a:avLst/>
          </a:prstGeom>
        </p:spPr>
        <p:txBody>
          <a:bodyPr wrap="none">
            <a:spAutoFit/>
          </a:bodyPr>
          <a:lstStyle/>
          <a:p>
            <a:r>
              <a:rPr lang="en-US" sz="2600" dirty="0" smtClean="0">
                <a:solidFill>
                  <a:srgbClr val="262626"/>
                </a:solidFill>
              </a:rPr>
              <a:t>Use-cases </a:t>
            </a:r>
            <a:r>
              <a:rPr lang="en-US" sz="2600" dirty="0">
                <a:solidFill>
                  <a:srgbClr val="262626"/>
                </a:solidFill>
              </a:rPr>
              <a:t>of </a:t>
            </a:r>
            <a:r>
              <a:rPr lang="en-US" sz="2600" dirty="0" smtClean="0">
                <a:solidFill>
                  <a:srgbClr val="262626"/>
                </a:solidFill>
              </a:rPr>
              <a:t>SOA (Contd.)</a:t>
            </a:r>
            <a:endParaRPr lang="en-IN" sz="2600" dirty="0">
              <a:solidFill>
                <a:srgbClr val="262626"/>
              </a:solidFill>
            </a:endParaRPr>
          </a:p>
        </p:txBody>
      </p:sp>
    </p:spTree>
    <p:extLst>
      <p:ext uri="{BB962C8B-B14F-4D97-AF65-F5344CB8AC3E}">
        <p14:creationId xmlns:p14="http://schemas.microsoft.com/office/powerpoint/2010/main" val="1101592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4183" y="158756"/>
            <a:ext cx="3152914" cy="492443"/>
          </a:xfrm>
          <a:prstGeom prst="rect">
            <a:avLst/>
          </a:prstGeom>
        </p:spPr>
        <p:txBody>
          <a:bodyPr wrap="none">
            <a:spAutoFit/>
          </a:bodyPr>
          <a:lstStyle/>
          <a:p>
            <a:r>
              <a:rPr lang="en-US" sz="2600" dirty="0">
                <a:solidFill>
                  <a:srgbClr val="262626"/>
                </a:solidFill>
              </a:rPr>
              <a:t>Companies Using SOA</a:t>
            </a:r>
            <a:endParaRPr lang="en-IN" sz="2600" dirty="0">
              <a:solidFill>
                <a:srgbClr val="262626"/>
              </a:solidFill>
            </a:endParaRPr>
          </a:p>
        </p:txBody>
      </p:sp>
      <p:sp>
        <p:nvSpPr>
          <p:cNvPr id="3" name="Rectangle 2"/>
          <p:cNvSpPr/>
          <p:nvPr/>
        </p:nvSpPr>
        <p:spPr>
          <a:xfrm>
            <a:off x="4441696" y="2461749"/>
            <a:ext cx="3624620" cy="738664"/>
          </a:xfrm>
          <a:prstGeom prst="rect">
            <a:avLst/>
          </a:prstGeom>
        </p:spPr>
        <p:txBody>
          <a:bodyPr wrap="square">
            <a:spAutoFit/>
          </a:bodyPr>
          <a:lstStyle/>
          <a:p>
            <a:pPr marL="428625" indent="-323850" algn="just">
              <a:buClr>
                <a:srgbClr val="262626"/>
              </a:buClr>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alt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In the banking sector </a:t>
            </a:r>
            <a:r>
              <a:rPr lang="en-IN" alt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 ICICI bank, HDFC Bank, UTI bank and many more banks are using SOA architecture</a:t>
            </a:r>
            <a:r>
              <a:rPr lang="en-IN" altLang="en-US" sz="1400" dirty="0" smtClean="0">
                <a:solidFill>
                  <a:srgbClr val="262626"/>
                </a:solidFill>
                <a:latin typeface="Tahoma" panose="020B0604030504040204" pitchFamily="34" charset="0"/>
                <a:ea typeface="Tahoma" panose="020B0604030504040204" pitchFamily="34" charset="0"/>
                <a:cs typeface="Tahoma" panose="020B0604030504040204" pitchFamily="34" charset="0"/>
              </a:rPr>
              <a:t>.</a:t>
            </a:r>
          </a:p>
        </p:txBody>
      </p:sp>
      <p:grpSp>
        <p:nvGrpSpPr>
          <p:cNvPr id="6" name="Group 5"/>
          <p:cNvGrpSpPr/>
          <p:nvPr/>
        </p:nvGrpSpPr>
        <p:grpSpPr>
          <a:xfrm>
            <a:off x="828725" y="1351216"/>
            <a:ext cx="3152914" cy="2959730"/>
            <a:chOff x="708982" y="1255763"/>
            <a:chExt cx="3152914" cy="2959730"/>
          </a:xfrm>
        </p:grpSpPr>
        <p:pic>
          <p:nvPicPr>
            <p:cNvPr id="1026" name="Picture 2" descr="http://sabhkuch.com/wp-content/uploads/2013/03/ICICI-bank1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982" y="1255763"/>
              <a:ext cx="3152914" cy="82515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903515" y="2350846"/>
              <a:ext cx="2827754" cy="849567"/>
            </a:xfrm>
            <a:prstGeom prst="rect">
              <a:avLst/>
            </a:prstGeom>
          </p:spPr>
        </p:pic>
        <p:pic>
          <p:nvPicPr>
            <p:cNvPr id="5" name="Picture 4"/>
            <p:cNvPicPr>
              <a:picLocks noChangeAspect="1"/>
            </p:cNvPicPr>
            <p:nvPr/>
          </p:nvPicPr>
          <p:blipFill>
            <a:blip r:embed="rId4"/>
            <a:stretch>
              <a:fillRect/>
            </a:stretch>
          </p:blipFill>
          <p:spPr>
            <a:xfrm>
              <a:off x="894419" y="3485947"/>
              <a:ext cx="2967477" cy="729546"/>
            </a:xfrm>
            <a:prstGeom prst="rect">
              <a:avLst/>
            </a:prstGeom>
          </p:spPr>
        </p:pic>
      </p:grpSp>
    </p:spTree>
    <p:extLst>
      <p:ext uri="{BB962C8B-B14F-4D97-AF65-F5344CB8AC3E}">
        <p14:creationId xmlns:p14="http://schemas.microsoft.com/office/powerpoint/2010/main" val="346059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4183" y="158756"/>
            <a:ext cx="3152914" cy="492443"/>
          </a:xfrm>
          <a:prstGeom prst="rect">
            <a:avLst/>
          </a:prstGeom>
        </p:spPr>
        <p:txBody>
          <a:bodyPr wrap="none">
            <a:spAutoFit/>
          </a:bodyPr>
          <a:lstStyle/>
          <a:p>
            <a:r>
              <a:rPr lang="en-US" sz="2600" dirty="0">
                <a:latin typeface="+mj-lt"/>
              </a:rPr>
              <a:t>Companies Using SOA</a:t>
            </a:r>
            <a:endParaRPr lang="en-IN" sz="2600" dirty="0">
              <a:latin typeface="+mj-lt"/>
            </a:endParaRPr>
          </a:p>
        </p:txBody>
      </p:sp>
      <p:sp>
        <p:nvSpPr>
          <p:cNvPr id="3" name="Rectangle 2"/>
          <p:cNvSpPr/>
          <p:nvPr/>
        </p:nvSpPr>
        <p:spPr>
          <a:xfrm>
            <a:off x="4626751" y="2424850"/>
            <a:ext cx="3254506" cy="523220"/>
          </a:xfrm>
          <a:prstGeom prst="rect">
            <a:avLst/>
          </a:prstGeom>
        </p:spPr>
        <p:txBody>
          <a:bodyPr wrap="square">
            <a:spAutoFit/>
          </a:bodyPr>
          <a:lstStyle/>
          <a:p>
            <a:pPr marL="390525" indent="-285750" algn="just">
              <a:buClr>
                <a:schemeClr val="tx1"/>
              </a:buClr>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alt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In </a:t>
            </a:r>
            <a:r>
              <a:rPr lang="en-IN" alt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IT Sector </a:t>
            </a:r>
            <a:r>
              <a:rPr lang="en-IN" altLang="en-US" sz="1400" dirty="0">
                <a:latin typeface="Tahoma" panose="020B0604030504040204" pitchFamily="34" charset="0"/>
                <a:ea typeface="Tahoma" panose="020B0604030504040204" pitchFamily="34" charset="0"/>
                <a:cs typeface="Tahoma" panose="020B0604030504040204" pitchFamily="34" charset="0"/>
              </a:rPr>
              <a:t>– IBM, HP, Oracle, Google, Amazon and many more</a:t>
            </a:r>
            <a:r>
              <a:rPr lang="en-IN" altLang="en-US" sz="1400" dirty="0" smtClean="0">
                <a:latin typeface="Tahoma" panose="020B0604030504040204" pitchFamily="34" charset="0"/>
                <a:ea typeface="Tahoma" panose="020B0604030504040204" pitchFamily="34" charset="0"/>
                <a:cs typeface="Tahoma" panose="020B0604030504040204" pitchFamily="34" charset="0"/>
              </a:rPr>
              <a:t>.</a:t>
            </a:r>
          </a:p>
        </p:txBody>
      </p:sp>
      <p:grpSp>
        <p:nvGrpSpPr>
          <p:cNvPr id="6" name="Group 5"/>
          <p:cNvGrpSpPr/>
          <p:nvPr/>
        </p:nvGrpSpPr>
        <p:grpSpPr>
          <a:xfrm>
            <a:off x="950233" y="1042675"/>
            <a:ext cx="3576612" cy="3627287"/>
            <a:chOff x="735744" y="986231"/>
            <a:chExt cx="3576612" cy="3627287"/>
          </a:xfrm>
        </p:grpSpPr>
        <p:pic>
          <p:nvPicPr>
            <p:cNvPr id="2050" name="Picture 2" descr="http://www.nisargaits.com/sites/default/files/IBM-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0789" y="986231"/>
              <a:ext cx="1587751" cy="104836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core3.staticworld.net/images/article/2013/07/hp-logo-100044624-gallery.png"/>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6888" r="17102"/>
            <a:stretch/>
          </p:blipFill>
          <p:spPr bwMode="auto">
            <a:xfrm>
              <a:off x="2632583" y="1192331"/>
              <a:ext cx="1297927" cy="131536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newhorizons.com/LOCALWEBADMIN/images/306/outlines/partner%20images/logo-oracle-larg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8692" y="2575728"/>
              <a:ext cx="2496022" cy="51540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4.bp.blogspot.com/-JOqxgp-ZWe0/U3BtyEQlEiI/AAAAAAAAOfg/Doq6Q2MwIKA/s1600/google-logo-874x28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5744" y="3392996"/>
              <a:ext cx="1899003" cy="6518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6"/>
            <a:stretch>
              <a:fillRect/>
            </a:stretch>
          </p:blipFill>
          <p:spPr>
            <a:xfrm>
              <a:off x="2555724" y="4003320"/>
              <a:ext cx="1756632" cy="610198"/>
            </a:xfrm>
            <a:prstGeom prst="rect">
              <a:avLst/>
            </a:prstGeom>
          </p:spPr>
        </p:pic>
      </p:grpSp>
    </p:spTree>
    <p:extLst>
      <p:ext uri="{BB962C8B-B14F-4D97-AF65-F5344CB8AC3E}">
        <p14:creationId xmlns:p14="http://schemas.microsoft.com/office/powerpoint/2010/main" val="2065661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4183" y="158756"/>
            <a:ext cx="3152914" cy="492443"/>
          </a:xfrm>
          <a:prstGeom prst="rect">
            <a:avLst/>
          </a:prstGeom>
        </p:spPr>
        <p:txBody>
          <a:bodyPr wrap="none">
            <a:spAutoFit/>
          </a:bodyPr>
          <a:lstStyle/>
          <a:p>
            <a:r>
              <a:rPr lang="en-US" sz="2600" dirty="0">
                <a:latin typeface="+mj-lt"/>
              </a:rPr>
              <a:t>Companies Using SOA</a:t>
            </a:r>
            <a:endParaRPr lang="en-IN" sz="2600" dirty="0">
              <a:latin typeface="+mj-lt"/>
            </a:endParaRPr>
          </a:p>
        </p:txBody>
      </p:sp>
      <p:sp>
        <p:nvSpPr>
          <p:cNvPr id="3" name="Rectangle 2"/>
          <p:cNvSpPr/>
          <p:nvPr/>
        </p:nvSpPr>
        <p:spPr>
          <a:xfrm>
            <a:off x="4795280" y="2471212"/>
            <a:ext cx="3140406" cy="523220"/>
          </a:xfrm>
          <a:prstGeom prst="rect">
            <a:avLst/>
          </a:prstGeom>
        </p:spPr>
        <p:txBody>
          <a:bodyPr wrap="square">
            <a:spAutoFit/>
          </a:bodyPr>
          <a:lstStyle/>
          <a:p>
            <a:pPr marL="390525" indent="-285750">
              <a:buClr>
                <a:schemeClr val="tx1"/>
              </a:buClr>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alt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Manufacturing</a:t>
            </a:r>
            <a:r>
              <a:rPr lang="en-IN" altLang="en-US" sz="1400" dirty="0" smtClean="0">
                <a:latin typeface="Tahoma" panose="020B0604030504040204" pitchFamily="34" charset="0"/>
                <a:ea typeface="Tahoma" panose="020B0604030504040204" pitchFamily="34" charset="0"/>
                <a:cs typeface="Tahoma" panose="020B0604030504040204" pitchFamily="34" charset="0"/>
              </a:rPr>
              <a:t> </a:t>
            </a:r>
            <a:r>
              <a:rPr lang="en-IN" altLang="en-US" sz="1400" dirty="0">
                <a:latin typeface="Tahoma" panose="020B0604030504040204" pitchFamily="34" charset="0"/>
                <a:ea typeface="Tahoma" panose="020B0604030504040204" pitchFamily="34" charset="0"/>
                <a:cs typeface="Tahoma" panose="020B0604030504040204" pitchFamily="34" charset="0"/>
              </a:rPr>
              <a:t>– </a:t>
            </a:r>
            <a:r>
              <a:rPr lang="en-IN" altLang="en-US" sz="1400" dirty="0" smtClean="0">
                <a:latin typeface="Tahoma" panose="020B0604030504040204" pitchFamily="34" charset="0"/>
                <a:ea typeface="Tahoma" panose="020B0604030504040204" pitchFamily="34" charset="0"/>
                <a:cs typeface="Tahoma" panose="020B0604030504040204" pitchFamily="34" charset="0"/>
              </a:rPr>
              <a:t>Apollo tyres</a:t>
            </a:r>
            <a:r>
              <a:rPr lang="en-IN" altLang="en-US" sz="1400" dirty="0">
                <a:latin typeface="Tahoma" panose="020B0604030504040204" pitchFamily="34" charset="0"/>
                <a:ea typeface="Tahoma" panose="020B0604030504040204" pitchFamily="34" charset="0"/>
                <a:cs typeface="Tahoma" panose="020B0604030504040204" pitchFamily="34" charset="0"/>
              </a:rPr>
              <a:t>, </a:t>
            </a:r>
            <a:r>
              <a:rPr lang="en-IN" altLang="en-US" sz="1400" dirty="0" smtClean="0">
                <a:latin typeface="Tahoma" panose="020B0604030504040204" pitchFamily="34" charset="0"/>
                <a:ea typeface="Tahoma" panose="020B0604030504040204" pitchFamily="34" charset="0"/>
                <a:cs typeface="Tahoma" panose="020B0604030504040204" pitchFamily="34" charset="0"/>
              </a:rPr>
              <a:t>Maruthi</a:t>
            </a:r>
            <a:r>
              <a:rPr lang="en-IN" altLang="en-US" sz="1400" dirty="0">
                <a:latin typeface="Tahoma" panose="020B0604030504040204" pitchFamily="34" charset="0"/>
                <a:ea typeface="Tahoma" panose="020B0604030504040204" pitchFamily="34" charset="0"/>
                <a:cs typeface="Tahoma" panose="020B0604030504040204" pitchFamily="34" charset="0"/>
              </a:rPr>
              <a:t>, Hyundai </a:t>
            </a:r>
            <a:r>
              <a:rPr lang="en-IN" altLang="en-US" sz="1400" dirty="0" smtClean="0">
                <a:latin typeface="Tahoma" panose="020B0604030504040204" pitchFamily="34" charset="0"/>
                <a:ea typeface="Tahoma" panose="020B0604030504040204" pitchFamily="34" charset="0"/>
                <a:cs typeface="Tahoma" panose="020B0604030504040204" pitchFamily="34" charset="0"/>
              </a:rPr>
              <a:t>etc</a:t>
            </a:r>
            <a:r>
              <a:rPr lang="en-IN" altLang="en-US" sz="1400" dirty="0">
                <a:latin typeface="Tahoma" panose="020B0604030504040204" pitchFamily="34" charset="0"/>
                <a:ea typeface="Tahoma" panose="020B0604030504040204" pitchFamily="34" charset="0"/>
                <a:cs typeface="Tahoma" panose="020B0604030504040204" pitchFamily="34" charset="0"/>
              </a:rPr>
              <a:t>.</a:t>
            </a:r>
            <a:endParaRPr lang="en-IN" altLang="en-US" sz="1400" dirty="0" smtClean="0">
              <a:latin typeface="Tahoma" panose="020B0604030504040204" pitchFamily="34" charset="0"/>
              <a:ea typeface="Tahoma" panose="020B0604030504040204" pitchFamily="34" charset="0"/>
              <a:cs typeface="Tahoma" panose="020B0604030504040204" pitchFamily="34" charset="0"/>
            </a:endParaRPr>
          </a:p>
        </p:txBody>
      </p:sp>
      <p:grpSp>
        <p:nvGrpSpPr>
          <p:cNvPr id="5" name="Group 4"/>
          <p:cNvGrpSpPr/>
          <p:nvPr/>
        </p:nvGrpSpPr>
        <p:grpSpPr>
          <a:xfrm>
            <a:off x="1310608" y="1083733"/>
            <a:ext cx="3065090" cy="3559054"/>
            <a:chOff x="892919" y="1061155"/>
            <a:chExt cx="3065090" cy="3559054"/>
          </a:xfrm>
        </p:grpSpPr>
        <p:pic>
          <p:nvPicPr>
            <p:cNvPr id="3074" name="Picture 2" descr="http://www.topnews.in/files/Apollo-Tyres_5.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3256" b="9988"/>
            <a:stretch/>
          </p:blipFill>
          <p:spPr bwMode="auto">
            <a:xfrm>
              <a:off x="892919" y="1061155"/>
              <a:ext cx="2527614" cy="129341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bbsoft.in/images/integration/maruti_logo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4459" y="2146706"/>
              <a:ext cx="1733550" cy="169545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fontmeme.com/images/Hyundai-Logo.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113" b="19770"/>
            <a:stretch/>
          </p:blipFill>
          <p:spPr bwMode="auto">
            <a:xfrm>
              <a:off x="892919" y="3601919"/>
              <a:ext cx="1588168" cy="10182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1629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4183" y="158756"/>
            <a:ext cx="3152914" cy="492443"/>
          </a:xfrm>
          <a:prstGeom prst="rect">
            <a:avLst/>
          </a:prstGeom>
        </p:spPr>
        <p:txBody>
          <a:bodyPr wrap="none">
            <a:spAutoFit/>
          </a:bodyPr>
          <a:lstStyle/>
          <a:p>
            <a:r>
              <a:rPr lang="en-US" sz="2600" dirty="0">
                <a:latin typeface="+mj-lt"/>
              </a:rPr>
              <a:t>Companies Using SOA</a:t>
            </a:r>
            <a:endParaRPr lang="en-IN" sz="2600" dirty="0">
              <a:latin typeface="+mj-lt"/>
            </a:endParaRPr>
          </a:p>
        </p:txBody>
      </p:sp>
      <p:sp>
        <p:nvSpPr>
          <p:cNvPr id="3" name="Rectangle 2"/>
          <p:cNvSpPr/>
          <p:nvPr/>
        </p:nvSpPr>
        <p:spPr>
          <a:xfrm>
            <a:off x="4693680" y="2493793"/>
            <a:ext cx="3163388" cy="523220"/>
          </a:xfrm>
          <a:prstGeom prst="rect">
            <a:avLst/>
          </a:prstGeom>
        </p:spPr>
        <p:txBody>
          <a:bodyPr wrap="square">
            <a:spAutoFit/>
          </a:bodyPr>
          <a:lstStyle/>
          <a:p>
            <a:pPr marL="104775">
              <a:buClr>
                <a:schemeClr val="tx1"/>
              </a:buClr>
              <a:buSzPct val="100000"/>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alt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Healthcare</a:t>
            </a:r>
            <a:r>
              <a:rPr lang="en-IN" altLang="en-US" sz="1400" dirty="0" smtClean="0">
                <a:latin typeface="Tahoma" panose="020B0604030504040204" pitchFamily="34" charset="0"/>
                <a:ea typeface="Tahoma" panose="020B0604030504040204" pitchFamily="34" charset="0"/>
                <a:cs typeface="Tahoma" panose="020B0604030504040204" pitchFamily="34" charset="0"/>
              </a:rPr>
              <a:t> </a:t>
            </a:r>
            <a:r>
              <a:rPr lang="en-IN" altLang="en-US" sz="1400" dirty="0">
                <a:latin typeface="Tahoma" panose="020B0604030504040204" pitchFamily="34" charset="0"/>
                <a:ea typeface="Tahoma" panose="020B0604030504040204" pitchFamily="34" charset="0"/>
                <a:cs typeface="Tahoma" panose="020B0604030504040204" pitchFamily="34" charset="0"/>
              </a:rPr>
              <a:t>– Harvard medical school and its </a:t>
            </a:r>
            <a:r>
              <a:rPr lang="en-IN" altLang="en-US" sz="1400" dirty="0" smtClean="0">
                <a:latin typeface="Tahoma" panose="020B0604030504040204" pitchFamily="34" charset="0"/>
                <a:ea typeface="Tahoma" panose="020B0604030504040204" pitchFamily="34" charset="0"/>
                <a:cs typeface="Tahoma" panose="020B0604030504040204" pitchFamily="34" charset="0"/>
              </a:rPr>
              <a:t>hospitals.</a:t>
            </a:r>
            <a:endParaRPr lang="en-IN" altLang="en-US" sz="1400" dirty="0">
              <a:latin typeface="Tahoma" panose="020B0604030504040204" pitchFamily="34" charset="0"/>
              <a:ea typeface="Tahoma" panose="020B0604030504040204" pitchFamily="34" charset="0"/>
              <a:cs typeface="Tahoma" panose="020B0604030504040204" pitchFamily="34" charset="0"/>
            </a:endParaRPr>
          </a:p>
        </p:txBody>
      </p:sp>
      <p:pic>
        <p:nvPicPr>
          <p:cNvPr id="4098" name="Picture 2" descr="http://trojanhealthconnection.com/wp-content/uploads/2012/11/harvard_medic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683" y="1380627"/>
            <a:ext cx="3608997" cy="292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852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492" y="169514"/>
            <a:ext cx="2579617" cy="492443"/>
          </a:xfrm>
          <a:prstGeom prst="rect">
            <a:avLst/>
          </a:prstGeom>
        </p:spPr>
        <p:txBody>
          <a:bodyPr wrap="none">
            <a:spAutoFit/>
          </a:bodyPr>
          <a:lstStyle/>
          <a:p>
            <a:r>
              <a:rPr lang="en-US" sz="2600" dirty="0">
                <a:latin typeface="+mj-lt"/>
              </a:rPr>
              <a:t>Jobs Trend in SOA</a:t>
            </a:r>
            <a:endParaRPr lang="en-IN" sz="2600" dirty="0">
              <a:latin typeface="+mj-lt"/>
            </a:endParaRPr>
          </a:p>
        </p:txBody>
      </p:sp>
      <p:pic>
        <p:nvPicPr>
          <p:cNvPr id="3" name="Picture 2"/>
          <p:cNvPicPr>
            <a:picLocks noChangeAspect="1"/>
          </p:cNvPicPr>
          <p:nvPr/>
        </p:nvPicPr>
        <p:blipFill>
          <a:blip r:embed="rId2"/>
          <a:stretch>
            <a:fillRect/>
          </a:stretch>
        </p:blipFill>
        <p:spPr>
          <a:xfrm>
            <a:off x="1672300" y="1028020"/>
            <a:ext cx="5399995" cy="3477717"/>
          </a:xfrm>
          <a:prstGeom prst="rect">
            <a:avLst/>
          </a:prstGeom>
        </p:spPr>
      </p:pic>
    </p:spTree>
    <p:extLst>
      <p:ext uri="{BB962C8B-B14F-4D97-AF65-F5344CB8AC3E}">
        <p14:creationId xmlns:p14="http://schemas.microsoft.com/office/powerpoint/2010/main" val="2972240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704" y="158756"/>
            <a:ext cx="1582356" cy="492443"/>
          </a:xfrm>
          <a:prstGeom prst="rect">
            <a:avLst/>
          </a:prstGeom>
        </p:spPr>
        <p:txBody>
          <a:bodyPr wrap="none">
            <a:spAutoFit/>
          </a:bodyPr>
          <a:lstStyle/>
          <a:p>
            <a:r>
              <a:rPr lang="en-US" sz="2600" dirty="0">
                <a:latin typeface="+mj-lt"/>
              </a:rPr>
              <a:t>Why SOA?</a:t>
            </a:r>
            <a:endParaRPr lang="en-IN" sz="2600" dirty="0">
              <a:latin typeface="+mj-lt"/>
            </a:endParaRPr>
          </a:p>
        </p:txBody>
      </p:sp>
      <p:sp>
        <p:nvSpPr>
          <p:cNvPr id="3" name="Rectangle 2"/>
          <p:cNvSpPr/>
          <p:nvPr/>
        </p:nvSpPr>
        <p:spPr>
          <a:xfrm>
            <a:off x="381703" y="898872"/>
            <a:ext cx="7916477" cy="1815882"/>
          </a:xfrm>
          <a:prstGeom prst="rect">
            <a:avLst/>
          </a:prstGeom>
        </p:spPr>
        <p:txBody>
          <a:bodyPr wrap="square">
            <a:spAutoFit/>
          </a:bodyPr>
          <a:lstStyle/>
          <a:p>
            <a:pPr marL="428625" indent="-323850">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sz="1400" dirty="0">
                <a:latin typeface="Tahoma" panose="020B0604030504040204" pitchFamily="34" charset="0"/>
                <a:ea typeface="Tahoma" panose="020B0604030504040204" pitchFamily="34" charset="0"/>
                <a:cs typeface="Tahoma" panose="020B0604030504040204" pitchFamily="34" charset="0"/>
              </a:rPr>
              <a:t>If there is no expertise in developing the services but still if an organization has developed it in-house then time taken to deliver these services will be more and the cost of development also goes up.  To avoid these issues, SOA can be used.</a:t>
            </a:r>
            <a:endParaRPr lang="en-IN" altLang="en-US" sz="1400" dirty="0">
              <a:latin typeface="Tahoma" panose="020B0604030504040204" pitchFamily="34" charset="0"/>
              <a:ea typeface="Tahoma" panose="020B0604030504040204" pitchFamily="34" charset="0"/>
              <a:cs typeface="Tahoma" panose="020B0604030504040204" pitchFamily="34" charset="0"/>
            </a:endParaRPr>
          </a:p>
          <a:p>
            <a:pPr marL="428625" indent="-323850">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endParaRPr lang="en-IN" altLang="en-US" sz="1400" dirty="0">
              <a:latin typeface="Tahoma" panose="020B0604030504040204" pitchFamily="34" charset="0"/>
              <a:ea typeface="Tahoma" panose="020B0604030504040204" pitchFamily="34" charset="0"/>
              <a:cs typeface="Tahoma" panose="020B0604030504040204" pitchFamily="34" charset="0"/>
            </a:endParaRPr>
          </a:p>
          <a:p>
            <a:pPr marL="428625" indent="-323850">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altLang="en-US" sz="1400" dirty="0">
                <a:latin typeface="Tahoma" panose="020B0604030504040204" pitchFamily="34" charset="0"/>
                <a:ea typeface="Tahoma" panose="020B0604030504040204" pitchFamily="34" charset="0"/>
                <a:cs typeface="Tahoma" panose="020B0604030504040204" pitchFamily="34" charset="0"/>
              </a:rPr>
              <a:t>There was difficulty in </a:t>
            </a:r>
            <a:r>
              <a:rPr lang="en-IN" altLang="en-US" sz="1400" dirty="0" smtClean="0">
                <a:latin typeface="Tahoma" panose="020B0604030504040204" pitchFamily="34" charset="0"/>
                <a:ea typeface="Tahoma" panose="020B0604030504040204" pitchFamily="34" charset="0"/>
                <a:cs typeface="Tahoma" panose="020B0604030504040204" pitchFamily="34" charset="0"/>
              </a:rPr>
              <a:t>interoperability. </a:t>
            </a:r>
            <a:r>
              <a:rPr lang="en-IN" altLang="en-US" sz="1400" dirty="0">
                <a:latin typeface="Tahoma" panose="020B0604030504040204" pitchFamily="34" charset="0"/>
                <a:ea typeface="Tahoma" panose="020B0604030504040204" pitchFamily="34" charset="0"/>
                <a:cs typeface="Tahoma" panose="020B0604030504040204" pitchFamily="34" charset="0"/>
              </a:rPr>
              <a:t>This means, ability of a computer system to run application programs from different vendors/locations, and to interact with other computers across local or wide-area networks regardless of their physical architecture and operating systems. </a:t>
            </a:r>
            <a:r>
              <a:rPr lang="en-IN" altLang="en-US" sz="1400" dirty="0" smtClean="0">
                <a:latin typeface="Tahoma" panose="020B0604030504040204" pitchFamily="34" charset="0"/>
                <a:ea typeface="Tahoma" panose="020B0604030504040204" pitchFamily="34" charset="0"/>
                <a:cs typeface="Tahoma" panose="020B0604030504040204" pitchFamily="34" charset="0"/>
              </a:rPr>
              <a:t>With </a:t>
            </a:r>
            <a:r>
              <a:rPr lang="en-IN" altLang="en-US" sz="1400" dirty="0">
                <a:latin typeface="Tahoma" panose="020B0604030504040204" pitchFamily="34" charset="0"/>
                <a:ea typeface="Tahoma" panose="020B0604030504040204" pitchFamily="34" charset="0"/>
                <a:cs typeface="Tahoma" panose="020B0604030504040204" pitchFamily="34" charset="0"/>
              </a:rPr>
              <a:t>the invent of SOA, this issue is resolved.</a:t>
            </a:r>
          </a:p>
        </p:txBody>
      </p:sp>
    </p:spTree>
    <p:extLst>
      <p:ext uri="{BB962C8B-B14F-4D97-AF65-F5344CB8AC3E}">
        <p14:creationId xmlns:p14="http://schemas.microsoft.com/office/powerpoint/2010/main" val="2979654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492" y="158756"/>
            <a:ext cx="2739020" cy="492443"/>
          </a:xfrm>
          <a:prstGeom prst="rect">
            <a:avLst/>
          </a:prstGeom>
        </p:spPr>
        <p:txBody>
          <a:bodyPr wrap="none">
            <a:spAutoFit/>
          </a:bodyPr>
          <a:lstStyle/>
          <a:p>
            <a:r>
              <a:rPr lang="en-US" sz="2600" dirty="0">
                <a:latin typeface="+mj-lt"/>
              </a:rPr>
              <a:t>Advantages of SOA</a:t>
            </a:r>
            <a:endParaRPr lang="en-IN" sz="2600" dirty="0">
              <a:latin typeface="+mj-lt"/>
            </a:endParaRPr>
          </a:p>
        </p:txBody>
      </p:sp>
      <p:sp>
        <p:nvSpPr>
          <p:cNvPr id="3" name="Rectangle 2"/>
          <p:cNvSpPr/>
          <p:nvPr/>
        </p:nvSpPr>
        <p:spPr>
          <a:xfrm>
            <a:off x="371062" y="872254"/>
            <a:ext cx="7770908" cy="2354491"/>
          </a:xfrm>
          <a:prstGeom prst="rect">
            <a:avLst/>
          </a:prstGeom>
        </p:spPr>
        <p:txBody>
          <a:bodyPr wrap="square">
            <a:spAutoFit/>
          </a:bodyPr>
          <a:lstStyle/>
          <a:p>
            <a:pPr marL="428625" indent="-323850">
              <a:lnSpc>
                <a:spcPct val="150000"/>
              </a:lnSpc>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altLang="en-US" sz="1400" dirty="0">
                <a:latin typeface="Tahoma" panose="020B0604030504040204" pitchFamily="34" charset="0"/>
                <a:ea typeface="Tahoma" panose="020B0604030504040204" pitchFamily="34" charset="0"/>
                <a:cs typeface="Tahoma" panose="020B0604030504040204" pitchFamily="34" charset="0"/>
              </a:rPr>
              <a:t>Speed of delivering service to </a:t>
            </a:r>
            <a:r>
              <a:rPr lang="en-IN" altLang="en-US" sz="1400" dirty="0" smtClean="0">
                <a:latin typeface="Tahoma" panose="020B0604030504040204" pitchFamily="34" charset="0"/>
                <a:ea typeface="Tahoma" panose="020B0604030504040204" pitchFamily="34" charset="0"/>
                <a:cs typeface="Tahoma" panose="020B0604030504040204" pitchFamily="34" charset="0"/>
              </a:rPr>
              <a:t>customers increased</a:t>
            </a:r>
            <a:r>
              <a:rPr lang="en-IN" altLang="en-US" sz="1400" dirty="0">
                <a:latin typeface="Tahoma" panose="020B0604030504040204" pitchFamily="34" charset="0"/>
                <a:ea typeface="Tahoma" panose="020B0604030504040204" pitchFamily="34" charset="0"/>
                <a:cs typeface="Tahoma" panose="020B0604030504040204" pitchFamily="34" charset="0"/>
              </a:rPr>
              <a:t>.</a:t>
            </a:r>
          </a:p>
          <a:p>
            <a:pPr marL="428625" indent="-323850">
              <a:lnSpc>
                <a:spcPct val="150000"/>
              </a:lnSpc>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altLang="en-US" sz="1400" dirty="0">
                <a:latin typeface="Tahoma" panose="020B0604030504040204" pitchFamily="34" charset="0"/>
                <a:ea typeface="Tahoma" panose="020B0604030504040204" pitchFamily="34" charset="0"/>
                <a:cs typeface="Tahoma" panose="020B0604030504040204" pitchFamily="34" charset="0"/>
              </a:rPr>
              <a:t>Cost reduced.</a:t>
            </a:r>
          </a:p>
          <a:p>
            <a:pPr marL="428625" indent="-323850">
              <a:lnSpc>
                <a:spcPct val="150000"/>
              </a:lnSpc>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altLang="en-US" sz="1400" dirty="0">
                <a:latin typeface="Tahoma" panose="020B0604030504040204" pitchFamily="34" charset="0"/>
                <a:ea typeface="Tahoma" panose="020B0604030504040204" pitchFamily="34" charset="0"/>
                <a:cs typeface="Tahoma" panose="020B0604030504040204" pitchFamily="34" charset="0"/>
              </a:rPr>
              <a:t>Customer can get reliable delivery.</a:t>
            </a:r>
          </a:p>
          <a:p>
            <a:pPr marL="428625" indent="-323850">
              <a:lnSpc>
                <a:spcPct val="150000"/>
              </a:lnSpc>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altLang="en-US" sz="1400" dirty="0">
                <a:latin typeface="Tahoma" panose="020B0604030504040204" pitchFamily="34" charset="0"/>
                <a:ea typeface="Tahoma" panose="020B0604030504040204" pitchFamily="34" charset="0"/>
                <a:cs typeface="Tahoma" panose="020B0604030504040204" pitchFamily="34" charset="0"/>
              </a:rPr>
              <a:t>Customer service is improved.</a:t>
            </a:r>
          </a:p>
          <a:p>
            <a:pPr marL="428625" indent="-323850">
              <a:lnSpc>
                <a:spcPct val="150000"/>
              </a:lnSpc>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altLang="en-US" sz="1400" dirty="0">
                <a:latin typeface="Tahoma" panose="020B0604030504040204" pitchFamily="34" charset="0"/>
                <a:ea typeface="Tahoma" panose="020B0604030504040204" pitchFamily="34" charset="0"/>
                <a:cs typeface="Tahoma" panose="020B0604030504040204" pitchFamily="34" charset="0"/>
              </a:rPr>
              <a:t>Can communicate with similar/dis-similar systems for exchanging </a:t>
            </a:r>
            <a:r>
              <a:rPr lang="en-IN" altLang="en-US" sz="1400" dirty="0" smtClean="0">
                <a:latin typeface="Tahoma" panose="020B0604030504040204" pitchFamily="34" charset="0"/>
                <a:ea typeface="Tahoma" panose="020B0604030504040204" pitchFamily="34" charset="0"/>
                <a:cs typeface="Tahoma" panose="020B0604030504040204" pitchFamily="34" charset="0"/>
              </a:rPr>
              <a:t>information/data</a:t>
            </a:r>
            <a:r>
              <a:rPr lang="en-IN" altLang="en-US" sz="1400" dirty="0">
                <a:latin typeface="Tahoma" panose="020B0604030504040204" pitchFamily="34" charset="0"/>
                <a:ea typeface="Tahoma" panose="020B0604030504040204" pitchFamily="34" charset="0"/>
                <a:cs typeface="Tahoma" panose="020B0604030504040204" pitchFamily="34" charset="0"/>
              </a:rPr>
              <a:t>.</a:t>
            </a:r>
          </a:p>
          <a:p>
            <a:pPr marL="428625" indent="-323850">
              <a:lnSpc>
                <a:spcPct val="150000"/>
              </a:lnSpc>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altLang="en-US" sz="1400" dirty="0">
                <a:latin typeface="Tahoma" panose="020B0604030504040204" pitchFamily="34" charset="0"/>
                <a:ea typeface="Tahoma" panose="020B0604030504040204" pitchFamily="34" charset="0"/>
                <a:cs typeface="Tahoma" panose="020B0604030504040204" pitchFamily="34" charset="0"/>
              </a:rPr>
              <a:t>Business workflow can be managed easily.</a:t>
            </a:r>
          </a:p>
          <a:p>
            <a:pPr marL="428625" indent="-323850">
              <a:lnSpc>
                <a:spcPct val="150000"/>
              </a:lnSpc>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altLang="en-US" sz="1400" dirty="0">
                <a:latin typeface="Tahoma" panose="020B0604030504040204" pitchFamily="34" charset="0"/>
                <a:ea typeface="Tahoma" panose="020B0604030504040204" pitchFamily="34" charset="0"/>
                <a:cs typeface="Tahoma" panose="020B0604030504040204" pitchFamily="34" charset="0"/>
              </a:rPr>
              <a:t>Business changes are easily integrated with business layer.</a:t>
            </a:r>
          </a:p>
        </p:txBody>
      </p:sp>
    </p:spTree>
    <p:extLst>
      <p:ext uri="{BB962C8B-B14F-4D97-AF65-F5344CB8AC3E}">
        <p14:creationId xmlns:p14="http://schemas.microsoft.com/office/powerpoint/2010/main" val="979571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7927" y="162603"/>
            <a:ext cx="2687595" cy="492443"/>
          </a:xfrm>
          <a:prstGeom prst="rect">
            <a:avLst/>
          </a:prstGeom>
        </p:spPr>
        <p:txBody>
          <a:bodyPr wrap="none">
            <a:spAutoFit/>
          </a:bodyPr>
          <a:lstStyle/>
          <a:p>
            <a:r>
              <a:rPr lang="en-IN" sz="2600" dirty="0"/>
              <a:t>SOA - Introduction</a:t>
            </a:r>
          </a:p>
        </p:txBody>
      </p:sp>
      <p:sp>
        <p:nvSpPr>
          <p:cNvPr id="2" name="Rectangle 1"/>
          <p:cNvSpPr/>
          <p:nvPr/>
        </p:nvSpPr>
        <p:spPr>
          <a:xfrm>
            <a:off x="306486" y="951621"/>
            <a:ext cx="8174573" cy="2465949"/>
          </a:xfrm>
          <a:prstGeom prst="rect">
            <a:avLst/>
          </a:prstGeom>
        </p:spPr>
        <p:txBody>
          <a:bodyPr wrap="square">
            <a:spAutoFit/>
          </a:bodyPr>
          <a:lstStyle/>
          <a:p>
            <a:pPr marL="428625" indent="-323850" algn="just">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altLang="en-US" sz="1400" dirty="0">
                <a:latin typeface="Tahoma" panose="020B0604030504040204" pitchFamily="34" charset="0"/>
                <a:ea typeface="Tahoma" panose="020B0604030504040204" pitchFamily="34" charset="0"/>
                <a:cs typeface="Tahoma" panose="020B0604030504040204" pitchFamily="34" charset="0"/>
              </a:rPr>
              <a:t>SOA stands for Service Oriented Architecture. </a:t>
            </a:r>
            <a:r>
              <a:rPr lang="en-IN" altLang="en-US" sz="1400" dirty="0" smtClean="0">
                <a:latin typeface="Tahoma" panose="020B0604030504040204" pitchFamily="34" charset="0"/>
                <a:ea typeface="Tahoma" panose="020B0604030504040204" pitchFamily="34" charset="0"/>
                <a:cs typeface="Tahoma" panose="020B0604030504040204" pitchFamily="34" charset="0"/>
              </a:rPr>
              <a:t>It </a:t>
            </a:r>
            <a:r>
              <a:rPr lang="en-IN" altLang="en-US" sz="1400" dirty="0">
                <a:latin typeface="Tahoma" panose="020B0604030504040204" pitchFamily="34" charset="0"/>
                <a:ea typeface="Tahoma" panose="020B0604030504040204" pitchFamily="34" charset="0"/>
                <a:cs typeface="Tahoma" panose="020B0604030504040204" pitchFamily="34" charset="0"/>
              </a:rPr>
              <a:t>is a design pattern or software architecture which provides application functionality as service to other applications. </a:t>
            </a:r>
            <a:r>
              <a:rPr lang="en-IN" altLang="en-US" sz="1400" dirty="0" smtClean="0">
                <a:latin typeface="Tahoma" panose="020B0604030504040204" pitchFamily="34" charset="0"/>
                <a:ea typeface="Tahoma" panose="020B0604030504040204" pitchFamily="34" charset="0"/>
                <a:cs typeface="Tahoma" panose="020B0604030504040204" pitchFamily="34" charset="0"/>
              </a:rPr>
              <a:t>SOA </a:t>
            </a:r>
            <a:r>
              <a:rPr lang="en-IN" altLang="en-US" sz="1400" dirty="0">
                <a:latin typeface="Tahoma" panose="020B0604030504040204" pitchFamily="34" charset="0"/>
                <a:ea typeface="Tahoma" panose="020B0604030504040204" pitchFamily="34" charset="0"/>
                <a:cs typeface="Tahoma" panose="020B0604030504040204" pitchFamily="34" charset="0"/>
              </a:rPr>
              <a:t>functionality is not </a:t>
            </a:r>
            <a:r>
              <a:rPr lang="en-IN" altLang="en-US" sz="1400" dirty="0" smtClean="0">
                <a:latin typeface="Tahoma" panose="020B0604030504040204" pitchFamily="34" charset="0"/>
                <a:ea typeface="Tahoma" panose="020B0604030504040204" pitchFamily="34" charset="0"/>
                <a:cs typeface="Tahoma" panose="020B0604030504040204" pitchFamily="34" charset="0"/>
              </a:rPr>
              <a:t>depending </a:t>
            </a:r>
            <a:r>
              <a:rPr lang="en-IN" altLang="en-US" sz="1400" dirty="0">
                <a:latin typeface="Tahoma" panose="020B0604030504040204" pitchFamily="34" charset="0"/>
                <a:ea typeface="Tahoma" panose="020B0604030504040204" pitchFamily="34" charset="0"/>
                <a:cs typeface="Tahoma" panose="020B0604030504040204" pitchFamily="34" charset="0"/>
              </a:rPr>
              <a:t>on any vendor, product or application.  </a:t>
            </a:r>
            <a:endParaRPr lang="en-IN" altLang="en-US" sz="1400" dirty="0" smtClean="0">
              <a:latin typeface="Tahoma" panose="020B0604030504040204" pitchFamily="34" charset="0"/>
              <a:ea typeface="Tahoma" panose="020B0604030504040204" pitchFamily="34" charset="0"/>
              <a:cs typeface="Tahoma" panose="020B0604030504040204" pitchFamily="34" charset="0"/>
            </a:endParaRPr>
          </a:p>
          <a:p>
            <a:pPr marL="428625" indent="-323850">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endParaRPr lang="en-IN" altLang="en-US" sz="1400" dirty="0">
              <a:latin typeface="Tahoma" panose="020B0604030504040204" pitchFamily="34" charset="0"/>
              <a:ea typeface="Tahoma" panose="020B0604030504040204" pitchFamily="34" charset="0"/>
              <a:cs typeface="Tahoma" panose="020B0604030504040204" pitchFamily="34" charset="0"/>
            </a:endParaRPr>
          </a:p>
          <a:p>
            <a:pPr marL="428625" indent="-323850" algn="just">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altLang="en-US" sz="1400" dirty="0">
                <a:latin typeface="Tahoma" panose="020B0604030504040204" pitchFamily="34" charset="0"/>
                <a:ea typeface="Tahoma" panose="020B0604030504040204" pitchFamily="34" charset="0"/>
                <a:cs typeface="Tahoma" panose="020B0604030504040204" pitchFamily="34" charset="0"/>
              </a:rPr>
              <a:t>One of the functionality provided by SOA is getting online bank statement. </a:t>
            </a:r>
            <a:r>
              <a:rPr lang="en-IN" altLang="en-US" sz="1400" dirty="0" smtClean="0">
                <a:latin typeface="Tahoma" panose="020B0604030504040204" pitchFamily="34" charset="0"/>
                <a:ea typeface="Tahoma" panose="020B0604030504040204" pitchFamily="34" charset="0"/>
                <a:cs typeface="Tahoma" panose="020B0604030504040204" pitchFamily="34" charset="0"/>
              </a:rPr>
              <a:t>This </a:t>
            </a:r>
            <a:r>
              <a:rPr lang="en-IN" altLang="en-US" sz="1400" dirty="0">
                <a:latin typeface="Tahoma" panose="020B0604030504040204" pitchFamily="34" charset="0"/>
                <a:ea typeface="Tahoma" panose="020B0604030504040204" pitchFamily="34" charset="0"/>
                <a:cs typeface="Tahoma" panose="020B0604030504040204" pitchFamily="34" charset="0"/>
              </a:rPr>
              <a:t>functionality can be combined with other features of the application to provide the full fledged application. </a:t>
            </a:r>
            <a:r>
              <a:rPr lang="en-IN" altLang="en-US" sz="1400" dirty="0" smtClean="0">
                <a:latin typeface="Tahoma" panose="020B0604030504040204" pitchFamily="34" charset="0"/>
                <a:ea typeface="Tahoma" panose="020B0604030504040204" pitchFamily="34" charset="0"/>
                <a:cs typeface="Tahoma" panose="020B0604030504040204" pitchFamily="34" charset="0"/>
              </a:rPr>
              <a:t>The </a:t>
            </a:r>
            <a:r>
              <a:rPr lang="en-IN" altLang="en-US" sz="1400" dirty="0">
                <a:latin typeface="Tahoma" panose="020B0604030504040204" pitchFamily="34" charset="0"/>
                <a:ea typeface="Tahoma" panose="020B0604030504040204" pitchFamily="34" charset="0"/>
                <a:cs typeface="Tahoma" panose="020B0604030504040204" pitchFamily="34" charset="0"/>
              </a:rPr>
              <a:t>application will use the service provided by the vendor over the network without human interaction.  </a:t>
            </a:r>
            <a:endParaRPr lang="en-IN" altLang="en-US" sz="1400" dirty="0" smtClean="0">
              <a:latin typeface="Tahoma" panose="020B0604030504040204" pitchFamily="34" charset="0"/>
              <a:ea typeface="Tahoma" panose="020B0604030504040204" pitchFamily="34" charset="0"/>
              <a:cs typeface="Tahoma" panose="020B0604030504040204" pitchFamily="34" charset="0"/>
            </a:endParaRPr>
          </a:p>
          <a:p>
            <a:pPr marL="428625" indent="-323850">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endParaRPr lang="en-IN" altLang="en-US" sz="1400" dirty="0">
              <a:latin typeface="Tahoma" panose="020B0604030504040204" pitchFamily="34" charset="0"/>
              <a:ea typeface="Tahoma" panose="020B0604030504040204" pitchFamily="34" charset="0"/>
              <a:cs typeface="Tahoma" panose="020B0604030504040204" pitchFamily="34" charset="0"/>
            </a:endParaRPr>
          </a:p>
          <a:p>
            <a:pPr marL="428625" indent="-323850" algn="just">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altLang="en-US" sz="1400" dirty="0">
                <a:latin typeface="Tahoma" panose="020B0604030504040204" pitchFamily="34" charset="0"/>
                <a:ea typeface="Tahoma" panose="020B0604030504040204" pitchFamily="34" charset="0"/>
                <a:cs typeface="Tahoma" panose="020B0604030504040204" pitchFamily="34" charset="0"/>
              </a:rPr>
              <a:t>A simple meaning of SOA - Functionality/Functions provided by a vendor over internet/network for a cost/no-cost.</a:t>
            </a:r>
          </a:p>
        </p:txBody>
      </p:sp>
    </p:spTree>
    <p:extLst>
      <p:ext uri="{BB962C8B-B14F-4D97-AF65-F5344CB8AC3E}">
        <p14:creationId xmlns:p14="http://schemas.microsoft.com/office/powerpoint/2010/main" val="4197513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80536" y="173881"/>
            <a:ext cx="2365388" cy="721064"/>
          </a:xfrm>
          <a:prstGeom prst="rect">
            <a:avLst/>
          </a:prstGeom>
        </p:spPr>
        <p:txBody>
          <a:bodyPr>
            <a:normAutofit/>
          </a:bodyPr>
          <a:lstStyle>
            <a:lvl1pPr algn="ctr" defTabSz="914355" rtl="0" eaLnBrk="1" latinLnBrk="0" hangingPunct="1">
              <a:spcBef>
                <a:spcPct val="0"/>
              </a:spcBef>
              <a:buNone/>
              <a:defRPr sz="4400" kern="1200">
                <a:solidFill>
                  <a:schemeClr val="tx1"/>
                </a:solidFill>
                <a:latin typeface="+mj-lt"/>
                <a:ea typeface="+mj-ea"/>
                <a:cs typeface="+mj-cs"/>
              </a:defRPr>
            </a:lvl1pPr>
          </a:lstStyle>
          <a:p>
            <a:r>
              <a:rPr lang="en-US" sz="2600" dirty="0" smtClean="0"/>
              <a:t>How it Works?</a:t>
            </a:r>
            <a:endParaRPr lang="en-IN" sz="2600" dirty="0"/>
          </a:p>
        </p:txBody>
      </p:sp>
    </p:spTree>
    <p:extLst>
      <p:ext uri="{BB962C8B-B14F-4D97-AF65-F5344CB8AC3E}">
        <p14:creationId xmlns:p14="http://schemas.microsoft.com/office/powerpoint/2010/main" val="4210430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817" y="158756"/>
            <a:ext cx="2753703" cy="492443"/>
          </a:xfrm>
          <a:prstGeom prst="rect">
            <a:avLst/>
          </a:prstGeom>
        </p:spPr>
        <p:txBody>
          <a:bodyPr wrap="none">
            <a:spAutoFit/>
          </a:bodyPr>
          <a:lstStyle/>
          <a:p>
            <a:r>
              <a:rPr lang="en-US" sz="2600" dirty="0" smtClean="0">
                <a:latin typeface="+mj-lt"/>
              </a:rPr>
              <a:t>SOA - Architecture </a:t>
            </a:r>
            <a:endParaRPr lang="en-IN" sz="2600" dirty="0">
              <a:latin typeface="+mj-lt"/>
            </a:endParaRPr>
          </a:p>
        </p:txBody>
      </p:sp>
      <p:grpSp>
        <p:nvGrpSpPr>
          <p:cNvPr id="30" name="Group 29"/>
          <p:cNvGrpSpPr/>
          <p:nvPr/>
        </p:nvGrpSpPr>
        <p:grpSpPr>
          <a:xfrm>
            <a:off x="2324100" y="1109484"/>
            <a:ext cx="4469130" cy="3311980"/>
            <a:chOff x="3455670" y="1075194"/>
            <a:chExt cx="4469130" cy="3311980"/>
          </a:xfrm>
        </p:grpSpPr>
        <p:sp>
          <p:nvSpPr>
            <p:cNvPr id="4" name="Rounded Rectangle 3"/>
            <p:cNvSpPr/>
            <p:nvPr/>
          </p:nvSpPr>
          <p:spPr>
            <a:xfrm>
              <a:off x="4907280" y="1075194"/>
              <a:ext cx="1451610" cy="914400"/>
            </a:xfrm>
            <a:prstGeom prst="roundRect">
              <a:avLst/>
            </a:prstGeom>
            <a:ln>
              <a:solidFill>
                <a:schemeClr val="accent2">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00" dirty="0" smtClean="0"/>
                <a:t>Service</a:t>
              </a:r>
            </a:p>
            <a:p>
              <a:pPr algn="ctr"/>
              <a:r>
                <a:rPr lang="en-US" sz="1800" dirty="0" smtClean="0"/>
                <a:t>Broker</a:t>
              </a:r>
              <a:endParaRPr lang="en-IN" sz="1800" dirty="0"/>
            </a:p>
          </p:txBody>
        </p:sp>
        <p:sp>
          <p:nvSpPr>
            <p:cNvPr id="5" name="Rounded Rectangle 4"/>
            <p:cNvSpPr/>
            <p:nvPr/>
          </p:nvSpPr>
          <p:spPr>
            <a:xfrm>
              <a:off x="3455670" y="3112770"/>
              <a:ext cx="145161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dirty="0" smtClean="0"/>
                <a:t>Service</a:t>
              </a:r>
            </a:p>
            <a:p>
              <a:pPr algn="ctr"/>
              <a:r>
                <a:rPr lang="en-US" sz="1800" dirty="0" smtClean="0"/>
                <a:t>Consumer</a:t>
              </a:r>
              <a:endParaRPr lang="en-IN" sz="1800" dirty="0"/>
            </a:p>
          </p:txBody>
        </p:sp>
        <p:sp>
          <p:nvSpPr>
            <p:cNvPr id="6" name="Rounded Rectangle 5"/>
            <p:cNvSpPr/>
            <p:nvPr/>
          </p:nvSpPr>
          <p:spPr>
            <a:xfrm>
              <a:off x="6473190" y="3112770"/>
              <a:ext cx="145161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0" dirty="0" smtClean="0"/>
                <a:t>Service</a:t>
              </a:r>
            </a:p>
            <a:p>
              <a:pPr algn="ctr"/>
              <a:r>
                <a:rPr lang="en-US" sz="1800" dirty="0" smtClean="0"/>
                <a:t>Provider</a:t>
              </a:r>
              <a:endParaRPr lang="en-IN" sz="1800" dirty="0"/>
            </a:p>
          </p:txBody>
        </p:sp>
        <p:cxnSp>
          <p:nvCxnSpPr>
            <p:cNvPr id="8" name="Straight Arrow Connector 7"/>
            <p:cNvCxnSpPr/>
            <p:nvPr/>
          </p:nvCxnSpPr>
          <p:spPr>
            <a:xfrm flipV="1">
              <a:off x="4381100" y="2000250"/>
              <a:ext cx="1036720" cy="1112520"/>
            </a:xfrm>
            <a:prstGeom prst="straightConnector1">
              <a:avLst/>
            </a:prstGeom>
            <a:ln>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5832710" y="2000250"/>
              <a:ext cx="1235241" cy="1112520"/>
            </a:xfrm>
            <a:prstGeom prst="straightConnector1">
              <a:avLst/>
            </a:prstGeom>
            <a:ln>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4171199" y="3838534"/>
              <a:ext cx="991351" cy="548640"/>
              <a:chOff x="4171199" y="3838534"/>
              <a:chExt cx="991351" cy="548640"/>
            </a:xfrm>
          </p:grpSpPr>
          <p:sp>
            <p:nvSpPr>
              <p:cNvPr id="13" name="Hexagon 12"/>
              <p:cNvSpPr/>
              <p:nvPr/>
            </p:nvSpPr>
            <p:spPr>
              <a:xfrm>
                <a:off x="4171199" y="3838534"/>
                <a:ext cx="991351" cy="548640"/>
              </a:xfrm>
              <a:prstGeom prst="hexagon">
                <a:avLst/>
              </a:prstGeom>
              <a:ln>
                <a:solidFill>
                  <a:srgbClr val="0070C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14" name="TextBox 13"/>
              <p:cNvSpPr txBox="1"/>
              <p:nvPr/>
            </p:nvSpPr>
            <p:spPr>
              <a:xfrm>
                <a:off x="4335052" y="3943577"/>
                <a:ext cx="663643" cy="338554"/>
              </a:xfrm>
              <a:prstGeom prst="rect">
                <a:avLst/>
              </a:prstGeom>
              <a:noFill/>
            </p:spPr>
            <p:txBody>
              <a:bodyPr wrap="none" rtlCol="0">
                <a:spAutoFit/>
              </a:bodyPr>
              <a:lstStyle/>
              <a:p>
                <a:r>
                  <a:rPr lang="en-US" sz="1600" dirty="0" smtClean="0">
                    <a:latin typeface="+mj-lt"/>
                  </a:rPr>
                  <a:t>Client</a:t>
                </a:r>
                <a:endParaRPr lang="en-IN" sz="1600" dirty="0">
                  <a:latin typeface="+mj-lt"/>
                </a:endParaRPr>
              </a:p>
            </p:txBody>
          </p:sp>
        </p:grpSp>
        <p:sp>
          <p:nvSpPr>
            <p:cNvPr id="16" name="Hexagon 15"/>
            <p:cNvSpPr/>
            <p:nvPr/>
          </p:nvSpPr>
          <p:spPr>
            <a:xfrm>
              <a:off x="6076599" y="3838534"/>
              <a:ext cx="991351" cy="548640"/>
            </a:xfrm>
            <a:prstGeom prst="hexagon">
              <a:avLst/>
            </a:prstGeom>
            <a:ln>
              <a:solidFill>
                <a:schemeClr val="accent6">
                  <a:lumMod val="5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17" name="TextBox 16"/>
            <p:cNvSpPr txBox="1"/>
            <p:nvPr/>
          </p:nvSpPr>
          <p:spPr>
            <a:xfrm>
              <a:off x="6195060" y="3943577"/>
              <a:ext cx="784510" cy="338554"/>
            </a:xfrm>
            <a:prstGeom prst="rect">
              <a:avLst/>
            </a:prstGeom>
            <a:noFill/>
          </p:spPr>
          <p:txBody>
            <a:bodyPr wrap="none" rtlCol="0">
              <a:spAutoFit/>
            </a:bodyPr>
            <a:lstStyle/>
            <a:p>
              <a:r>
                <a:rPr lang="en-US" sz="1600" dirty="0" smtClean="0">
                  <a:latin typeface="+mj-lt"/>
                </a:rPr>
                <a:t>Service</a:t>
              </a:r>
              <a:endParaRPr lang="en-IN" sz="1600" dirty="0">
                <a:latin typeface="+mj-lt"/>
              </a:endParaRPr>
            </a:p>
          </p:txBody>
        </p:sp>
        <p:cxnSp>
          <p:nvCxnSpPr>
            <p:cNvPr id="19" name="Straight Connector 18"/>
            <p:cNvCxnSpPr/>
            <p:nvPr/>
          </p:nvCxnSpPr>
          <p:spPr>
            <a:xfrm>
              <a:off x="5123650" y="4040464"/>
              <a:ext cx="1008000" cy="0"/>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125155" y="4234465"/>
              <a:ext cx="1008000" cy="0"/>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5915533" y="2743268"/>
              <a:ext cx="718723" cy="783161"/>
              <a:chOff x="3003584" y="1386529"/>
              <a:chExt cx="718723" cy="783161"/>
            </a:xfrm>
          </p:grpSpPr>
          <p:sp>
            <p:nvSpPr>
              <p:cNvPr id="23" name="Folded Corner 22"/>
              <p:cNvSpPr/>
              <p:nvPr/>
            </p:nvSpPr>
            <p:spPr>
              <a:xfrm>
                <a:off x="3015014" y="1409389"/>
                <a:ext cx="707293" cy="750882"/>
              </a:xfrm>
              <a:prstGeom prst="foldedCorner">
                <a:avLst>
                  <a:gd name="adj" fmla="val 21515"/>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p:cNvSpPr txBox="1"/>
              <p:nvPr/>
            </p:nvSpPr>
            <p:spPr>
              <a:xfrm>
                <a:off x="3003584" y="1386529"/>
                <a:ext cx="718723" cy="461665"/>
              </a:xfrm>
              <a:prstGeom prst="rect">
                <a:avLst/>
              </a:prstGeom>
              <a:noFill/>
            </p:spPr>
            <p:txBody>
              <a:bodyPr wrap="none" rtlCol="0">
                <a:spAutoFit/>
              </a:bodyPr>
              <a:lstStyle/>
              <a:p>
                <a:r>
                  <a:rPr lang="en-US" sz="1200" dirty="0" smtClean="0">
                    <a:latin typeface="+mj-lt"/>
                  </a:rPr>
                  <a:t>Service</a:t>
                </a:r>
              </a:p>
              <a:p>
                <a:r>
                  <a:rPr lang="en-US" sz="1200" dirty="0" smtClean="0">
                    <a:latin typeface="+mj-lt"/>
                  </a:rPr>
                  <a:t>Contract</a:t>
                </a:r>
                <a:endParaRPr lang="en-IN" sz="1200" dirty="0">
                  <a:latin typeface="+mj-lt"/>
                </a:endParaRPr>
              </a:p>
            </p:txBody>
          </p:sp>
          <p:sp>
            <p:nvSpPr>
              <p:cNvPr id="25" name="TextBox 24"/>
              <p:cNvSpPr txBox="1"/>
              <p:nvPr/>
            </p:nvSpPr>
            <p:spPr>
              <a:xfrm>
                <a:off x="3024796" y="1661859"/>
                <a:ext cx="468398" cy="507831"/>
              </a:xfrm>
              <a:prstGeom prst="rect">
                <a:avLst/>
              </a:prstGeom>
              <a:noFill/>
            </p:spPr>
            <p:txBody>
              <a:bodyPr wrap="none" rtlCol="0">
                <a:spAutoFit/>
              </a:bodyPr>
              <a:lstStyle/>
              <a:p>
                <a:pPr>
                  <a:spcBef>
                    <a:spcPts val="10"/>
                  </a:spcBef>
                  <a:spcAft>
                    <a:spcPts val="10"/>
                  </a:spcAft>
                </a:pPr>
                <a:r>
                  <a:rPr lang="en-US" dirty="0" smtClean="0"/>
                  <a:t>…...</a:t>
                </a:r>
              </a:p>
              <a:p>
                <a:pPr>
                  <a:spcBef>
                    <a:spcPts val="10"/>
                  </a:spcBef>
                  <a:spcAft>
                    <a:spcPts val="10"/>
                  </a:spcAft>
                </a:pPr>
                <a:r>
                  <a:rPr lang="en-US" dirty="0" smtClean="0"/>
                  <a:t>…….</a:t>
                </a:r>
                <a:endParaRPr lang="en-IN" dirty="0"/>
              </a:p>
            </p:txBody>
          </p:sp>
        </p:grpSp>
        <p:sp>
          <p:nvSpPr>
            <p:cNvPr id="27" name="TextBox 26"/>
            <p:cNvSpPr txBox="1"/>
            <p:nvPr/>
          </p:nvSpPr>
          <p:spPr>
            <a:xfrm>
              <a:off x="6475028" y="2341890"/>
              <a:ext cx="785793" cy="338554"/>
            </a:xfrm>
            <a:prstGeom prst="rect">
              <a:avLst/>
            </a:prstGeom>
            <a:noFill/>
          </p:spPr>
          <p:txBody>
            <a:bodyPr wrap="none" rtlCol="0">
              <a:spAutoFit/>
            </a:bodyPr>
            <a:lstStyle/>
            <a:p>
              <a:r>
                <a:rPr lang="en-US" sz="1600" dirty="0" smtClean="0"/>
                <a:t>Publish</a:t>
              </a:r>
              <a:endParaRPr lang="en-IN" sz="1600" dirty="0"/>
            </a:p>
          </p:txBody>
        </p:sp>
        <p:sp>
          <p:nvSpPr>
            <p:cNvPr id="28" name="TextBox 27"/>
            <p:cNvSpPr txBox="1"/>
            <p:nvPr/>
          </p:nvSpPr>
          <p:spPr>
            <a:xfrm>
              <a:off x="4335052" y="2341890"/>
              <a:ext cx="540533" cy="338554"/>
            </a:xfrm>
            <a:prstGeom prst="rect">
              <a:avLst/>
            </a:prstGeom>
            <a:noFill/>
          </p:spPr>
          <p:txBody>
            <a:bodyPr wrap="none" rtlCol="0">
              <a:spAutoFit/>
            </a:bodyPr>
            <a:lstStyle/>
            <a:p>
              <a:r>
                <a:rPr lang="en-US" sz="1600" dirty="0" smtClean="0"/>
                <a:t>Find</a:t>
              </a:r>
              <a:endParaRPr lang="en-IN" sz="1600" dirty="0"/>
            </a:p>
          </p:txBody>
        </p:sp>
        <p:sp>
          <p:nvSpPr>
            <p:cNvPr id="29" name="TextBox 28"/>
            <p:cNvSpPr txBox="1"/>
            <p:nvPr/>
          </p:nvSpPr>
          <p:spPr>
            <a:xfrm>
              <a:off x="5203595" y="3673222"/>
              <a:ext cx="831959" cy="338554"/>
            </a:xfrm>
            <a:prstGeom prst="rect">
              <a:avLst/>
            </a:prstGeom>
            <a:noFill/>
          </p:spPr>
          <p:txBody>
            <a:bodyPr wrap="none" rtlCol="0">
              <a:spAutoFit/>
            </a:bodyPr>
            <a:lstStyle/>
            <a:p>
              <a:r>
                <a:rPr lang="en-US" sz="1600" dirty="0" smtClean="0"/>
                <a:t>Interact</a:t>
              </a:r>
              <a:endParaRPr lang="en-IN" sz="1600" dirty="0"/>
            </a:p>
          </p:txBody>
        </p:sp>
      </p:grpSp>
    </p:spTree>
    <p:extLst>
      <p:ext uri="{BB962C8B-B14F-4D97-AF65-F5344CB8AC3E}">
        <p14:creationId xmlns:p14="http://schemas.microsoft.com/office/powerpoint/2010/main" val="2057156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5817" y="158756"/>
            <a:ext cx="2753703" cy="492443"/>
          </a:xfrm>
          <a:prstGeom prst="rect">
            <a:avLst/>
          </a:prstGeom>
        </p:spPr>
        <p:txBody>
          <a:bodyPr wrap="none">
            <a:spAutoFit/>
          </a:bodyPr>
          <a:lstStyle/>
          <a:p>
            <a:r>
              <a:rPr lang="en-US" sz="2600" dirty="0" smtClean="0">
                <a:latin typeface="+mj-lt"/>
              </a:rPr>
              <a:t>SOA - Architecture </a:t>
            </a:r>
            <a:endParaRPr lang="en-IN" sz="2600" dirty="0">
              <a:latin typeface="+mj-lt"/>
            </a:endParaRPr>
          </a:p>
        </p:txBody>
      </p:sp>
      <p:grpSp>
        <p:nvGrpSpPr>
          <p:cNvPr id="62" name="Group 61"/>
          <p:cNvGrpSpPr/>
          <p:nvPr/>
        </p:nvGrpSpPr>
        <p:grpSpPr>
          <a:xfrm>
            <a:off x="1398985" y="936159"/>
            <a:ext cx="6079501" cy="3745796"/>
            <a:chOff x="1235699" y="827302"/>
            <a:chExt cx="6079501" cy="3745796"/>
          </a:xfrm>
        </p:grpSpPr>
        <p:sp>
          <p:nvSpPr>
            <p:cNvPr id="6" name="Rectangle 5"/>
            <p:cNvSpPr/>
            <p:nvPr/>
          </p:nvSpPr>
          <p:spPr>
            <a:xfrm>
              <a:off x="1803551" y="827306"/>
              <a:ext cx="1037618" cy="7293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7" name="Rectangle 6"/>
            <p:cNvSpPr/>
            <p:nvPr/>
          </p:nvSpPr>
          <p:spPr>
            <a:xfrm>
              <a:off x="3253015" y="827303"/>
              <a:ext cx="1037618" cy="7293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8" name="Rectangle 7"/>
            <p:cNvSpPr/>
            <p:nvPr/>
          </p:nvSpPr>
          <p:spPr>
            <a:xfrm>
              <a:off x="4702479" y="827304"/>
              <a:ext cx="1037618" cy="7293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9" name="Rectangle 8"/>
            <p:cNvSpPr/>
            <p:nvPr/>
          </p:nvSpPr>
          <p:spPr>
            <a:xfrm>
              <a:off x="6151943" y="827302"/>
              <a:ext cx="1037618" cy="72934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grpSp>
          <p:nvGrpSpPr>
            <p:cNvPr id="36" name="Group 35"/>
            <p:cNvGrpSpPr/>
            <p:nvPr/>
          </p:nvGrpSpPr>
          <p:grpSpPr>
            <a:xfrm>
              <a:off x="1687286" y="2076081"/>
              <a:ext cx="5627914" cy="1496364"/>
              <a:chOff x="1676400" y="1934568"/>
              <a:chExt cx="5627914" cy="1496364"/>
            </a:xfrm>
          </p:grpSpPr>
          <p:sp>
            <p:nvSpPr>
              <p:cNvPr id="34" name="Rectangle 33"/>
              <p:cNvSpPr/>
              <p:nvPr/>
            </p:nvSpPr>
            <p:spPr>
              <a:xfrm>
                <a:off x="1676400" y="1937658"/>
                <a:ext cx="5627914" cy="14932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2" name="Group 31"/>
              <p:cNvGrpSpPr/>
              <p:nvPr/>
            </p:nvGrpSpPr>
            <p:grpSpPr>
              <a:xfrm>
                <a:off x="1792668" y="2676435"/>
                <a:ext cx="5376017" cy="669835"/>
                <a:chOff x="1813544" y="2730863"/>
                <a:chExt cx="5376017" cy="669835"/>
              </a:xfrm>
            </p:grpSpPr>
            <p:grpSp>
              <p:nvGrpSpPr>
                <p:cNvPr id="16" name="Group 15"/>
                <p:cNvGrpSpPr/>
                <p:nvPr/>
              </p:nvGrpSpPr>
              <p:grpSpPr>
                <a:xfrm>
                  <a:off x="1813544" y="2730863"/>
                  <a:ext cx="986894" cy="664029"/>
                  <a:chOff x="1854275" y="2710542"/>
                  <a:chExt cx="986894" cy="664029"/>
                </a:xfrm>
              </p:grpSpPr>
              <p:sp>
                <p:nvSpPr>
                  <p:cNvPr id="11" name="Rounded Rectangle 10"/>
                  <p:cNvSpPr/>
                  <p:nvPr/>
                </p:nvSpPr>
                <p:spPr>
                  <a:xfrm>
                    <a:off x="1854275" y="2710542"/>
                    <a:ext cx="986894" cy="66402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cxnSp>
                <p:nvCxnSpPr>
                  <p:cNvPr id="13" name="Straight Connector 12"/>
                  <p:cNvCxnSpPr>
                    <a:stCxn id="11" idx="1"/>
                    <a:endCxn id="11" idx="3"/>
                  </p:cNvCxnSpPr>
                  <p:nvPr/>
                </p:nvCxnSpPr>
                <p:spPr>
                  <a:xfrm>
                    <a:off x="1854275" y="3042557"/>
                    <a:ext cx="9868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37994" y="2736669"/>
                    <a:ext cx="819455" cy="300082"/>
                  </a:xfrm>
                  <a:prstGeom prst="rect">
                    <a:avLst/>
                  </a:prstGeom>
                  <a:noFill/>
                </p:spPr>
                <p:txBody>
                  <a:bodyPr wrap="none" rtlCol="0">
                    <a:spAutoFit/>
                  </a:bodyPr>
                  <a:lstStyle/>
                  <a:p>
                    <a:r>
                      <a:rPr lang="en-US" dirty="0" smtClean="0"/>
                      <a:t>Service 1</a:t>
                    </a:r>
                    <a:endParaRPr lang="en-IN" dirty="0"/>
                  </a:p>
                </p:txBody>
              </p:sp>
              <p:sp>
                <p:nvSpPr>
                  <p:cNvPr id="15" name="TextBox 14"/>
                  <p:cNvSpPr txBox="1"/>
                  <p:nvPr/>
                </p:nvSpPr>
                <p:spPr>
                  <a:xfrm>
                    <a:off x="1937994" y="3036751"/>
                    <a:ext cx="819455" cy="300082"/>
                  </a:xfrm>
                  <a:prstGeom prst="rect">
                    <a:avLst/>
                  </a:prstGeom>
                  <a:noFill/>
                </p:spPr>
                <p:txBody>
                  <a:bodyPr wrap="none" rtlCol="0">
                    <a:spAutoFit/>
                  </a:bodyPr>
                  <a:lstStyle/>
                  <a:p>
                    <a:r>
                      <a:rPr lang="en-US" dirty="0" smtClean="0"/>
                      <a:t>Service 2</a:t>
                    </a:r>
                    <a:endParaRPr lang="en-IN" dirty="0"/>
                  </a:p>
                </p:txBody>
              </p:sp>
            </p:grpSp>
            <p:grpSp>
              <p:nvGrpSpPr>
                <p:cNvPr id="17" name="Group 16"/>
                <p:cNvGrpSpPr/>
                <p:nvPr/>
              </p:nvGrpSpPr>
              <p:grpSpPr>
                <a:xfrm>
                  <a:off x="3301682" y="2736669"/>
                  <a:ext cx="986894" cy="664029"/>
                  <a:chOff x="1854275" y="2710542"/>
                  <a:chExt cx="986894" cy="664029"/>
                </a:xfrm>
              </p:grpSpPr>
              <p:sp>
                <p:nvSpPr>
                  <p:cNvPr id="18" name="Rounded Rectangle 17"/>
                  <p:cNvSpPr/>
                  <p:nvPr/>
                </p:nvSpPr>
                <p:spPr>
                  <a:xfrm>
                    <a:off x="1854275" y="2710542"/>
                    <a:ext cx="986894" cy="66402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cxnSp>
                <p:nvCxnSpPr>
                  <p:cNvPr id="19" name="Straight Connector 18"/>
                  <p:cNvCxnSpPr>
                    <a:stCxn id="18" idx="1"/>
                    <a:endCxn id="18" idx="3"/>
                  </p:cNvCxnSpPr>
                  <p:nvPr/>
                </p:nvCxnSpPr>
                <p:spPr>
                  <a:xfrm>
                    <a:off x="1854275" y="3042557"/>
                    <a:ext cx="9868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937994" y="2736669"/>
                    <a:ext cx="819455" cy="300082"/>
                  </a:xfrm>
                  <a:prstGeom prst="rect">
                    <a:avLst/>
                  </a:prstGeom>
                  <a:noFill/>
                </p:spPr>
                <p:txBody>
                  <a:bodyPr wrap="none" rtlCol="0">
                    <a:spAutoFit/>
                  </a:bodyPr>
                  <a:lstStyle/>
                  <a:p>
                    <a:r>
                      <a:rPr lang="en-US" dirty="0" smtClean="0"/>
                      <a:t>Service 3</a:t>
                    </a:r>
                    <a:endParaRPr lang="en-IN" dirty="0"/>
                  </a:p>
                </p:txBody>
              </p:sp>
              <p:sp>
                <p:nvSpPr>
                  <p:cNvPr id="21" name="TextBox 20"/>
                  <p:cNvSpPr txBox="1"/>
                  <p:nvPr/>
                </p:nvSpPr>
                <p:spPr>
                  <a:xfrm>
                    <a:off x="1937994" y="3036751"/>
                    <a:ext cx="819455" cy="300082"/>
                  </a:xfrm>
                  <a:prstGeom prst="rect">
                    <a:avLst/>
                  </a:prstGeom>
                  <a:noFill/>
                </p:spPr>
                <p:txBody>
                  <a:bodyPr wrap="none" rtlCol="0">
                    <a:spAutoFit/>
                  </a:bodyPr>
                  <a:lstStyle/>
                  <a:p>
                    <a:r>
                      <a:rPr lang="en-US" dirty="0" smtClean="0"/>
                      <a:t>Service 4</a:t>
                    </a:r>
                    <a:endParaRPr lang="en-IN" dirty="0"/>
                  </a:p>
                </p:txBody>
              </p:sp>
            </p:grpSp>
            <p:grpSp>
              <p:nvGrpSpPr>
                <p:cNvPr id="22" name="Group 21"/>
                <p:cNvGrpSpPr/>
                <p:nvPr/>
              </p:nvGrpSpPr>
              <p:grpSpPr>
                <a:xfrm>
                  <a:off x="4740163" y="2736669"/>
                  <a:ext cx="986894" cy="664029"/>
                  <a:chOff x="1854275" y="2710542"/>
                  <a:chExt cx="986894" cy="664029"/>
                </a:xfrm>
              </p:grpSpPr>
              <p:sp>
                <p:nvSpPr>
                  <p:cNvPr id="23" name="Rounded Rectangle 22"/>
                  <p:cNvSpPr/>
                  <p:nvPr/>
                </p:nvSpPr>
                <p:spPr>
                  <a:xfrm>
                    <a:off x="1854275" y="2710542"/>
                    <a:ext cx="986894" cy="66402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cxnSp>
                <p:nvCxnSpPr>
                  <p:cNvPr id="24" name="Straight Connector 23"/>
                  <p:cNvCxnSpPr>
                    <a:stCxn id="23" idx="1"/>
                    <a:endCxn id="23" idx="3"/>
                  </p:cNvCxnSpPr>
                  <p:nvPr/>
                </p:nvCxnSpPr>
                <p:spPr>
                  <a:xfrm>
                    <a:off x="1854275" y="3042557"/>
                    <a:ext cx="9868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937994" y="2736669"/>
                    <a:ext cx="819455" cy="300082"/>
                  </a:xfrm>
                  <a:prstGeom prst="rect">
                    <a:avLst/>
                  </a:prstGeom>
                  <a:noFill/>
                </p:spPr>
                <p:txBody>
                  <a:bodyPr wrap="none" rtlCol="0">
                    <a:spAutoFit/>
                  </a:bodyPr>
                  <a:lstStyle/>
                  <a:p>
                    <a:r>
                      <a:rPr lang="en-US" dirty="0" smtClean="0"/>
                      <a:t>Service 5</a:t>
                    </a:r>
                    <a:endParaRPr lang="en-IN" dirty="0"/>
                  </a:p>
                </p:txBody>
              </p:sp>
              <p:sp>
                <p:nvSpPr>
                  <p:cNvPr id="26" name="TextBox 25"/>
                  <p:cNvSpPr txBox="1"/>
                  <p:nvPr/>
                </p:nvSpPr>
                <p:spPr>
                  <a:xfrm>
                    <a:off x="1937994" y="3036751"/>
                    <a:ext cx="819455" cy="300082"/>
                  </a:xfrm>
                  <a:prstGeom prst="rect">
                    <a:avLst/>
                  </a:prstGeom>
                  <a:noFill/>
                </p:spPr>
                <p:txBody>
                  <a:bodyPr wrap="none" rtlCol="0">
                    <a:spAutoFit/>
                  </a:bodyPr>
                  <a:lstStyle/>
                  <a:p>
                    <a:r>
                      <a:rPr lang="en-US" dirty="0" smtClean="0"/>
                      <a:t>Service 6</a:t>
                    </a:r>
                    <a:endParaRPr lang="en-IN" dirty="0"/>
                  </a:p>
                </p:txBody>
              </p:sp>
            </p:grpSp>
            <p:grpSp>
              <p:nvGrpSpPr>
                <p:cNvPr id="27" name="Group 26"/>
                <p:cNvGrpSpPr/>
                <p:nvPr/>
              </p:nvGrpSpPr>
              <p:grpSpPr>
                <a:xfrm>
                  <a:off x="6202667" y="2736668"/>
                  <a:ext cx="986894" cy="664029"/>
                  <a:chOff x="1854275" y="2710542"/>
                  <a:chExt cx="986894" cy="664029"/>
                </a:xfrm>
              </p:grpSpPr>
              <p:sp>
                <p:nvSpPr>
                  <p:cNvPr id="28" name="Rounded Rectangle 27"/>
                  <p:cNvSpPr/>
                  <p:nvPr/>
                </p:nvSpPr>
                <p:spPr>
                  <a:xfrm>
                    <a:off x="1854275" y="2710542"/>
                    <a:ext cx="986894" cy="66402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cxnSp>
                <p:nvCxnSpPr>
                  <p:cNvPr id="29" name="Straight Connector 28"/>
                  <p:cNvCxnSpPr>
                    <a:stCxn id="28" idx="1"/>
                    <a:endCxn id="28" idx="3"/>
                  </p:cNvCxnSpPr>
                  <p:nvPr/>
                </p:nvCxnSpPr>
                <p:spPr>
                  <a:xfrm>
                    <a:off x="1854275" y="3042557"/>
                    <a:ext cx="9868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937994" y="2736669"/>
                    <a:ext cx="819455" cy="300082"/>
                  </a:xfrm>
                  <a:prstGeom prst="rect">
                    <a:avLst/>
                  </a:prstGeom>
                  <a:noFill/>
                </p:spPr>
                <p:txBody>
                  <a:bodyPr wrap="none" rtlCol="0">
                    <a:spAutoFit/>
                  </a:bodyPr>
                  <a:lstStyle/>
                  <a:p>
                    <a:r>
                      <a:rPr lang="en-US" dirty="0" smtClean="0"/>
                      <a:t>Service 7</a:t>
                    </a:r>
                    <a:endParaRPr lang="en-IN" dirty="0"/>
                  </a:p>
                </p:txBody>
              </p:sp>
              <p:sp>
                <p:nvSpPr>
                  <p:cNvPr id="31" name="TextBox 30"/>
                  <p:cNvSpPr txBox="1"/>
                  <p:nvPr/>
                </p:nvSpPr>
                <p:spPr>
                  <a:xfrm>
                    <a:off x="1937994" y="3036751"/>
                    <a:ext cx="819455" cy="300082"/>
                  </a:xfrm>
                  <a:prstGeom prst="rect">
                    <a:avLst/>
                  </a:prstGeom>
                  <a:noFill/>
                </p:spPr>
                <p:txBody>
                  <a:bodyPr wrap="none" rtlCol="0">
                    <a:spAutoFit/>
                  </a:bodyPr>
                  <a:lstStyle/>
                  <a:p>
                    <a:r>
                      <a:rPr lang="en-US" dirty="0" smtClean="0"/>
                      <a:t>Service 8</a:t>
                    </a:r>
                    <a:endParaRPr lang="en-IN" dirty="0"/>
                  </a:p>
                </p:txBody>
              </p:sp>
            </p:grpSp>
          </p:grpSp>
          <p:sp>
            <p:nvSpPr>
              <p:cNvPr id="33" name="Rectangle 32"/>
              <p:cNvSpPr/>
              <p:nvPr/>
            </p:nvSpPr>
            <p:spPr>
              <a:xfrm>
                <a:off x="1803551" y="2275115"/>
                <a:ext cx="5365134" cy="3048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Security</a:t>
                </a:r>
                <a:endParaRPr lang="en-IN" dirty="0"/>
              </a:p>
            </p:txBody>
          </p:sp>
          <p:sp>
            <p:nvSpPr>
              <p:cNvPr id="35" name="TextBox 34"/>
              <p:cNvSpPr txBox="1"/>
              <p:nvPr/>
            </p:nvSpPr>
            <p:spPr>
              <a:xfrm>
                <a:off x="4009134" y="1934568"/>
                <a:ext cx="1203599" cy="300082"/>
              </a:xfrm>
              <a:prstGeom prst="rect">
                <a:avLst/>
              </a:prstGeom>
              <a:noFill/>
            </p:spPr>
            <p:txBody>
              <a:bodyPr wrap="none" rtlCol="0">
                <a:spAutoFit/>
              </a:bodyPr>
              <a:lstStyle/>
              <a:p>
                <a:r>
                  <a:rPr lang="en-US" dirty="0" smtClean="0">
                    <a:solidFill>
                      <a:srgbClr val="0070C0"/>
                    </a:solidFill>
                    <a:latin typeface="Tahoma" panose="020B0604030504040204" pitchFamily="34" charset="0"/>
                    <a:ea typeface="Tahoma" panose="020B0604030504040204" pitchFamily="34" charset="0"/>
                    <a:cs typeface="Tahoma" panose="020B0604030504040204" pitchFamily="34" charset="0"/>
                  </a:rPr>
                  <a:t>Service Layer</a:t>
                </a:r>
                <a:endParaRPr lang="en-IN"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grpSp>
        <p:cxnSp>
          <p:nvCxnSpPr>
            <p:cNvPr id="38" name="Straight Arrow Connector 37"/>
            <p:cNvCxnSpPr>
              <a:stCxn id="7" idx="2"/>
            </p:cNvCxnSpPr>
            <p:nvPr/>
          </p:nvCxnSpPr>
          <p:spPr>
            <a:xfrm>
              <a:off x="3771824" y="1556646"/>
              <a:ext cx="0" cy="519435"/>
            </a:xfrm>
            <a:prstGeom prst="straightConnector1">
              <a:avLst/>
            </a:prstGeom>
            <a:ln>
              <a:solidFill>
                <a:schemeClr val="tx1">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221288" y="1556645"/>
              <a:ext cx="0" cy="519435"/>
            </a:xfrm>
            <a:prstGeom prst="straightConnector1">
              <a:avLst/>
            </a:prstGeom>
            <a:ln>
              <a:solidFill>
                <a:schemeClr val="tx1">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691490" y="1556644"/>
              <a:ext cx="0" cy="519435"/>
            </a:xfrm>
            <a:prstGeom prst="straightConnector1">
              <a:avLst/>
            </a:prstGeom>
            <a:ln>
              <a:solidFill>
                <a:schemeClr val="tx1">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322360" y="1556644"/>
              <a:ext cx="0" cy="432000"/>
            </a:xfrm>
            <a:prstGeom prst="straightConnector1">
              <a:avLst/>
            </a:prstGeom>
            <a:ln>
              <a:solidFill>
                <a:schemeClr val="tx1">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768266" y="1045008"/>
              <a:ext cx="1108188" cy="300082"/>
            </a:xfrm>
            <a:prstGeom prst="rect">
              <a:avLst/>
            </a:prstGeom>
            <a:noFill/>
          </p:spPr>
          <p:txBody>
            <a:bodyPr wrap="none" rtlCol="0">
              <a:spAutoFit/>
            </a:bodyPr>
            <a:lstStyle/>
            <a:p>
              <a:r>
                <a:rPr lang="en-US" dirty="0" smtClean="0"/>
                <a:t>Application 1</a:t>
              </a:r>
              <a:endParaRPr lang="en-IN" dirty="0"/>
            </a:p>
          </p:txBody>
        </p:sp>
        <p:sp>
          <p:nvSpPr>
            <p:cNvPr id="43" name="TextBox 42"/>
            <p:cNvSpPr txBox="1"/>
            <p:nvPr/>
          </p:nvSpPr>
          <p:spPr>
            <a:xfrm>
              <a:off x="3231044" y="1055361"/>
              <a:ext cx="1108188" cy="300082"/>
            </a:xfrm>
            <a:prstGeom prst="rect">
              <a:avLst/>
            </a:prstGeom>
            <a:noFill/>
          </p:spPr>
          <p:txBody>
            <a:bodyPr wrap="none" rtlCol="0">
              <a:spAutoFit/>
            </a:bodyPr>
            <a:lstStyle/>
            <a:p>
              <a:r>
                <a:rPr lang="en-US" dirty="0" smtClean="0"/>
                <a:t>Application 2</a:t>
              </a:r>
              <a:endParaRPr lang="en-IN" dirty="0"/>
            </a:p>
          </p:txBody>
        </p:sp>
        <p:sp>
          <p:nvSpPr>
            <p:cNvPr id="44" name="TextBox 43"/>
            <p:cNvSpPr txBox="1"/>
            <p:nvPr/>
          </p:nvSpPr>
          <p:spPr>
            <a:xfrm>
              <a:off x="4680172" y="1062013"/>
              <a:ext cx="1108188" cy="300082"/>
            </a:xfrm>
            <a:prstGeom prst="rect">
              <a:avLst/>
            </a:prstGeom>
            <a:noFill/>
          </p:spPr>
          <p:txBody>
            <a:bodyPr wrap="none" rtlCol="0">
              <a:spAutoFit/>
            </a:bodyPr>
            <a:lstStyle/>
            <a:p>
              <a:r>
                <a:rPr lang="en-US" dirty="0" smtClean="0"/>
                <a:t>Application 3</a:t>
              </a:r>
              <a:endParaRPr lang="en-IN" dirty="0"/>
            </a:p>
          </p:txBody>
        </p:sp>
        <p:sp>
          <p:nvSpPr>
            <p:cNvPr id="45" name="TextBox 44"/>
            <p:cNvSpPr txBox="1"/>
            <p:nvPr/>
          </p:nvSpPr>
          <p:spPr>
            <a:xfrm>
              <a:off x="6114230" y="945704"/>
              <a:ext cx="1093418" cy="507831"/>
            </a:xfrm>
            <a:prstGeom prst="rect">
              <a:avLst/>
            </a:prstGeom>
            <a:noFill/>
          </p:spPr>
          <p:txBody>
            <a:bodyPr wrap="square" rtlCol="0">
              <a:spAutoFit/>
            </a:bodyPr>
            <a:lstStyle/>
            <a:p>
              <a:pPr algn="ctr"/>
              <a:r>
                <a:rPr lang="en-US" dirty="0" smtClean="0"/>
                <a:t>Web Application</a:t>
              </a:r>
              <a:endParaRPr lang="en-IN" dirty="0"/>
            </a:p>
          </p:txBody>
        </p:sp>
        <p:sp>
          <p:nvSpPr>
            <p:cNvPr id="46" name="Rectangle 45"/>
            <p:cNvSpPr/>
            <p:nvPr/>
          </p:nvSpPr>
          <p:spPr>
            <a:xfrm>
              <a:off x="1235699" y="827302"/>
              <a:ext cx="310634" cy="2745143"/>
            </a:xfrm>
            <a:prstGeom prst="rect">
              <a:avLst/>
            </a:prstGeom>
          </p:spPr>
          <p:style>
            <a:lnRef idx="1">
              <a:schemeClr val="accent6"/>
            </a:lnRef>
            <a:fillRef idx="2">
              <a:schemeClr val="accent6"/>
            </a:fillRef>
            <a:effectRef idx="1">
              <a:schemeClr val="accent6"/>
            </a:effectRef>
            <a:fontRef idx="minor">
              <a:schemeClr val="dk1"/>
            </a:fontRef>
          </p:style>
          <p:txBody>
            <a:bodyPr vert="vert270" rtlCol="0" anchor="ctr"/>
            <a:lstStyle/>
            <a:p>
              <a:pPr algn="ctr"/>
              <a:r>
                <a:rPr lang="en-US" sz="1400" dirty="0" smtClean="0"/>
                <a:t>Common</a:t>
              </a:r>
              <a:endParaRPr lang="en-IN" sz="1400" dirty="0"/>
            </a:p>
          </p:txBody>
        </p:sp>
        <p:sp>
          <p:nvSpPr>
            <p:cNvPr id="49" name="Hexagon 48"/>
            <p:cNvSpPr/>
            <p:nvPr/>
          </p:nvSpPr>
          <p:spPr>
            <a:xfrm>
              <a:off x="1824408" y="3927174"/>
              <a:ext cx="1016611" cy="636137"/>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CRM</a:t>
              </a:r>
              <a:endParaRPr lang="en-IN" dirty="0"/>
            </a:p>
          </p:txBody>
        </p:sp>
        <p:grpSp>
          <p:nvGrpSpPr>
            <p:cNvPr id="51" name="Group 50"/>
            <p:cNvGrpSpPr/>
            <p:nvPr/>
          </p:nvGrpSpPr>
          <p:grpSpPr>
            <a:xfrm>
              <a:off x="3943213" y="3936961"/>
              <a:ext cx="1170224" cy="636137"/>
              <a:chOff x="3943213" y="3936961"/>
              <a:chExt cx="1170224" cy="636137"/>
            </a:xfrm>
          </p:grpSpPr>
          <p:sp>
            <p:nvSpPr>
              <p:cNvPr id="48" name="Hexagon 47"/>
              <p:cNvSpPr/>
              <p:nvPr/>
            </p:nvSpPr>
            <p:spPr>
              <a:xfrm>
                <a:off x="4020020" y="3936961"/>
                <a:ext cx="1016611" cy="636137"/>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50" name="TextBox 49"/>
              <p:cNvSpPr txBox="1"/>
              <p:nvPr/>
            </p:nvSpPr>
            <p:spPr>
              <a:xfrm>
                <a:off x="3943213" y="4004473"/>
                <a:ext cx="1170224" cy="507831"/>
              </a:xfrm>
              <a:prstGeom prst="rect">
                <a:avLst/>
              </a:prstGeom>
              <a:noFill/>
            </p:spPr>
            <p:txBody>
              <a:bodyPr wrap="square" rtlCol="0">
                <a:spAutoFit/>
              </a:bodyPr>
              <a:lstStyle/>
              <a:p>
                <a:pPr algn="ctr"/>
                <a:r>
                  <a:rPr lang="en-US" dirty="0" smtClean="0"/>
                  <a:t>Application Database</a:t>
                </a:r>
                <a:endParaRPr lang="en-IN" dirty="0"/>
              </a:p>
            </p:txBody>
          </p:sp>
        </p:grpSp>
        <p:grpSp>
          <p:nvGrpSpPr>
            <p:cNvPr id="52" name="Group 51"/>
            <p:cNvGrpSpPr/>
            <p:nvPr/>
          </p:nvGrpSpPr>
          <p:grpSpPr>
            <a:xfrm>
              <a:off x="6144976" y="3936961"/>
              <a:ext cx="1170224" cy="636137"/>
              <a:chOff x="3963073" y="3936961"/>
              <a:chExt cx="1170224" cy="636137"/>
            </a:xfrm>
          </p:grpSpPr>
          <p:sp>
            <p:nvSpPr>
              <p:cNvPr id="53" name="Hexagon 52"/>
              <p:cNvSpPr/>
              <p:nvPr/>
            </p:nvSpPr>
            <p:spPr>
              <a:xfrm>
                <a:off x="4020020" y="3936961"/>
                <a:ext cx="1016611" cy="636137"/>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54" name="TextBox 53"/>
              <p:cNvSpPr txBox="1"/>
              <p:nvPr/>
            </p:nvSpPr>
            <p:spPr>
              <a:xfrm>
                <a:off x="3963073" y="4104988"/>
                <a:ext cx="1170224" cy="300082"/>
              </a:xfrm>
              <a:prstGeom prst="rect">
                <a:avLst/>
              </a:prstGeom>
              <a:noFill/>
            </p:spPr>
            <p:txBody>
              <a:bodyPr wrap="square" rtlCol="0">
                <a:spAutoFit/>
              </a:bodyPr>
              <a:lstStyle/>
              <a:p>
                <a:pPr algn="ctr"/>
                <a:r>
                  <a:rPr lang="en-US" dirty="0" smtClean="0"/>
                  <a:t>Reporting</a:t>
                </a:r>
                <a:endParaRPr lang="en-IN" dirty="0"/>
              </a:p>
            </p:txBody>
          </p:sp>
        </p:grpSp>
        <p:sp>
          <p:nvSpPr>
            <p:cNvPr id="56" name="5-Point Star 55"/>
            <p:cNvSpPr/>
            <p:nvPr/>
          </p:nvSpPr>
          <p:spPr>
            <a:xfrm>
              <a:off x="6934200" y="3799114"/>
              <a:ext cx="341281" cy="305874"/>
            </a:xfrm>
            <a:prstGeom prst="star5">
              <a:avLst/>
            </a:prstGeom>
            <a:solidFill>
              <a:srgbClr val="FFFF00"/>
            </a:solidFill>
            <a:ln w="3175">
              <a:solidFill>
                <a:schemeClr val="accent2">
                  <a:lumMod val="75000"/>
                </a:schemeClr>
              </a:soli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7" name="Straight Arrow Connector 56"/>
            <p:cNvCxnSpPr/>
            <p:nvPr/>
          </p:nvCxnSpPr>
          <p:spPr>
            <a:xfrm>
              <a:off x="4544710" y="3537619"/>
              <a:ext cx="0" cy="396000"/>
            </a:xfrm>
            <a:prstGeom prst="straightConnector1">
              <a:avLst/>
            </a:prstGeom>
            <a:ln>
              <a:solidFill>
                <a:schemeClr val="tx1">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333246" y="3548504"/>
              <a:ext cx="0" cy="396000"/>
            </a:xfrm>
            <a:prstGeom prst="straightConnector1">
              <a:avLst/>
            </a:prstGeom>
            <a:ln>
              <a:solidFill>
                <a:schemeClr val="tx1">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6706079" y="3548504"/>
              <a:ext cx="0" cy="396000"/>
            </a:xfrm>
            <a:prstGeom prst="straightConnector1">
              <a:avLst/>
            </a:prstGeom>
            <a:ln>
              <a:solidFill>
                <a:schemeClr val="tx1">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5036631" y="4255029"/>
              <a:ext cx="1162959" cy="0"/>
            </a:xfrm>
            <a:prstGeom prst="straightConnector1">
              <a:avLst/>
            </a:prstGeom>
            <a:ln>
              <a:solidFill>
                <a:schemeClr val="tx1">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8171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817" y="158756"/>
            <a:ext cx="4011034" cy="492443"/>
          </a:xfrm>
          <a:prstGeom prst="rect">
            <a:avLst/>
          </a:prstGeom>
        </p:spPr>
        <p:txBody>
          <a:bodyPr wrap="none">
            <a:spAutoFit/>
          </a:bodyPr>
          <a:lstStyle/>
          <a:p>
            <a:r>
              <a:rPr lang="en-US" sz="2600" dirty="0" smtClean="0">
                <a:latin typeface="+mj-lt"/>
              </a:rPr>
              <a:t>SOA – Architecture in Detail </a:t>
            </a:r>
            <a:endParaRPr lang="en-IN" sz="2600" dirty="0">
              <a:latin typeface="+mj-lt"/>
            </a:endParaRPr>
          </a:p>
        </p:txBody>
      </p:sp>
      <p:grpSp>
        <p:nvGrpSpPr>
          <p:cNvPr id="27" name="Group 26"/>
          <p:cNvGrpSpPr/>
          <p:nvPr/>
        </p:nvGrpSpPr>
        <p:grpSpPr>
          <a:xfrm>
            <a:off x="1219199" y="859970"/>
            <a:ext cx="6520538" cy="3853544"/>
            <a:chOff x="1055914" y="794656"/>
            <a:chExt cx="6520538" cy="3853544"/>
          </a:xfrm>
        </p:grpSpPr>
        <p:grpSp>
          <p:nvGrpSpPr>
            <p:cNvPr id="20" name="Group 19"/>
            <p:cNvGrpSpPr/>
            <p:nvPr/>
          </p:nvGrpSpPr>
          <p:grpSpPr>
            <a:xfrm>
              <a:off x="1055914" y="794656"/>
              <a:ext cx="6520538" cy="3280630"/>
              <a:chOff x="598714" y="827313"/>
              <a:chExt cx="6520538" cy="3280630"/>
            </a:xfrm>
          </p:grpSpPr>
          <p:grpSp>
            <p:nvGrpSpPr>
              <p:cNvPr id="15" name="Group 14"/>
              <p:cNvGrpSpPr/>
              <p:nvPr/>
            </p:nvGrpSpPr>
            <p:grpSpPr>
              <a:xfrm>
                <a:off x="598714" y="827313"/>
                <a:ext cx="6487885" cy="1524000"/>
                <a:chOff x="544286" y="947056"/>
                <a:chExt cx="6487885" cy="1524000"/>
              </a:xfrm>
            </p:grpSpPr>
            <p:sp>
              <p:nvSpPr>
                <p:cNvPr id="2" name="Rounded Rectangle 1"/>
                <p:cNvSpPr/>
                <p:nvPr/>
              </p:nvSpPr>
              <p:spPr>
                <a:xfrm>
                  <a:off x="544286" y="947056"/>
                  <a:ext cx="1589314" cy="44631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Consumer</a:t>
                  </a:r>
                  <a:endParaRPr lang="en-IN" sz="1600" dirty="0"/>
                </a:p>
              </p:txBody>
            </p:sp>
            <p:cxnSp>
              <p:nvCxnSpPr>
                <p:cNvPr id="7" name="Straight Arrow Connector 6"/>
                <p:cNvCxnSpPr>
                  <a:stCxn id="2" idx="2"/>
                </p:cNvCxnSpPr>
                <p:nvPr/>
              </p:nvCxnSpPr>
              <p:spPr>
                <a:xfrm flipH="1">
                  <a:off x="1328057" y="1393371"/>
                  <a:ext cx="0" cy="511629"/>
                </a:xfrm>
                <a:prstGeom prst="straightConnector1">
                  <a:avLst/>
                </a:prstGeom>
                <a:ln>
                  <a:solidFill>
                    <a:schemeClr val="tx2"/>
                  </a:solidFill>
                  <a:tailEnd type="triangle" w="lg" len="med"/>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544286" y="1905000"/>
                  <a:ext cx="1589314" cy="4463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t>Consumer Layer</a:t>
                  </a:r>
                  <a:endParaRPr lang="en-IN" sz="1600" dirty="0"/>
                </a:p>
              </p:txBody>
            </p:sp>
            <p:cxnSp>
              <p:nvCxnSpPr>
                <p:cNvPr id="10" name="Straight Arrow Connector 9"/>
                <p:cNvCxnSpPr>
                  <a:stCxn id="8" idx="3"/>
                </p:cNvCxnSpPr>
                <p:nvPr/>
              </p:nvCxnSpPr>
              <p:spPr>
                <a:xfrm flipV="1">
                  <a:off x="2133600" y="2128157"/>
                  <a:ext cx="740229" cy="1"/>
                </a:xfrm>
                <a:prstGeom prst="straightConnector1">
                  <a:avLst/>
                </a:prstGeom>
                <a:ln>
                  <a:solidFill>
                    <a:schemeClr val="tx2"/>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2873828" y="1905000"/>
                  <a:ext cx="1698171" cy="44631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t>Integration Layer</a:t>
                  </a:r>
                  <a:endParaRPr lang="en-IN" sz="1600" dirty="0"/>
                </a:p>
              </p:txBody>
            </p:sp>
            <p:cxnSp>
              <p:nvCxnSpPr>
                <p:cNvPr id="12" name="Straight Arrow Connector 11"/>
                <p:cNvCxnSpPr/>
                <p:nvPr/>
              </p:nvCxnSpPr>
              <p:spPr>
                <a:xfrm flipV="1">
                  <a:off x="4571998" y="2149928"/>
                  <a:ext cx="740229" cy="1"/>
                </a:xfrm>
                <a:prstGeom prst="straightConnector1">
                  <a:avLst/>
                </a:prstGeom>
                <a:ln>
                  <a:solidFill>
                    <a:schemeClr val="tx2"/>
                  </a:solidFill>
                  <a:tailEnd type="triangle" w="lg" len="med"/>
                </a:ln>
              </p:spPr>
              <p:style>
                <a:lnRef idx="1">
                  <a:schemeClr val="accent1"/>
                </a:lnRef>
                <a:fillRef idx="0">
                  <a:schemeClr val="accent1"/>
                </a:fillRef>
                <a:effectRef idx="0">
                  <a:schemeClr val="accent1"/>
                </a:effectRef>
                <a:fontRef idx="minor">
                  <a:schemeClr val="tx1"/>
                </a:fontRef>
              </p:style>
            </p:cxnSp>
            <p:sp>
              <p:nvSpPr>
                <p:cNvPr id="14" name="Hexagon 13"/>
                <p:cNvSpPr/>
                <p:nvPr/>
              </p:nvSpPr>
              <p:spPr>
                <a:xfrm>
                  <a:off x="5312227" y="1828799"/>
                  <a:ext cx="1719944" cy="642257"/>
                </a:xfrm>
                <a:prstGeom prst="hex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Business Process Layer</a:t>
                  </a:r>
                  <a:endParaRPr lang="en-IN" sz="1600" dirty="0"/>
                </a:p>
              </p:txBody>
            </p:sp>
          </p:grpSp>
          <p:cxnSp>
            <p:nvCxnSpPr>
              <p:cNvPr id="16" name="Straight Arrow Connector 15"/>
              <p:cNvCxnSpPr/>
              <p:nvPr/>
            </p:nvCxnSpPr>
            <p:spPr>
              <a:xfrm flipH="1">
                <a:off x="6237512" y="2351313"/>
                <a:ext cx="0" cy="432000"/>
              </a:xfrm>
              <a:prstGeom prst="straightConnector1">
                <a:avLst/>
              </a:prstGeom>
              <a:ln>
                <a:solidFill>
                  <a:schemeClr val="tx2"/>
                </a:solidFill>
                <a:tailEnd type="triangle" w="lg" len="med"/>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5388428" y="2783313"/>
                <a:ext cx="1698171" cy="44631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t>Service Layer</a:t>
                </a:r>
                <a:endParaRPr lang="en-IN" sz="1600" dirty="0"/>
              </a:p>
            </p:txBody>
          </p:sp>
          <p:cxnSp>
            <p:nvCxnSpPr>
              <p:cNvPr id="18" name="Straight Arrow Connector 17"/>
              <p:cNvCxnSpPr/>
              <p:nvPr/>
            </p:nvCxnSpPr>
            <p:spPr>
              <a:xfrm flipH="1">
                <a:off x="6270167" y="3229628"/>
                <a:ext cx="0" cy="432000"/>
              </a:xfrm>
              <a:prstGeom prst="straightConnector1">
                <a:avLst/>
              </a:prstGeom>
              <a:ln>
                <a:solidFill>
                  <a:schemeClr val="tx2"/>
                </a:solidFill>
                <a:tailEnd type="triangle" w="lg" len="med"/>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5421081" y="3661628"/>
                <a:ext cx="1698171" cy="44631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smtClean="0"/>
                  <a:t>Component Layer</a:t>
                </a:r>
                <a:endParaRPr lang="en-IN" sz="1600" dirty="0"/>
              </a:p>
            </p:txBody>
          </p:sp>
        </p:grpSp>
        <p:grpSp>
          <p:nvGrpSpPr>
            <p:cNvPr id="26" name="Group 25"/>
            <p:cNvGrpSpPr/>
            <p:nvPr/>
          </p:nvGrpSpPr>
          <p:grpSpPr>
            <a:xfrm>
              <a:off x="1230087" y="4075286"/>
              <a:ext cx="5497280" cy="572914"/>
              <a:chOff x="1230087" y="4075286"/>
              <a:chExt cx="5497280" cy="572914"/>
            </a:xfrm>
          </p:grpSpPr>
          <p:cxnSp>
            <p:nvCxnSpPr>
              <p:cNvPr id="22" name="Straight Connector 21"/>
              <p:cNvCxnSpPr>
                <a:stCxn id="19" idx="2"/>
              </p:cNvCxnSpPr>
              <p:nvPr/>
            </p:nvCxnSpPr>
            <p:spPr>
              <a:xfrm flipH="1">
                <a:off x="6727366" y="4075286"/>
                <a:ext cx="1" cy="344314"/>
              </a:xfrm>
              <a:prstGeom prst="line">
                <a:avLst/>
              </a:prstGeom>
              <a:ln>
                <a:solidFill>
                  <a:schemeClr val="tx2"/>
                </a:solidFill>
                <a:tailEnd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823855" y="4419600"/>
                <a:ext cx="903511" cy="0"/>
              </a:xfrm>
              <a:prstGeom prst="straightConnector1">
                <a:avLst/>
              </a:prstGeom>
              <a:ln>
                <a:solidFill>
                  <a:schemeClr val="tx2"/>
                </a:solidFill>
                <a:tailEnd type="triangle" w="lg" len="med"/>
              </a:ln>
            </p:spPr>
            <p:style>
              <a:lnRef idx="1">
                <a:schemeClr val="accent1"/>
              </a:lnRef>
              <a:fillRef idx="0">
                <a:schemeClr val="accent1"/>
              </a:fillRef>
              <a:effectRef idx="0">
                <a:schemeClr val="accent1"/>
              </a:effectRef>
              <a:fontRef idx="minor">
                <a:schemeClr val="tx1"/>
              </a:fontRef>
            </p:style>
          </p:cxnSp>
          <p:sp>
            <p:nvSpPr>
              <p:cNvPr id="25" name="Round Diagonal Corner Rectangle 24"/>
              <p:cNvSpPr/>
              <p:nvPr/>
            </p:nvSpPr>
            <p:spPr>
              <a:xfrm>
                <a:off x="1230087" y="4186158"/>
                <a:ext cx="4593768" cy="462042"/>
              </a:xfrm>
              <a:prstGeom prst="round2Diag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Operational Systems Layer</a:t>
                </a:r>
                <a:endParaRPr lang="en-IN" sz="1600" dirty="0">
                  <a:solidFill>
                    <a:schemeClr val="tx1"/>
                  </a:solidFill>
                </a:endParaRPr>
              </a:p>
            </p:txBody>
          </p:sp>
        </p:grpSp>
      </p:grpSp>
    </p:spTree>
    <p:extLst>
      <p:ext uri="{BB962C8B-B14F-4D97-AF65-F5344CB8AC3E}">
        <p14:creationId xmlns:p14="http://schemas.microsoft.com/office/powerpoint/2010/main" val="225449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817" y="158756"/>
            <a:ext cx="2601161" cy="492443"/>
          </a:xfrm>
          <a:prstGeom prst="rect">
            <a:avLst/>
          </a:prstGeom>
        </p:spPr>
        <p:txBody>
          <a:bodyPr wrap="none">
            <a:spAutoFit/>
          </a:bodyPr>
          <a:lstStyle/>
          <a:p>
            <a:r>
              <a:rPr lang="en-US" sz="2600" dirty="0" smtClean="0">
                <a:latin typeface="+mj-lt"/>
              </a:rPr>
              <a:t>SOA – Framework</a:t>
            </a:r>
            <a:endParaRPr lang="en-IN" sz="2600" dirty="0">
              <a:latin typeface="+mj-lt"/>
            </a:endParaRPr>
          </a:p>
        </p:txBody>
      </p:sp>
      <p:sp>
        <p:nvSpPr>
          <p:cNvPr id="3" name="Rectangle 2"/>
          <p:cNvSpPr/>
          <p:nvPr/>
        </p:nvSpPr>
        <p:spPr>
          <a:xfrm>
            <a:off x="372272" y="883445"/>
            <a:ext cx="8368957" cy="2246769"/>
          </a:xfrm>
          <a:prstGeom prst="rect">
            <a:avLst/>
          </a:prstGeom>
        </p:spPr>
        <p:txBody>
          <a:bodyPr wrap="square">
            <a:spAutoFit/>
          </a:bodyPr>
          <a:lstStyle/>
          <a:p>
            <a:pPr marL="390525" indent="-285750">
              <a:buClr>
                <a:schemeClr val="tx1"/>
              </a:buClr>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alt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Consumer </a:t>
            </a:r>
            <a:r>
              <a:rPr lang="en-IN" alt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Interface Layer </a:t>
            </a:r>
            <a:r>
              <a:rPr lang="en-IN" altLang="en-US" sz="1400" dirty="0">
                <a:latin typeface="Tahoma" panose="020B0604030504040204" pitchFamily="34" charset="0"/>
                <a:ea typeface="Tahoma" panose="020B0604030504040204" pitchFamily="34" charset="0"/>
                <a:cs typeface="Tahoma" panose="020B0604030504040204" pitchFamily="34" charset="0"/>
              </a:rPr>
              <a:t>- This layer is used by the customers</a:t>
            </a:r>
            <a:r>
              <a:rPr lang="en-IN" altLang="en-US" sz="1400" dirty="0" smtClean="0">
                <a:latin typeface="Tahoma" panose="020B0604030504040204" pitchFamily="34" charset="0"/>
                <a:ea typeface="Tahoma" panose="020B0604030504040204" pitchFamily="34" charset="0"/>
                <a:cs typeface="Tahoma" panose="020B0604030504040204" pitchFamily="34" charset="0"/>
              </a:rPr>
              <a:t>.</a:t>
            </a:r>
          </a:p>
          <a:p>
            <a:pPr marL="390525" indent="-285750">
              <a:buClr>
                <a:schemeClr val="tx1"/>
              </a:buClr>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endParaRPr lang="en-IN" altLang="en-US" sz="1400" dirty="0">
              <a:latin typeface="Tahoma" panose="020B0604030504040204" pitchFamily="34" charset="0"/>
              <a:ea typeface="Tahoma" panose="020B0604030504040204" pitchFamily="34" charset="0"/>
              <a:cs typeface="Tahoma" panose="020B0604030504040204" pitchFamily="34" charset="0"/>
            </a:endParaRPr>
          </a:p>
          <a:p>
            <a:pPr marL="390525" indent="-285750">
              <a:buClr>
                <a:schemeClr val="tx1"/>
              </a:buClr>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alt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Business Process Layer </a:t>
            </a:r>
            <a:r>
              <a:rPr lang="en-IN" altLang="en-US" sz="1400" dirty="0">
                <a:latin typeface="Tahoma" panose="020B0604030504040204" pitchFamily="34" charset="0"/>
                <a:ea typeface="Tahoma" panose="020B0604030504040204" pitchFamily="34" charset="0"/>
                <a:cs typeface="Tahoma" panose="020B0604030504040204" pitchFamily="34" charset="0"/>
              </a:rPr>
              <a:t>- </a:t>
            </a:r>
            <a:r>
              <a:rPr lang="en-IN" altLang="en-US" sz="1400" dirty="0" smtClean="0">
                <a:latin typeface="Tahoma" panose="020B0604030504040204" pitchFamily="34" charset="0"/>
                <a:ea typeface="Tahoma" panose="020B0604030504040204" pitchFamily="34" charset="0"/>
                <a:cs typeface="Tahoma" panose="020B0604030504040204" pitchFamily="34" charset="0"/>
              </a:rPr>
              <a:t>Provides </a:t>
            </a:r>
            <a:r>
              <a:rPr lang="en-IN" altLang="en-US" sz="1400" dirty="0">
                <a:latin typeface="Tahoma" panose="020B0604030504040204" pitchFamily="34" charset="0"/>
                <a:ea typeface="Tahoma" panose="020B0604030504040204" pitchFamily="34" charset="0"/>
                <a:cs typeface="Tahoma" panose="020B0604030504040204" pitchFamily="34" charset="0"/>
              </a:rPr>
              <a:t>the business process flow. </a:t>
            </a:r>
            <a:r>
              <a:rPr lang="en-IN" altLang="en-US" sz="1400" dirty="0" smtClean="0">
                <a:latin typeface="Tahoma" panose="020B0604030504040204" pitchFamily="34" charset="0"/>
                <a:ea typeface="Tahoma" panose="020B0604030504040204" pitchFamily="34" charset="0"/>
                <a:cs typeface="Tahoma" panose="020B0604030504040204" pitchFamily="34" charset="0"/>
              </a:rPr>
              <a:t>Also accommodates </a:t>
            </a:r>
            <a:r>
              <a:rPr lang="en-IN" altLang="en-US" sz="1400" dirty="0">
                <a:latin typeface="Tahoma" panose="020B0604030504040204" pitchFamily="34" charset="0"/>
                <a:ea typeface="Tahoma" panose="020B0604030504040204" pitchFamily="34" charset="0"/>
                <a:cs typeface="Tahoma" panose="020B0604030504040204" pitchFamily="34" charset="0"/>
              </a:rPr>
              <a:t>new changes in the business easily, hence this layer is provided</a:t>
            </a:r>
            <a:r>
              <a:rPr lang="en-IN" altLang="en-US" sz="1400" dirty="0" smtClean="0">
                <a:latin typeface="Tahoma" panose="020B0604030504040204" pitchFamily="34" charset="0"/>
                <a:ea typeface="Tahoma" panose="020B0604030504040204" pitchFamily="34" charset="0"/>
                <a:cs typeface="Tahoma" panose="020B0604030504040204" pitchFamily="34" charset="0"/>
              </a:rPr>
              <a:t>.</a:t>
            </a:r>
          </a:p>
          <a:p>
            <a:pPr marL="390525" indent="-285750">
              <a:buClr>
                <a:schemeClr val="tx1"/>
              </a:buClr>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endParaRPr lang="en-IN" altLang="en-US" sz="1400" dirty="0">
              <a:latin typeface="Tahoma" panose="020B0604030504040204" pitchFamily="34" charset="0"/>
              <a:ea typeface="Tahoma" panose="020B0604030504040204" pitchFamily="34" charset="0"/>
              <a:cs typeface="Tahoma" panose="020B0604030504040204" pitchFamily="34" charset="0"/>
            </a:endParaRPr>
          </a:p>
          <a:p>
            <a:pPr marL="390525" indent="-285750">
              <a:buClr>
                <a:schemeClr val="tx1"/>
              </a:buClr>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alt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Service </a:t>
            </a:r>
            <a:r>
              <a:rPr lang="en-IN" alt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Layer </a:t>
            </a:r>
            <a:r>
              <a:rPr lang="en-IN" altLang="en-US" sz="1400" dirty="0">
                <a:latin typeface="Tahoma" panose="020B0604030504040204" pitchFamily="34" charset="0"/>
                <a:ea typeface="Tahoma" panose="020B0604030504040204" pitchFamily="34" charset="0"/>
                <a:cs typeface="Tahoma" panose="020B0604030504040204" pitchFamily="34" charset="0"/>
              </a:rPr>
              <a:t>- This layer comprises of all the services in the enterprise. </a:t>
            </a:r>
            <a:endParaRPr lang="en-IN" altLang="en-US" sz="1400" dirty="0" smtClean="0">
              <a:latin typeface="Tahoma" panose="020B0604030504040204" pitchFamily="34" charset="0"/>
              <a:ea typeface="Tahoma" panose="020B0604030504040204" pitchFamily="34" charset="0"/>
              <a:cs typeface="Tahoma" panose="020B0604030504040204" pitchFamily="34" charset="0"/>
            </a:endParaRPr>
          </a:p>
          <a:p>
            <a:pPr marL="390525" indent="-285750">
              <a:buClr>
                <a:schemeClr val="tx1"/>
              </a:buClr>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endParaRPr lang="en-IN" altLang="en-US" sz="1400" dirty="0">
              <a:latin typeface="Tahoma" panose="020B0604030504040204" pitchFamily="34" charset="0"/>
              <a:ea typeface="Tahoma" panose="020B0604030504040204" pitchFamily="34" charset="0"/>
              <a:cs typeface="Tahoma" panose="020B0604030504040204" pitchFamily="34" charset="0"/>
            </a:endParaRPr>
          </a:p>
          <a:p>
            <a:pPr marL="390525" indent="-285750">
              <a:buClr>
                <a:schemeClr val="tx1"/>
              </a:buClr>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alt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Component Layer</a:t>
            </a:r>
            <a:r>
              <a:rPr lang="en-IN" altLang="en-US" sz="1400" dirty="0">
                <a:latin typeface="Tahoma" panose="020B0604030504040204" pitchFamily="34" charset="0"/>
                <a:ea typeface="Tahoma" panose="020B0604030504040204" pitchFamily="34" charset="0"/>
                <a:cs typeface="Tahoma" panose="020B0604030504040204" pitchFamily="34" charset="0"/>
              </a:rPr>
              <a:t> </a:t>
            </a:r>
            <a:r>
              <a:rPr lang="en-IN" altLang="en-US" sz="1400" dirty="0" smtClean="0">
                <a:latin typeface="Tahoma" panose="020B0604030504040204" pitchFamily="34" charset="0"/>
                <a:ea typeface="Tahoma" panose="020B0604030504040204" pitchFamily="34" charset="0"/>
                <a:cs typeface="Tahoma" panose="020B0604030504040204" pitchFamily="34" charset="0"/>
              </a:rPr>
              <a:t>- </a:t>
            </a:r>
            <a:r>
              <a:rPr lang="en-IN" altLang="en-US" sz="1400" dirty="0">
                <a:latin typeface="Tahoma" panose="020B0604030504040204" pitchFamily="34" charset="0"/>
                <a:ea typeface="Tahoma" panose="020B0604030504040204" pitchFamily="34" charset="0"/>
                <a:cs typeface="Tahoma" panose="020B0604030504040204" pitchFamily="34" charset="0"/>
              </a:rPr>
              <a:t>This layer has the actual service to be provided</a:t>
            </a:r>
            <a:r>
              <a:rPr lang="en-IN" altLang="en-US" sz="1400" dirty="0" smtClean="0">
                <a:latin typeface="Tahoma" panose="020B0604030504040204" pitchFamily="34" charset="0"/>
                <a:ea typeface="Tahoma" panose="020B0604030504040204" pitchFamily="34" charset="0"/>
                <a:cs typeface="Tahoma" panose="020B0604030504040204" pitchFamily="34" charset="0"/>
              </a:rPr>
              <a:t>.</a:t>
            </a:r>
          </a:p>
          <a:p>
            <a:pPr marL="390525" indent="-285750">
              <a:buClr>
                <a:schemeClr val="tx1"/>
              </a:buClr>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endParaRPr lang="en-IN" altLang="en-US" sz="1400" dirty="0">
              <a:latin typeface="Tahoma" panose="020B0604030504040204" pitchFamily="34" charset="0"/>
              <a:ea typeface="Tahoma" panose="020B0604030504040204" pitchFamily="34" charset="0"/>
              <a:cs typeface="Tahoma" panose="020B0604030504040204" pitchFamily="34" charset="0"/>
            </a:endParaRPr>
          </a:p>
          <a:p>
            <a:pPr marL="390525" indent="-285750">
              <a:buClr>
                <a:schemeClr val="tx1"/>
              </a:buClr>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alt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Operational </a:t>
            </a:r>
            <a:r>
              <a:rPr lang="en-IN" alt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Systems Layer </a:t>
            </a:r>
            <a:r>
              <a:rPr lang="en-IN" altLang="en-US" sz="1400" dirty="0">
                <a:latin typeface="Tahoma" panose="020B0604030504040204" pitchFamily="34" charset="0"/>
                <a:ea typeface="Tahoma" panose="020B0604030504040204" pitchFamily="34" charset="0"/>
                <a:cs typeface="Tahoma" panose="020B0604030504040204" pitchFamily="34" charset="0"/>
              </a:rPr>
              <a:t>- This layer contains the data models.</a:t>
            </a:r>
          </a:p>
        </p:txBody>
      </p:sp>
    </p:spTree>
    <p:extLst>
      <p:ext uri="{BB962C8B-B14F-4D97-AF65-F5344CB8AC3E}">
        <p14:creationId xmlns:p14="http://schemas.microsoft.com/office/powerpoint/2010/main" val="986371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817" y="158756"/>
            <a:ext cx="2481257" cy="492443"/>
          </a:xfrm>
          <a:prstGeom prst="rect">
            <a:avLst/>
          </a:prstGeom>
        </p:spPr>
        <p:txBody>
          <a:bodyPr wrap="none">
            <a:spAutoFit/>
          </a:bodyPr>
          <a:lstStyle/>
          <a:p>
            <a:r>
              <a:rPr lang="en-US" sz="2600" dirty="0" smtClean="0">
                <a:latin typeface="+mj-lt"/>
              </a:rPr>
              <a:t>Principles of SOA</a:t>
            </a:r>
            <a:endParaRPr lang="en-IN" sz="2600" dirty="0">
              <a:latin typeface="+mj-lt"/>
            </a:endParaRPr>
          </a:p>
        </p:txBody>
      </p:sp>
      <p:sp>
        <p:nvSpPr>
          <p:cNvPr id="3" name="Rectangle 2"/>
          <p:cNvSpPr/>
          <p:nvPr/>
        </p:nvSpPr>
        <p:spPr>
          <a:xfrm>
            <a:off x="339616" y="926987"/>
            <a:ext cx="7813784" cy="2687070"/>
          </a:xfrm>
          <a:prstGeom prst="rect">
            <a:avLst/>
          </a:prstGeom>
        </p:spPr>
        <p:txBody>
          <a:bodyPr wrap="square">
            <a:spAutoFit/>
          </a:bodyPr>
          <a:lstStyle/>
          <a:p>
            <a:pPr marL="390525" indent="-285750" algn="just">
              <a:buClr>
                <a:schemeClr val="tx1"/>
              </a:buClr>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alt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Service Loose </a:t>
            </a:r>
            <a:r>
              <a:rPr lang="en-IN" alt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Coupling</a:t>
            </a:r>
            <a:r>
              <a:rPr lang="en-IN" altLang="en-US" sz="1400" dirty="0" smtClean="0">
                <a:latin typeface="Tahoma" panose="020B0604030504040204" pitchFamily="34" charset="0"/>
                <a:ea typeface="Tahoma" panose="020B0604030504040204" pitchFamily="34" charset="0"/>
                <a:cs typeface="Tahoma" panose="020B0604030504040204" pitchFamily="34" charset="0"/>
              </a:rPr>
              <a:t> - Service </a:t>
            </a:r>
            <a:r>
              <a:rPr lang="en-IN" altLang="en-US" sz="1400" dirty="0">
                <a:latin typeface="Tahoma" panose="020B0604030504040204" pitchFamily="34" charset="0"/>
                <a:ea typeface="Tahoma" panose="020B0604030504040204" pitchFamily="34" charset="0"/>
                <a:cs typeface="Tahoma" panose="020B0604030504040204" pitchFamily="34" charset="0"/>
              </a:rPr>
              <a:t>does not have high dependency which is obtained through loose coupling</a:t>
            </a:r>
            <a:r>
              <a:rPr lang="en-IN" altLang="en-US" sz="1400" dirty="0" smtClean="0">
                <a:latin typeface="Tahoma" panose="020B0604030504040204" pitchFamily="34" charset="0"/>
                <a:ea typeface="Tahoma" panose="020B0604030504040204" pitchFamily="34" charset="0"/>
                <a:cs typeface="Tahoma" panose="020B0604030504040204" pitchFamily="34" charset="0"/>
              </a:rPr>
              <a:t>.</a:t>
            </a:r>
          </a:p>
          <a:p>
            <a:pPr marL="390525" indent="-285750">
              <a:buClr>
                <a:schemeClr val="tx1"/>
              </a:buClr>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endParaRPr lang="en-IN" altLang="en-US" sz="1400" dirty="0">
              <a:latin typeface="Tahoma" panose="020B0604030504040204" pitchFamily="34" charset="0"/>
              <a:ea typeface="Tahoma" panose="020B0604030504040204" pitchFamily="34" charset="0"/>
              <a:cs typeface="Tahoma" panose="020B0604030504040204" pitchFamily="34" charset="0"/>
            </a:endParaRPr>
          </a:p>
          <a:p>
            <a:pPr marL="390525" indent="-285750">
              <a:buClr>
                <a:schemeClr val="tx1"/>
              </a:buClr>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alt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Service </a:t>
            </a:r>
            <a:r>
              <a:rPr lang="en-IN" alt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Abstraction </a:t>
            </a:r>
            <a:r>
              <a:rPr lang="en-IN" altLang="en-US" sz="1400" dirty="0" smtClean="0">
                <a:latin typeface="Tahoma" panose="020B0604030504040204" pitchFamily="34" charset="0"/>
                <a:ea typeface="Tahoma" panose="020B0604030504040204" pitchFamily="34" charset="0"/>
                <a:cs typeface="Tahoma" panose="020B0604030504040204" pitchFamily="34" charset="0"/>
              </a:rPr>
              <a:t>- Service </a:t>
            </a:r>
            <a:r>
              <a:rPr lang="en-IN" altLang="en-US" sz="1400" dirty="0">
                <a:latin typeface="Tahoma" panose="020B0604030504040204" pitchFamily="34" charset="0"/>
                <a:ea typeface="Tahoma" panose="020B0604030504040204" pitchFamily="34" charset="0"/>
                <a:cs typeface="Tahoma" panose="020B0604030504040204" pitchFamily="34" charset="0"/>
              </a:rPr>
              <a:t>hides the implementation from outside world</a:t>
            </a:r>
            <a:r>
              <a:rPr lang="en-IN" altLang="en-US" sz="1400" dirty="0" smtClean="0">
                <a:latin typeface="Tahoma" panose="020B0604030504040204" pitchFamily="34" charset="0"/>
                <a:ea typeface="Tahoma" panose="020B0604030504040204" pitchFamily="34" charset="0"/>
                <a:cs typeface="Tahoma" panose="020B0604030504040204" pitchFamily="34" charset="0"/>
              </a:rPr>
              <a:t>.</a:t>
            </a:r>
          </a:p>
          <a:p>
            <a:pPr marL="390525" indent="-285750">
              <a:buClr>
                <a:schemeClr val="tx1"/>
              </a:buClr>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endParaRPr lang="en-IN" altLang="en-US" sz="1400" dirty="0">
              <a:latin typeface="Tahoma" panose="020B0604030504040204" pitchFamily="34" charset="0"/>
              <a:ea typeface="Tahoma" panose="020B0604030504040204" pitchFamily="34" charset="0"/>
              <a:cs typeface="Tahoma" panose="020B0604030504040204" pitchFamily="34" charset="0"/>
            </a:endParaRPr>
          </a:p>
          <a:p>
            <a:pPr marL="390525" indent="-285750" algn="just">
              <a:buClr>
                <a:schemeClr val="tx1"/>
              </a:buClr>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alt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Service </a:t>
            </a:r>
            <a:r>
              <a:rPr lang="en-IN" alt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Reusability </a:t>
            </a:r>
            <a:r>
              <a:rPr lang="en-IN" altLang="en-US" sz="1400" dirty="0">
                <a:latin typeface="Tahoma" panose="020B0604030504040204" pitchFamily="34" charset="0"/>
                <a:ea typeface="Tahoma" panose="020B0604030504040204" pitchFamily="34" charset="0"/>
                <a:cs typeface="Tahoma" panose="020B0604030504040204" pitchFamily="34" charset="0"/>
              </a:rPr>
              <a:t>- Services can be used again and again instead of rewriting them</a:t>
            </a:r>
            <a:r>
              <a:rPr lang="en-IN" altLang="en-US" sz="1400" dirty="0" smtClean="0">
                <a:latin typeface="Tahoma" panose="020B0604030504040204" pitchFamily="34" charset="0"/>
                <a:ea typeface="Tahoma" panose="020B0604030504040204" pitchFamily="34" charset="0"/>
                <a:cs typeface="Tahoma" panose="020B0604030504040204" pitchFamily="34" charset="0"/>
              </a:rPr>
              <a:t>.</a:t>
            </a:r>
          </a:p>
          <a:p>
            <a:pPr marL="390525" indent="-285750">
              <a:buClr>
                <a:schemeClr val="tx1"/>
              </a:buClr>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endParaRPr lang="en-IN" altLang="en-US" sz="1400" dirty="0">
              <a:latin typeface="Tahoma" panose="020B0604030504040204" pitchFamily="34" charset="0"/>
              <a:ea typeface="Tahoma" panose="020B0604030504040204" pitchFamily="34" charset="0"/>
              <a:cs typeface="Tahoma" panose="020B0604030504040204" pitchFamily="34" charset="0"/>
            </a:endParaRPr>
          </a:p>
          <a:p>
            <a:pPr marL="390525" indent="-285750" algn="just">
              <a:buClr>
                <a:schemeClr val="tx1"/>
              </a:buClr>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alt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Service </a:t>
            </a:r>
            <a:r>
              <a:rPr lang="en-IN" alt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Statelessness </a:t>
            </a:r>
            <a:r>
              <a:rPr lang="en-IN" altLang="en-US" sz="1400" dirty="0" smtClean="0">
                <a:latin typeface="Tahoma" panose="020B0604030504040204" pitchFamily="34" charset="0"/>
                <a:ea typeface="Tahoma" panose="020B0604030504040204" pitchFamily="34" charset="0"/>
                <a:cs typeface="Tahoma" panose="020B0604030504040204" pitchFamily="34" charset="0"/>
              </a:rPr>
              <a:t>- They </a:t>
            </a:r>
            <a:r>
              <a:rPr lang="en-IN" altLang="en-US" sz="1400" dirty="0">
                <a:latin typeface="Tahoma" panose="020B0604030504040204" pitchFamily="34" charset="0"/>
                <a:ea typeface="Tahoma" panose="020B0604030504040204" pitchFamily="34" charset="0"/>
                <a:cs typeface="Tahoma" panose="020B0604030504040204" pitchFamily="34" charset="0"/>
              </a:rPr>
              <a:t>usually do not maintain the state to reduce the resource consumption</a:t>
            </a:r>
            <a:r>
              <a:rPr lang="en-IN" altLang="en-US" sz="1400" dirty="0" smtClean="0">
                <a:latin typeface="Tahoma" panose="020B0604030504040204" pitchFamily="34" charset="0"/>
                <a:ea typeface="Tahoma" panose="020B0604030504040204" pitchFamily="34" charset="0"/>
                <a:cs typeface="Tahoma" panose="020B0604030504040204" pitchFamily="34" charset="0"/>
              </a:rPr>
              <a:t>.</a:t>
            </a:r>
          </a:p>
          <a:p>
            <a:pPr marL="390525" indent="-285750">
              <a:buClr>
                <a:schemeClr val="tx1"/>
              </a:buClr>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endParaRPr lang="en-IN" altLang="en-US" sz="1400" dirty="0" smtClean="0">
              <a:latin typeface="Tahoma" panose="020B0604030504040204" pitchFamily="34" charset="0"/>
              <a:ea typeface="Tahoma" panose="020B0604030504040204" pitchFamily="34" charset="0"/>
              <a:cs typeface="Tahoma" panose="020B0604030504040204" pitchFamily="34" charset="0"/>
            </a:endParaRPr>
          </a:p>
          <a:p>
            <a:pPr marL="390525" indent="-285750" algn="just">
              <a:buClr>
                <a:schemeClr val="tx1"/>
              </a:buClr>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alt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Service Discoverability </a:t>
            </a:r>
            <a:r>
              <a:rPr lang="en-IN" altLang="en-US" sz="1400" dirty="0">
                <a:latin typeface="Tahoma" panose="020B0604030504040204" pitchFamily="34" charset="0"/>
                <a:ea typeface="Tahoma" panose="020B0604030504040204" pitchFamily="34" charset="0"/>
                <a:cs typeface="Tahoma" panose="020B0604030504040204" pitchFamily="34" charset="0"/>
              </a:rPr>
              <a:t>- Services are registered in registry. </a:t>
            </a:r>
            <a:r>
              <a:rPr lang="en-IN" altLang="en-US" sz="1400" dirty="0" smtClean="0">
                <a:latin typeface="Tahoma" panose="020B0604030504040204" pitchFamily="34" charset="0"/>
                <a:ea typeface="Tahoma" panose="020B0604030504040204" pitchFamily="34" charset="0"/>
                <a:cs typeface="Tahoma" panose="020B0604030504040204" pitchFamily="34" charset="0"/>
              </a:rPr>
              <a:t>Client </a:t>
            </a:r>
            <a:r>
              <a:rPr lang="en-IN" altLang="en-US" sz="1400" dirty="0">
                <a:latin typeface="Tahoma" panose="020B0604030504040204" pitchFamily="34" charset="0"/>
                <a:ea typeface="Tahoma" panose="020B0604030504040204" pitchFamily="34" charset="0"/>
                <a:cs typeface="Tahoma" panose="020B0604030504040204" pitchFamily="34" charset="0"/>
              </a:rPr>
              <a:t>can discover them in the service registry. </a:t>
            </a:r>
          </a:p>
        </p:txBody>
      </p:sp>
    </p:spTree>
    <p:extLst>
      <p:ext uri="{BB962C8B-B14F-4D97-AF65-F5344CB8AC3E}">
        <p14:creationId xmlns:p14="http://schemas.microsoft.com/office/powerpoint/2010/main" val="1084452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0872" y="173361"/>
            <a:ext cx="3748206" cy="492443"/>
          </a:xfrm>
          <a:prstGeom prst="rect">
            <a:avLst/>
          </a:prstGeom>
        </p:spPr>
        <p:txBody>
          <a:bodyPr wrap="none">
            <a:spAutoFit/>
          </a:bodyPr>
          <a:lstStyle/>
          <a:p>
            <a:r>
              <a:rPr lang="en-IN" sz="2600" dirty="0"/>
              <a:t>Web Services Introduction</a:t>
            </a:r>
          </a:p>
        </p:txBody>
      </p:sp>
      <p:sp>
        <p:nvSpPr>
          <p:cNvPr id="2" name="Rectangle 1"/>
          <p:cNvSpPr/>
          <p:nvPr/>
        </p:nvSpPr>
        <p:spPr>
          <a:xfrm>
            <a:off x="410872" y="926684"/>
            <a:ext cx="7739743" cy="1815882"/>
          </a:xfrm>
          <a:prstGeom prst="rect">
            <a:avLst/>
          </a:prstGeom>
        </p:spPr>
        <p:txBody>
          <a:bodyPr wrap="square">
            <a:spAutoFit/>
          </a:bodyPr>
          <a:lstStyle/>
          <a:p>
            <a:pPr marL="390525" indent="-285750" algn="just">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altLang="en-US" sz="1400" dirty="0">
                <a:latin typeface="Tahoma" panose="020B0604030504040204" pitchFamily="34" charset="0"/>
                <a:ea typeface="Tahoma" panose="020B0604030504040204" pitchFamily="34" charset="0"/>
                <a:cs typeface="Tahoma" panose="020B0604030504040204" pitchFamily="34" charset="0"/>
              </a:rPr>
              <a:t>SOA is the concept and using Web services SOA can be built</a:t>
            </a:r>
            <a:r>
              <a:rPr lang="en-IN" altLang="en-US" sz="1400" dirty="0" smtClean="0">
                <a:latin typeface="Tahoma" panose="020B0604030504040204" pitchFamily="34" charset="0"/>
                <a:ea typeface="Tahoma" panose="020B0604030504040204" pitchFamily="34" charset="0"/>
                <a:cs typeface="Tahoma" panose="020B0604030504040204" pitchFamily="34" charset="0"/>
              </a:rPr>
              <a:t>.</a:t>
            </a:r>
          </a:p>
          <a:p>
            <a:pPr marL="390525" indent="-285750" algn="just">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endParaRPr lang="en-IN" altLang="en-US" sz="1400" dirty="0">
              <a:latin typeface="Tahoma" panose="020B0604030504040204" pitchFamily="34" charset="0"/>
              <a:ea typeface="Tahoma" panose="020B0604030504040204" pitchFamily="34" charset="0"/>
              <a:cs typeface="Tahoma" panose="020B0604030504040204" pitchFamily="34" charset="0"/>
            </a:endParaRPr>
          </a:p>
          <a:p>
            <a:pPr marL="390525" indent="-285750" algn="just">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altLang="en-US" sz="1400" dirty="0">
                <a:latin typeface="Tahoma" panose="020B0604030504040204" pitchFamily="34" charset="0"/>
                <a:ea typeface="Tahoma" panose="020B0604030504040204" pitchFamily="34" charset="0"/>
                <a:cs typeface="Tahoma" panose="020B0604030504040204" pitchFamily="34" charset="0"/>
              </a:rPr>
              <a:t>Web services are the services provided on the net. </a:t>
            </a:r>
            <a:r>
              <a:rPr lang="en-IN" altLang="en-US" sz="1400" dirty="0" smtClean="0">
                <a:latin typeface="Tahoma" panose="020B0604030504040204" pitchFamily="34" charset="0"/>
                <a:ea typeface="Tahoma" panose="020B0604030504040204" pitchFamily="34" charset="0"/>
                <a:cs typeface="Tahoma" panose="020B0604030504040204" pitchFamily="34" charset="0"/>
              </a:rPr>
              <a:t>Producers </a:t>
            </a:r>
            <a:r>
              <a:rPr lang="en-IN" altLang="en-US" sz="1400" dirty="0">
                <a:latin typeface="Tahoma" panose="020B0604030504040204" pitchFamily="34" charset="0"/>
                <a:ea typeface="Tahoma" panose="020B0604030504040204" pitchFamily="34" charset="0"/>
                <a:cs typeface="Tahoma" panose="020B0604030504040204" pitchFamily="34" charset="0"/>
              </a:rPr>
              <a:t>will create services and publish. </a:t>
            </a:r>
            <a:r>
              <a:rPr lang="en-IN" altLang="en-US" sz="1400" dirty="0" smtClean="0">
                <a:latin typeface="Tahoma" panose="020B0604030504040204" pitchFamily="34" charset="0"/>
                <a:ea typeface="Tahoma" panose="020B0604030504040204" pitchFamily="34" charset="0"/>
                <a:cs typeface="Tahoma" panose="020B0604030504040204" pitchFamily="34" charset="0"/>
              </a:rPr>
              <a:t>Consumers </a:t>
            </a:r>
            <a:r>
              <a:rPr lang="en-IN" altLang="en-US" sz="1400" dirty="0">
                <a:latin typeface="Tahoma" panose="020B0604030504040204" pitchFamily="34" charset="0"/>
                <a:ea typeface="Tahoma" panose="020B0604030504040204" pitchFamily="34" charset="0"/>
                <a:cs typeface="Tahoma" panose="020B0604030504040204" pitchFamily="34" charset="0"/>
              </a:rPr>
              <a:t>look for the services and connect with the producers and will access the required services</a:t>
            </a:r>
            <a:r>
              <a:rPr lang="en-IN" altLang="en-US" sz="1400" dirty="0" smtClean="0">
                <a:latin typeface="Tahoma" panose="020B0604030504040204" pitchFamily="34" charset="0"/>
                <a:ea typeface="Tahoma" panose="020B0604030504040204" pitchFamily="34" charset="0"/>
                <a:cs typeface="Tahoma" panose="020B0604030504040204" pitchFamily="34" charset="0"/>
              </a:rPr>
              <a:t>.</a:t>
            </a:r>
          </a:p>
          <a:p>
            <a:pPr marL="390525" indent="-285750" algn="just">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endParaRPr lang="en-IN" altLang="en-US" sz="1400" dirty="0">
              <a:latin typeface="Tahoma" panose="020B0604030504040204" pitchFamily="34" charset="0"/>
              <a:ea typeface="Tahoma" panose="020B0604030504040204" pitchFamily="34" charset="0"/>
              <a:cs typeface="Tahoma" panose="020B0604030504040204" pitchFamily="34" charset="0"/>
            </a:endParaRPr>
          </a:p>
          <a:p>
            <a:pPr marL="390525" indent="-285750" algn="just">
              <a:buSzPct val="100000"/>
              <a:buFont typeface="Symbol" panose="05050102010706020507" pitchFamily="18" charset="2"/>
              <a:buChar char=""/>
              <a:tabLst>
                <a:tab pos="4286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pPr>
            <a:r>
              <a:rPr lang="en-IN" altLang="en-US" sz="1400" dirty="0">
                <a:latin typeface="Tahoma" panose="020B0604030504040204" pitchFamily="34" charset="0"/>
                <a:ea typeface="Tahoma" panose="020B0604030504040204" pitchFamily="34" charset="0"/>
                <a:cs typeface="Tahoma" panose="020B0604030504040204" pitchFamily="34" charset="0"/>
              </a:rPr>
              <a:t>Web services can be implemented using SOAP - Simple Object Access Protocol an XML based protocol or using Restful Services which uses HTTP protocol.</a:t>
            </a:r>
          </a:p>
        </p:txBody>
      </p:sp>
    </p:spTree>
    <p:extLst>
      <p:ext uri="{BB962C8B-B14F-4D97-AF65-F5344CB8AC3E}">
        <p14:creationId xmlns:p14="http://schemas.microsoft.com/office/powerpoint/2010/main" val="2190732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0872" y="173361"/>
            <a:ext cx="919932" cy="492443"/>
          </a:xfrm>
          <a:prstGeom prst="rect">
            <a:avLst/>
          </a:prstGeom>
        </p:spPr>
        <p:txBody>
          <a:bodyPr wrap="none">
            <a:spAutoFit/>
          </a:bodyPr>
          <a:lstStyle/>
          <a:p>
            <a:r>
              <a:rPr lang="en-IN" sz="2600" dirty="0" smtClean="0"/>
              <a:t>SOAP</a:t>
            </a:r>
            <a:endParaRPr lang="en-IN" sz="2600" dirty="0"/>
          </a:p>
        </p:txBody>
      </p:sp>
      <p:sp>
        <p:nvSpPr>
          <p:cNvPr id="3" name="Rectangle 2"/>
          <p:cNvSpPr/>
          <p:nvPr/>
        </p:nvSpPr>
        <p:spPr>
          <a:xfrm>
            <a:off x="443530" y="772075"/>
            <a:ext cx="7707086" cy="1017907"/>
          </a:xfrm>
          <a:prstGeom prst="rect">
            <a:avLst/>
          </a:prstGeom>
        </p:spPr>
        <p:txBody>
          <a:bodyPr wrap="square">
            <a:spAutoFit/>
          </a:bodyPr>
          <a:lstStyle/>
          <a:p>
            <a:pPr indent="-339725">
              <a:lnSpc>
                <a:spcPct val="150000"/>
              </a:lnSpc>
              <a:buClrTx/>
              <a:buFont typeface="Symbol" panose="05050102010706020507" pitchFamily="18"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400" dirty="0">
                <a:latin typeface="Tahoma" panose="020B0604030504040204" pitchFamily="34" charset="0"/>
                <a:ea typeface="Tahoma" panose="020B0604030504040204" pitchFamily="34" charset="0"/>
                <a:cs typeface="Tahoma" panose="020B0604030504040204" pitchFamily="34" charset="0"/>
              </a:rPr>
              <a:t>SOAP is a protocol to access Web services.</a:t>
            </a:r>
          </a:p>
          <a:p>
            <a:pPr indent="-339725">
              <a:lnSpc>
                <a:spcPct val="150000"/>
              </a:lnSpc>
              <a:buClrTx/>
              <a:buFont typeface="Symbol" panose="05050102010706020507" pitchFamily="18"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400" dirty="0">
                <a:latin typeface="Tahoma" panose="020B0604030504040204" pitchFamily="34" charset="0"/>
                <a:ea typeface="Tahoma" panose="020B0604030504040204" pitchFamily="34" charset="0"/>
                <a:cs typeface="Tahoma" panose="020B0604030504040204" pitchFamily="34" charset="0"/>
              </a:rPr>
              <a:t>SOAP stands for Simple Object Access Protocol.  This </a:t>
            </a:r>
            <a:r>
              <a:rPr lang="en-IN" altLang="en-US" sz="1400" dirty="0" smtClean="0">
                <a:latin typeface="Tahoma" panose="020B0604030504040204" pitchFamily="34" charset="0"/>
                <a:ea typeface="Tahoma" panose="020B0604030504040204" pitchFamily="34" charset="0"/>
                <a:cs typeface="Tahoma" panose="020B0604030504040204" pitchFamily="34" charset="0"/>
              </a:rPr>
              <a:t>protocol </a:t>
            </a:r>
            <a:r>
              <a:rPr lang="en-IN" altLang="en-US" sz="1400" dirty="0">
                <a:latin typeface="Tahoma" panose="020B0604030504040204" pitchFamily="34" charset="0"/>
                <a:ea typeface="Tahoma" panose="020B0604030504040204" pitchFamily="34" charset="0"/>
                <a:cs typeface="Tahoma" panose="020B0604030504040204" pitchFamily="34" charset="0"/>
              </a:rPr>
              <a:t>is based on XML.</a:t>
            </a:r>
          </a:p>
          <a:p>
            <a:pPr indent="-339725">
              <a:lnSpc>
                <a:spcPct val="150000"/>
              </a:lnSpc>
              <a:buClrTx/>
              <a:buFont typeface="Symbol" panose="05050102010706020507" pitchFamily="18"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400" dirty="0">
                <a:latin typeface="Tahoma" panose="020B0604030504040204" pitchFamily="34" charset="0"/>
                <a:ea typeface="Tahoma" panose="020B0604030504040204" pitchFamily="34" charset="0"/>
                <a:cs typeface="Tahoma" panose="020B0604030504040204" pitchFamily="34" charset="0"/>
              </a:rPr>
              <a:t>SOAP was designed in 1998 by Dave </a:t>
            </a:r>
            <a:r>
              <a:rPr lang="en-IN" altLang="en-US" sz="1400" dirty="0" err="1">
                <a:latin typeface="Tahoma" panose="020B0604030504040204" pitchFamily="34" charset="0"/>
                <a:ea typeface="Tahoma" panose="020B0604030504040204" pitchFamily="34" charset="0"/>
                <a:cs typeface="Tahoma" panose="020B0604030504040204" pitchFamily="34" charset="0"/>
              </a:rPr>
              <a:t>Winer</a:t>
            </a:r>
            <a:r>
              <a:rPr lang="en-IN" altLang="en-US" sz="1400" dirty="0">
                <a:latin typeface="Tahoma" panose="020B0604030504040204" pitchFamily="34" charset="0"/>
                <a:ea typeface="Tahoma" panose="020B0604030504040204" pitchFamily="34" charset="0"/>
                <a:cs typeface="Tahoma" panose="020B0604030504040204" pitchFamily="34" charset="0"/>
              </a:rPr>
              <a:t>, Don Box, Bob Atkinson, and Mohsen Al-</a:t>
            </a:r>
            <a:r>
              <a:rPr lang="en-IN" altLang="en-US" sz="1400" dirty="0" err="1">
                <a:latin typeface="Tahoma" panose="020B0604030504040204" pitchFamily="34" charset="0"/>
                <a:ea typeface="Tahoma" panose="020B0604030504040204" pitchFamily="34" charset="0"/>
                <a:cs typeface="Tahoma" panose="020B0604030504040204" pitchFamily="34" charset="0"/>
              </a:rPr>
              <a:t>Ghose</a:t>
            </a:r>
            <a:r>
              <a:rPr lang="en-IN" altLang="en-US" sz="1400" dirty="0">
                <a:latin typeface="Tahoma" panose="020B0604030504040204" pitchFamily="34" charset="0"/>
                <a:ea typeface="Tahoma" panose="020B0604030504040204" pitchFamily="34" charset="0"/>
                <a:cs typeface="Tahoma" panose="020B0604030504040204" pitchFamily="34" charset="0"/>
              </a:rPr>
              <a:t>. </a:t>
            </a:r>
            <a:endParaRPr lang="en-IN" altLang="en-US" sz="1400" dirty="0" smtClean="0">
              <a:latin typeface="Tahoma" panose="020B0604030504040204" pitchFamily="34" charset="0"/>
              <a:ea typeface="Tahoma" panose="020B0604030504040204" pitchFamily="34" charset="0"/>
              <a:cs typeface="Tahoma" panose="020B0604030504040204" pitchFamily="34" charset="0"/>
            </a:endParaRPr>
          </a:p>
        </p:txBody>
      </p:sp>
      <p:grpSp>
        <p:nvGrpSpPr>
          <p:cNvPr id="5" name="Group 4"/>
          <p:cNvGrpSpPr/>
          <p:nvPr/>
        </p:nvGrpSpPr>
        <p:grpSpPr>
          <a:xfrm>
            <a:off x="1793362" y="2020541"/>
            <a:ext cx="5290457" cy="2420830"/>
            <a:chOff x="1513114" y="1334741"/>
            <a:chExt cx="5290457" cy="2420830"/>
          </a:xfrm>
        </p:grpSpPr>
        <p:sp>
          <p:nvSpPr>
            <p:cNvPr id="6" name="Rectangle 5"/>
            <p:cNvSpPr/>
            <p:nvPr/>
          </p:nvSpPr>
          <p:spPr>
            <a:xfrm>
              <a:off x="1513114" y="1687286"/>
              <a:ext cx="2558143" cy="206828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4952999" y="1687286"/>
              <a:ext cx="1850572" cy="206828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2501604" y="1992085"/>
              <a:ext cx="726010" cy="16764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284474" y="1992085"/>
              <a:ext cx="708782" cy="16764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p:cNvGrpSpPr/>
            <p:nvPr/>
          </p:nvGrpSpPr>
          <p:grpSpPr>
            <a:xfrm>
              <a:off x="2486941" y="2547257"/>
              <a:ext cx="755335" cy="391886"/>
              <a:chOff x="2486941" y="2514599"/>
              <a:chExt cx="755335" cy="391886"/>
            </a:xfrm>
          </p:grpSpPr>
          <p:sp>
            <p:nvSpPr>
              <p:cNvPr id="49" name="Rounded Rectangle 48"/>
              <p:cNvSpPr/>
              <p:nvPr/>
            </p:nvSpPr>
            <p:spPr>
              <a:xfrm>
                <a:off x="2523376" y="2514599"/>
                <a:ext cx="655252" cy="3918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50" name="TextBox 49"/>
              <p:cNvSpPr txBox="1"/>
              <p:nvPr/>
            </p:nvSpPr>
            <p:spPr>
              <a:xfrm>
                <a:off x="2486941" y="2579737"/>
                <a:ext cx="755335" cy="261610"/>
              </a:xfrm>
              <a:prstGeom prst="rect">
                <a:avLst/>
              </a:prstGeom>
              <a:noFill/>
            </p:spPr>
            <p:txBody>
              <a:bodyPr wrap="none" rtlCol="0">
                <a:spAutoFit/>
              </a:bodyPr>
              <a:lstStyle/>
              <a:p>
                <a:r>
                  <a:rPr lang="en-US" sz="1100" dirty="0" smtClean="0"/>
                  <a:t>Request 1</a:t>
                </a:r>
                <a:endParaRPr lang="en-IN" sz="1100" dirty="0"/>
              </a:p>
            </p:txBody>
          </p:sp>
        </p:grpSp>
        <p:grpSp>
          <p:nvGrpSpPr>
            <p:cNvPr id="11" name="Group 10"/>
            <p:cNvGrpSpPr/>
            <p:nvPr/>
          </p:nvGrpSpPr>
          <p:grpSpPr>
            <a:xfrm>
              <a:off x="3273588" y="2547257"/>
              <a:ext cx="755335" cy="391886"/>
              <a:chOff x="2486941" y="2514599"/>
              <a:chExt cx="755335" cy="391886"/>
            </a:xfrm>
          </p:grpSpPr>
          <p:sp>
            <p:nvSpPr>
              <p:cNvPr id="47" name="Rounded Rectangle 46"/>
              <p:cNvSpPr/>
              <p:nvPr/>
            </p:nvSpPr>
            <p:spPr>
              <a:xfrm>
                <a:off x="2523376" y="2514599"/>
                <a:ext cx="655252" cy="3918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48" name="TextBox 47"/>
              <p:cNvSpPr txBox="1"/>
              <p:nvPr/>
            </p:nvSpPr>
            <p:spPr>
              <a:xfrm>
                <a:off x="2486941" y="2579737"/>
                <a:ext cx="755335" cy="261610"/>
              </a:xfrm>
              <a:prstGeom prst="rect">
                <a:avLst/>
              </a:prstGeom>
              <a:noFill/>
            </p:spPr>
            <p:txBody>
              <a:bodyPr wrap="none" rtlCol="0">
                <a:spAutoFit/>
              </a:bodyPr>
              <a:lstStyle/>
              <a:p>
                <a:r>
                  <a:rPr lang="en-US" sz="1100" dirty="0" smtClean="0"/>
                  <a:t>Request 1</a:t>
                </a:r>
                <a:endParaRPr lang="en-IN" sz="1100" dirty="0"/>
              </a:p>
            </p:txBody>
          </p:sp>
        </p:grpSp>
        <p:grpSp>
          <p:nvGrpSpPr>
            <p:cNvPr id="12" name="Group 11"/>
            <p:cNvGrpSpPr/>
            <p:nvPr/>
          </p:nvGrpSpPr>
          <p:grpSpPr>
            <a:xfrm>
              <a:off x="2454282" y="3058973"/>
              <a:ext cx="837089" cy="391886"/>
              <a:chOff x="2432511" y="2514599"/>
              <a:chExt cx="837089" cy="391886"/>
            </a:xfrm>
          </p:grpSpPr>
          <p:sp>
            <p:nvSpPr>
              <p:cNvPr id="45" name="Rounded Rectangle 44"/>
              <p:cNvSpPr/>
              <p:nvPr/>
            </p:nvSpPr>
            <p:spPr>
              <a:xfrm>
                <a:off x="2490719" y="2514599"/>
                <a:ext cx="687909" cy="3918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46" name="TextBox 45"/>
              <p:cNvSpPr txBox="1"/>
              <p:nvPr/>
            </p:nvSpPr>
            <p:spPr>
              <a:xfrm>
                <a:off x="2432511" y="2590623"/>
                <a:ext cx="837089" cy="261610"/>
              </a:xfrm>
              <a:prstGeom prst="rect">
                <a:avLst/>
              </a:prstGeom>
              <a:noFill/>
            </p:spPr>
            <p:txBody>
              <a:bodyPr wrap="none" rtlCol="0">
                <a:spAutoFit/>
              </a:bodyPr>
              <a:lstStyle/>
              <a:p>
                <a:r>
                  <a:rPr lang="en-US" sz="1100" dirty="0" smtClean="0"/>
                  <a:t>Response1</a:t>
                </a:r>
                <a:endParaRPr lang="en-IN" sz="1100" dirty="0"/>
              </a:p>
            </p:txBody>
          </p:sp>
        </p:grpSp>
        <p:grpSp>
          <p:nvGrpSpPr>
            <p:cNvPr id="13" name="Group 12"/>
            <p:cNvGrpSpPr/>
            <p:nvPr/>
          </p:nvGrpSpPr>
          <p:grpSpPr>
            <a:xfrm>
              <a:off x="3234168" y="3069859"/>
              <a:ext cx="805029" cy="391886"/>
              <a:chOff x="2432511" y="2514599"/>
              <a:chExt cx="805029" cy="391886"/>
            </a:xfrm>
          </p:grpSpPr>
          <p:sp>
            <p:nvSpPr>
              <p:cNvPr id="43" name="Rounded Rectangle 42"/>
              <p:cNvSpPr/>
              <p:nvPr/>
            </p:nvSpPr>
            <p:spPr>
              <a:xfrm>
                <a:off x="2490719" y="2514599"/>
                <a:ext cx="687909" cy="3918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44" name="TextBox 43"/>
              <p:cNvSpPr txBox="1"/>
              <p:nvPr/>
            </p:nvSpPr>
            <p:spPr>
              <a:xfrm>
                <a:off x="2432511" y="2590623"/>
                <a:ext cx="805029" cy="261610"/>
              </a:xfrm>
              <a:prstGeom prst="rect">
                <a:avLst/>
              </a:prstGeom>
              <a:noFill/>
            </p:spPr>
            <p:txBody>
              <a:bodyPr wrap="none" rtlCol="0">
                <a:spAutoFit/>
              </a:bodyPr>
              <a:lstStyle/>
              <a:p>
                <a:r>
                  <a:rPr lang="en-US" sz="1100" dirty="0" smtClean="0"/>
                  <a:t>Response1</a:t>
                </a:r>
                <a:endParaRPr lang="en-IN" sz="1100" dirty="0"/>
              </a:p>
            </p:txBody>
          </p:sp>
        </p:grpSp>
        <p:sp>
          <p:nvSpPr>
            <p:cNvPr id="14" name="TextBox 13"/>
            <p:cNvSpPr txBox="1"/>
            <p:nvPr/>
          </p:nvSpPr>
          <p:spPr>
            <a:xfrm>
              <a:off x="2425511" y="1992085"/>
              <a:ext cx="876745" cy="600164"/>
            </a:xfrm>
            <a:prstGeom prst="rect">
              <a:avLst/>
            </a:prstGeom>
            <a:noFill/>
          </p:spPr>
          <p:txBody>
            <a:bodyPr wrap="square" rtlCol="0">
              <a:spAutoFit/>
            </a:bodyPr>
            <a:lstStyle/>
            <a:p>
              <a:pPr algn="ctr"/>
              <a:r>
                <a:rPr lang="en-US" sz="1100" dirty="0" smtClean="0"/>
                <a:t>SOAP</a:t>
              </a:r>
            </a:p>
            <a:p>
              <a:pPr algn="ctr"/>
              <a:r>
                <a:rPr lang="en-US" sz="1100" dirty="0" smtClean="0"/>
                <a:t>message context</a:t>
              </a:r>
              <a:endParaRPr lang="en-IN" sz="1100" dirty="0"/>
            </a:p>
          </p:txBody>
        </p:sp>
        <p:sp>
          <p:nvSpPr>
            <p:cNvPr id="15" name="TextBox 14"/>
            <p:cNvSpPr txBox="1"/>
            <p:nvPr/>
          </p:nvSpPr>
          <p:spPr>
            <a:xfrm>
              <a:off x="3175616" y="1970666"/>
              <a:ext cx="876745" cy="600164"/>
            </a:xfrm>
            <a:prstGeom prst="rect">
              <a:avLst/>
            </a:prstGeom>
            <a:noFill/>
          </p:spPr>
          <p:txBody>
            <a:bodyPr wrap="square" rtlCol="0">
              <a:spAutoFit/>
            </a:bodyPr>
            <a:lstStyle/>
            <a:p>
              <a:pPr algn="ctr"/>
              <a:r>
                <a:rPr lang="en-US" sz="1100" dirty="0" smtClean="0"/>
                <a:t>SOAP</a:t>
              </a:r>
            </a:p>
            <a:p>
              <a:pPr algn="ctr"/>
              <a:r>
                <a:rPr lang="en-US" sz="1100" dirty="0" smtClean="0"/>
                <a:t>message context</a:t>
              </a:r>
              <a:endParaRPr lang="en-IN" sz="1100" dirty="0"/>
            </a:p>
          </p:txBody>
        </p:sp>
        <p:sp>
          <p:nvSpPr>
            <p:cNvPr id="16" name="TextBox 15"/>
            <p:cNvSpPr txBox="1"/>
            <p:nvPr/>
          </p:nvSpPr>
          <p:spPr>
            <a:xfrm>
              <a:off x="2495960" y="1747377"/>
              <a:ext cx="753732" cy="261610"/>
            </a:xfrm>
            <a:prstGeom prst="rect">
              <a:avLst/>
            </a:prstGeom>
            <a:noFill/>
          </p:spPr>
          <p:txBody>
            <a:bodyPr wrap="none" rtlCol="0">
              <a:spAutoFit/>
            </a:bodyPr>
            <a:lstStyle/>
            <a:p>
              <a:r>
                <a:rPr lang="en-US" sz="1100" b="1" dirty="0" smtClean="0"/>
                <a:t>Handler 1</a:t>
              </a:r>
              <a:endParaRPr lang="en-IN" sz="1100" b="1" dirty="0"/>
            </a:p>
          </p:txBody>
        </p:sp>
        <p:sp>
          <p:nvSpPr>
            <p:cNvPr id="17" name="TextBox 16"/>
            <p:cNvSpPr txBox="1"/>
            <p:nvPr/>
          </p:nvSpPr>
          <p:spPr>
            <a:xfrm>
              <a:off x="3249692" y="1752336"/>
              <a:ext cx="753732" cy="261610"/>
            </a:xfrm>
            <a:prstGeom prst="rect">
              <a:avLst/>
            </a:prstGeom>
            <a:noFill/>
          </p:spPr>
          <p:txBody>
            <a:bodyPr wrap="none" rtlCol="0">
              <a:spAutoFit/>
            </a:bodyPr>
            <a:lstStyle/>
            <a:p>
              <a:r>
                <a:rPr lang="en-US" sz="1100" b="1" dirty="0" smtClean="0"/>
                <a:t>Handler 2</a:t>
              </a:r>
              <a:endParaRPr lang="en-IN" sz="1100" b="1" dirty="0"/>
            </a:p>
          </p:txBody>
        </p:sp>
        <p:sp>
          <p:nvSpPr>
            <p:cNvPr id="18" name="Flowchart: Magnetic Disk 17"/>
            <p:cNvSpPr/>
            <p:nvPr/>
          </p:nvSpPr>
          <p:spPr>
            <a:xfrm>
              <a:off x="1572400" y="2403913"/>
              <a:ext cx="741902" cy="995054"/>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Client</a:t>
              </a:r>
              <a:endParaRPr lang="en-IN" dirty="0"/>
            </a:p>
          </p:txBody>
        </p:sp>
        <p:sp>
          <p:nvSpPr>
            <p:cNvPr id="19" name="Rectangle 18"/>
            <p:cNvSpPr/>
            <p:nvPr/>
          </p:nvSpPr>
          <p:spPr>
            <a:xfrm>
              <a:off x="5099832" y="1986862"/>
              <a:ext cx="726010" cy="16764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0" name="Group 19"/>
            <p:cNvGrpSpPr/>
            <p:nvPr/>
          </p:nvGrpSpPr>
          <p:grpSpPr>
            <a:xfrm>
              <a:off x="5085169" y="2542034"/>
              <a:ext cx="755335" cy="391886"/>
              <a:chOff x="2486941" y="2514599"/>
              <a:chExt cx="755335" cy="391886"/>
            </a:xfrm>
          </p:grpSpPr>
          <p:sp>
            <p:nvSpPr>
              <p:cNvPr id="41" name="Rounded Rectangle 40"/>
              <p:cNvSpPr/>
              <p:nvPr/>
            </p:nvSpPr>
            <p:spPr>
              <a:xfrm>
                <a:off x="2523376" y="2514599"/>
                <a:ext cx="655252" cy="3918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42" name="TextBox 41"/>
              <p:cNvSpPr txBox="1"/>
              <p:nvPr/>
            </p:nvSpPr>
            <p:spPr>
              <a:xfrm>
                <a:off x="2486941" y="2579737"/>
                <a:ext cx="755335" cy="261610"/>
              </a:xfrm>
              <a:prstGeom prst="rect">
                <a:avLst/>
              </a:prstGeom>
              <a:noFill/>
            </p:spPr>
            <p:txBody>
              <a:bodyPr wrap="none" rtlCol="0">
                <a:spAutoFit/>
              </a:bodyPr>
              <a:lstStyle/>
              <a:p>
                <a:r>
                  <a:rPr lang="en-US" sz="1100" dirty="0" smtClean="0"/>
                  <a:t>Request 1</a:t>
                </a:r>
                <a:endParaRPr lang="en-IN" sz="1100" dirty="0"/>
              </a:p>
            </p:txBody>
          </p:sp>
        </p:grpSp>
        <p:grpSp>
          <p:nvGrpSpPr>
            <p:cNvPr id="21" name="Group 20"/>
            <p:cNvGrpSpPr/>
            <p:nvPr/>
          </p:nvGrpSpPr>
          <p:grpSpPr>
            <a:xfrm>
              <a:off x="5052510" y="3053750"/>
              <a:ext cx="837089" cy="391886"/>
              <a:chOff x="2432511" y="2514599"/>
              <a:chExt cx="837089" cy="391886"/>
            </a:xfrm>
          </p:grpSpPr>
          <p:sp>
            <p:nvSpPr>
              <p:cNvPr id="39" name="Rounded Rectangle 38"/>
              <p:cNvSpPr/>
              <p:nvPr/>
            </p:nvSpPr>
            <p:spPr>
              <a:xfrm>
                <a:off x="2490719" y="2514599"/>
                <a:ext cx="687909" cy="3918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40" name="TextBox 39"/>
              <p:cNvSpPr txBox="1"/>
              <p:nvPr/>
            </p:nvSpPr>
            <p:spPr>
              <a:xfrm>
                <a:off x="2432511" y="2590623"/>
                <a:ext cx="837089" cy="261610"/>
              </a:xfrm>
              <a:prstGeom prst="rect">
                <a:avLst/>
              </a:prstGeom>
              <a:noFill/>
            </p:spPr>
            <p:txBody>
              <a:bodyPr wrap="none" rtlCol="0">
                <a:spAutoFit/>
              </a:bodyPr>
              <a:lstStyle/>
              <a:p>
                <a:r>
                  <a:rPr lang="en-US" sz="1100" dirty="0" smtClean="0"/>
                  <a:t>Response1</a:t>
                </a:r>
                <a:endParaRPr lang="en-IN" sz="1100" dirty="0"/>
              </a:p>
            </p:txBody>
          </p:sp>
        </p:grpSp>
        <p:sp>
          <p:nvSpPr>
            <p:cNvPr id="22" name="TextBox 21"/>
            <p:cNvSpPr txBox="1"/>
            <p:nvPr/>
          </p:nvSpPr>
          <p:spPr>
            <a:xfrm>
              <a:off x="5023739" y="1986862"/>
              <a:ext cx="876745" cy="600164"/>
            </a:xfrm>
            <a:prstGeom prst="rect">
              <a:avLst/>
            </a:prstGeom>
            <a:noFill/>
          </p:spPr>
          <p:txBody>
            <a:bodyPr wrap="square" rtlCol="0">
              <a:spAutoFit/>
            </a:bodyPr>
            <a:lstStyle/>
            <a:p>
              <a:pPr algn="ctr"/>
              <a:r>
                <a:rPr lang="en-US" sz="1100" dirty="0" smtClean="0"/>
                <a:t>SOAP</a:t>
              </a:r>
            </a:p>
            <a:p>
              <a:pPr algn="ctr"/>
              <a:r>
                <a:rPr lang="en-US" sz="1100" dirty="0" smtClean="0"/>
                <a:t>message context</a:t>
              </a:r>
              <a:endParaRPr lang="en-IN" sz="1100" dirty="0"/>
            </a:p>
          </p:txBody>
        </p:sp>
        <p:sp>
          <p:nvSpPr>
            <p:cNvPr id="23" name="TextBox 22"/>
            <p:cNvSpPr txBox="1"/>
            <p:nvPr/>
          </p:nvSpPr>
          <p:spPr>
            <a:xfrm>
              <a:off x="5139675" y="1736756"/>
              <a:ext cx="649537" cy="261610"/>
            </a:xfrm>
            <a:prstGeom prst="rect">
              <a:avLst/>
            </a:prstGeom>
            <a:noFill/>
          </p:spPr>
          <p:txBody>
            <a:bodyPr wrap="none" rtlCol="0">
              <a:spAutoFit/>
            </a:bodyPr>
            <a:lstStyle/>
            <a:p>
              <a:r>
                <a:rPr lang="en-US" sz="1100" b="1" dirty="0" smtClean="0"/>
                <a:t>Handler</a:t>
              </a:r>
              <a:endParaRPr lang="en-IN" sz="1100" b="1" dirty="0"/>
            </a:p>
          </p:txBody>
        </p:sp>
        <p:sp>
          <p:nvSpPr>
            <p:cNvPr id="24" name="Flowchart: Magnetic Disk 23"/>
            <p:cNvSpPr/>
            <p:nvPr/>
          </p:nvSpPr>
          <p:spPr>
            <a:xfrm>
              <a:off x="5981076" y="2316825"/>
              <a:ext cx="741902" cy="1144920"/>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Service</a:t>
              </a:r>
              <a:endParaRPr lang="en-IN" dirty="0"/>
            </a:p>
          </p:txBody>
        </p:sp>
        <p:sp>
          <p:nvSpPr>
            <p:cNvPr id="25" name="7-Point Star 24"/>
            <p:cNvSpPr/>
            <p:nvPr/>
          </p:nvSpPr>
          <p:spPr>
            <a:xfrm>
              <a:off x="4037676" y="2280695"/>
              <a:ext cx="930972" cy="1045281"/>
            </a:xfrm>
            <a:prstGeom prst="star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26" name="TextBox 25"/>
            <p:cNvSpPr txBox="1"/>
            <p:nvPr/>
          </p:nvSpPr>
          <p:spPr>
            <a:xfrm>
              <a:off x="4245769" y="2694433"/>
              <a:ext cx="576633" cy="300082"/>
            </a:xfrm>
            <a:prstGeom prst="rect">
              <a:avLst/>
            </a:prstGeom>
            <a:noFill/>
          </p:spPr>
          <p:txBody>
            <a:bodyPr wrap="none" rtlCol="0">
              <a:spAutoFit/>
            </a:bodyPr>
            <a:lstStyle/>
            <a:p>
              <a:r>
                <a:rPr lang="en-US" b="1" dirty="0" smtClean="0"/>
                <a:t>SOAP</a:t>
              </a:r>
              <a:endParaRPr lang="en-IN" b="1" dirty="0"/>
            </a:p>
          </p:txBody>
        </p:sp>
        <p:cxnSp>
          <p:nvCxnSpPr>
            <p:cNvPr id="27" name="Straight Arrow Connector 26"/>
            <p:cNvCxnSpPr/>
            <p:nvPr/>
          </p:nvCxnSpPr>
          <p:spPr>
            <a:xfrm>
              <a:off x="2315307" y="2743639"/>
              <a:ext cx="252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128401" y="2737977"/>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965275" y="2737976"/>
              <a:ext cx="252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980285" y="3278709"/>
              <a:ext cx="2887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161611" y="3276688"/>
              <a:ext cx="18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2231572" y="3260580"/>
              <a:ext cx="288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42" idx="1"/>
            </p:cNvCxnSpPr>
            <p:nvPr/>
          </p:nvCxnSpPr>
          <p:spPr>
            <a:xfrm flipV="1">
              <a:off x="4826999" y="2737977"/>
              <a:ext cx="324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5789212" y="2737976"/>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5789212" y="3267911"/>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25" idx="2"/>
            </p:cNvCxnSpPr>
            <p:nvPr/>
          </p:nvCxnSpPr>
          <p:spPr>
            <a:xfrm flipH="1">
              <a:off x="4710322" y="3267911"/>
              <a:ext cx="39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034798" y="1334741"/>
              <a:ext cx="1514774" cy="307777"/>
            </a:xfrm>
            <a:prstGeom prst="rect">
              <a:avLst/>
            </a:prstGeom>
            <a:noFill/>
          </p:spPr>
          <p:txBody>
            <a:bodyPr wrap="none" rtlCol="0">
              <a:spAutoFit/>
            </a:bodyPr>
            <a:lstStyle/>
            <a:p>
              <a:r>
                <a:rPr lang="en-US" sz="1400" dirty="0" smtClean="0">
                  <a:solidFill>
                    <a:srgbClr val="0070C0"/>
                  </a:solidFill>
                </a:rPr>
                <a:t>Service Requester</a:t>
              </a:r>
              <a:endParaRPr lang="en-IN" sz="1400" dirty="0">
                <a:solidFill>
                  <a:srgbClr val="0070C0"/>
                </a:solidFill>
              </a:endParaRPr>
            </a:p>
          </p:txBody>
        </p:sp>
        <p:sp>
          <p:nvSpPr>
            <p:cNvPr id="38" name="TextBox 37"/>
            <p:cNvSpPr txBox="1"/>
            <p:nvPr/>
          </p:nvSpPr>
          <p:spPr>
            <a:xfrm>
              <a:off x="5195437" y="1348429"/>
              <a:ext cx="1365695" cy="307777"/>
            </a:xfrm>
            <a:prstGeom prst="rect">
              <a:avLst/>
            </a:prstGeom>
            <a:noFill/>
          </p:spPr>
          <p:txBody>
            <a:bodyPr wrap="none" rtlCol="0">
              <a:spAutoFit/>
            </a:bodyPr>
            <a:lstStyle/>
            <a:p>
              <a:r>
                <a:rPr lang="en-US" sz="1400" dirty="0" smtClean="0">
                  <a:solidFill>
                    <a:srgbClr val="0070C0"/>
                  </a:solidFill>
                </a:rPr>
                <a:t>Service Provider</a:t>
              </a:r>
              <a:endParaRPr lang="en-IN" sz="1400" dirty="0">
                <a:solidFill>
                  <a:srgbClr val="0070C0"/>
                </a:solidFill>
              </a:endParaRPr>
            </a:p>
          </p:txBody>
        </p:sp>
      </p:grpSp>
    </p:spTree>
    <p:extLst>
      <p:ext uri="{BB962C8B-B14F-4D97-AF65-F5344CB8AC3E}">
        <p14:creationId xmlns:p14="http://schemas.microsoft.com/office/powerpoint/2010/main" val="3970028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0872" y="173361"/>
            <a:ext cx="2318135" cy="492443"/>
          </a:xfrm>
          <a:prstGeom prst="rect">
            <a:avLst/>
          </a:prstGeom>
        </p:spPr>
        <p:txBody>
          <a:bodyPr wrap="none">
            <a:spAutoFit/>
          </a:bodyPr>
          <a:lstStyle/>
          <a:p>
            <a:r>
              <a:rPr lang="en-IN" sz="2600" dirty="0" smtClean="0">
                <a:solidFill>
                  <a:srgbClr val="262626"/>
                </a:solidFill>
              </a:rPr>
              <a:t>SOAP - Example</a:t>
            </a:r>
            <a:endParaRPr lang="en-IN" sz="2600" dirty="0">
              <a:solidFill>
                <a:srgbClr val="262626"/>
              </a:solidFill>
            </a:endParaRPr>
          </a:p>
        </p:txBody>
      </p:sp>
      <p:sp>
        <p:nvSpPr>
          <p:cNvPr id="3" name="Rectangle 2"/>
          <p:cNvSpPr/>
          <p:nvPr/>
        </p:nvSpPr>
        <p:spPr>
          <a:xfrm>
            <a:off x="443529" y="902703"/>
            <a:ext cx="7786071" cy="3539430"/>
          </a:xfrm>
          <a:prstGeom prst="rect">
            <a:avLst/>
          </a:prstGeom>
        </p:spPr>
        <p:txBody>
          <a:bodyPr wrap="square">
            <a:spAutoFit/>
          </a:bodyPr>
          <a:lstStyle/>
          <a:p>
            <a:pPr indent="-339725" algn="jus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For example: </a:t>
            </a:r>
            <a:r>
              <a:rPr lang="en-IN" alt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If we want to get the </a:t>
            </a:r>
            <a:r>
              <a:rPr lang="en-IN" altLang="en-US" sz="1400" dirty="0" smtClean="0">
                <a:solidFill>
                  <a:srgbClr val="262626"/>
                </a:solidFill>
                <a:latin typeface="Tahoma" panose="020B0604030504040204" pitchFamily="34" charset="0"/>
                <a:ea typeface="Tahoma" panose="020B0604030504040204" pitchFamily="34" charset="0"/>
                <a:cs typeface="Tahoma" panose="020B0604030504040204" pitchFamily="34" charset="0"/>
              </a:rPr>
              <a:t>approval/declined </a:t>
            </a:r>
            <a:r>
              <a:rPr lang="en-IN" alt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status for credit card transaction from bank using SOAP, following steps to be </a:t>
            </a:r>
            <a:r>
              <a:rPr lang="en-IN" altLang="en-US" sz="1400" dirty="0" smtClean="0">
                <a:solidFill>
                  <a:srgbClr val="262626"/>
                </a:solidFill>
                <a:latin typeface="Tahoma" panose="020B0604030504040204" pitchFamily="34" charset="0"/>
                <a:ea typeface="Tahoma" panose="020B0604030504040204" pitchFamily="34" charset="0"/>
                <a:cs typeface="Tahoma" panose="020B0604030504040204" pitchFamily="34" charset="0"/>
              </a:rPr>
              <a:t>done/will </a:t>
            </a:r>
            <a:r>
              <a:rPr lang="en-IN" alt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be </a:t>
            </a:r>
            <a:r>
              <a:rPr lang="en-IN" altLang="en-US" sz="1400" dirty="0" smtClean="0">
                <a:solidFill>
                  <a:srgbClr val="262626"/>
                </a:solidFill>
                <a:latin typeface="Tahoma" panose="020B0604030504040204" pitchFamily="34" charset="0"/>
                <a:ea typeface="Tahoma" panose="020B0604030504040204" pitchFamily="34" charset="0"/>
                <a:cs typeface="Tahoma" panose="020B0604030504040204" pitchFamily="34" charset="0"/>
              </a:rPr>
              <a:t>executed</a:t>
            </a:r>
            <a:r>
              <a:rPr lang="en-IN" alt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a:t>
            </a:r>
            <a:endParaRPr lang="en-IN" altLang="en-US" sz="1400" dirty="0" smtClean="0">
              <a:solidFill>
                <a:srgbClr val="262626"/>
              </a:solidFill>
              <a:latin typeface="Tahoma" panose="020B0604030504040204" pitchFamily="34" charset="0"/>
              <a:ea typeface="Tahoma" panose="020B0604030504040204" pitchFamily="34" charset="0"/>
              <a:cs typeface="Tahoma" panose="020B0604030504040204" pitchFamily="34" charset="0"/>
            </a:endParaRPr>
          </a:p>
          <a:p>
            <a:pPr indent="-339725" algn="just">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altLang="en-US" sz="14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400" dirty="0" smtClean="0">
                <a:solidFill>
                  <a:srgbClr val="262626"/>
                </a:solidFill>
                <a:latin typeface="Tahoma" panose="020B0604030504040204" pitchFamily="34" charset="0"/>
                <a:ea typeface="Tahoma" panose="020B0604030504040204" pitchFamily="34" charset="0"/>
                <a:cs typeface="Tahoma" panose="020B0604030504040204" pitchFamily="34" charset="0"/>
              </a:rPr>
              <a:t>In </a:t>
            </a:r>
            <a:r>
              <a:rPr lang="en-IN" alt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client module, write the details about the customer details like credit </a:t>
            </a:r>
            <a:r>
              <a:rPr lang="en-IN" altLang="en-US" sz="1400" dirty="0" smtClean="0">
                <a:solidFill>
                  <a:srgbClr val="262626"/>
                </a:solidFill>
                <a:latin typeface="Tahoma" panose="020B0604030504040204" pitchFamily="34" charset="0"/>
                <a:ea typeface="Tahoma" panose="020B0604030504040204" pitchFamily="34" charset="0"/>
                <a:cs typeface="Tahoma" panose="020B0604030504040204" pitchFamily="34" charset="0"/>
              </a:rPr>
              <a:t>card, </a:t>
            </a:r>
            <a:r>
              <a:rPr lang="en-IN" alt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account number, expiry date, CVV2 etc., in SOAP format</a:t>
            </a:r>
            <a:r>
              <a:rPr lang="en-IN" altLang="en-US" sz="1400" dirty="0" smtClean="0">
                <a:solidFill>
                  <a:srgbClr val="262626"/>
                </a:solidFill>
                <a:latin typeface="Tahoma" panose="020B0604030504040204" pitchFamily="34" charset="0"/>
                <a:ea typeface="Tahoma" panose="020B0604030504040204" pitchFamily="34" charset="0"/>
                <a:cs typeface="Tahoma" panose="020B0604030504040204" pitchFamily="34" charset="0"/>
              </a:rPr>
              <a:t>.</a:t>
            </a:r>
          </a:p>
          <a:p>
            <a:pPr marL="171450" indent="-171450" algn="just">
              <a:buFont typeface="Symbol" panose="05050102010706020507" pitchFamily="18"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altLang="en-US" sz="14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400" dirty="0" smtClean="0">
                <a:solidFill>
                  <a:srgbClr val="262626"/>
                </a:solidFill>
                <a:latin typeface="Tahoma" panose="020B0604030504040204" pitchFamily="34" charset="0"/>
                <a:ea typeface="Tahoma" panose="020B0604030504040204" pitchFamily="34" charset="0"/>
                <a:cs typeface="Tahoma" panose="020B0604030504040204" pitchFamily="34" charset="0"/>
              </a:rPr>
              <a:t>This </a:t>
            </a:r>
            <a:r>
              <a:rPr lang="en-IN" alt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SOAP message is sent on web to web service which provides the desired service</a:t>
            </a:r>
            <a:r>
              <a:rPr lang="en-IN" altLang="en-US" sz="1400" dirty="0" smtClean="0">
                <a:solidFill>
                  <a:srgbClr val="262626"/>
                </a:solidFill>
                <a:latin typeface="Tahoma" panose="020B0604030504040204" pitchFamily="34" charset="0"/>
                <a:ea typeface="Tahoma" panose="020B0604030504040204" pitchFamily="34" charset="0"/>
                <a:cs typeface="Tahoma" panose="020B0604030504040204" pitchFamily="34" charset="0"/>
              </a:rPr>
              <a:t>.</a:t>
            </a:r>
          </a:p>
          <a:p>
            <a:pPr marL="171450" indent="-171450" algn="just">
              <a:buFont typeface="Symbol" panose="05050102010706020507" pitchFamily="18"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altLang="en-US" sz="14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400" dirty="0" smtClean="0">
                <a:solidFill>
                  <a:srgbClr val="262626"/>
                </a:solidFill>
                <a:latin typeface="Tahoma" panose="020B0604030504040204" pitchFamily="34" charset="0"/>
                <a:ea typeface="Tahoma" panose="020B0604030504040204" pitchFamily="34" charset="0"/>
                <a:cs typeface="Tahoma" panose="020B0604030504040204" pitchFamily="34" charset="0"/>
              </a:rPr>
              <a:t>The </a:t>
            </a:r>
            <a:r>
              <a:rPr lang="en-IN" alt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web service unpacks the SOAP message and </a:t>
            </a:r>
            <a:r>
              <a:rPr lang="en-IN" altLang="en-US" sz="1400" dirty="0" smtClean="0">
                <a:solidFill>
                  <a:srgbClr val="262626"/>
                </a:solidFill>
                <a:latin typeface="Tahoma" panose="020B0604030504040204" pitchFamily="34" charset="0"/>
                <a:ea typeface="Tahoma" panose="020B0604030504040204" pitchFamily="34" charset="0"/>
                <a:cs typeface="Tahoma" panose="020B0604030504040204" pitchFamily="34" charset="0"/>
              </a:rPr>
              <a:t>converts </a:t>
            </a:r>
            <a:r>
              <a:rPr lang="en-IN" alt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into a command that the application can understand. Application will get the credit card information.  </a:t>
            </a:r>
            <a:r>
              <a:rPr lang="en-IN" altLang="en-US" sz="1400" dirty="0" smtClean="0">
                <a:solidFill>
                  <a:srgbClr val="262626"/>
                </a:solidFill>
                <a:latin typeface="Tahoma" panose="020B0604030504040204" pitchFamily="34" charset="0"/>
                <a:ea typeface="Tahoma" panose="020B0604030504040204" pitchFamily="34" charset="0"/>
                <a:cs typeface="Tahoma" panose="020B0604030504040204" pitchFamily="34" charset="0"/>
              </a:rPr>
              <a:t>It does </a:t>
            </a:r>
            <a:r>
              <a:rPr lang="en-IN" alt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the required processing and generates the response either </a:t>
            </a:r>
            <a:r>
              <a:rPr lang="en-IN" altLang="en-US" sz="1400" dirty="0" smtClean="0">
                <a:solidFill>
                  <a:srgbClr val="262626"/>
                </a:solidFill>
                <a:latin typeface="Tahoma" panose="020B0604030504040204" pitchFamily="34" charset="0"/>
                <a:ea typeface="Tahoma" panose="020B0604030504040204" pitchFamily="34" charset="0"/>
                <a:cs typeface="Tahoma" panose="020B0604030504040204" pitchFamily="34" charset="0"/>
              </a:rPr>
              <a:t>approval/declined </a:t>
            </a:r>
            <a:r>
              <a:rPr lang="en-IN" alt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status in SOAP message</a:t>
            </a:r>
            <a:r>
              <a:rPr lang="en-IN" altLang="en-US" sz="1400" dirty="0" smtClean="0">
                <a:solidFill>
                  <a:srgbClr val="262626"/>
                </a:solidFill>
                <a:latin typeface="Tahoma" panose="020B0604030504040204" pitchFamily="34" charset="0"/>
                <a:ea typeface="Tahoma" panose="020B0604030504040204" pitchFamily="34" charset="0"/>
                <a:cs typeface="Tahoma" panose="020B0604030504040204" pitchFamily="34" charset="0"/>
              </a:rPr>
              <a:t>.</a:t>
            </a:r>
          </a:p>
          <a:p>
            <a:pPr marL="171450" indent="-171450" algn="just">
              <a:buFont typeface="Symbol" panose="05050102010706020507" pitchFamily="18"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altLang="en-US" sz="14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400" dirty="0" smtClean="0">
                <a:solidFill>
                  <a:srgbClr val="262626"/>
                </a:solidFill>
                <a:latin typeface="Tahoma" panose="020B0604030504040204" pitchFamily="34" charset="0"/>
                <a:ea typeface="Tahoma" panose="020B0604030504040204" pitchFamily="34" charset="0"/>
                <a:cs typeface="Tahoma" panose="020B0604030504040204" pitchFamily="34" charset="0"/>
              </a:rPr>
              <a:t>This </a:t>
            </a:r>
            <a:r>
              <a:rPr lang="en-IN" alt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SOAP message is sent back to the client</a:t>
            </a:r>
            <a:r>
              <a:rPr lang="en-IN" altLang="en-US" sz="1400" dirty="0" smtClean="0">
                <a:solidFill>
                  <a:srgbClr val="262626"/>
                </a:solidFill>
                <a:latin typeface="Tahoma" panose="020B0604030504040204" pitchFamily="34" charset="0"/>
                <a:ea typeface="Tahoma" panose="020B0604030504040204" pitchFamily="34" charset="0"/>
                <a:cs typeface="Tahoma" panose="020B0604030504040204" pitchFamily="34" charset="0"/>
              </a:rPr>
              <a:t>.</a:t>
            </a:r>
          </a:p>
          <a:p>
            <a:pPr marL="171450" indent="-171450" algn="just">
              <a:buFont typeface="Symbol" panose="05050102010706020507" pitchFamily="18"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altLang="en-US" sz="1400" dirty="0">
              <a:solidFill>
                <a:srgbClr val="262626"/>
              </a:solidFill>
              <a:latin typeface="Tahoma" panose="020B0604030504040204" pitchFamily="34" charset="0"/>
              <a:ea typeface="Tahoma" panose="020B0604030504040204" pitchFamily="34" charset="0"/>
              <a:cs typeface="Tahoma" panose="020B0604030504040204" pitchFamily="34" charset="0"/>
            </a:endParaRPr>
          </a:p>
          <a:p>
            <a:pPr marL="171450" indent="-171450" algn="just">
              <a:buFont typeface="Symbol" panose="05050102010706020507" pitchFamily="18"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400" dirty="0" smtClean="0">
                <a:solidFill>
                  <a:srgbClr val="262626"/>
                </a:solidFill>
                <a:latin typeface="Tahoma" panose="020B0604030504040204" pitchFamily="34" charset="0"/>
                <a:ea typeface="Tahoma" panose="020B0604030504040204" pitchFamily="34" charset="0"/>
                <a:cs typeface="Tahoma" panose="020B0604030504040204" pitchFamily="34" charset="0"/>
              </a:rPr>
              <a:t>Client </a:t>
            </a:r>
            <a:r>
              <a:rPr lang="en-IN" altLang="en-US" sz="1400" dirty="0">
                <a:solidFill>
                  <a:srgbClr val="262626"/>
                </a:solidFill>
                <a:latin typeface="Tahoma" panose="020B0604030504040204" pitchFamily="34" charset="0"/>
                <a:ea typeface="Tahoma" panose="020B0604030504040204" pitchFamily="34" charset="0"/>
                <a:cs typeface="Tahoma" panose="020B0604030504040204" pitchFamily="34" charset="0"/>
              </a:rPr>
              <a:t>unpacks the SOAP message and gets the required information.  </a:t>
            </a:r>
          </a:p>
        </p:txBody>
      </p:sp>
    </p:spTree>
    <p:extLst>
      <p:ext uri="{BB962C8B-B14F-4D97-AF65-F5344CB8AC3E}">
        <p14:creationId xmlns:p14="http://schemas.microsoft.com/office/powerpoint/2010/main" val="195769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925286" y="1197429"/>
            <a:ext cx="7075713" cy="3255651"/>
            <a:chOff x="947058" y="1230086"/>
            <a:chExt cx="7075713" cy="3255651"/>
          </a:xfrm>
        </p:grpSpPr>
        <p:sp>
          <p:nvSpPr>
            <p:cNvPr id="2" name="Rectangle 1"/>
            <p:cNvSpPr/>
            <p:nvPr/>
          </p:nvSpPr>
          <p:spPr>
            <a:xfrm>
              <a:off x="947058" y="1915886"/>
              <a:ext cx="1582936" cy="18832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066800" y="2492830"/>
              <a:ext cx="1287084" cy="101566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Credit card </a:t>
              </a:r>
            </a:p>
            <a:p>
              <a:r>
                <a:rPr lang="en-US" sz="1200" dirty="0" smtClean="0">
                  <a:latin typeface="Tahoma" panose="020B0604030504040204" pitchFamily="34" charset="0"/>
                  <a:ea typeface="Tahoma" panose="020B0604030504040204" pitchFamily="34" charset="0"/>
                  <a:cs typeface="Tahoma" panose="020B0604030504040204" pitchFamily="34" charset="0"/>
                </a:rPr>
                <a:t>account number</a:t>
              </a:r>
            </a:p>
            <a:p>
              <a:r>
                <a:rPr lang="en-IN" altLang="en-US" sz="1200" dirty="0">
                  <a:solidFill>
                    <a:srgbClr val="262626"/>
                  </a:solidFill>
                  <a:latin typeface="Tahoma" panose="020B0604030504040204" pitchFamily="34" charset="0"/>
                  <a:ea typeface="Tahoma" panose="020B0604030504040204" pitchFamily="34" charset="0"/>
                  <a:cs typeface="Tahoma" panose="020B0604030504040204" pitchFamily="34" charset="0"/>
                </a:rPr>
                <a:t>expiry </a:t>
              </a:r>
              <a:r>
                <a:rPr lang="en-IN" alt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date</a:t>
              </a:r>
            </a:p>
            <a:p>
              <a:r>
                <a:rPr lang="en-IN" alt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CVV2</a:t>
              </a:r>
            </a:p>
            <a:p>
              <a:r>
                <a:rPr lang="en-US" sz="1200" dirty="0" smtClean="0">
                  <a:solidFill>
                    <a:srgbClr val="262626"/>
                  </a:solidFill>
                  <a:latin typeface="Tahoma" panose="020B0604030504040204" pitchFamily="34" charset="0"/>
                  <a:ea typeface="Tahoma" panose="020B0604030504040204" pitchFamily="34" charset="0"/>
                  <a:cs typeface="Tahoma" panose="020B0604030504040204" pitchFamily="34" charset="0"/>
                </a:rPr>
                <a:t>……..</a:t>
              </a:r>
              <a:endParaRPr lang="en-IN" dirty="0">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1077685" y="2100942"/>
              <a:ext cx="1299909" cy="307777"/>
            </a:xfrm>
            <a:prstGeom prst="rect">
              <a:avLst/>
            </a:prstGeom>
            <a:noFill/>
          </p:spPr>
          <p:txBody>
            <a:bodyPr wrap="square" rtlCol="0">
              <a:spAutoFit/>
            </a:bodyPr>
            <a:lstStyle/>
            <a:p>
              <a:r>
                <a:rPr 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Client Module</a:t>
              </a:r>
              <a:endParaRPr lang="en-IN" sz="14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cxnSp>
          <p:nvCxnSpPr>
            <p:cNvPr id="6" name="Straight Arrow Connector 5"/>
            <p:cNvCxnSpPr/>
            <p:nvPr/>
          </p:nvCxnSpPr>
          <p:spPr>
            <a:xfrm>
              <a:off x="1705869" y="3799115"/>
              <a:ext cx="0" cy="39600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133854" y="4177960"/>
              <a:ext cx="1228926" cy="307777"/>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SOAP Format</a:t>
              </a:r>
              <a:endParaRPr lang="en-IN" sz="14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1045028" y="3788229"/>
              <a:ext cx="1164771" cy="307777"/>
            </a:xfrm>
            <a:prstGeom prst="rect">
              <a:avLst/>
            </a:prstGeom>
            <a:noFill/>
          </p:spPr>
          <p:txBody>
            <a:bodyPr wrap="squar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Output  in</a:t>
              </a:r>
              <a:endParaRPr lang="en-IN" sz="1400" dirty="0">
                <a:latin typeface="Tahoma" panose="020B0604030504040204" pitchFamily="34" charset="0"/>
                <a:ea typeface="Tahoma" panose="020B0604030504040204" pitchFamily="34" charset="0"/>
                <a:cs typeface="Tahoma" panose="020B0604030504040204" pitchFamily="34" charset="0"/>
              </a:endParaRPr>
            </a:p>
          </p:txBody>
        </p:sp>
        <p:cxnSp>
          <p:nvCxnSpPr>
            <p:cNvPr id="10" name="Straight Connector 9"/>
            <p:cNvCxnSpPr>
              <a:stCxn id="7" idx="3"/>
            </p:cNvCxnSpPr>
            <p:nvPr/>
          </p:nvCxnSpPr>
          <p:spPr>
            <a:xfrm>
              <a:off x="2362780" y="4331849"/>
              <a:ext cx="995463" cy="1588"/>
            </a:xfrm>
            <a:prstGeom prst="line">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3358242" y="2954317"/>
              <a:ext cx="0" cy="1388417"/>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66945" y="2600588"/>
              <a:ext cx="582595" cy="33855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1600" dirty="0" smtClean="0">
                  <a:latin typeface="Tahoma" panose="020B0604030504040204" pitchFamily="34" charset="0"/>
                  <a:ea typeface="Tahoma" panose="020B0604030504040204" pitchFamily="34" charset="0"/>
                  <a:cs typeface="Tahoma" panose="020B0604030504040204" pitchFamily="34" charset="0"/>
                </a:rPr>
                <a:t>Web</a:t>
              </a:r>
              <a:endParaRPr lang="en-IN" sz="1600" dirty="0">
                <a:latin typeface="Tahoma" panose="020B0604030504040204" pitchFamily="34" charset="0"/>
                <a:ea typeface="Tahoma" panose="020B0604030504040204" pitchFamily="34" charset="0"/>
                <a:cs typeface="Tahoma" panose="020B0604030504040204" pitchFamily="34" charset="0"/>
              </a:endParaRPr>
            </a:p>
          </p:txBody>
        </p:sp>
        <p:cxnSp>
          <p:nvCxnSpPr>
            <p:cNvPr id="15" name="Straight Arrow Connector 14"/>
            <p:cNvCxnSpPr>
              <a:stCxn id="13" idx="0"/>
            </p:cNvCxnSpPr>
            <p:nvPr/>
          </p:nvCxnSpPr>
          <p:spPr>
            <a:xfrm flipV="1">
              <a:off x="3358243" y="2209800"/>
              <a:ext cx="0" cy="390788"/>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779366" y="1899878"/>
              <a:ext cx="1157753" cy="30777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400" dirty="0" smtClean="0">
                  <a:latin typeface="Tahoma" panose="020B0604030504040204" pitchFamily="34" charset="0"/>
                  <a:ea typeface="Tahoma" panose="020B0604030504040204" pitchFamily="34" charset="0"/>
                  <a:cs typeface="Tahoma" panose="020B0604030504040204" pitchFamily="34" charset="0"/>
                </a:rPr>
                <a:t>Web Service</a:t>
              </a:r>
              <a:endParaRPr lang="en-IN" sz="1400" dirty="0">
                <a:latin typeface="Tahoma" panose="020B0604030504040204" pitchFamily="34" charset="0"/>
                <a:ea typeface="Tahoma" panose="020B0604030504040204" pitchFamily="34" charset="0"/>
                <a:cs typeface="Tahoma" panose="020B0604030504040204" pitchFamily="34" charset="0"/>
              </a:endParaRPr>
            </a:p>
          </p:txBody>
        </p:sp>
        <p:cxnSp>
          <p:nvCxnSpPr>
            <p:cNvPr id="21" name="Straight Arrow Connector 20"/>
            <p:cNvCxnSpPr>
              <a:stCxn id="16" idx="3"/>
            </p:cNvCxnSpPr>
            <p:nvPr/>
          </p:nvCxnSpPr>
          <p:spPr>
            <a:xfrm>
              <a:off x="3937119" y="2053767"/>
              <a:ext cx="656652" cy="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593770" y="1639278"/>
              <a:ext cx="2024745" cy="76944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en-IN" altLang="en-US" sz="1100" dirty="0">
                  <a:solidFill>
                    <a:srgbClr val="262626"/>
                  </a:solidFill>
                  <a:latin typeface="Tahoma" panose="020B0604030504040204" pitchFamily="34" charset="0"/>
                  <a:ea typeface="Tahoma" panose="020B0604030504040204" pitchFamily="34" charset="0"/>
                  <a:cs typeface="Tahoma" panose="020B0604030504040204" pitchFamily="34" charset="0"/>
                </a:rPr>
                <a:t>unpacks the SOAP message and </a:t>
              </a:r>
              <a:r>
                <a:rPr lang="en-IN" altLang="en-US" sz="1100" dirty="0" smtClean="0">
                  <a:solidFill>
                    <a:srgbClr val="262626"/>
                  </a:solidFill>
                  <a:latin typeface="Tahoma" panose="020B0604030504040204" pitchFamily="34" charset="0"/>
                  <a:ea typeface="Tahoma" panose="020B0604030504040204" pitchFamily="34" charset="0"/>
                  <a:cs typeface="Tahoma" panose="020B0604030504040204" pitchFamily="34" charset="0"/>
                </a:rPr>
                <a:t>converts </a:t>
              </a:r>
              <a:r>
                <a:rPr lang="en-IN" altLang="en-US" sz="1100" dirty="0">
                  <a:solidFill>
                    <a:srgbClr val="262626"/>
                  </a:solidFill>
                  <a:latin typeface="Tahoma" panose="020B0604030504040204" pitchFamily="34" charset="0"/>
                  <a:ea typeface="Tahoma" panose="020B0604030504040204" pitchFamily="34" charset="0"/>
                  <a:cs typeface="Tahoma" panose="020B0604030504040204" pitchFamily="34" charset="0"/>
                </a:rPr>
                <a:t>into a command that the application can understand</a:t>
              </a:r>
              <a:endParaRPr lang="en-IN" sz="1200" dirty="0"/>
            </a:p>
          </p:txBody>
        </p:sp>
        <p:cxnSp>
          <p:nvCxnSpPr>
            <p:cNvPr id="23" name="Straight Arrow Connector 22"/>
            <p:cNvCxnSpPr/>
            <p:nvPr/>
          </p:nvCxnSpPr>
          <p:spPr>
            <a:xfrm>
              <a:off x="6618515" y="2045771"/>
              <a:ext cx="504000" cy="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46113" y="1762388"/>
              <a:ext cx="876658"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1400" dirty="0" smtClean="0">
                  <a:latin typeface="Tahoma" panose="020B0604030504040204" pitchFamily="34" charset="0"/>
                  <a:ea typeface="Tahoma" panose="020B0604030504040204" pitchFamily="34" charset="0"/>
                  <a:cs typeface="Tahoma" panose="020B0604030504040204" pitchFamily="34" charset="0"/>
                </a:rPr>
                <a:t>SOAP Message</a:t>
              </a:r>
              <a:endParaRPr lang="en-IN" sz="1400" dirty="0">
                <a:latin typeface="Tahoma" panose="020B0604030504040204" pitchFamily="34" charset="0"/>
                <a:ea typeface="Tahoma" panose="020B0604030504040204" pitchFamily="34" charset="0"/>
                <a:cs typeface="Tahoma" panose="020B0604030504040204" pitchFamily="34" charset="0"/>
              </a:endParaRPr>
            </a:p>
          </p:txBody>
        </p:sp>
        <p:cxnSp>
          <p:nvCxnSpPr>
            <p:cNvPr id="26" name="Straight Connector 25"/>
            <p:cNvCxnSpPr>
              <a:endCxn id="24" idx="0"/>
            </p:cNvCxnSpPr>
            <p:nvPr/>
          </p:nvCxnSpPr>
          <p:spPr>
            <a:xfrm>
              <a:off x="7584442" y="1230086"/>
              <a:ext cx="0" cy="532302"/>
            </a:xfrm>
            <a:prstGeom prst="line">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1716755" y="1230086"/>
              <a:ext cx="586800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716752" y="1230086"/>
              <a:ext cx="0" cy="68580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35" name="Rectangle 34"/>
          <p:cNvSpPr/>
          <p:nvPr/>
        </p:nvSpPr>
        <p:spPr>
          <a:xfrm>
            <a:off x="410872" y="173361"/>
            <a:ext cx="3093476" cy="492443"/>
          </a:xfrm>
          <a:prstGeom prst="rect">
            <a:avLst/>
          </a:prstGeom>
        </p:spPr>
        <p:txBody>
          <a:bodyPr wrap="none">
            <a:spAutoFit/>
          </a:bodyPr>
          <a:lstStyle/>
          <a:p>
            <a:r>
              <a:rPr lang="en-IN" sz="2600" dirty="0" smtClean="0">
                <a:solidFill>
                  <a:srgbClr val="262626"/>
                </a:solidFill>
              </a:rPr>
              <a:t>SOAP – Flow Diagram</a:t>
            </a:r>
            <a:endParaRPr lang="en-IN" sz="2600" dirty="0">
              <a:solidFill>
                <a:srgbClr val="262626"/>
              </a:solidFill>
            </a:endParaRPr>
          </a:p>
        </p:txBody>
      </p:sp>
    </p:spTree>
    <p:extLst>
      <p:ext uri="{BB962C8B-B14F-4D97-AF65-F5344CB8AC3E}">
        <p14:creationId xmlns:p14="http://schemas.microsoft.com/office/powerpoint/2010/main" val="2774778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021" y="157481"/>
            <a:ext cx="5184881" cy="492443"/>
          </a:xfrm>
          <a:prstGeom prst="rect">
            <a:avLst/>
          </a:prstGeom>
        </p:spPr>
        <p:txBody>
          <a:bodyPr wrap="none">
            <a:spAutoFit/>
          </a:bodyPr>
          <a:lstStyle/>
          <a:p>
            <a:r>
              <a:rPr lang="en-IN" altLang="en-US" sz="2600" dirty="0"/>
              <a:t>SOAP </a:t>
            </a:r>
            <a:r>
              <a:rPr lang="en-IN" altLang="en-US" sz="2600" dirty="0" smtClean="0"/>
              <a:t>Files </a:t>
            </a:r>
            <a:r>
              <a:rPr lang="en-IN" altLang="en-US" sz="2600" dirty="0"/>
              <a:t>- WSDL, Client </a:t>
            </a:r>
            <a:r>
              <a:rPr lang="en-IN" altLang="en-US" sz="2600" dirty="0" smtClean="0"/>
              <a:t>Generation</a:t>
            </a:r>
            <a:endParaRPr lang="en-IN" sz="2600" dirty="0"/>
          </a:p>
        </p:txBody>
      </p:sp>
      <p:sp>
        <p:nvSpPr>
          <p:cNvPr id="3" name="Rectangle 2"/>
          <p:cNvSpPr/>
          <p:nvPr/>
        </p:nvSpPr>
        <p:spPr>
          <a:xfrm>
            <a:off x="421679" y="839901"/>
            <a:ext cx="7709950" cy="2246769"/>
          </a:xfrm>
          <a:prstGeom prst="rect">
            <a:avLst/>
          </a:prstGeom>
        </p:spPr>
        <p:txBody>
          <a:bodyPr wrap="square">
            <a:spAutoFit/>
          </a:bodyPr>
          <a:lstStyle/>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4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Server</a:t>
            </a:r>
          </a:p>
          <a:p>
            <a:pPr indent="-339725" algn="jus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altLang="en-US" sz="1400" b="1"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a:p>
            <a:pPr indent="-339725" algn="jus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Java Code </a:t>
            </a:r>
            <a:r>
              <a:rPr lang="en-IN" altLang="en-US" sz="1400" dirty="0" smtClean="0">
                <a:latin typeface="Tahoma" panose="020B0604030504040204" pitchFamily="34" charset="0"/>
                <a:ea typeface="Tahoma" panose="020B0604030504040204" pitchFamily="34" charset="0"/>
                <a:cs typeface="Tahoma" panose="020B0604030504040204" pitchFamily="34" charset="0"/>
              </a:rPr>
              <a:t>- which does the actual operation/provides the service.</a:t>
            </a:r>
          </a:p>
          <a:p>
            <a:pPr indent="-339725" algn="jus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altLang="en-US" sz="1400" dirty="0">
              <a:latin typeface="Tahoma" panose="020B0604030504040204" pitchFamily="34" charset="0"/>
              <a:ea typeface="Tahoma" panose="020B0604030504040204" pitchFamily="34" charset="0"/>
              <a:cs typeface="Tahoma" panose="020B0604030504040204" pitchFamily="34" charset="0"/>
            </a:endParaRPr>
          </a:p>
          <a:p>
            <a:pPr indent="-339725" algn="jus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WSDL File </a:t>
            </a:r>
            <a:r>
              <a:rPr lang="en-IN" altLang="en-US" sz="1400" dirty="0">
                <a:latin typeface="Tahoma" panose="020B0604030504040204" pitchFamily="34" charset="0"/>
                <a:ea typeface="Tahoma" panose="020B0604030504040204" pitchFamily="34" charset="0"/>
                <a:cs typeface="Tahoma" panose="020B0604030504040204" pitchFamily="34" charset="0"/>
              </a:rPr>
              <a:t>- Web Service Description Language. </a:t>
            </a:r>
            <a:r>
              <a:rPr lang="en-IN" altLang="en-US" sz="1400" dirty="0" smtClean="0">
                <a:latin typeface="Tahoma" panose="020B0604030504040204" pitchFamily="34" charset="0"/>
                <a:ea typeface="Tahoma" panose="020B0604030504040204" pitchFamily="34" charset="0"/>
                <a:cs typeface="Tahoma" panose="020B0604030504040204" pitchFamily="34" charset="0"/>
              </a:rPr>
              <a:t>This </a:t>
            </a:r>
            <a:r>
              <a:rPr lang="en-IN" altLang="en-US" sz="1400" dirty="0">
                <a:latin typeface="Tahoma" panose="020B0604030504040204" pitchFamily="34" charset="0"/>
                <a:ea typeface="Tahoma" panose="020B0604030504040204" pitchFamily="34" charset="0"/>
                <a:cs typeface="Tahoma" panose="020B0604030504040204" pitchFamily="34" charset="0"/>
              </a:rPr>
              <a:t>file says the information about the services like the functions and what input it takes and what output it generates etc</a:t>
            </a:r>
            <a:r>
              <a:rPr lang="en-IN" altLang="en-US" sz="1400" dirty="0" smtClean="0">
                <a:latin typeface="Tahoma" panose="020B0604030504040204" pitchFamily="34" charset="0"/>
                <a:ea typeface="Tahoma" panose="020B0604030504040204" pitchFamily="34" charset="0"/>
                <a:cs typeface="Tahoma" panose="020B0604030504040204" pitchFamily="34" charset="0"/>
              </a:rPr>
              <a:t>.</a:t>
            </a:r>
          </a:p>
          <a:p>
            <a:pPr indent="-339725" algn="jus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altLang="en-US" sz="1400" dirty="0">
              <a:latin typeface="Tahoma" panose="020B0604030504040204" pitchFamily="34" charset="0"/>
              <a:ea typeface="Tahoma" panose="020B0604030504040204" pitchFamily="34" charset="0"/>
              <a:cs typeface="Tahoma" panose="020B0604030504040204" pitchFamily="34" charset="0"/>
            </a:endParaRPr>
          </a:p>
          <a:p>
            <a:pPr indent="-339725" algn="jus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4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Client</a:t>
            </a:r>
            <a:endParaRPr lang="en-IN" altLang="en-US" sz="1400" b="1"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indent="-339725" algn="jus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400" dirty="0" smtClean="0">
                <a:latin typeface="Tahoma" panose="020B0604030504040204" pitchFamily="34" charset="0"/>
                <a:ea typeface="Tahoma" panose="020B0604030504040204" pitchFamily="34" charset="0"/>
                <a:cs typeface="Tahoma" panose="020B0604030504040204" pitchFamily="34" charset="0"/>
              </a:rPr>
              <a:t> </a:t>
            </a:r>
            <a:endParaRPr lang="en-IN" altLang="en-US" sz="1400" dirty="0">
              <a:latin typeface="Tahoma" panose="020B0604030504040204" pitchFamily="34" charset="0"/>
              <a:ea typeface="Tahoma" panose="020B0604030504040204" pitchFamily="34" charset="0"/>
              <a:cs typeface="Tahoma" panose="020B0604030504040204" pitchFamily="34" charset="0"/>
            </a:endParaRPr>
          </a:p>
          <a:p>
            <a:pPr indent="-339725" algn="just">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1400" dirty="0" smtClean="0">
                <a:latin typeface="Tahoma" panose="020B0604030504040204" pitchFamily="34" charset="0"/>
                <a:ea typeface="Tahoma" panose="020B0604030504040204" pitchFamily="34" charset="0"/>
                <a:cs typeface="Tahoma" panose="020B0604030504040204" pitchFamily="34" charset="0"/>
              </a:rPr>
              <a:t>Using </a:t>
            </a:r>
            <a:r>
              <a:rPr lang="en-IN" altLang="en-US" sz="1400" dirty="0">
                <a:latin typeface="Tahoma" panose="020B0604030504040204" pitchFamily="34" charset="0"/>
                <a:ea typeface="Tahoma" panose="020B0604030504040204" pitchFamily="34" charset="0"/>
                <a:cs typeface="Tahoma" panose="020B0604030504040204" pitchFamily="34" charset="0"/>
              </a:rPr>
              <a:t>WSDL file, we can generate the client and can execute the web services.</a:t>
            </a:r>
          </a:p>
        </p:txBody>
      </p:sp>
    </p:spTree>
    <p:extLst>
      <p:ext uri="{BB962C8B-B14F-4D97-AF65-F5344CB8AC3E}">
        <p14:creationId xmlns:p14="http://schemas.microsoft.com/office/powerpoint/2010/main" val="320046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834" y="145916"/>
            <a:ext cx="1598451" cy="492443"/>
          </a:xfrm>
          <a:prstGeom prst="rect">
            <a:avLst/>
          </a:prstGeom>
          <a:noFill/>
        </p:spPr>
        <p:txBody>
          <a:bodyPr wrap="none" rtlCol="0">
            <a:spAutoFit/>
          </a:bodyPr>
          <a:lstStyle/>
          <a:p>
            <a:r>
              <a:rPr lang="en-US" sz="2600" dirty="0" smtClean="0"/>
              <a:t>Objectives</a:t>
            </a:r>
            <a:endParaRPr lang="en-IN" sz="2600" dirty="0"/>
          </a:p>
        </p:txBody>
      </p:sp>
      <p:sp>
        <p:nvSpPr>
          <p:cNvPr id="4" name="TextBox 3"/>
          <p:cNvSpPr txBox="1"/>
          <p:nvPr/>
        </p:nvSpPr>
        <p:spPr>
          <a:xfrm>
            <a:off x="467544" y="835737"/>
            <a:ext cx="3254352" cy="276999"/>
          </a:xfrm>
          <a:prstGeom prst="rect">
            <a:avLst/>
          </a:prstGeom>
          <a:noFill/>
        </p:spPr>
        <p:txBody>
          <a:bodyPr wrap="none" rtlCol="0">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At the end of this module, you will be able to</a:t>
            </a:r>
            <a:endParaRPr lang="en-IN" sz="12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467544" y="1133882"/>
            <a:ext cx="5501567" cy="923330"/>
          </a:xfrm>
          <a:prstGeom prst="rect">
            <a:avLst/>
          </a:prstGeom>
        </p:spPr>
        <p:txBody>
          <a:bodyPr wrap="square">
            <a:spAutoFit/>
          </a:bodyPr>
          <a:lstStyle/>
          <a:p>
            <a:pPr marL="171450" indent="-171450">
              <a:lnSpc>
                <a:spcPct val="150000"/>
              </a:lnSpc>
              <a:buFont typeface="Symbol" panose="05050102010706020507" pitchFamily="18" charset="2"/>
              <a:buChar char="®"/>
            </a:pPr>
            <a:r>
              <a:rPr lang="en-IN" sz="1200" dirty="0" smtClean="0">
                <a:latin typeface="Tahoma" panose="020B0604030504040204" pitchFamily="34" charset="0"/>
                <a:ea typeface="Tahoma" panose="020B0604030504040204" pitchFamily="34" charset="0"/>
                <a:cs typeface="Tahoma" panose="020B0604030504040204" pitchFamily="34" charset="0"/>
              </a:rPr>
              <a:t> Understand Java and its advantages.</a:t>
            </a:r>
            <a:endParaRPr lang="en-IN" sz="1200" dirty="0">
              <a:latin typeface="Tahoma" panose="020B0604030504040204" pitchFamily="34" charset="0"/>
              <a:ea typeface="Tahoma" panose="020B0604030504040204" pitchFamily="34" charset="0"/>
              <a:cs typeface="Tahoma" panose="020B0604030504040204" pitchFamily="34" charset="0"/>
            </a:endParaRPr>
          </a:p>
          <a:p>
            <a:pPr marL="171450" indent="-171450">
              <a:lnSpc>
                <a:spcPct val="150000"/>
              </a:lnSpc>
              <a:buFont typeface="Symbol" panose="05050102010706020507" pitchFamily="18" charset="2"/>
              <a:buChar char="®"/>
            </a:pPr>
            <a:r>
              <a:rPr lang="en-IN" sz="1200" dirty="0" smtClean="0">
                <a:latin typeface="Tahoma" panose="020B0604030504040204" pitchFamily="34" charset="0"/>
                <a:ea typeface="Tahoma" panose="020B0604030504040204" pitchFamily="34" charset="0"/>
                <a:cs typeface="Tahoma" panose="020B0604030504040204" pitchFamily="34" charset="0"/>
              </a:rPr>
              <a:t> Learn about SOA with examples, job trends, uses and implementation.</a:t>
            </a:r>
          </a:p>
          <a:p>
            <a:pPr marL="171450" indent="-171450">
              <a:lnSpc>
                <a:spcPct val="150000"/>
              </a:lnSpc>
              <a:buFont typeface="Symbol" panose="05050102010706020507"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smtClean="0">
                <a:latin typeface="Tahoma" panose="020B0604030504040204" pitchFamily="34" charset="0"/>
                <a:ea typeface="Tahoma" panose="020B0604030504040204" pitchFamily="34" charset="0"/>
                <a:cs typeface="Tahoma" panose="020B0604030504040204" pitchFamily="34" charset="0"/>
              </a:rPr>
              <a:t>Understand the basics of SOAP and RESTful services.</a:t>
            </a:r>
            <a:endParaRPr lang="en-IN"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67785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9119" y="173361"/>
            <a:ext cx="2294154" cy="492443"/>
          </a:xfrm>
          <a:prstGeom prst="rect">
            <a:avLst/>
          </a:prstGeom>
        </p:spPr>
        <p:txBody>
          <a:bodyPr wrap="none">
            <a:spAutoFit/>
          </a:bodyPr>
          <a:lstStyle/>
          <a:p>
            <a:r>
              <a:rPr lang="en-IN" sz="2600" dirty="0"/>
              <a:t>Restful Services</a:t>
            </a:r>
          </a:p>
        </p:txBody>
      </p:sp>
      <p:sp>
        <p:nvSpPr>
          <p:cNvPr id="2" name="Rectangle 1"/>
          <p:cNvSpPr/>
          <p:nvPr/>
        </p:nvSpPr>
        <p:spPr>
          <a:xfrm>
            <a:off x="478970" y="908621"/>
            <a:ext cx="8077199" cy="2893100"/>
          </a:xfrm>
          <a:prstGeom prst="rect">
            <a:avLst/>
          </a:prstGeom>
        </p:spPr>
        <p:txBody>
          <a:bodyPr wrap="square">
            <a:spAutoFit/>
          </a:bodyPr>
          <a:lstStyle/>
          <a:p>
            <a:pPr marL="285750" indent="-285750" algn="just">
              <a:buSzPct val="100000"/>
              <a:buFont typeface="Symbol" panose="05050102010706020507" pitchFamily="18" charset="2"/>
              <a:buChar char=""/>
              <a:tabLst>
                <a:tab pos="557213" algn="l"/>
                <a:tab pos="661988" algn="l"/>
                <a:tab pos="1111250" algn="l"/>
                <a:tab pos="1560513" algn="l"/>
                <a:tab pos="2009775" algn="l"/>
                <a:tab pos="2459038" algn="l"/>
                <a:tab pos="2908300" algn="l"/>
                <a:tab pos="3357563" algn="l"/>
                <a:tab pos="3806825" algn="l"/>
                <a:tab pos="4256088" algn="l"/>
                <a:tab pos="4705350" algn="l"/>
                <a:tab pos="5154613" algn="l"/>
                <a:tab pos="5603875" algn="l"/>
                <a:tab pos="6053138" algn="l"/>
                <a:tab pos="6502400" algn="l"/>
                <a:tab pos="6951663" algn="l"/>
                <a:tab pos="7400925" algn="l"/>
                <a:tab pos="7850188" algn="l"/>
                <a:tab pos="8299450" algn="l"/>
                <a:tab pos="8748713" algn="l"/>
                <a:tab pos="9197975" algn="l"/>
              </a:tabLst>
            </a:pPr>
            <a:r>
              <a:rPr lang="en-IN" altLang="en-US" sz="1400" dirty="0">
                <a:latin typeface="Tahoma" panose="020B0604030504040204" pitchFamily="34" charset="0"/>
                <a:ea typeface="Tahoma" panose="020B0604030504040204" pitchFamily="34" charset="0"/>
                <a:cs typeface="Tahoma" panose="020B0604030504040204" pitchFamily="34" charset="0"/>
              </a:rPr>
              <a:t>REST is based on web standards and HTTP Protocol. </a:t>
            </a:r>
            <a:r>
              <a:rPr lang="en-IN" altLang="en-US" sz="1400" dirty="0" smtClean="0">
                <a:latin typeface="Tahoma" panose="020B0604030504040204" pitchFamily="34" charset="0"/>
                <a:ea typeface="Tahoma" panose="020B0604030504040204" pitchFamily="34" charset="0"/>
                <a:cs typeface="Tahoma" panose="020B0604030504040204" pitchFamily="34" charset="0"/>
              </a:rPr>
              <a:t>REST </a:t>
            </a:r>
            <a:r>
              <a:rPr lang="en-IN" altLang="en-US" sz="1400" dirty="0">
                <a:latin typeface="Tahoma" panose="020B0604030504040204" pitchFamily="34" charset="0"/>
                <a:ea typeface="Tahoma" panose="020B0604030504040204" pitchFamily="34" charset="0"/>
                <a:cs typeface="Tahoma" panose="020B0604030504040204" pitchFamily="34" charset="0"/>
              </a:rPr>
              <a:t>first was defined by Roy Fielding in 2000</a:t>
            </a:r>
            <a:r>
              <a:rPr lang="en-IN" altLang="en-US" sz="14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just">
              <a:buSzPct val="100000"/>
              <a:buFont typeface="Symbol" panose="05050102010706020507" pitchFamily="18" charset="2"/>
              <a:buChar char=""/>
              <a:tabLst>
                <a:tab pos="557213" algn="l"/>
                <a:tab pos="661988" algn="l"/>
                <a:tab pos="1111250" algn="l"/>
                <a:tab pos="1560513" algn="l"/>
                <a:tab pos="2009775" algn="l"/>
                <a:tab pos="2459038" algn="l"/>
                <a:tab pos="2908300" algn="l"/>
                <a:tab pos="3357563" algn="l"/>
                <a:tab pos="3806825" algn="l"/>
                <a:tab pos="4256088" algn="l"/>
                <a:tab pos="4705350" algn="l"/>
                <a:tab pos="5154613" algn="l"/>
                <a:tab pos="5603875" algn="l"/>
                <a:tab pos="6053138" algn="l"/>
                <a:tab pos="6502400" algn="l"/>
                <a:tab pos="6951663" algn="l"/>
                <a:tab pos="7400925" algn="l"/>
                <a:tab pos="7850188" algn="l"/>
                <a:tab pos="8299450" algn="l"/>
                <a:tab pos="8748713" algn="l"/>
                <a:tab pos="9197975" algn="l"/>
              </a:tabLst>
            </a:pPr>
            <a:endParaRPr lang="en-IN" altLang="en-US" sz="1400" dirty="0">
              <a:latin typeface="Tahoma" panose="020B0604030504040204" pitchFamily="34" charset="0"/>
              <a:ea typeface="Tahoma" panose="020B0604030504040204" pitchFamily="34" charset="0"/>
              <a:cs typeface="Tahoma" panose="020B0604030504040204" pitchFamily="34" charset="0"/>
            </a:endParaRPr>
          </a:p>
          <a:p>
            <a:pPr marL="285750" indent="-285750" algn="just">
              <a:buSzPct val="100000"/>
              <a:buFont typeface="Symbol" panose="05050102010706020507" pitchFamily="18" charset="2"/>
              <a:buChar char=""/>
              <a:tabLst>
                <a:tab pos="557213" algn="l"/>
                <a:tab pos="661988" algn="l"/>
                <a:tab pos="1111250" algn="l"/>
                <a:tab pos="1560513" algn="l"/>
                <a:tab pos="2009775" algn="l"/>
                <a:tab pos="2459038" algn="l"/>
                <a:tab pos="2908300" algn="l"/>
                <a:tab pos="3357563" algn="l"/>
                <a:tab pos="3806825" algn="l"/>
                <a:tab pos="4256088" algn="l"/>
                <a:tab pos="4705350" algn="l"/>
                <a:tab pos="5154613" algn="l"/>
                <a:tab pos="5603875" algn="l"/>
                <a:tab pos="6053138" algn="l"/>
                <a:tab pos="6502400" algn="l"/>
                <a:tab pos="6951663" algn="l"/>
                <a:tab pos="7400925" algn="l"/>
                <a:tab pos="7850188" algn="l"/>
                <a:tab pos="8299450" algn="l"/>
                <a:tab pos="8748713" algn="l"/>
                <a:tab pos="9197975" algn="l"/>
              </a:tabLst>
            </a:pPr>
            <a:r>
              <a:rPr lang="en-IN" altLang="en-US" sz="1400" dirty="0">
                <a:latin typeface="Tahoma" panose="020B0604030504040204" pitchFamily="34" charset="0"/>
                <a:ea typeface="Tahoma" panose="020B0604030504040204" pitchFamily="34" charset="0"/>
                <a:cs typeface="Tahoma" panose="020B0604030504040204" pitchFamily="34" charset="0"/>
              </a:rPr>
              <a:t>In REST </a:t>
            </a:r>
            <a:r>
              <a:rPr lang="en-IN" altLang="en-US" sz="1400" dirty="0" smtClean="0">
                <a:latin typeface="Tahoma" panose="020B0604030504040204" pitchFamily="34" charset="0"/>
                <a:ea typeface="Tahoma" panose="020B0604030504040204" pitchFamily="34" charset="0"/>
                <a:cs typeface="Tahoma" panose="020B0604030504040204" pitchFamily="34" charset="0"/>
              </a:rPr>
              <a:t>based </a:t>
            </a:r>
            <a:r>
              <a:rPr lang="en-IN" altLang="en-US" sz="1400" dirty="0">
                <a:latin typeface="Tahoma" panose="020B0604030504040204" pitchFamily="34" charset="0"/>
                <a:ea typeface="Tahoma" panose="020B0604030504040204" pitchFamily="34" charset="0"/>
                <a:cs typeface="Tahoma" panose="020B0604030504040204" pitchFamily="34" charset="0"/>
              </a:rPr>
              <a:t>architecture, everything is a </a:t>
            </a:r>
            <a:r>
              <a:rPr lang="en-IN" altLang="en-US" sz="1400" dirty="0" smtClean="0">
                <a:latin typeface="Tahoma" panose="020B0604030504040204" pitchFamily="34" charset="0"/>
                <a:ea typeface="Tahoma" panose="020B0604030504040204" pitchFamily="34" charset="0"/>
                <a:cs typeface="Tahoma" panose="020B0604030504040204" pitchFamily="34" charset="0"/>
              </a:rPr>
              <a:t>resource. The </a:t>
            </a:r>
            <a:r>
              <a:rPr lang="en-IN" altLang="en-US" sz="1400" dirty="0">
                <a:latin typeface="Tahoma" panose="020B0604030504040204" pitchFamily="34" charset="0"/>
                <a:ea typeface="Tahoma" panose="020B0604030504040204" pitchFamily="34" charset="0"/>
                <a:cs typeface="Tahoma" panose="020B0604030504040204" pitchFamily="34" charset="0"/>
              </a:rPr>
              <a:t>resource is accessed by HTTP </a:t>
            </a:r>
            <a:r>
              <a:rPr lang="en-IN" altLang="en-US" sz="1400" dirty="0" smtClean="0">
                <a:latin typeface="Tahoma" panose="020B0604030504040204" pitchFamily="34" charset="0"/>
                <a:ea typeface="Tahoma" panose="020B0604030504040204" pitchFamily="34" charset="0"/>
                <a:cs typeface="Tahoma" panose="020B0604030504040204" pitchFamily="34" charset="0"/>
              </a:rPr>
              <a:t>methods</a:t>
            </a:r>
            <a:r>
              <a:rPr lang="en-IN" altLang="en-US" sz="1400" dirty="0">
                <a:latin typeface="Tahoma" panose="020B0604030504040204" pitchFamily="34" charset="0"/>
                <a:ea typeface="Tahoma" panose="020B0604030504040204" pitchFamily="34" charset="0"/>
                <a:cs typeface="Tahoma" panose="020B0604030504040204" pitchFamily="34" charset="0"/>
              </a:rPr>
              <a:t>.  </a:t>
            </a:r>
            <a:endParaRPr lang="en-IN" altLang="en-US" sz="14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just">
              <a:buSzPct val="100000"/>
              <a:buFont typeface="Symbol" panose="05050102010706020507" pitchFamily="18" charset="2"/>
              <a:buChar char=""/>
              <a:tabLst>
                <a:tab pos="557213" algn="l"/>
                <a:tab pos="661988" algn="l"/>
                <a:tab pos="1111250" algn="l"/>
                <a:tab pos="1560513" algn="l"/>
                <a:tab pos="2009775" algn="l"/>
                <a:tab pos="2459038" algn="l"/>
                <a:tab pos="2908300" algn="l"/>
                <a:tab pos="3357563" algn="l"/>
                <a:tab pos="3806825" algn="l"/>
                <a:tab pos="4256088" algn="l"/>
                <a:tab pos="4705350" algn="l"/>
                <a:tab pos="5154613" algn="l"/>
                <a:tab pos="5603875" algn="l"/>
                <a:tab pos="6053138" algn="l"/>
                <a:tab pos="6502400" algn="l"/>
                <a:tab pos="6951663" algn="l"/>
                <a:tab pos="7400925" algn="l"/>
                <a:tab pos="7850188" algn="l"/>
                <a:tab pos="8299450" algn="l"/>
                <a:tab pos="8748713" algn="l"/>
                <a:tab pos="9197975" algn="l"/>
              </a:tabLst>
            </a:pPr>
            <a:endParaRPr lang="en-IN" altLang="en-US" sz="1400" dirty="0">
              <a:latin typeface="Tahoma" panose="020B0604030504040204" pitchFamily="34" charset="0"/>
              <a:ea typeface="Tahoma" panose="020B0604030504040204" pitchFamily="34" charset="0"/>
              <a:cs typeface="Tahoma" panose="020B0604030504040204" pitchFamily="34" charset="0"/>
            </a:endParaRPr>
          </a:p>
          <a:p>
            <a:pPr marL="285750" indent="-285750" algn="just">
              <a:buSzPct val="100000"/>
              <a:buFont typeface="Symbol" panose="05050102010706020507" pitchFamily="18" charset="2"/>
              <a:buChar char=""/>
              <a:tabLst>
                <a:tab pos="557213" algn="l"/>
                <a:tab pos="661988" algn="l"/>
                <a:tab pos="1111250" algn="l"/>
                <a:tab pos="1560513" algn="l"/>
                <a:tab pos="2009775" algn="l"/>
                <a:tab pos="2459038" algn="l"/>
                <a:tab pos="2908300" algn="l"/>
                <a:tab pos="3357563" algn="l"/>
                <a:tab pos="3806825" algn="l"/>
                <a:tab pos="4256088" algn="l"/>
                <a:tab pos="4705350" algn="l"/>
                <a:tab pos="5154613" algn="l"/>
                <a:tab pos="5603875" algn="l"/>
                <a:tab pos="6053138" algn="l"/>
                <a:tab pos="6502400" algn="l"/>
                <a:tab pos="6951663" algn="l"/>
                <a:tab pos="7400925" algn="l"/>
                <a:tab pos="7850188" algn="l"/>
                <a:tab pos="8299450" algn="l"/>
                <a:tab pos="8748713" algn="l"/>
                <a:tab pos="9197975" algn="l"/>
              </a:tabLst>
            </a:pPr>
            <a:r>
              <a:rPr lang="en-IN" altLang="en-US" sz="1400" dirty="0" smtClean="0">
                <a:latin typeface="Tahoma" panose="020B0604030504040204" pitchFamily="34" charset="0"/>
                <a:ea typeface="Tahoma" panose="020B0604030504040204" pitchFamily="34" charset="0"/>
                <a:cs typeface="Tahoma" panose="020B0604030504040204" pitchFamily="34" charset="0"/>
              </a:rPr>
              <a:t>RESTful </a:t>
            </a:r>
            <a:r>
              <a:rPr lang="en-IN" altLang="en-US" sz="1400" dirty="0">
                <a:latin typeface="Tahoma" panose="020B0604030504040204" pitchFamily="34" charset="0"/>
                <a:ea typeface="Tahoma" panose="020B0604030504040204" pitchFamily="34" charset="0"/>
                <a:cs typeface="Tahoma" panose="020B0604030504040204" pitchFamily="34" charset="0"/>
              </a:rPr>
              <a:t>services support HTTP </a:t>
            </a:r>
            <a:r>
              <a:rPr lang="en-IN" altLang="en-US" sz="1400" dirty="0" smtClean="0">
                <a:latin typeface="Tahoma" panose="020B0604030504040204" pitchFamily="34" charset="0"/>
                <a:ea typeface="Tahoma" panose="020B0604030504040204" pitchFamily="34" charset="0"/>
                <a:cs typeface="Tahoma" panose="020B0604030504040204" pitchFamily="34" charset="0"/>
              </a:rPr>
              <a:t>methods </a:t>
            </a:r>
            <a:r>
              <a:rPr lang="en-IN" altLang="en-US" sz="1400" dirty="0">
                <a:latin typeface="Tahoma" panose="020B0604030504040204" pitchFamily="34" charset="0"/>
                <a:ea typeface="Tahoma" panose="020B0604030504040204" pitchFamily="34" charset="0"/>
                <a:cs typeface="Tahoma" panose="020B0604030504040204" pitchFamily="34" charset="0"/>
              </a:rPr>
              <a:t>like GET, POST, HEAD, DELETE </a:t>
            </a:r>
            <a:r>
              <a:rPr lang="en-IN" altLang="en-US" sz="1400" dirty="0" smtClean="0">
                <a:latin typeface="Tahoma" panose="020B0604030504040204" pitchFamily="34" charset="0"/>
                <a:ea typeface="Tahoma" panose="020B0604030504040204" pitchFamily="34" charset="0"/>
                <a:cs typeface="Tahoma" panose="020B0604030504040204" pitchFamily="34" charset="0"/>
              </a:rPr>
              <a:t>etc., like SOAP has client server, even REST should have a Server which provides the service and a Client to access the service.  </a:t>
            </a:r>
          </a:p>
          <a:p>
            <a:pPr marL="285750" indent="-285750" algn="just">
              <a:buSzPct val="100000"/>
              <a:buFont typeface="Symbol" panose="05050102010706020507" pitchFamily="18" charset="2"/>
              <a:buChar char=""/>
              <a:tabLst>
                <a:tab pos="557213" algn="l"/>
                <a:tab pos="661988" algn="l"/>
                <a:tab pos="1111250" algn="l"/>
                <a:tab pos="1560513" algn="l"/>
                <a:tab pos="2009775" algn="l"/>
                <a:tab pos="2459038" algn="l"/>
                <a:tab pos="2908300" algn="l"/>
                <a:tab pos="3357563" algn="l"/>
                <a:tab pos="3806825" algn="l"/>
                <a:tab pos="4256088" algn="l"/>
                <a:tab pos="4705350" algn="l"/>
                <a:tab pos="5154613" algn="l"/>
                <a:tab pos="5603875" algn="l"/>
                <a:tab pos="6053138" algn="l"/>
                <a:tab pos="6502400" algn="l"/>
                <a:tab pos="6951663" algn="l"/>
                <a:tab pos="7400925" algn="l"/>
                <a:tab pos="7850188" algn="l"/>
                <a:tab pos="8299450" algn="l"/>
                <a:tab pos="8748713" algn="l"/>
                <a:tab pos="9197975" algn="l"/>
              </a:tabLst>
            </a:pPr>
            <a:endParaRPr lang="en-IN" altLang="en-US" sz="14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just">
              <a:buSzPct val="100000"/>
              <a:buFont typeface="Symbol" panose="05050102010706020507" pitchFamily="18" charset="2"/>
              <a:buChar char=""/>
              <a:tabLst>
                <a:tab pos="557213" algn="l"/>
                <a:tab pos="661988" algn="l"/>
                <a:tab pos="1111250" algn="l"/>
                <a:tab pos="1560513" algn="l"/>
                <a:tab pos="2009775" algn="l"/>
                <a:tab pos="2459038" algn="l"/>
                <a:tab pos="2908300" algn="l"/>
                <a:tab pos="3357563" algn="l"/>
                <a:tab pos="3806825" algn="l"/>
                <a:tab pos="4256088" algn="l"/>
                <a:tab pos="4705350" algn="l"/>
                <a:tab pos="5154613" algn="l"/>
                <a:tab pos="5603875" algn="l"/>
                <a:tab pos="6053138" algn="l"/>
                <a:tab pos="6502400" algn="l"/>
                <a:tab pos="6951663" algn="l"/>
                <a:tab pos="7400925" algn="l"/>
                <a:tab pos="7850188" algn="l"/>
                <a:tab pos="8299450" algn="l"/>
                <a:tab pos="8748713" algn="l"/>
                <a:tab pos="9197975" algn="l"/>
              </a:tabLst>
            </a:pPr>
            <a:r>
              <a:rPr lang="en-IN" altLang="en-US" sz="1400" dirty="0" smtClean="0">
                <a:latin typeface="Tahoma" panose="020B0604030504040204" pitchFamily="34" charset="0"/>
                <a:ea typeface="Tahoma" panose="020B0604030504040204" pitchFamily="34" charset="0"/>
                <a:cs typeface="Tahoma" panose="020B0604030504040204" pitchFamily="34" charset="0"/>
              </a:rPr>
              <a:t>To </a:t>
            </a:r>
            <a:r>
              <a:rPr lang="en-IN" altLang="en-US" sz="1400" dirty="0">
                <a:latin typeface="Tahoma" panose="020B0604030504040204" pitchFamily="34" charset="0"/>
                <a:ea typeface="Tahoma" panose="020B0604030504040204" pitchFamily="34" charset="0"/>
                <a:cs typeface="Tahoma" panose="020B0604030504040204" pitchFamily="34" charset="0"/>
              </a:rPr>
              <a:t>access the server method, client invokes the server method using an URL as done in servlets.  Server method takes the input, processes it and responds back to the client.  This way any operation/service can be executed on web.</a:t>
            </a:r>
          </a:p>
        </p:txBody>
      </p:sp>
    </p:spTree>
    <p:extLst>
      <p:ext uri="{BB962C8B-B14F-4D97-AF65-F5344CB8AC3E}">
        <p14:creationId xmlns:p14="http://schemas.microsoft.com/office/powerpoint/2010/main" val="2506880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6728" y="2443480"/>
            <a:ext cx="1279517" cy="584775"/>
          </a:xfrm>
          <a:prstGeom prst="rect">
            <a:avLst/>
          </a:prstGeom>
        </p:spPr>
        <p:txBody>
          <a:bodyPr wrap="none">
            <a:spAutoFit/>
          </a:bodyPr>
          <a:lstStyle/>
          <a:p>
            <a:r>
              <a:rPr lang="en-IN" altLang="en-US" sz="3200" b="1" dirty="0" smtClean="0">
                <a:solidFill>
                  <a:srgbClr val="0070C0"/>
                </a:solidFill>
              </a:rPr>
              <a:t>DEMO</a:t>
            </a:r>
            <a:endParaRPr lang="en-IN" sz="3200" b="1" dirty="0">
              <a:solidFill>
                <a:srgbClr val="0070C0"/>
              </a:solidFill>
            </a:endParaRPr>
          </a:p>
        </p:txBody>
      </p:sp>
    </p:spTree>
    <p:extLst>
      <p:ext uri="{BB962C8B-B14F-4D97-AF65-F5344CB8AC3E}">
        <p14:creationId xmlns:p14="http://schemas.microsoft.com/office/powerpoint/2010/main" val="2273387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999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9728" y="154425"/>
            <a:ext cx="5497672" cy="614059"/>
          </a:xfrm>
          <a:prstGeom prst="rect">
            <a:avLst/>
          </a:prstGeom>
        </p:spPr>
        <p:txBody>
          <a:bodyPr>
            <a:normAutofit/>
          </a:bodyPr>
          <a:lstStyle>
            <a:lvl1pPr algn="ctr" defTabSz="914355" rtl="0" eaLnBrk="1" latinLnBrk="0" hangingPunct="1">
              <a:spcBef>
                <a:spcPct val="0"/>
              </a:spcBef>
              <a:buNone/>
              <a:defRPr sz="4400" kern="1200">
                <a:solidFill>
                  <a:schemeClr val="tx1"/>
                </a:solidFill>
                <a:latin typeface="+mj-lt"/>
                <a:ea typeface="+mj-ea"/>
                <a:cs typeface="+mj-cs"/>
              </a:defRPr>
            </a:lvl1pPr>
          </a:lstStyle>
          <a:p>
            <a:pPr algn="l"/>
            <a:r>
              <a:rPr lang="en-US" sz="2600" dirty="0" smtClean="0">
                <a:solidFill>
                  <a:srgbClr val="262626"/>
                </a:solidFill>
              </a:rPr>
              <a:t>Course Topics</a:t>
            </a:r>
            <a:endParaRPr lang="en-IN" sz="2600" dirty="0">
              <a:solidFill>
                <a:srgbClr val="262626"/>
              </a:solidFill>
            </a:endParaRPr>
          </a:p>
        </p:txBody>
      </p:sp>
      <p:sp>
        <p:nvSpPr>
          <p:cNvPr id="4" name="TextBox 3"/>
          <p:cNvSpPr txBox="1"/>
          <p:nvPr/>
        </p:nvSpPr>
        <p:spPr>
          <a:xfrm>
            <a:off x="477748" y="738304"/>
            <a:ext cx="4191000" cy="3785652"/>
          </a:xfrm>
          <a:prstGeom prst="rect">
            <a:avLst/>
          </a:prstGeom>
          <a:noFill/>
        </p:spPr>
        <p:txBody>
          <a:bodyPr wrap="square" rtlCol="0">
            <a:spAutoFit/>
          </a:bodyPr>
          <a:lstStyle/>
          <a:p>
            <a:pPr marL="171450" indent="-171450">
              <a:buClr>
                <a:srgbClr val="0070C0"/>
              </a:buClr>
              <a:buFont typeface="Symbol" panose="05050102010706020507"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Module 1 </a:t>
            </a:r>
          </a:p>
          <a:p>
            <a:pPr marL="628650" lvl="1" indent="-171450">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Introduction to </a:t>
            </a:r>
            <a:r>
              <a:rPr lang="en-IN" sz="1200" dirty="0" smtClean="0">
                <a:latin typeface="Tahoma" panose="020B0604030504040204" pitchFamily="34" charset="0"/>
                <a:ea typeface="Tahoma" panose="020B0604030504040204" pitchFamily="34" charset="0"/>
                <a:cs typeface="Tahoma" panose="020B0604030504040204" pitchFamily="34" charset="0"/>
              </a:rPr>
              <a:t>Java</a:t>
            </a:r>
            <a:br>
              <a:rPr lang="en-IN" sz="1200" dirty="0" smtClean="0">
                <a:latin typeface="Tahoma" panose="020B0604030504040204" pitchFamily="34" charset="0"/>
                <a:ea typeface="Tahoma" panose="020B0604030504040204" pitchFamily="34" charset="0"/>
                <a:cs typeface="Tahoma" panose="020B0604030504040204" pitchFamily="34" charset="0"/>
              </a:rPr>
            </a:b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buClr>
                <a:srgbClr val="0070C0"/>
              </a:buClr>
              <a:buFont typeface="Symbol" panose="05050102010706020507"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Module 2</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628650" lvl="1" indent="-171450">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Data </a:t>
            </a:r>
            <a:r>
              <a:rPr lang="en-IN" sz="1200" dirty="0" smtClean="0">
                <a:latin typeface="Tahoma" panose="020B0604030504040204" pitchFamily="34" charset="0"/>
                <a:ea typeface="Tahoma" panose="020B0604030504040204" pitchFamily="34" charset="0"/>
                <a:cs typeface="Tahoma" panose="020B0604030504040204" pitchFamily="34" charset="0"/>
              </a:rPr>
              <a:t>Handling </a:t>
            </a:r>
            <a:r>
              <a:rPr lang="en-IN" sz="1200" dirty="0">
                <a:latin typeface="Tahoma" panose="020B0604030504040204" pitchFamily="34" charset="0"/>
                <a:ea typeface="Tahoma" panose="020B0604030504040204" pitchFamily="34" charset="0"/>
                <a:cs typeface="Tahoma" panose="020B0604030504040204" pitchFamily="34" charset="0"/>
              </a:rPr>
              <a:t>and </a:t>
            </a:r>
            <a:r>
              <a:rPr lang="en-IN" sz="1200" dirty="0" smtClean="0">
                <a:latin typeface="Tahoma" panose="020B0604030504040204" pitchFamily="34" charset="0"/>
                <a:ea typeface="Tahoma" panose="020B0604030504040204" pitchFamily="34" charset="0"/>
                <a:cs typeface="Tahoma" panose="020B0604030504040204" pitchFamily="34" charset="0"/>
              </a:rPr>
              <a:t>Functions</a:t>
            </a:r>
            <a:br>
              <a:rPr lang="en-IN" sz="1200" dirty="0" smtClean="0">
                <a:latin typeface="Tahoma" panose="020B0604030504040204" pitchFamily="34" charset="0"/>
                <a:ea typeface="Tahoma" panose="020B0604030504040204" pitchFamily="34" charset="0"/>
                <a:cs typeface="Tahoma" panose="020B0604030504040204" pitchFamily="34" charset="0"/>
              </a:rPr>
            </a:b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buClr>
                <a:srgbClr val="0070C0"/>
              </a:buClr>
              <a:buFont typeface="Symbol" panose="05050102010706020507"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Module 3 </a:t>
            </a:r>
          </a:p>
          <a:p>
            <a:pPr marL="628650" lvl="1" indent="-171450">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Object </a:t>
            </a:r>
            <a:r>
              <a:rPr lang="en-IN" sz="1200" dirty="0" smtClean="0">
                <a:latin typeface="Tahoma" panose="020B0604030504040204" pitchFamily="34" charset="0"/>
                <a:ea typeface="Tahoma" panose="020B0604030504040204" pitchFamily="34" charset="0"/>
                <a:cs typeface="Tahoma" panose="020B0604030504040204" pitchFamily="34" charset="0"/>
              </a:rPr>
              <a:t>Oriented Programming </a:t>
            </a:r>
            <a:r>
              <a:rPr lang="en-IN" sz="1200" dirty="0">
                <a:latin typeface="Tahoma" panose="020B0604030504040204" pitchFamily="34" charset="0"/>
                <a:ea typeface="Tahoma" panose="020B0604030504040204" pitchFamily="34" charset="0"/>
                <a:cs typeface="Tahoma" panose="020B0604030504040204" pitchFamily="34" charset="0"/>
              </a:rPr>
              <a:t>in </a:t>
            </a:r>
            <a:r>
              <a:rPr lang="en-IN" sz="1200" dirty="0" smtClean="0">
                <a:latin typeface="Tahoma" panose="020B0604030504040204" pitchFamily="34" charset="0"/>
                <a:ea typeface="Tahoma" panose="020B0604030504040204" pitchFamily="34" charset="0"/>
                <a:cs typeface="Tahoma" panose="020B0604030504040204" pitchFamily="34" charset="0"/>
              </a:rPr>
              <a:t>Java</a:t>
            </a:r>
            <a:br>
              <a:rPr lang="en-IN" sz="1200" dirty="0" smtClean="0">
                <a:latin typeface="Tahoma" panose="020B0604030504040204" pitchFamily="34" charset="0"/>
                <a:ea typeface="Tahoma" panose="020B0604030504040204" pitchFamily="34" charset="0"/>
                <a:cs typeface="Tahoma" panose="020B0604030504040204" pitchFamily="34" charset="0"/>
              </a:rPr>
            </a:br>
            <a:endParaRPr lang="en-IN" sz="1200" dirty="0">
              <a:latin typeface="Tahoma" panose="020B0604030504040204" pitchFamily="34" charset="0"/>
              <a:ea typeface="Tahoma" panose="020B0604030504040204" pitchFamily="34" charset="0"/>
              <a:cs typeface="Tahoma" panose="020B0604030504040204" pitchFamily="34" charset="0"/>
            </a:endParaRPr>
          </a:p>
          <a:p>
            <a:pPr marL="171450" indent="-171450">
              <a:buClr>
                <a:srgbClr val="0070C0"/>
              </a:buClr>
              <a:buFont typeface="Symbol" panose="05050102010706020507"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4 </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628650" lvl="1" indent="-171450">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Packages and </a:t>
            </a:r>
            <a:r>
              <a:rPr lang="en-IN" sz="1200" dirty="0" smtClean="0">
                <a:latin typeface="Tahoma" panose="020B0604030504040204" pitchFamily="34" charset="0"/>
                <a:ea typeface="Tahoma" panose="020B0604030504040204" pitchFamily="34" charset="0"/>
                <a:cs typeface="Tahoma" panose="020B0604030504040204" pitchFamily="34" charset="0"/>
              </a:rPr>
              <a:t>Multi-threading</a:t>
            </a:r>
            <a:br>
              <a:rPr lang="en-IN" sz="1200" dirty="0" smtClean="0">
                <a:latin typeface="Tahoma" panose="020B0604030504040204" pitchFamily="34" charset="0"/>
                <a:ea typeface="Tahoma" panose="020B0604030504040204" pitchFamily="34" charset="0"/>
                <a:cs typeface="Tahoma" panose="020B0604030504040204" pitchFamily="34" charset="0"/>
              </a:rPr>
            </a:br>
            <a:endParaRPr lang="en-IN" sz="1200" dirty="0">
              <a:latin typeface="Tahoma" panose="020B0604030504040204" pitchFamily="34" charset="0"/>
              <a:ea typeface="Tahoma" panose="020B0604030504040204" pitchFamily="34" charset="0"/>
              <a:cs typeface="Tahoma" panose="020B0604030504040204" pitchFamily="34" charset="0"/>
            </a:endParaRPr>
          </a:p>
          <a:p>
            <a:pPr marL="171450" indent="-171450">
              <a:buClr>
                <a:srgbClr val="0070C0"/>
              </a:buClr>
              <a:buFont typeface="Symbol" panose="05050102010706020507"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5 </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628650" lvl="1" indent="-171450">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Collections</a:t>
            </a:r>
            <a:r>
              <a:rPr lang="en-IN" sz="1200" dirty="0" smtClean="0">
                <a:latin typeface="Tahoma" panose="020B0604030504040204" pitchFamily="34" charset="0"/>
                <a:ea typeface="Tahoma" panose="020B0604030504040204" pitchFamily="34" charset="0"/>
                <a:cs typeface="Tahoma" panose="020B0604030504040204" pitchFamily="34" charset="0"/>
              </a:rPr>
              <a:t/>
            </a:r>
            <a:br>
              <a:rPr lang="en-IN" sz="1200" dirty="0" smtClean="0">
                <a:latin typeface="Tahoma" panose="020B0604030504040204" pitchFamily="34" charset="0"/>
                <a:ea typeface="Tahoma" panose="020B0604030504040204" pitchFamily="34" charset="0"/>
                <a:cs typeface="Tahoma" panose="020B0604030504040204" pitchFamily="34" charset="0"/>
              </a:rPr>
            </a:br>
            <a:endParaRPr lang="en-IN" sz="1200" dirty="0">
              <a:latin typeface="Tahoma" panose="020B0604030504040204" pitchFamily="34" charset="0"/>
              <a:ea typeface="Tahoma" panose="020B0604030504040204" pitchFamily="34" charset="0"/>
              <a:cs typeface="Tahoma" panose="020B0604030504040204" pitchFamily="34" charset="0"/>
            </a:endParaRPr>
          </a:p>
          <a:p>
            <a:pPr marL="171450" indent="-171450">
              <a:buClr>
                <a:srgbClr val="0070C0"/>
              </a:buClr>
              <a:buFont typeface="Symbol" panose="05050102010706020507"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6 </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628650" lvl="1" indent="-171450">
              <a:buFont typeface="Tahoma" panose="020B0604030504040204" pitchFamily="34" charset="0"/>
              <a:buChar char="»"/>
            </a:pPr>
            <a:r>
              <a:rPr lang="en-IN" sz="1200" dirty="0" smtClean="0">
                <a:latin typeface="Tahoma" panose="020B0604030504040204" pitchFamily="34" charset="0"/>
                <a:ea typeface="Tahoma" panose="020B0604030504040204" pitchFamily="34" charset="0"/>
                <a:cs typeface="Tahoma" panose="020B0604030504040204" pitchFamily="34" charset="0"/>
              </a:rPr>
              <a:t>XML</a:t>
            </a:r>
          </a:p>
          <a:p>
            <a:pPr marL="457200" lvl="1"/>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buClr>
                <a:srgbClr val="0070C0"/>
              </a:buClr>
              <a:buFont typeface="Symbol" panose="05050102010706020507"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7</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628650" lvl="1" indent="-171450">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JDBC</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4668748" y="735013"/>
            <a:ext cx="4191000" cy="3785652"/>
          </a:xfrm>
          <a:prstGeom prst="rect">
            <a:avLst/>
          </a:prstGeom>
          <a:noFill/>
        </p:spPr>
        <p:txBody>
          <a:bodyPr wrap="square" rtlCol="0">
            <a:spAutoFit/>
          </a:bodyPr>
          <a:lstStyle/>
          <a:p>
            <a:pPr marL="171450" indent="-171450">
              <a:buClr>
                <a:srgbClr val="0070C0"/>
              </a:buClr>
              <a:buFont typeface="Symbol" panose="05050102010706020507"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Module 8 </a:t>
            </a:r>
          </a:p>
          <a:p>
            <a:pPr marL="628650" lvl="1" indent="-171450">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Servlets</a:t>
            </a:r>
            <a:r>
              <a:rPr lang="en-IN" sz="1200" b="1" dirty="0" smtClean="0">
                <a:latin typeface="Tahoma" panose="020B0604030504040204" pitchFamily="34" charset="0"/>
                <a:ea typeface="Tahoma" panose="020B0604030504040204" pitchFamily="34" charset="0"/>
                <a:cs typeface="Tahoma" panose="020B0604030504040204" pitchFamily="34" charset="0"/>
              </a:rPr>
              <a:t/>
            </a:r>
            <a:br>
              <a:rPr lang="en-IN" sz="1200" b="1" dirty="0" smtClean="0">
                <a:latin typeface="Tahoma" panose="020B0604030504040204" pitchFamily="34" charset="0"/>
                <a:ea typeface="Tahoma" panose="020B0604030504040204" pitchFamily="34" charset="0"/>
                <a:cs typeface="Tahoma" panose="020B0604030504040204" pitchFamily="34" charset="0"/>
              </a:rPr>
            </a:br>
            <a:endParaRPr lang="en-IN" sz="1200" b="1" dirty="0" smtClean="0">
              <a:latin typeface="Tahoma" panose="020B0604030504040204" pitchFamily="34" charset="0"/>
              <a:ea typeface="Tahoma" panose="020B0604030504040204" pitchFamily="34" charset="0"/>
              <a:cs typeface="Tahoma" panose="020B0604030504040204" pitchFamily="34" charset="0"/>
            </a:endParaRPr>
          </a:p>
          <a:p>
            <a:pPr marL="171450" indent="-171450">
              <a:buClr>
                <a:srgbClr val="0070C0"/>
              </a:buClr>
              <a:buFont typeface="Symbol" panose="05050102010706020507"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Module 9</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628650" lvl="1" indent="-171450">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JSP</a:t>
            </a:r>
            <a:r>
              <a:rPr lang="en-IN" sz="1200" dirty="0" smtClean="0">
                <a:latin typeface="Tahoma" panose="020B0604030504040204" pitchFamily="34" charset="0"/>
                <a:ea typeface="Tahoma" panose="020B0604030504040204" pitchFamily="34" charset="0"/>
                <a:cs typeface="Tahoma" panose="020B0604030504040204" pitchFamily="34" charset="0"/>
              </a:rPr>
              <a:t/>
            </a:r>
            <a:br>
              <a:rPr lang="en-IN" sz="1200" dirty="0" smtClean="0">
                <a:latin typeface="Tahoma" panose="020B0604030504040204" pitchFamily="34" charset="0"/>
                <a:ea typeface="Tahoma" panose="020B0604030504040204" pitchFamily="34" charset="0"/>
                <a:cs typeface="Tahoma" panose="020B0604030504040204" pitchFamily="34" charset="0"/>
              </a:rPr>
            </a:b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buClr>
                <a:srgbClr val="0070C0"/>
              </a:buClr>
              <a:buFont typeface="Symbol" panose="05050102010706020507"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Module 10 </a:t>
            </a:r>
          </a:p>
          <a:p>
            <a:pPr marL="628650" lvl="1" indent="-171450">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Hibernate</a:t>
            </a:r>
            <a:r>
              <a:rPr lang="en-IN" sz="1200" dirty="0" smtClean="0">
                <a:latin typeface="Tahoma" panose="020B0604030504040204" pitchFamily="34" charset="0"/>
                <a:ea typeface="Tahoma" panose="020B0604030504040204" pitchFamily="34" charset="0"/>
                <a:cs typeface="Tahoma" panose="020B0604030504040204" pitchFamily="34" charset="0"/>
              </a:rPr>
              <a:t/>
            </a:r>
            <a:br>
              <a:rPr lang="en-IN" sz="1200" dirty="0" smtClean="0">
                <a:latin typeface="Tahoma" panose="020B0604030504040204" pitchFamily="34" charset="0"/>
                <a:ea typeface="Tahoma" panose="020B0604030504040204" pitchFamily="34" charset="0"/>
                <a:cs typeface="Tahoma" panose="020B0604030504040204" pitchFamily="34" charset="0"/>
              </a:rPr>
            </a:br>
            <a:endParaRPr lang="en-IN" sz="1200" dirty="0">
              <a:latin typeface="Tahoma" panose="020B0604030504040204" pitchFamily="34" charset="0"/>
              <a:ea typeface="Tahoma" panose="020B0604030504040204" pitchFamily="34" charset="0"/>
              <a:cs typeface="Tahoma" panose="020B0604030504040204" pitchFamily="34" charset="0"/>
            </a:endParaRPr>
          </a:p>
          <a:p>
            <a:pPr marL="171450" indent="-171450">
              <a:buClr>
                <a:srgbClr val="0070C0"/>
              </a:buClr>
              <a:buFont typeface="Symbol" panose="05050102010706020507"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11 </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628650" lvl="1" indent="-171450">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Spring</a:t>
            </a:r>
            <a:r>
              <a:rPr lang="en-IN" sz="1200" dirty="0" smtClean="0">
                <a:latin typeface="Tahoma" panose="020B0604030504040204" pitchFamily="34" charset="0"/>
                <a:ea typeface="Tahoma" panose="020B0604030504040204" pitchFamily="34" charset="0"/>
                <a:cs typeface="Tahoma" panose="020B0604030504040204" pitchFamily="34" charset="0"/>
              </a:rPr>
              <a:t/>
            </a:r>
            <a:br>
              <a:rPr lang="en-IN" sz="1200" dirty="0" smtClean="0">
                <a:latin typeface="Tahoma" panose="020B0604030504040204" pitchFamily="34" charset="0"/>
                <a:ea typeface="Tahoma" panose="020B0604030504040204" pitchFamily="34" charset="0"/>
                <a:cs typeface="Tahoma" panose="020B0604030504040204" pitchFamily="34" charset="0"/>
              </a:rPr>
            </a:br>
            <a:endParaRPr lang="en-IN" sz="1200" dirty="0">
              <a:latin typeface="Tahoma" panose="020B0604030504040204" pitchFamily="34" charset="0"/>
              <a:ea typeface="Tahoma" panose="020B0604030504040204" pitchFamily="34" charset="0"/>
              <a:cs typeface="Tahoma" panose="020B0604030504040204" pitchFamily="34" charset="0"/>
            </a:endParaRPr>
          </a:p>
          <a:p>
            <a:pPr marL="171450" indent="-171450">
              <a:buClr>
                <a:srgbClr val="0070C0"/>
              </a:buClr>
              <a:buFont typeface="Symbol" panose="05050102010706020507"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12 </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628650" lvl="1" indent="-171450">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Spring, Ajax and Design </a:t>
            </a:r>
            <a:r>
              <a:rPr lang="en-IN" sz="1200" dirty="0" smtClean="0">
                <a:latin typeface="Tahoma" panose="020B0604030504040204" pitchFamily="34" charset="0"/>
                <a:ea typeface="Tahoma" panose="020B0604030504040204" pitchFamily="34" charset="0"/>
                <a:cs typeface="Tahoma" panose="020B0604030504040204" pitchFamily="34" charset="0"/>
              </a:rPr>
              <a:t>Patterns</a:t>
            </a:r>
            <a:br>
              <a:rPr lang="en-IN" sz="1200" dirty="0" smtClean="0">
                <a:latin typeface="Tahoma" panose="020B0604030504040204" pitchFamily="34" charset="0"/>
                <a:ea typeface="Tahoma" panose="020B0604030504040204" pitchFamily="34" charset="0"/>
                <a:cs typeface="Tahoma" panose="020B0604030504040204" pitchFamily="34" charset="0"/>
              </a:rPr>
            </a:br>
            <a:endParaRPr lang="en-IN" sz="1200" dirty="0">
              <a:latin typeface="Tahoma" panose="020B0604030504040204" pitchFamily="34" charset="0"/>
              <a:ea typeface="Tahoma" panose="020B0604030504040204" pitchFamily="34" charset="0"/>
              <a:cs typeface="Tahoma" panose="020B0604030504040204" pitchFamily="34" charset="0"/>
            </a:endParaRPr>
          </a:p>
          <a:p>
            <a:pPr marL="171450" indent="-171450">
              <a:buClr>
                <a:srgbClr val="0070C0"/>
              </a:buClr>
              <a:buFont typeface="Symbol" panose="05050102010706020507"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13 </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628650" lvl="1" indent="-171450">
              <a:buFont typeface="Tahoma" panose="020B0604030504040204" pitchFamily="34" charset="0"/>
              <a:buChar char="»"/>
            </a:pPr>
            <a:r>
              <a:rPr lang="en-IN" sz="1200" dirty="0" smtClean="0">
                <a:latin typeface="Tahoma" panose="020B0604030504040204" pitchFamily="34" charset="0"/>
                <a:ea typeface="Tahoma" panose="020B0604030504040204" pitchFamily="34" charset="0"/>
                <a:cs typeface="Tahoma" panose="020B0604030504040204" pitchFamily="34" charset="0"/>
              </a:rPr>
              <a:t>SOA</a:t>
            </a:r>
          </a:p>
          <a:p>
            <a:pPr marL="628650" lvl="1" indent="-171450">
              <a:buFont typeface="Tahoma" panose="020B0604030504040204" pitchFamily="34" charset="0"/>
              <a:buChar char="»"/>
            </a:pPr>
            <a:endParaRPr lang="en-IN"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buClr>
                <a:srgbClr val="0070C0"/>
              </a:buClr>
              <a:buFont typeface="Symbol" panose="05050102010706020507" pitchFamily="18" charset="2"/>
              <a:buChar char="®"/>
            </a:pPr>
            <a:r>
              <a:rPr lang="en-US" sz="1200" dirty="0">
                <a:latin typeface="Tahoma" panose="020B0604030504040204" pitchFamily="34" charset="0"/>
                <a:ea typeface="Tahoma" panose="020B0604030504040204" pitchFamily="34" charset="0"/>
                <a:cs typeface="Tahoma" panose="020B0604030504040204" pitchFamily="34" charset="0"/>
              </a:rPr>
              <a:t> </a:t>
            </a:r>
            <a:r>
              <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rPr>
              <a:t>Module </a:t>
            </a:r>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14</a:t>
            </a:r>
            <a:endParaRPr lang="en-US"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628650" lvl="1" indent="-171450">
              <a:buFont typeface="Tahoma" panose="020B0604030504040204" pitchFamily="34" charset="0"/>
              <a:buChar char="»"/>
            </a:pPr>
            <a:r>
              <a:rPr lang="en-IN" sz="1200" dirty="0">
                <a:latin typeface="Tahoma" panose="020B0604030504040204" pitchFamily="34" charset="0"/>
                <a:ea typeface="Tahoma" panose="020B0604030504040204" pitchFamily="34" charset="0"/>
                <a:cs typeface="Tahoma" panose="020B0604030504040204" pitchFamily="34" charset="0"/>
              </a:rPr>
              <a:t>Web Services</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78122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0017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8562" y="165370"/>
            <a:ext cx="2873222" cy="492443"/>
          </a:xfrm>
          <a:prstGeom prst="rect">
            <a:avLst/>
          </a:prstGeom>
          <a:noFill/>
        </p:spPr>
        <p:txBody>
          <a:bodyPr wrap="none" rtlCol="0">
            <a:spAutoFit/>
          </a:bodyPr>
          <a:lstStyle/>
          <a:p>
            <a:r>
              <a:rPr lang="en-US" sz="2600" dirty="0" smtClean="0"/>
              <a:t>Introduction to Java</a:t>
            </a:r>
            <a:endParaRPr lang="en-IN" sz="2600" dirty="0"/>
          </a:p>
        </p:txBody>
      </p:sp>
      <p:sp>
        <p:nvSpPr>
          <p:cNvPr id="4" name="Rectangle 3"/>
          <p:cNvSpPr/>
          <p:nvPr/>
        </p:nvSpPr>
        <p:spPr>
          <a:xfrm>
            <a:off x="419448" y="766159"/>
            <a:ext cx="6542314" cy="738664"/>
          </a:xfrm>
          <a:prstGeom prst="rect">
            <a:avLst/>
          </a:prstGeom>
        </p:spPr>
        <p:txBody>
          <a:bodyPr wrap="square">
            <a:spAutoFit/>
          </a:bodyPr>
          <a:lstStyle/>
          <a:p>
            <a:pPr marL="285750" indent="-285750">
              <a:lnSpc>
                <a:spcPct val="150000"/>
              </a:lnSpc>
              <a:buFont typeface="Symbol" panose="05050102010706020507" pitchFamily="18" charset="2"/>
              <a:buChar char=""/>
            </a:pPr>
            <a:r>
              <a:rPr lang="en-IN" sz="1400" dirty="0">
                <a:latin typeface="Tahoma" panose="020B0604030504040204" pitchFamily="34" charset="0"/>
                <a:ea typeface="Tahoma" panose="020B0604030504040204" pitchFamily="34" charset="0"/>
                <a:cs typeface="Tahoma" panose="020B0604030504040204" pitchFamily="34" charset="0"/>
              </a:rPr>
              <a:t>Java is developed by James Gosling in Sun Microsystems.</a:t>
            </a:r>
          </a:p>
          <a:p>
            <a:pPr marL="285750" indent="-285750">
              <a:lnSpc>
                <a:spcPct val="150000"/>
              </a:lnSpc>
              <a:buFont typeface="Symbol" panose="05050102010706020507" pitchFamily="18" charset="2"/>
              <a:buChar char=""/>
            </a:pPr>
            <a:r>
              <a:rPr lang="en-IN" sz="1400" dirty="0">
                <a:latin typeface="Tahoma" panose="020B0604030504040204" pitchFamily="34" charset="0"/>
                <a:ea typeface="Tahoma" panose="020B0604030504040204" pitchFamily="34" charset="0"/>
                <a:cs typeface="Tahoma" panose="020B0604030504040204" pitchFamily="34" charset="0"/>
              </a:rPr>
              <a:t>This language was initially named as OAK and later </a:t>
            </a:r>
            <a:r>
              <a:rPr lang="en-IN" sz="1400" dirty="0" smtClean="0">
                <a:latin typeface="Tahoma" panose="020B0604030504040204" pitchFamily="34" charset="0"/>
                <a:ea typeface="Tahoma" panose="020B0604030504040204" pitchFamily="34" charset="0"/>
                <a:cs typeface="Tahoma" panose="020B0604030504040204" pitchFamily="34" charset="0"/>
              </a:rPr>
              <a:t>renamed </a:t>
            </a:r>
            <a:r>
              <a:rPr lang="en-IN" sz="1400" dirty="0">
                <a:latin typeface="Tahoma" panose="020B0604030504040204" pitchFamily="34" charset="0"/>
                <a:ea typeface="Tahoma" panose="020B0604030504040204" pitchFamily="34" charset="0"/>
                <a:cs typeface="Tahoma" panose="020B0604030504040204" pitchFamily="34" charset="0"/>
              </a:rPr>
              <a:t>as Java.</a:t>
            </a:r>
          </a:p>
        </p:txBody>
      </p:sp>
      <p:sp>
        <p:nvSpPr>
          <p:cNvPr id="5" name="Rectangle 4"/>
          <p:cNvSpPr/>
          <p:nvPr/>
        </p:nvSpPr>
        <p:spPr>
          <a:xfrm>
            <a:off x="419448" y="1547475"/>
            <a:ext cx="8363192" cy="307777"/>
          </a:xfrm>
          <a:prstGeom prst="rect">
            <a:avLst/>
          </a:prstGeom>
        </p:spPr>
        <p:txBody>
          <a:bodyPr wrap="square">
            <a:spAutoFit/>
          </a:bodyPr>
          <a:lstStyle/>
          <a:p>
            <a:r>
              <a:rPr lang="en-IN" sz="1400" dirty="0">
                <a:latin typeface="Tahoma" panose="020B0604030504040204" pitchFamily="34" charset="0"/>
                <a:ea typeface="Tahoma" panose="020B0604030504040204" pitchFamily="34" charset="0"/>
                <a:cs typeface="Tahoma" panose="020B0604030504040204" pitchFamily="34" charset="0"/>
              </a:rPr>
              <a:t>Java is a computer </a:t>
            </a:r>
            <a:r>
              <a:rPr lang="en-IN" sz="1400" dirty="0">
                <a:solidFill>
                  <a:srgbClr val="0070C0"/>
                </a:solidFill>
                <a:latin typeface="Tahoma" panose="020B0604030504040204" pitchFamily="34" charset="0"/>
                <a:ea typeface="Tahoma" panose="020B0604030504040204" pitchFamily="34" charset="0"/>
                <a:cs typeface="Tahoma" panose="020B0604030504040204" pitchFamily="34" charset="0"/>
              </a:rPr>
              <a:t>programming language </a:t>
            </a:r>
            <a:r>
              <a:rPr lang="en-IN" sz="1400" dirty="0">
                <a:latin typeface="Tahoma" panose="020B0604030504040204" pitchFamily="34" charset="0"/>
                <a:ea typeface="Tahoma" panose="020B0604030504040204" pitchFamily="34" charset="0"/>
                <a:cs typeface="Tahoma" panose="020B0604030504040204" pitchFamily="34" charset="0"/>
              </a:rPr>
              <a:t>that </a:t>
            </a:r>
            <a:r>
              <a:rPr lang="en-IN" sz="1400" dirty="0" smtClean="0">
                <a:latin typeface="Tahoma" panose="020B0604030504040204" pitchFamily="34" charset="0"/>
                <a:ea typeface="Tahoma" panose="020B0604030504040204" pitchFamily="34" charset="0"/>
                <a:cs typeface="Tahoma" panose="020B0604030504040204" pitchFamily="34" charset="0"/>
              </a:rPr>
              <a:t>is</a:t>
            </a:r>
            <a:endParaRPr lang="en-IN" sz="1400" dirty="0">
              <a:latin typeface="Tahoma" panose="020B0604030504040204" pitchFamily="34" charset="0"/>
              <a:ea typeface="Tahoma" panose="020B0604030504040204" pitchFamily="34" charset="0"/>
              <a:cs typeface="Tahoma" panose="020B0604030504040204" pitchFamily="34" charset="0"/>
            </a:endParaRPr>
          </a:p>
        </p:txBody>
      </p:sp>
      <p:sp>
        <p:nvSpPr>
          <p:cNvPr id="6" name="Rectangle 5"/>
          <p:cNvSpPr/>
          <p:nvPr/>
        </p:nvSpPr>
        <p:spPr>
          <a:xfrm>
            <a:off x="429722" y="1844366"/>
            <a:ext cx="6852891" cy="1341073"/>
          </a:xfrm>
          <a:prstGeom prst="rect">
            <a:avLst/>
          </a:prstGeom>
        </p:spPr>
        <p:txBody>
          <a:bodyPr wrap="square">
            <a:spAutoFit/>
          </a:bodyPr>
          <a:lstStyle/>
          <a:p>
            <a:pPr marL="285750" indent="-285750">
              <a:lnSpc>
                <a:spcPct val="150000"/>
              </a:lnSpc>
              <a:buFont typeface="Symbol" panose="05050102010706020507" pitchFamily="18" charset="2"/>
              <a:buChar char=""/>
            </a:pPr>
            <a:r>
              <a:rPr lang="en-IN" sz="1400" dirty="0" smtClean="0">
                <a:latin typeface="Tahoma" panose="020B0604030504040204" pitchFamily="34" charset="0"/>
                <a:ea typeface="Tahoma" panose="020B0604030504040204" pitchFamily="34" charset="0"/>
                <a:cs typeface="Tahoma" panose="020B0604030504040204" pitchFamily="34" charset="0"/>
              </a:rPr>
              <a:t>concurrent</a:t>
            </a:r>
          </a:p>
          <a:p>
            <a:pPr marL="285750" indent="-285750">
              <a:lnSpc>
                <a:spcPct val="150000"/>
              </a:lnSpc>
              <a:buFont typeface="Symbol" panose="05050102010706020507" pitchFamily="18" charset="2"/>
              <a:buChar char=""/>
            </a:pPr>
            <a:r>
              <a:rPr lang="en-IN" sz="1400" dirty="0" smtClean="0">
                <a:latin typeface="Tahoma" panose="020B0604030504040204" pitchFamily="34" charset="0"/>
                <a:ea typeface="Tahoma" panose="020B0604030504040204" pitchFamily="34" charset="0"/>
                <a:cs typeface="Tahoma" panose="020B0604030504040204" pitchFamily="34" charset="0"/>
              </a:rPr>
              <a:t>class-based</a:t>
            </a:r>
          </a:p>
          <a:p>
            <a:pPr marL="285750" indent="-285750">
              <a:lnSpc>
                <a:spcPct val="150000"/>
              </a:lnSpc>
              <a:buFont typeface="Symbol" panose="05050102010706020507" pitchFamily="18" charset="2"/>
              <a:buChar char=""/>
            </a:pPr>
            <a:r>
              <a:rPr lang="en-IN" sz="1400" dirty="0" smtClean="0">
                <a:latin typeface="Tahoma" panose="020B0604030504040204" pitchFamily="34" charset="0"/>
                <a:ea typeface="Tahoma" panose="020B0604030504040204" pitchFamily="34" charset="0"/>
                <a:cs typeface="Tahoma" panose="020B0604030504040204" pitchFamily="34" charset="0"/>
              </a:rPr>
              <a:t>object-oriented </a:t>
            </a:r>
          </a:p>
          <a:p>
            <a:pPr marL="285750" indent="-285750">
              <a:lnSpc>
                <a:spcPct val="150000"/>
              </a:lnSpc>
              <a:buFont typeface="Symbol" panose="05050102010706020507" pitchFamily="18" charset="2"/>
              <a:buChar char=""/>
            </a:pPr>
            <a:r>
              <a:rPr lang="en-IN" sz="1400" dirty="0" smtClean="0">
                <a:latin typeface="Tahoma" panose="020B0604030504040204" pitchFamily="34" charset="0"/>
                <a:ea typeface="Tahoma" panose="020B0604030504040204" pitchFamily="34" charset="0"/>
                <a:cs typeface="Tahoma" panose="020B0604030504040204" pitchFamily="34" charset="0"/>
              </a:rPr>
              <a:t>specifically </a:t>
            </a:r>
            <a:r>
              <a:rPr lang="en-IN" sz="1400" dirty="0">
                <a:latin typeface="Tahoma" panose="020B0604030504040204" pitchFamily="34" charset="0"/>
                <a:ea typeface="Tahoma" panose="020B0604030504040204" pitchFamily="34" charset="0"/>
                <a:cs typeface="Tahoma" panose="020B0604030504040204" pitchFamily="34" charset="0"/>
              </a:rPr>
              <a:t>designed to have as few implementation dependencies as possible.</a:t>
            </a:r>
          </a:p>
        </p:txBody>
      </p:sp>
    </p:spTree>
    <p:extLst>
      <p:ext uri="{BB962C8B-B14F-4D97-AF65-F5344CB8AC3E}">
        <p14:creationId xmlns:p14="http://schemas.microsoft.com/office/powerpoint/2010/main" val="1225899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8562" y="165370"/>
            <a:ext cx="2345194" cy="492443"/>
          </a:xfrm>
          <a:prstGeom prst="rect">
            <a:avLst/>
          </a:prstGeom>
          <a:noFill/>
        </p:spPr>
        <p:txBody>
          <a:bodyPr wrap="none" rtlCol="0">
            <a:spAutoFit/>
          </a:bodyPr>
          <a:lstStyle/>
          <a:p>
            <a:r>
              <a:rPr lang="en-US" sz="2600" dirty="0" smtClean="0"/>
              <a:t>Features of Java</a:t>
            </a:r>
            <a:endParaRPr lang="en-IN" sz="2600" dirty="0"/>
          </a:p>
        </p:txBody>
      </p:sp>
      <p:sp>
        <p:nvSpPr>
          <p:cNvPr id="4" name="Rectangle 3"/>
          <p:cNvSpPr/>
          <p:nvPr/>
        </p:nvSpPr>
        <p:spPr>
          <a:xfrm>
            <a:off x="467756" y="738486"/>
            <a:ext cx="2286000" cy="3323987"/>
          </a:xfrm>
          <a:prstGeom prst="rect">
            <a:avLst/>
          </a:prstGeom>
        </p:spPr>
        <p:txBody>
          <a:bodyPr wrap="square">
            <a:spAutoFit/>
          </a:bodyPr>
          <a:lstStyle/>
          <a:p>
            <a:pPr>
              <a:lnSpc>
                <a:spcPct val="150000"/>
              </a:lnSpc>
            </a:pPr>
            <a:r>
              <a:rPr 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Java is:</a:t>
            </a:r>
            <a:endParaRPr lang="en-IN" sz="1400" dirty="0" smtClean="0">
              <a:solidFill>
                <a:srgbClr val="0070C0"/>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Symbol" panose="05050102010706020507" pitchFamily="18" charset="2"/>
              <a:buChar char="®"/>
            </a:pPr>
            <a:r>
              <a:rPr lang="en-IN" sz="1400" dirty="0" smtClean="0">
                <a:latin typeface="Tahoma" panose="020B0604030504040204" pitchFamily="34" charset="0"/>
                <a:ea typeface="Tahoma" panose="020B0604030504040204" pitchFamily="34" charset="0"/>
                <a:cs typeface="Tahoma" panose="020B0604030504040204" pitchFamily="34" charset="0"/>
              </a:rPr>
              <a:t>Simple</a:t>
            </a:r>
          </a:p>
          <a:p>
            <a:pPr marL="285750" indent="-285750">
              <a:lnSpc>
                <a:spcPct val="150000"/>
              </a:lnSpc>
              <a:buFont typeface="Symbol" panose="05050102010706020507" pitchFamily="18" charset="2"/>
              <a:buChar char="®"/>
            </a:pPr>
            <a:r>
              <a:rPr lang="en-IN" sz="1400" dirty="0" smtClean="0">
                <a:latin typeface="Tahoma" panose="020B0604030504040204" pitchFamily="34" charset="0"/>
                <a:ea typeface="Tahoma" panose="020B0604030504040204" pitchFamily="34" charset="0"/>
                <a:cs typeface="Tahoma" panose="020B0604030504040204" pitchFamily="34" charset="0"/>
              </a:rPr>
              <a:t>Secure</a:t>
            </a:r>
          </a:p>
          <a:p>
            <a:pPr marL="285750" indent="-285750">
              <a:lnSpc>
                <a:spcPct val="150000"/>
              </a:lnSpc>
              <a:buFont typeface="Symbol" panose="05050102010706020507" pitchFamily="18" charset="2"/>
              <a:buChar char="®"/>
            </a:pPr>
            <a:r>
              <a:rPr lang="en-IN" sz="1400" dirty="0" smtClean="0">
                <a:latin typeface="Tahoma" panose="020B0604030504040204" pitchFamily="34" charset="0"/>
                <a:ea typeface="Tahoma" panose="020B0604030504040204" pitchFamily="34" charset="0"/>
                <a:cs typeface="Tahoma" panose="020B0604030504040204" pitchFamily="34" charset="0"/>
              </a:rPr>
              <a:t>Portable </a:t>
            </a:r>
          </a:p>
          <a:p>
            <a:pPr marL="285750" indent="-285750">
              <a:lnSpc>
                <a:spcPct val="150000"/>
              </a:lnSpc>
              <a:buFont typeface="Symbol" panose="05050102010706020507" pitchFamily="18" charset="2"/>
              <a:buChar char="®"/>
            </a:pPr>
            <a:r>
              <a:rPr lang="en-IN" sz="1400" dirty="0" smtClean="0">
                <a:latin typeface="Tahoma" panose="020B0604030504040204" pitchFamily="34" charset="0"/>
                <a:ea typeface="Tahoma" panose="020B0604030504040204" pitchFamily="34" charset="0"/>
                <a:cs typeface="Tahoma" panose="020B0604030504040204" pitchFamily="34" charset="0"/>
              </a:rPr>
              <a:t>Object oriented</a:t>
            </a:r>
            <a:endParaRPr lang="en-IN" sz="1400" dirty="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Symbol" panose="05050102010706020507" pitchFamily="18" charset="2"/>
              <a:buChar char="®"/>
            </a:pPr>
            <a:r>
              <a:rPr lang="en-IN" sz="1400" dirty="0" smtClean="0">
                <a:latin typeface="Tahoma" panose="020B0604030504040204" pitchFamily="34" charset="0"/>
                <a:ea typeface="Tahoma" panose="020B0604030504040204" pitchFamily="34" charset="0"/>
                <a:cs typeface="Tahoma" panose="020B0604030504040204" pitchFamily="34" charset="0"/>
              </a:rPr>
              <a:t>Robust</a:t>
            </a:r>
          </a:p>
          <a:p>
            <a:pPr marL="285750" indent="-285750">
              <a:lnSpc>
                <a:spcPct val="150000"/>
              </a:lnSpc>
              <a:buFont typeface="Symbol" panose="05050102010706020507" pitchFamily="18" charset="2"/>
              <a:buChar char="®"/>
            </a:pPr>
            <a:r>
              <a:rPr lang="en-IN" sz="1400" dirty="0" smtClean="0">
                <a:latin typeface="Tahoma" panose="020B0604030504040204" pitchFamily="34" charset="0"/>
                <a:ea typeface="Tahoma" panose="020B0604030504040204" pitchFamily="34" charset="0"/>
                <a:cs typeface="Tahoma" panose="020B0604030504040204" pitchFamily="34" charset="0"/>
              </a:rPr>
              <a:t>Multi-threaded</a:t>
            </a:r>
          </a:p>
          <a:p>
            <a:pPr marL="285750" indent="-285750">
              <a:lnSpc>
                <a:spcPct val="150000"/>
              </a:lnSpc>
              <a:buFont typeface="Symbol" panose="05050102010706020507" pitchFamily="18" charset="2"/>
              <a:buChar char="®"/>
            </a:pPr>
            <a:r>
              <a:rPr lang="en-IN" sz="1400" dirty="0" smtClean="0">
                <a:latin typeface="Tahoma" panose="020B0604030504040204" pitchFamily="34" charset="0"/>
                <a:ea typeface="Tahoma" panose="020B0604030504040204" pitchFamily="34" charset="0"/>
                <a:cs typeface="Tahoma" panose="020B0604030504040204" pitchFamily="34" charset="0"/>
              </a:rPr>
              <a:t>Architecture neutral</a:t>
            </a:r>
            <a:endParaRPr lang="en-IN" sz="1400" dirty="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Symbol" panose="05050102010706020507" pitchFamily="18" charset="2"/>
              <a:buChar char="®"/>
            </a:pPr>
            <a:r>
              <a:rPr lang="en-IN" sz="1400" dirty="0">
                <a:latin typeface="Tahoma" panose="020B0604030504040204" pitchFamily="34" charset="0"/>
                <a:ea typeface="Tahoma" panose="020B0604030504040204" pitchFamily="34" charset="0"/>
                <a:cs typeface="Tahoma" panose="020B0604030504040204" pitchFamily="34" charset="0"/>
              </a:rPr>
              <a:t>High </a:t>
            </a:r>
            <a:r>
              <a:rPr lang="en-IN" sz="1400" dirty="0" smtClean="0">
                <a:latin typeface="Tahoma" panose="020B0604030504040204" pitchFamily="34" charset="0"/>
                <a:ea typeface="Tahoma" panose="020B0604030504040204" pitchFamily="34" charset="0"/>
                <a:cs typeface="Tahoma" panose="020B0604030504040204" pitchFamily="34" charset="0"/>
              </a:rPr>
              <a:t>performance</a:t>
            </a:r>
          </a:p>
          <a:p>
            <a:pPr marL="285750" indent="-285750">
              <a:lnSpc>
                <a:spcPct val="150000"/>
              </a:lnSpc>
              <a:buFont typeface="Symbol" panose="05050102010706020507" pitchFamily="18" charset="2"/>
              <a:buChar char="®"/>
            </a:pPr>
            <a:r>
              <a:rPr lang="en-IN" sz="1400" dirty="0" smtClean="0">
                <a:latin typeface="Tahoma" panose="020B0604030504040204" pitchFamily="34" charset="0"/>
                <a:ea typeface="Tahoma" panose="020B0604030504040204" pitchFamily="34" charset="0"/>
                <a:cs typeface="Tahoma" panose="020B0604030504040204" pitchFamily="34" charset="0"/>
              </a:rPr>
              <a:t>Distributed</a:t>
            </a:r>
            <a:endParaRPr lang="en-IN"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71939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8834" y="166936"/>
            <a:ext cx="6197175" cy="492443"/>
          </a:xfrm>
          <a:prstGeom prst="rect">
            <a:avLst/>
          </a:prstGeom>
          <a:noFill/>
        </p:spPr>
        <p:txBody>
          <a:bodyPr wrap="square" rtlCol="0">
            <a:spAutoFit/>
          </a:bodyPr>
          <a:lstStyle/>
          <a:p>
            <a:r>
              <a:rPr lang="en-US" sz="2600" dirty="0" smtClean="0">
                <a:solidFill>
                  <a:prstClr val="black"/>
                </a:solidFill>
              </a:rPr>
              <a:t>Where Java is Used?</a:t>
            </a:r>
            <a:endParaRPr lang="en-IN" sz="2600" dirty="0">
              <a:solidFill>
                <a:prstClr val="black"/>
              </a:solidFill>
            </a:endParaRPr>
          </a:p>
        </p:txBody>
      </p:sp>
      <p:sp>
        <p:nvSpPr>
          <p:cNvPr id="6" name="Rectangle 5"/>
          <p:cNvSpPr/>
          <p:nvPr/>
        </p:nvSpPr>
        <p:spPr>
          <a:xfrm>
            <a:off x="460478" y="886548"/>
            <a:ext cx="7810218" cy="3323987"/>
          </a:xfrm>
          <a:prstGeom prst="rect">
            <a:avLst/>
          </a:prstGeom>
        </p:spPr>
        <p:txBody>
          <a:bodyPr wrap="square">
            <a:spAutoFit/>
          </a:bodyPr>
          <a:lstStyle/>
          <a:p>
            <a:pPr algn="just"/>
            <a:r>
              <a:rPr lang="en-IN" sz="1400" dirty="0" smtClean="0">
                <a:solidFill>
                  <a:prstClr val="black"/>
                </a:solidFill>
                <a:latin typeface="Tahoma" panose="020B0604030504040204" pitchFamily="34" charset="0"/>
              </a:rPr>
              <a:t>Java is used in various enterprise level application/frameworks all around the world.</a:t>
            </a:r>
          </a:p>
          <a:p>
            <a:pPr algn="just"/>
            <a:endParaRPr lang="en-US" sz="1400" dirty="0">
              <a:solidFill>
                <a:prstClr val="black"/>
              </a:solidFill>
              <a:latin typeface="Tahoma" panose="020B0604030504040204" pitchFamily="34" charset="0"/>
            </a:endParaRPr>
          </a:p>
          <a:p>
            <a:pPr algn="just"/>
            <a:r>
              <a:rPr lang="en-US" sz="1400" dirty="0" smtClean="0">
                <a:solidFill>
                  <a:prstClr val="black"/>
                </a:solidFill>
                <a:latin typeface="Tahoma" panose="020B0604030504040204" pitchFamily="34" charset="0"/>
                <a:ea typeface="Tahoma" panose="020B0604030504040204" pitchFamily="34" charset="0"/>
                <a:cs typeface="Tahoma" panose="020B0604030504040204" pitchFamily="34" charset="0"/>
              </a:rPr>
              <a:t>Java is used:</a:t>
            </a:r>
          </a:p>
          <a:p>
            <a:pPr algn="just"/>
            <a:endParaRPr lang="en-US" sz="1400"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Symbol" panose="05050102010706020507" pitchFamily="18" charset="2"/>
              <a:buChar char=""/>
            </a:pPr>
            <a:r>
              <a:rPr lang="en-IN" sz="1400" dirty="0" smtClean="0">
                <a:solidFill>
                  <a:prstClr val="black"/>
                </a:solidFill>
                <a:latin typeface="Tahoma" panose="020B0604030504040204" pitchFamily="34" charset="0"/>
                <a:ea typeface="Tahoma" panose="020B0604030504040204" pitchFamily="34" charset="0"/>
                <a:cs typeface="Tahoma" panose="020B0604030504040204" pitchFamily="34" charset="0"/>
              </a:rPr>
              <a:t>in </a:t>
            </a:r>
            <a:r>
              <a:rPr lang="en-IN" sz="1400" dirty="0">
                <a:solidFill>
                  <a:prstClr val="black"/>
                </a:solidFill>
                <a:latin typeface="Tahoma" panose="020B0604030504040204" pitchFamily="34" charset="0"/>
                <a:ea typeface="Tahoma" panose="020B0604030504040204" pitchFamily="34" charset="0"/>
                <a:cs typeface="Tahoma" panose="020B0604030504040204" pitchFamily="34" charset="0"/>
              </a:rPr>
              <a:t>over 850 million </a:t>
            </a:r>
            <a:r>
              <a:rPr lang="en-IN" sz="1400" dirty="0" smtClean="0">
                <a:solidFill>
                  <a:prstClr val="black"/>
                </a:solidFill>
                <a:latin typeface="Tahoma" panose="020B0604030504040204" pitchFamily="34" charset="0"/>
                <a:ea typeface="Tahoma" panose="020B0604030504040204" pitchFamily="34" charset="0"/>
                <a:cs typeface="Tahoma" panose="020B0604030504040204" pitchFamily="34" charset="0"/>
              </a:rPr>
              <a:t>PCs as </a:t>
            </a:r>
            <a:r>
              <a:rPr lang="en-IN" sz="1400" dirty="0">
                <a:solidFill>
                  <a:srgbClr val="0070C0"/>
                </a:solidFill>
                <a:latin typeface="Tahoma" panose="020B0604030504040204" pitchFamily="34" charset="0"/>
                <a:ea typeface="Tahoma" panose="020B0604030504040204" pitchFamily="34" charset="0"/>
                <a:cs typeface="Tahoma" panose="020B0604030504040204" pitchFamily="34" charset="0"/>
              </a:rPr>
              <a:t>Java Runtime </a:t>
            </a:r>
            <a:r>
              <a:rPr lang="en-IN"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Environment</a:t>
            </a:r>
          </a:p>
          <a:p>
            <a:pPr marL="285750" indent="-285750" algn="just">
              <a:buFont typeface="Symbol" panose="05050102010706020507" pitchFamily="18" charset="2"/>
              <a:buChar char=""/>
            </a:pPr>
            <a:r>
              <a:rPr lang="en-US" sz="1400" dirty="0" smtClean="0">
                <a:solidFill>
                  <a:prstClr val="black"/>
                </a:solidFill>
                <a:latin typeface="Tahoma" panose="020B0604030504040204" pitchFamily="34" charset="0"/>
                <a:ea typeface="Tahoma" panose="020B0604030504040204" pitchFamily="34" charset="0"/>
                <a:cs typeface="Tahoma" panose="020B0604030504040204" pitchFamily="34" charset="0"/>
              </a:rPr>
              <a:t>to develop </a:t>
            </a:r>
            <a:r>
              <a:rPr 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Android Applications</a:t>
            </a:r>
          </a:p>
          <a:p>
            <a:pPr marL="285750" indent="-285750" algn="just">
              <a:buFont typeface="Symbol" panose="05050102010706020507" pitchFamily="18" charset="2"/>
              <a:buChar char=""/>
            </a:pPr>
            <a:r>
              <a:rPr lang="en-US" sz="1400" dirty="0">
                <a:solidFill>
                  <a:prstClr val="black"/>
                </a:solidFill>
                <a:latin typeface="Tahoma" panose="020B0604030504040204" pitchFamily="34" charset="0"/>
                <a:ea typeface="Tahoma" panose="020B0604030504040204" pitchFamily="34" charset="0"/>
                <a:cs typeface="Tahoma" panose="020B0604030504040204" pitchFamily="34" charset="0"/>
              </a:rPr>
              <a:t>t</a:t>
            </a:r>
            <a:r>
              <a:rPr lang="en-US" sz="1400" dirty="0" smtClean="0">
                <a:solidFill>
                  <a:prstClr val="black"/>
                </a:solidFill>
                <a:latin typeface="Tahoma" panose="020B0604030504040204" pitchFamily="34" charset="0"/>
                <a:ea typeface="Tahoma" panose="020B0604030504040204" pitchFamily="34" charset="0"/>
                <a:cs typeface="Tahoma" panose="020B0604030504040204" pitchFamily="34" charset="0"/>
              </a:rPr>
              <a:t>o develop </a:t>
            </a:r>
            <a:r>
              <a:rPr lang="en-US"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Hadoop Applications</a:t>
            </a:r>
          </a:p>
          <a:p>
            <a:pPr marL="285750" indent="-285750" algn="just">
              <a:buFont typeface="Symbol" panose="05050102010706020507" pitchFamily="18" charset="2"/>
              <a:buChar char=""/>
            </a:pPr>
            <a:r>
              <a:rPr lang="en-US" sz="1400" dirty="0" smtClean="0">
                <a:solidFill>
                  <a:prstClr val="black"/>
                </a:solidFill>
                <a:latin typeface="Tahoma" panose="020B0604030504040204" pitchFamily="34" charset="0"/>
                <a:ea typeface="Tahoma" panose="020B0604030504040204" pitchFamily="34" charset="0"/>
                <a:cs typeface="Tahoma" panose="020B0604030504040204" pitchFamily="34" charset="0"/>
              </a:rPr>
              <a:t>to develop frameworks for:</a:t>
            </a:r>
          </a:p>
          <a:p>
            <a:pPr marL="971550" lvl="2" indent="-285750" algn="just">
              <a:buFont typeface="Tahoma" panose="020B0604030504040204" pitchFamily="34" charset="0"/>
              <a:buChar char="»"/>
            </a:pPr>
            <a:r>
              <a:rPr lang="en-US" sz="1400" dirty="0">
                <a:solidFill>
                  <a:srgbClr val="0070C0"/>
                </a:solidFill>
                <a:latin typeface="Tahoma" panose="020B0604030504040204" pitchFamily="34" charset="0"/>
              </a:rPr>
              <a:t>Hadoop</a:t>
            </a:r>
          </a:p>
          <a:p>
            <a:pPr marL="971550" lvl="2" indent="-285750" algn="just">
              <a:buFont typeface="Tahoma" panose="020B0604030504040204" pitchFamily="34" charset="0"/>
              <a:buChar char="»"/>
            </a:pPr>
            <a:r>
              <a:rPr lang="en-US" sz="1400" dirty="0">
                <a:solidFill>
                  <a:srgbClr val="0070C0"/>
                </a:solidFill>
                <a:latin typeface="Tahoma" panose="020B0604030504040204" pitchFamily="34" charset="0"/>
              </a:rPr>
              <a:t>Spring </a:t>
            </a:r>
          </a:p>
          <a:p>
            <a:pPr marL="971550" lvl="2" indent="-285750" algn="just">
              <a:buFont typeface="Tahoma" panose="020B0604030504040204" pitchFamily="34" charset="0"/>
              <a:buChar char="»"/>
            </a:pPr>
            <a:r>
              <a:rPr lang="en-US" sz="1400" dirty="0">
                <a:solidFill>
                  <a:srgbClr val="0070C0"/>
                </a:solidFill>
                <a:latin typeface="Tahoma" panose="020B0604030504040204" pitchFamily="34" charset="0"/>
              </a:rPr>
              <a:t>Hibernate</a:t>
            </a:r>
          </a:p>
          <a:p>
            <a:pPr marL="971550" lvl="2" indent="-285750" algn="just">
              <a:buFont typeface="Tahoma" panose="020B0604030504040204" pitchFamily="34" charset="0"/>
              <a:buChar char="»"/>
            </a:pPr>
            <a:r>
              <a:rPr lang="en-US" sz="1400" dirty="0">
                <a:solidFill>
                  <a:srgbClr val="0070C0"/>
                </a:solidFill>
                <a:latin typeface="Tahoma" panose="020B0604030504040204" pitchFamily="34" charset="0"/>
              </a:rPr>
              <a:t>Struct</a:t>
            </a:r>
          </a:p>
          <a:p>
            <a:pPr marL="285750" indent="-285750" algn="just">
              <a:buFont typeface="Arial" panose="020B0604020202020204" pitchFamily="34" charset="0"/>
              <a:buChar char="•"/>
            </a:pPr>
            <a:endParaRPr lang="en-US" sz="1400"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marL="285750" indent="-285750" algn="just">
              <a:buFont typeface="Symbol" panose="05050102010706020507" pitchFamily="18" charset="2"/>
              <a:buChar char=""/>
            </a:pPr>
            <a:r>
              <a:rPr lang="en-US" sz="1400" dirty="0" smtClean="0">
                <a:solidFill>
                  <a:prstClr val="black"/>
                </a:solidFill>
                <a:latin typeface="Tahoma" panose="020B0604030504040204" pitchFamily="34" charset="0"/>
                <a:ea typeface="Tahoma" panose="020B0604030504040204" pitchFamily="34" charset="0"/>
                <a:cs typeface="Tahoma" panose="020B0604030504040204" pitchFamily="34" charset="0"/>
              </a:rPr>
              <a:t>to develop </a:t>
            </a:r>
            <a:r>
              <a:rPr lang="en-IN" sz="1400" dirty="0">
                <a:solidFill>
                  <a:srgbClr val="0070C0"/>
                </a:solidFill>
                <a:latin typeface="Tahoma" panose="020B0604030504040204" pitchFamily="34" charset="0"/>
                <a:ea typeface="Tahoma" panose="020B0604030504040204" pitchFamily="34" charset="0"/>
                <a:cs typeface="Tahoma" panose="020B0604030504040204" pitchFamily="34" charset="0"/>
              </a:rPr>
              <a:t>B</a:t>
            </a:r>
            <a:r>
              <a:rPr lang="en-IN"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usiness </a:t>
            </a:r>
            <a:r>
              <a:rPr lang="en-IN" sz="1400" dirty="0">
                <a:solidFill>
                  <a:srgbClr val="0070C0"/>
                </a:solidFill>
                <a:latin typeface="Tahoma" panose="020B0604030504040204" pitchFamily="34" charset="0"/>
                <a:ea typeface="Tahoma" panose="020B0604030504040204" pitchFamily="34" charset="0"/>
                <a:cs typeface="Tahoma" panose="020B0604030504040204" pitchFamily="34" charset="0"/>
              </a:rPr>
              <a:t>P</a:t>
            </a:r>
            <a:r>
              <a:rPr lang="en-IN"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rocess </a:t>
            </a:r>
            <a:r>
              <a:rPr lang="en-IN" sz="1400" dirty="0">
                <a:solidFill>
                  <a:srgbClr val="0070C0"/>
                </a:solidFill>
                <a:latin typeface="Tahoma" panose="020B0604030504040204" pitchFamily="34" charset="0"/>
                <a:ea typeface="Tahoma" panose="020B0604030504040204" pitchFamily="34" charset="0"/>
                <a:cs typeface="Tahoma" panose="020B0604030504040204" pitchFamily="34" charset="0"/>
              </a:rPr>
              <a:t>M</a:t>
            </a:r>
            <a:r>
              <a:rPr lang="en-IN"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anagement</a:t>
            </a:r>
            <a:r>
              <a:rPr lang="en-IN" sz="1400" dirty="0">
                <a:solidFill>
                  <a:srgbClr val="0070C0"/>
                </a:solidFill>
                <a:latin typeface="Tahoma" panose="020B0604030504040204" pitchFamily="34" charset="0"/>
                <a:ea typeface="Tahoma" panose="020B0604030504040204" pitchFamily="34" charset="0"/>
                <a:cs typeface="Tahoma" panose="020B0604030504040204" pitchFamily="34" charset="0"/>
              </a:rPr>
              <a:t> (BPM) </a:t>
            </a:r>
            <a:r>
              <a:rPr lang="en-IN" sz="1400" dirty="0" smtClean="0">
                <a:solidFill>
                  <a:prstClr val="black"/>
                </a:solidFill>
                <a:latin typeface="Tahoma" panose="020B0604030504040204" pitchFamily="34" charset="0"/>
                <a:ea typeface="Tahoma" panose="020B0604030504040204" pitchFamily="34" charset="0"/>
                <a:cs typeface="Tahoma" panose="020B0604030504040204" pitchFamily="34" charset="0"/>
              </a:rPr>
              <a:t>tools.</a:t>
            </a:r>
          </a:p>
          <a:p>
            <a:pPr marL="285750" indent="-285750" algn="just">
              <a:buFont typeface="Symbol" panose="05050102010706020507" pitchFamily="18" charset="2"/>
              <a:buChar char=""/>
            </a:pPr>
            <a:r>
              <a:rPr lang="en-US" sz="1400" dirty="0" smtClean="0">
                <a:solidFill>
                  <a:prstClr val="black"/>
                </a:solidFill>
                <a:latin typeface="Tahoma" panose="020B0604030504040204" pitchFamily="34" charset="0"/>
                <a:ea typeface="Tahoma" panose="020B0604030504040204" pitchFamily="34" charset="0"/>
                <a:cs typeface="Tahoma" panose="020B0604030504040204" pitchFamily="34" charset="0"/>
              </a:rPr>
              <a:t>to develop </a:t>
            </a:r>
            <a:r>
              <a:rPr lang="en-IN" sz="1400" dirty="0">
                <a:solidFill>
                  <a:srgbClr val="0070C0"/>
                </a:solidFill>
                <a:latin typeface="Tahoma" panose="020B0604030504040204" pitchFamily="34" charset="0"/>
                <a:ea typeface="Tahoma" panose="020B0604030504040204" pitchFamily="34" charset="0"/>
                <a:cs typeface="Tahoma" panose="020B0604030504040204" pitchFamily="34" charset="0"/>
              </a:rPr>
              <a:t>W</a:t>
            </a:r>
            <a:r>
              <a:rPr lang="en-IN"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eb </a:t>
            </a:r>
            <a:r>
              <a:rPr lang="en-IN" sz="1400" dirty="0">
                <a:solidFill>
                  <a:srgbClr val="0070C0"/>
                </a:solidFill>
                <a:latin typeface="Tahoma" panose="020B0604030504040204" pitchFamily="34" charset="0"/>
                <a:ea typeface="Tahoma" panose="020B0604030504040204" pitchFamily="34" charset="0"/>
                <a:cs typeface="Tahoma" panose="020B0604030504040204" pitchFamily="34" charset="0"/>
              </a:rPr>
              <a:t>S</a:t>
            </a:r>
            <a:r>
              <a:rPr lang="en-IN"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ervers</a:t>
            </a:r>
            <a:r>
              <a:rPr lang="en-IN" sz="1400"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IN"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Application Servers, </a:t>
            </a:r>
            <a:r>
              <a:rPr lang="en-IN" sz="1400" dirty="0" smtClean="0">
                <a:solidFill>
                  <a:prstClr val="black"/>
                </a:solidFill>
                <a:latin typeface="Tahoma" panose="020B0604030504040204" pitchFamily="34" charset="0"/>
                <a:ea typeface="Tahoma" panose="020B0604030504040204" pitchFamily="34" charset="0"/>
                <a:cs typeface="Tahoma" panose="020B0604030504040204" pitchFamily="34" charset="0"/>
              </a:rPr>
              <a:t>etc.</a:t>
            </a:r>
          </a:p>
        </p:txBody>
      </p:sp>
    </p:spTree>
    <p:extLst>
      <p:ext uri="{BB962C8B-B14F-4D97-AF65-F5344CB8AC3E}">
        <p14:creationId xmlns:p14="http://schemas.microsoft.com/office/powerpoint/2010/main" val="873102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5835" y="170773"/>
            <a:ext cx="3001206" cy="492443"/>
          </a:xfrm>
          <a:prstGeom prst="rect">
            <a:avLst/>
          </a:prstGeom>
        </p:spPr>
        <p:txBody>
          <a:bodyPr wrap="none">
            <a:spAutoFit/>
          </a:bodyPr>
          <a:lstStyle/>
          <a:p>
            <a:r>
              <a:rPr lang="en-US" sz="2600" dirty="0">
                <a:latin typeface="+mj-lt"/>
              </a:rPr>
              <a:t>Technologies of Java </a:t>
            </a:r>
            <a:endParaRPr lang="en-IN" sz="2600" dirty="0">
              <a:latin typeface="+mj-lt"/>
            </a:endParaRPr>
          </a:p>
        </p:txBody>
      </p:sp>
      <p:sp>
        <p:nvSpPr>
          <p:cNvPr id="6" name="Rectangle 5"/>
          <p:cNvSpPr/>
          <p:nvPr/>
        </p:nvSpPr>
        <p:spPr>
          <a:xfrm>
            <a:off x="490946" y="913328"/>
            <a:ext cx="7246620" cy="2698551"/>
          </a:xfrm>
          <a:prstGeom prst="rect">
            <a:avLst/>
          </a:prstGeom>
        </p:spPr>
        <p:txBody>
          <a:bodyPr wrap="square">
            <a:spAutoFit/>
          </a:bodyPr>
          <a:lstStyle/>
          <a:p>
            <a:pPr algn="just"/>
            <a:r>
              <a:rPr lang="en-IN" sz="1400" dirty="0">
                <a:latin typeface="Tahoma" panose="020B0604030504040204" pitchFamily="34" charset="0"/>
                <a:ea typeface="Tahoma" panose="020B0604030504040204" pitchFamily="34" charset="0"/>
                <a:cs typeface="Tahoma" panose="020B0604030504040204" pitchFamily="34" charset="0"/>
              </a:rPr>
              <a:t>Some of the Technologies of </a:t>
            </a:r>
            <a:r>
              <a:rPr lang="en-IN" sz="1400" dirty="0" smtClean="0">
                <a:latin typeface="Tahoma" panose="020B0604030504040204" pitchFamily="34" charset="0"/>
                <a:ea typeface="Tahoma" panose="020B0604030504040204" pitchFamily="34" charset="0"/>
                <a:cs typeface="Tahoma" panose="020B0604030504040204" pitchFamily="34" charset="0"/>
              </a:rPr>
              <a:t>Java are:</a:t>
            </a:r>
          </a:p>
          <a:p>
            <a:pPr algn="just"/>
            <a:endParaRPr lang="en-IN" sz="14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just">
              <a:buClr>
                <a:schemeClr val="tx1"/>
              </a:buClr>
              <a:buFont typeface="Symbol" panose="05050102010706020507" pitchFamily="18" charset="2"/>
              <a:buChar char=""/>
            </a:pPr>
            <a:r>
              <a:rPr lang="en-IN"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JSP</a:t>
            </a:r>
            <a:r>
              <a:rPr lang="en-IN" sz="1400" dirty="0" smtClean="0">
                <a:latin typeface="Tahoma" panose="020B0604030504040204" pitchFamily="34" charset="0"/>
                <a:ea typeface="Tahoma" panose="020B0604030504040204" pitchFamily="34" charset="0"/>
                <a:cs typeface="Tahoma" panose="020B0604030504040204" pitchFamily="34" charset="0"/>
              </a:rPr>
              <a:t> - Java </a:t>
            </a:r>
            <a:r>
              <a:rPr lang="en-IN" sz="1400" dirty="0">
                <a:latin typeface="Tahoma" panose="020B0604030504040204" pitchFamily="34" charset="0"/>
                <a:ea typeface="Tahoma" panose="020B0604030504040204" pitchFamily="34" charset="0"/>
                <a:cs typeface="Tahoma" panose="020B0604030504040204" pitchFamily="34" charset="0"/>
              </a:rPr>
              <a:t>Server </a:t>
            </a:r>
            <a:r>
              <a:rPr lang="en-IN" sz="1400" dirty="0" smtClean="0">
                <a:latin typeface="Tahoma" panose="020B0604030504040204" pitchFamily="34" charset="0"/>
                <a:ea typeface="Tahoma" panose="020B0604030504040204" pitchFamily="34" charset="0"/>
                <a:cs typeface="Tahoma" panose="020B0604030504040204" pitchFamily="34" charset="0"/>
              </a:rPr>
              <a:t>Pages</a:t>
            </a:r>
            <a:r>
              <a:rPr lang="en-IN" sz="1400" dirty="0">
                <a:latin typeface="Tahoma" panose="020B0604030504040204" pitchFamily="34" charset="0"/>
                <a:ea typeface="Tahoma" panose="020B0604030504040204" pitchFamily="34" charset="0"/>
                <a:cs typeface="Tahoma" panose="020B0604030504040204" pitchFamily="34" charset="0"/>
              </a:rPr>
              <a:t>. </a:t>
            </a:r>
            <a:r>
              <a:rPr lang="en-IN" sz="1400" dirty="0" smtClean="0">
                <a:latin typeface="Tahoma" panose="020B0604030504040204" pitchFamily="34" charset="0"/>
                <a:ea typeface="Tahoma" panose="020B0604030504040204" pitchFamily="34" charset="0"/>
                <a:cs typeface="Tahoma" panose="020B0604030504040204" pitchFamily="34" charset="0"/>
              </a:rPr>
              <a:t>This </a:t>
            </a:r>
            <a:r>
              <a:rPr lang="en-IN" sz="1400" dirty="0">
                <a:latin typeface="Tahoma" panose="020B0604030504040204" pitchFamily="34" charset="0"/>
                <a:ea typeface="Tahoma" panose="020B0604030504040204" pitchFamily="34" charset="0"/>
                <a:cs typeface="Tahoma" panose="020B0604030504040204" pitchFamily="34" charset="0"/>
              </a:rPr>
              <a:t>technology is used to display web pages</a:t>
            </a:r>
            <a:r>
              <a:rPr lang="en-IN" sz="1400" dirty="0" smtClean="0">
                <a:latin typeface="Tahoma" panose="020B0604030504040204" pitchFamily="34" charset="0"/>
                <a:ea typeface="Tahoma" panose="020B0604030504040204" pitchFamily="34" charset="0"/>
                <a:cs typeface="Tahoma" panose="020B0604030504040204" pitchFamily="34" charset="0"/>
              </a:rPr>
              <a:t>.</a:t>
            </a:r>
          </a:p>
          <a:p>
            <a:pPr marL="285750" indent="-285750" algn="just">
              <a:buClr>
                <a:schemeClr val="tx1"/>
              </a:buClr>
              <a:buFont typeface="Symbol" panose="05050102010706020507" pitchFamily="18" charset="2"/>
              <a:buChar char=""/>
            </a:pPr>
            <a:endParaRPr lang="en-IN" sz="1400" dirty="0">
              <a:latin typeface="Tahoma" panose="020B0604030504040204" pitchFamily="34" charset="0"/>
              <a:ea typeface="Tahoma" panose="020B0604030504040204" pitchFamily="34" charset="0"/>
              <a:cs typeface="Tahoma" panose="020B0604030504040204" pitchFamily="34" charset="0"/>
            </a:endParaRPr>
          </a:p>
          <a:p>
            <a:pPr marL="285750" indent="-285750" algn="just">
              <a:buClr>
                <a:schemeClr val="tx1"/>
              </a:buClr>
              <a:buFont typeface="Symbol" panose="05050102010706020507" pitchFamily="18" charset="2"/>
              <a:buChar char=""/>
            </a:pPr>
            <a:r>
              <a:rPr lang="en-IN"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Spring</a:t>
            </a:r>
            <a:r>
              <a:rPr lang="en-IN" sz="1400" dirty="0" smtClean="0">
                <a:latin typeface="Tahoma" panose="020B0604030504040204" pitchFamily="34" charset="0"/>
                <a:ea typeface="Tahoma" panose="020B0604030504040204" pitchFamily="34" charset="0"/>
                <a:cs typeface="Tahoma" panose="020B0604030504040204" pitchFamily="34" charset="0"/>
              </a:rPr>
              <a:t> </a:t>
            </a:r>
            <a:r>
              <a:rPr lang="en-IN" sz="1400" dirty="0">
                <a:latin typeface="Tahoma" panose="020B0604030504040204" pitchFamily="34" charset="0"/>
                <a:ea typeface="Tahoma" panose="020B0604030504040204" pitchFamily="34" charset="0"/>
                <a:cs typeface="Tahoma" panose="020B0604030504040204" pitchFamily="34" charset="0"/>
              </a:rPr>
              <a:t>- This framework is used to write </a:t>
            </a:r>
            <a:r>
              <a:rPr lang="en-IN" sz="1400" dirty="0" smtClean="0">
                <a:latin typeface="Tahoma" panose="020B0604030504040204" pitchFamily="34" charset="0"/>
                <a:ea typeface="Tahoma" panose="020B0604030504040204" pitchFamily="34" charset="0"/>
                <a:cs typeface="Tahoma" panose="020B0604030504040204" pitchFamily="34" charset="0"/>
              </a:rPr>
              <a:t>project/business </a:t>
            </a:r>
            <a:r>
              <a:rPr lang="en-IN" sz="1400" dirty="0">
                <a:latin typeface="Tahoma" panose="020B0604030504040204" pitchFamily="34" charset="0"/>
                <a:ea typeface="Tahoma" panose="020B0604030504040204" pitchFamily="34" charset="0"/>
                <a:cs typeface="Tahoma" panose="020B0604030504040204" pitchFamily="34" charset="0"/>
              </a:rPr>
              <a:t>logic. </a:t>
            </a:r>
            <a:r>
              <a:rPr lang="en-IN" sz="1400" dirty="0" smtClean="0">
                <a:latin typeface="Tahoma" panose="020B0604030504040204" pitchFamily="34" charset="0"/>
                <a:ea typeface="Tahoma" panose="020B0604030504040204" pitchFamily="34" charset="0"/>
                <a:cs typeface="Tahoma" panose="020B0604030504040204" pitchFamily="34" charset="0"/>
              </a:rPr>
              <a:t>It </a:t>
            </a:r>
            <a:r>
              <a:rPr lang="en-IN" sz="1400" dirty="0">
                <a:latin typeface="Tahoma" panose="020B0604030504040204" pitchFamily="34" charset="0"/>
                <a:ea typeface="Tahoma" panose="020B0604030504040204" pitchFamily="34" charset="0"/>
                <a:cs typeface="Tahoma" panose="020B0604030504040204" pitchFamily="34" charset="0"/>
              </a:rPr>
              <a:t>is used widely in the industry and it has all the technologies of </a:t>
            </a:r>
            <a:r>
              <a:rPr lang="en-IN" sz="1400" dirty="0" smtClean="0">
                <a:latin typeface="Tahoma" panose="020B0604030504040204" pitchFamily="34" charset="0"/>
                <a:ea typeface="Tahoma" panose="020B0604030504040204" pitchFamily="34" charset="0"/>
                <a:cs typeface="Tahoma" panose="020B0604030504040204" pitchFamily="34" charset="0"/>
              </a:rPr>
              <a:t>Java </a:t>
            </a:r>
            <a:r>
              <a:rPr lang="en-IN" sz="1400" dirty="0">
                <a:latin typeface="Tahoma" panose="020B0604030504040204" pitchFamily="34" charset="0"/>
                <a:ea typeface="Tahoma" panose="020B0604030504040204" pitchFamily="34" charset="0"/>
                <a:cs typeface="Tahoma" panose="020B0604030504040204" pitchFamily="34" charset="0"/>
              </a:rPr>
              <a:t>which is supported right now. </a:t>
            </a:r>
            <a:endParaRPr lang="en-IN" sz="1400" dirty="0" smtClean="0">
              <a:latin typeface="Tahoma" panose="020B0604030504040204" pitchFamily="34" charset="0"/>
              <a:ea typeface="Tahoma" panose="020B0604030504040204" pitchFamily="34" charset="0"/>
              <a:cs typeface="Tahoma" panose="020B0604030504040204" pitchFamily="34" charset="0"/>
            </a:endParaRPr>
          </a:p>
          <a:p>
            <a:pPr marL="285750" indent="-285750" algn="just">
              <a:buClr>
                <a:schemeClr val="tx1"/>
              </a:buClr>
              <a:buFont typeface="Symbol" panose="05050102010706020507" pitchFamily="18" charset="2"/>
              <a:buChar char=""/>
            </a:pPr>
            <a:endParaRPr lang="en-IN" sz="1400" dirty="0">
              <a:latin typeface="Tahoma" panose="020B0604030504040204" pitchFamily="34" charset="0"/>
              <a:ea typeface="Tahoma" panose="020B0604030504040204" pitchFamily="34" charset="0"/>
              <a:cs typeface="Tahoma" panose="020B0604030504040204" pitchFamily="34" charset="0"/>
            </a:endParaRPr>
          </a:p>
          <a:p>
            <a:pPr marL="285750" indent="-285750" algn="just">
              <a:buClr>
                <a:schemeClr val="tx1"/>
              </a:buClr>
              <a:buFont typeface="Symbol" panose="05050102010706020507" pitchFamily="18" charset="2"/>
              <a:buChar char=""/>
            </a:pPr>
            <a:r>
              <a:rPr lang="en-IN"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JDBC</a:t>
            </a:r>
            <a:r>
              <a:rPr lang="en-IN" sz="1400" dirty="0" smtClean="0">
                <a:latin typeface="Tahoma" panose="020B0604030504040204" pitchFamily="34" charset="0"/>
                <a:ea typeface="Tahoma" panose="020B0604030504040204" pitchFamily="34" charset="0"/>
                <a:cs typeface="Tahoma" panose="020B0604030504040204" pitchFamily="34" charset="0"/>
              </a:rPr>
              <a:t> - Java </a:t>
            </a:r>
            <a:r>
              <a:rPr lang="en-IN" sz="1400" dirty="0">
                <a:latin typeface="Tahoma" panose="020B0604030504040204" pitchFamily="34" charset="0"/>
                <a:ea typeface="Tahoma" panose="020B0604030504040204" pitchFamily="34" charset="0"/>
                <a:cs typeface="Tahoma" panose="020B0604030504040204" pitchFamily="34" charset="0"/>
              </a:rPr>
              <a:t>D</a:t>
            </a:r>
            <a:r>
              <a:rPr lang="en-IN" sz="1400" dirty="0" smtClean="0">
                <a:latin typeface="Tahoma" panose="020B0604030504040204" pitchFamily="34" charset="0"/>
                <a:ea typeface="Tahoma" panose="020B0604030504040204" pitchFamily="34" charset="0"/>
                <a:cs typeface="Tahoma" panose="020B0604030504040204" pitchFamily="34" charset="0"/>
              </a:rPr>
              <a:t>atabase </a:t>
            </a:r>
            <a:r>
              <a:rPr lang="en-IN" sz="1400" dirty="0">
                <a:latin typeface="Tahoma" panose="020B0604030504040204" pitchFamily="34" charset="0"/>
                <a:ea typeface="Tahoma" panose="020B0604030504040204" pitchFamily="34" charset="0"/>
                <a:cs typeface="Tahoma" panose="020B0604030504040204" pitchFamily="34" charset="0"/>
              </a:rPr>
              <a:t>C</a:t>
            </a:r>
            <a:r>
              <a:rPr lang="en-IN" sz="1400" dirty="0" smtClean="0">
                <a:latin typeface="Tahoma" panose="020B0604030504040204" pitchFamily="34" charset="0"/>
                <a:ea typeface="Tahoma" panose="020B0604030504040204" pitchFamily="34" charset="0"/>
                <a:cs typeface="Tahoma" panose="020B0604030504040204" pitchFamily="34" charset="0"/>
              </a:rPr>
              <a:t>onnectivity.</a:t>
            </a:r>
          </a:p>
          <a:p>
            <a:pPr marL="285750" indent="-285750" algn="just">
              <a:buClr>
                <a:schemeClr val="tx1"/>
              </a:buClr>
              <a:buFont typeface="Symbol" panose="05050102010706020507" pitchFamily="18" charset="2"/>
              <a:buChar char=""/>
            </a:pPr>
            <a:endParaRPr lang="en-IN" sz="1400" dirty="0">
              <a:latin typeface="Tahoma" panose="020B0604030504040204" pitchFamily="34" charset="0"/>
              <a:ea typeface="Tahoma" panose="020B0604030504040204" pitchFamily="34" charset="0"/>
              <a:cs typeface="Tahoma" panose="020B0604030504040204" pitchFamily="34" charset="0"/>
            </a:endParaRPr>
          </a:p>
          <a:p>
            <a:pPr marL="285750" indent="-285750" algn="just">
              <a:buClr>
                <a:schemeClr val="tx1"/>
              </a:buClr>
              <a:buFont typeface="Symbol" panose="05050102010706020507" pitchFamily="18" charset="2"/>
              <a:buChar char=""/>
            </a:pPr>
            <a:r>
              <a:rPr lang="en-IN" sz="1400" dirty="0" smtClean="0">
                <a:solidFill>
                  <a:srgbClr val="0070C0"/>
                </a:solidFill>
                <a:latin typeface="Tahoma" panose="020B0604030504040204" pitchFamily="34" charset="0"/>
                <a:ea typeface="Tahoma" panose="020B0604030504040204" pitchFamily="34" charset="0"/>
                <a:cs typeface="Tahoma" panose="020B0604030504040204" pitchFamily="34" charset="0"/>
              </a:rPr>
              <a:t>Hibernate</a:t>
            </a:r>
            <a:r>
              <a:rPr lang="en-IN" sz="1400" dirty="0" smtClean="0">
                <a:latin typeface="Tahoma" panose="020B0604030504040204" pitchFamily="34" charset="0"/>
                <a:ea typeface="Tahoma" panose="020B0604030504040204" pitchFamily="34" charset="0"/>
                <a:cs typeface="Tahoma" panose="020B0604030504040204" pitchFamily="34" charset="0"/>
              </a:rPr>
              <a:t> - A </a:t>
            </a:r>
            <a:r>
              <a:rPr lang="en-IN" sz="1400" dirty="0">
                <a:latin typeface="Tahoma" panose="020B0604030504040204" pitchFamily="34" charset="0"/>
                <a:ea typeface="Tahoma" panose="020B0604030504040204" pitchFamily="34" charset="0"/>
                <a:cs typeface="Tahoma" panose="020B0604030504040204" pitchFamily="34" charset="0"/>
              </a:rPr>
              <a:t>framework which is used to connect to database and built on JDBC.</a:t>
            </a:r>
          </a:p>
          <a:p>
            <a:pPr algn="just"/>
            <a:r>
              <a:rPr lang="en-IN" sz="1400" dirty="0">
                <a:latin typeface="Tahoma" panose="020B0604030504040204" pitchFamily="34" charset="0"/>
                <a:ea typeface="Tahoma" panose="020B0604030504040204" pitchFamily="34" charset="0"/>
                <a:cs typeface="Tahoma" panose="020B0604030504040204" pitchFamily="34" charset="0"/>
              </a:rPr>
              <a:t> </a:t>
            </a:r>
          </a:p>
          <a:p>
            <a:pPr algn="just"/>
            <a:r>
              <a:rPr lang="en-IN" sz="1400" dirty="0">
                <a:latin typeface="Tahoma" panose="020B0604030504040204" pitchFamily="34" charset="0"/>
                <a:ea typeface="Tahoma" panose="020B0604030504040204" pitchFamily="34" charset="0"/>
                <a:cs typeface="Tahoma" panose="020B0604030504040204" pitchFamily="34" charset="0"/>
              </a:rPr>
              <a:t>Other </a:t>
            </a:r>
            <a:r>
              <a:rPr lang="en-IN" sz="1400" dirty="0" smtClean="0">
                <a:latin typeface="Tahoma" panose="020B0604030504040204" pitchFamily="34" charset="0"/>
                <a:ea typeface="Tahoma" panose="020B0604030504040204" pitchFamily="34" charset="0"/>
                <a:cs typeface="Tahoma" panose="020B0604030504040204" pitchFamily="34" charset="0"/>
              </a:rPr>
              <a:t>Java </a:t>
            </a:r>
            <a:r>
              <a:rPr lang="en-IN" sz="1400" dirty="0">
                <a:latin typeface="Tahoma" panose="020B0604030504040204" pitchFamily="34" charset="0"/>
                <a:ea typeface="Tahoma" panose="020B0604030504040204" pitchFamily="34" charset="0"/>
                <a:cs typeface="Tahoma" panose="020B0604030504040204" pitchFamily="34" charset="0"/>
              </a:rPr>
              <a:t>technologies </a:t>
            </a:r>
            <a:r>
              <a:rPr lang="en-IN" sz="1400" dirty="0" smtClean="0">
                <a:latin typeface="Tahoma" panose="020B0604030504040204" pitchFamily="34" charset="0"/>
                <a:ea typeface="Tahoma" panose="020B0604030504040204" pitchFamily="34" charset="0"/>
                <a:cs typeface="Tahoma" panose="020B0604030504040204" pitchFamily="34" charset="0"/>
              </a:rPr>
              <a:t>are: Android </a:t>
            </a:r>
            <a:r>
              <a:rPr lang="en-IN" sz="1400" dirty="0">
                <a:latin typeface="Tahoma" panose="020B0604030504040204" pitchFamily="34" charset="0"/>
                <a:ea typeface="Tahoma" panose="020B0604030504040204" pitchFamily="34" charset="0"/>
                <a:cs typeface="Tahoma" panose="020B0604030504040204" pitchFamily="34" charset="0"/>
              </a:rPr>
              <a:t>is developed in </a:t>
            </a:r>
            <a:r>
              <a:rPr lang="en-IN" sz="1400" dirty="0" smtClean="0">
                <a:latin typeface="Tahoma" panose="020B0604030504040204" pitchFamily="34" charset="0"/>
                <a:ea typeface="Tahoma" panose="020B0604030504040204" pitchFamily="34" charset="0"/>
                <a:cs typeface="Tahoma" panose="020B0604030504040204" pitchFamily="34" charset="0"/>
              </a:rPr>
              <a:t>Java</a:t>
            </a:r>
            <a:r>
              <a:rPr lang="en-IN" sz="1400" dirty="0">
                <a:latin typeface="Tahoma" panose="020B0604030504040204" pitchFamily="34" charset="0"/>
                <a:ea typeface="Tahoma" panose="020B0604030504040204" pitchFamily="34" charset="0"/>
                <a:cs typeface="Tahoma" panose="020B0604030504040204" pitchFamily="34" charset="0"/>
              </a:rPr>
              <a:t>, Web services in Java.</a:t>
            </a:r>
          </a:p>
        </p:txBody>
      </p:sp>
    </p:spTree>
    <p:extLst>
      <p:ext uri="{BB962C8B-B14F-4D97-AF65-F5344CB8AC3E}">
        <p14:creationId xmlns:p14="http://schemas.microsoft.com/office/powerpoint/2010/main" val="368499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72"/>
          <p:cNvSpPr txBox="1"/>
          <p:nvPr/>
        </p:nvSpPr>
        <p:spPr>
          <a:xfrm>
            <a:off x="398834" y="166936"/>
            <a:ext cx="6197175" cy="492443"/>
          </a:xfrm>
          <a:prstGeom prst="rect">
            <a:avLst/>
          </a:prstGeom>
          <a:noFill/>
        </p:spPr>
        <p:txBody>
          <a:bodyPr wrap="square" rtlCol="0">
            <a:spAutoFit/>
          </a:bodyPr>
          <a:lstStyle/>
          <a:p>
            <a:r>
              <a:rPr lang="en-US" sz="2600" dirty="0" smtClean="0">
                <a:solidFill>
                  <a:prstClr val="black"/>
                </a:solidFill>
              </a:rPr>
              <a:t>Java</a:t>
            </a:r>
            <a:r>
              <a:rPr lang="en-US" sz="2600" dirty="0">
                <a:solidFill>
                  <a:prstClr val="black"/>
                </a:solidFill>
              </a:rPr>
              <a:t> </a:t>
            </a:r>
            <a:r>
              <a:rPr lang="en-US" sz="2600" dirty="0" smtClean="0">
                <a:solidFill>
                  <a:prstClr val="black"/>
                </a:solidFill>
              </a:rPr>
              <a:t>Versions</a:t>
            </a:r>
            <a:endParaRPr lang="en-IN" sz="2600" dirty="0">
              <a:solidFill>
                <a:prstClr val="black"/>
              </a:solidFill>
            </a:endParaRPr>
          </a:p>
        </p:txBody>
      </p:sp>
      <p:grpSp>
        <p:nvGrpSpPr>
          <p:cNvPr id="74" name="Group 73"/>
          <p:cNvGrpSpPr/>
          <p:nvPr/>
        </p:nvGrpSpPr>
        <p:grpSpPr>
          <a:xfrm>
            <a:off x="545261" y="741355"/>
            <a:ext cx="8073033" cy="4072958"/>
            <a:chOff x="356076" y="751742"/>
            <a:chExt cx="8073033" cy="4072958"/>
          </a:xfrm>
        </p:grpSpPr>
        <p:sp>
          <p:nvSpPr>
            <p:cNvPr id="75" name="Rounded Rectangle 74"/>
            <p:cNvSpPr/>
            <p:nvPr/>
          </p:nvSpPr>
          <p:spPr>
            <a:xfrm>
              <a:off x="388887" y="4187831"/>
              <a:ext cx="792000" cy="6153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solidFill>
                  <a:prstClr val="black"/>
                </a:solidFill>
              </a:endParaRPr>
            </a:p>
          </p:txBody>
        </p:sp>
        <p:sp>
          <p:nvSpPr>
            <p:cNvPr id="76" name="Rounded Rectangle 75"/>
            <p:cNvSpPr/>
            <p:nvPr/>
          </p:nvSpPr>
          <p:spPr>
            <a:xfrm>
              <a:off x="1255991" y="3792304"/>
              <a:ext cx="792000" cy="101091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solidFill>
                  <a:prstClr val="black"/>
                </a:solidFill>
              </a:endParaRPr>
            </a:p>
          </p:txBody>
        </p:sp>
        <p:sp>
          <p:nvSpPr>
            <p:cNvPr id="77" name="Rounded Rectangle 76"/>
            <p:cNvSpPr/>
            <p:nvPr/>
          </p:nvSpPr>
          <p:spPr>
            <a:xfrm>
              <a:off x="2144114" y="3490114"/>
              <a:ext cx="792000" cy="131310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solidFill>
                  <a:prstClr val="black"/>
                </a:solidFill>
              </a:endParaRPr>
            </a:p>
          </p:txBody>
        </p:sp>
        <p:sp>
          <p:nvSpPr>
            <p:cNvPr id="78" name="Rounded Rectangle 77"/>
            <p:cNvSpPr/>
            <p:nvPr/>
          </p:nvSpPr>
          <p:spPr>
            <a:xfrm>
              <a:off x="3032239" y="3109511"/>
              <a:ext cx="792000" cy="169371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solidFill>
                  <a:prstClr val="black"/>
                </a:solidFill>
              </a:endParaRPr>
            </a:p>
          </p:txBody>
        </p:sp>
        <p:sp>
          <p:nvSpPr>
            <p:cNvPr id="79" name="Rounded Rectangle 78"/>
            <p:cNvSpPr/>
            <p:nvPr/>
          </p:nvSpPr>
          <p:spPr>
            <a:xfrm>
              <a:off x="3930869" y="2714820"/>
              <a:ext cx="792000" cy="208840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solidFill>
                  <a:prstClr val="black"/>
                </a:solidFill>
              </a:endParaRPr>
            </a:p>
          </p:txBody>
        </p:sp>
        <p:sp>
          <p:nvSpPr>
            <p:cNvPr id="80" name="Rounded Rectangle 79"/>
            <p:cNvSpPr/>
            <p:nvPr/>
          </p:nvSpPr>
          <p:spPr>
            <a:xfrm>
              <a:off x="4829500" y="2343806"/>
              <a:ext cx="792000" cy="24594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solidFill>
                  <a:prstClr val="black"/>
                </a:solidFill>
              </a:endParaRPr>
            </a:p>
          </p:txBody>
        </p:sp>
        <p:sp>
          <p:nvSpPr>
            <p:cNvPr id="81" name="Rounded Rectangle 80"/>
            <p:cNvSpPr/>
            <p:nvPr/>
          </p:nvSpPr>
          <p:spPr>
            <a:xfrm>
              <a:off x="5728132" y="1933901"/>
              <a:ext cx="792000" cy="286932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solidFill>
                  <a:prstClr val="black"/>
                </a:solidFill>
              </a:endParaRPr>
            </a:p>
          </p:txBody>
        </p:sp>
        <p:sp>
          <p:nvSpPr>
            <p:cNvPr id="82" name="Rounded Rectangle 81"/>
            <p:cNvSpPr/>
            <p:nvPr/>
          </p:nvSpPr>
          <p:spPr>
            <a:xfrm>
              <a:off x="6637277" y="1513489"/>
              <a:ext cx="792000" cy="328973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solidFill>
                  <a:prstClr val="black"/>
                </a:solidFill>
              </a:endParaRPr>
            </a:p>
          </p:txBody>
        </p:sp>
        <p:sp>
          <p:nvSpPr>
            <p:cNvPr id="83" name="Rectangle 82"/>
            <p:cNvSpPr/>
            <p:nvPr/>
          </p:nvSpPr>
          <p:spPr>
            <a:xfrm>
              <a:off x="426013" y="3671689"/>
              <a:ext cx="750249" cy="507831"/>
            </a:xfrm>
            <a:prstGeom prst="rect">
              <a:avLst/>
            </a:prstGeom>
          </p:spPr>
          <p:txBody>
            <a:bodyPr wrap="square">
              <a:spAutoFit/>
            </a:bodyPr>
            <a:lstStyle/>
            <a:p>
              <a:r>
                <a:rPr lang="en-IN" dirty="0">
                  <a:solidFill>
                    <a:prstClr val="black"/>
                  </a:solidFill>
                </a:rPr>
                <a:t>JDK </a:t>
              </a:r>
              <a:r>
                <a:rPr lang="en-IN" dirty="0" smtClean="0">
                  <a:solidFill>
                    <a:prstClr val="black"/>
                  </a:solidFill>
                </a:rPr>
                <a:t>1.0 (Java 1) </a:t>
              </a:r>
              <a:endParaRPr lang="en-IN" dirty="0">
                <a:solidFill>
                  <a:prstClr val="black"/>
                </a:solidFill>
              </a:endParaRPr>
            </a:p>
          </p:txBody>
        </p:sp>
        <p:sp>
          <p:nvSpPr>
            <p:cNvPr id="84" name="Rectangle 83"/>
            <p:cNvSpPr/>
            <p:nvPr/>
          </p:nvSpPr>
          <p:spPr>
            <a:xfrm>
              <a:off x="356076" y="4229871"/>
              <a:ext cx="852619" cy="507831"/>
            </a:xfrm>
            <a:prstGeom prst="rect">
              <a:avLst/>
            </a:prstGeom>
          </p:spPr>
          <p:txBody>
            <a:bodyPr wrap="square">
              <a:spAutoFit/>
            </a:bodyPr>
            <a:lstStyle/>
            <a:p>
              <a:pPr algn="ctr"/>
              <a:r>
                <a:rPr lang="en-IN" dirty="0" smtClean="0">
                  <a:solidFill>
                    <a:prstClr val="black"/>
                  </a:solidFill>
                </a:rPr>
                <a:t>Jan 21</a:t>
              </a:r>
              <a:r>
                <a:rPr lang="en-IN" dirty="0">
                  <a:solidFill>
                    <a:prstClr val="black"/>
                  </a:solidFill>
                </a:rPr>
                <a:t>, 1996</a:t>
              </a:r>
            </a:p>
          </p:txBody>
        </p:sp>
        <p:sp>
          <p:nvSpPr>
            <p:cNvPr id="85" name="Rectangle 84"/>
            <p:cNvSpPr/>
            <p:nvPr/>
          </p:nvSpPr>
          <p:spPr>
            <a:xfrm>
              <a:off x="1251842" y="3284473"/>
              <a:ext cx="817597" cy="507831"/>
            </a:xfrm>
            <a:prstGeom prst="rect">
              <a:avLst/>
            </a:prstGeom>
          </p:spPr>
          <p:txBody>
            <a:bodyPr wrap="square">
              <a:spAutoFit/>
            </a:bodyPr>
            <a:lstStyle/>
            <a:p>
              <a:pPr algn="ctr"/>
              <a:r>
                <a:rPr lang="en-IN" dirty="0">
                  <a:solidFill>
                    <a:prstClr val="black"/>
                  </a:solidFill>
                </a:rPr>
                <a:t>JDK </a:t>
              </a:r>
              <a:r>
                <a:rPr lang="en-IN" dirty="0" smtClean="0">
                  <a:solidFill>
                    <a:prstClr val="black"/>
                  </a:solidFill>
                </a:rPr>
                <a:t>1.1 (Java 1) </a:t>
              </a:r>
              <a:endParaRPr lang="en-IN" dirty="0">
                <a:solidFill>
                  <a:prstClr val="black"/>
                </a:solidFill>
              </a:endParaRPr>
            </a:p>
          </p:txBody>
        </p:sp>
        <p:sp>
          <p:nvSpPr>
            <p:cNvPr id="86" name="Rectangle 85"/>
            <p:cNvSpPr/>
            <p:nvPr/>
          </p:nvSpPr>
          <p:spPr>
            <a:xfrm>
              <a:off x="1204887" y="4037708"/>
              <a:ext cx="897366" cy="522039"/>
            </a:xfrm>
            <a:prstGeom prst="rect">
              <a:avLst/>
            </a:prstGeom>
          </p:spPr>
          <p:txBody>
            <a:bodyPr wrap="square">
              <a:spAutoFit/>
            </a:bodyPr>
            <a:lstStyle/>
            <a:p>
              <a:pPr algn="ctr"/>
              <a:r>
                <a:rPr lang="en-IN" dirty="0" smtClean="0">
                  <a:solidFill>
                    <a:prstClr val="black"/>
                  </a:solidFill>
                </a:rPr>
                <a:t>Feb 19</a:t>
              </a:r>
              <a:r>
                <a:rPr lang="en-IN" dirty="0">
                  <a:solidFill>
                    <a:prstClr val="black"/>
                  </a:solidFill>
                </a:rPr>
                <a:t>, 1997</a:t>
              </a:r>
            </a:p>
          </p:txBody>
        </p:sp>
        <p:sp>
          <p:nvSpPr>
            <p:cNvPr id="87" name="Rectangle 86"/>
            <p:cNvSpPr/>
            <p:nvPr/>
          </p:nvSpPr>
          <p:spPr>
            <a:xfrm>
              <a:off x="2102074" y="2960570"/>
              <a:ext cx="804403" cy="507831"/>
            </a:xfrm>
            <a:prstGeom prst="rect">
              <a:avLst/>
            </a:prstGeom>
          </p:spPr>
          <p:txBody>
            <a:bodyPr wrap="square">
              <a:spAutoFit/>
            </a:bodyPr>
            <a:lstStyle/>
            <a:p>
              <a:pPr algn="ctr"/>
              <a:r>
                <a:rPr lang="en-IN" dirty="0">
                  <a:solidFill>
                    <a:prstClr val="black"/>
                  </a:solidFill>
                </a:rPr>
                <a:t>J2SE 1.2 </a:t>
              </a:r>
              <a:r>
                <a:rPr lang="en-IN" dirty="0" smtClean="0">
                  <a:solidFill>
                    <a:prstClr val="black"/>
                  </a:solidFill>
                </a:rPr>
                <a:t>(Java 2)</a:t>
              </a:r>
              <a:endParaRPr lang="en-IN" dirty="0">
                <a:solidFill>
                  <a:prstClr val="black"/>
                </a:solidFill>
              </a:endParaRPr>
            </a:p>
          </p:txBody>
        </p:sp>
        <p:sp>
          <p:nvSpPr>
            <p:cNvPr id="88" name="Rectangle 87"/>
            <p:cNvSpPr/>
            <p:nvPr/>
          </p:nvSpPr>
          <p:spPr>
            <a:xfrm>
              <a:off x="2048621" y="3855364"/>
              <a:ext cx="978475" cy="526221"/>
            </a:xfrm>
            <a:prstGeom prst="rect">
              <a:avLst/>
            </a:prstGeom>
          </p:spPr>
          <p:txBody>
            <a:bodyPr wrap="square">
              <a:spAutoFit/>
            </a:bodyPr>
            <a:lstStyle/>
            <a:p>
              <a:pPr algn="ctr"/>
              <a:r>
                <a:rPr lang="en-IN" dirty="0" smtClean="0">
                  <a:solidFill>
                    <a:prstClr val="black"/>
                  </a:solidFill>
                </a:rPr>
                <a:t>Dec </a:t>
              </a:r>
              <a:r>
                <a:rPr lang="en-IN" dirty="0">
                  <a:solidFill>
                    <a:prstClr val="black"/>
                  </a:solidFill>
                </a:rPr>
                <a:t>8, 1998</a:t>
              </a:r>
            </a:p>
          </p:txBody>
        </p:sp>
        <p:sp>
          <p:nvSpPr>
            <p:cNvPr id="89" name="Rectangle 88"/>
            <p:cNvSpPr/>
            <p:nvPr/>
          </p:nvSpPr>
          <p:spPr>
            <a:xfrm>
              <a:off x="3017802" y="2603221"/>
              <a:ext cx="804403" cy="507831"/>
            </a:xfrm>
            <a:prstGeom prst="rect">
              <a:avLst/>
            </a:prstGeom>
          </p:spPr>
          <p:txBody>
            <a:bodyPr wrap="square">
              <a:spAutoFit/>
            </a:bodyPr>
            <a:lstStyle/>
            <a:p>
              <a:pPr algn="ctr"/>
              <a:r>
                <a:rPr lang="en-IN" dirty="0">
                  <a:solidFill>
                    <a:prstClr val="black"/>
                  </a:solidFill>
                </a:rPr>
                <a:t>J2SE </a:t>
              </a:r>
              <a:r>
                <a:rPr lang="en-IN" dirty="0" smtClean="0">
                  <a:solidFill>
                    <a:prstClr val="black"/>
                  </a:solidFill>
                </a:rPr>
                <a:t>1.3 (Kestrel)</a:t>
              </a:r>
              <a:endParaRPr lang="en-IN" dirty="0">
                <a:solidFill>
                  <a:prstClr val="black"/>
                </a:solidFill>
              </a:endParaRPr>
            </a:p>
          </p:txBody>
        </p:sp>
        <p:sp>
          <p:nvSpPr>
            <p:cNvPr id="90" name="Rectangle 89"/>
            <p:cNvSpPr/>
            <p:nvPr/>
          </p:nvSpPr>
          <p:spPr>
            <a:xfrm>
              <a:off x="3912296" y="2213064"/>
              <a:ext cx="804403" cy="507831"/>
            </a:xfrm>
            <a:prstGeom prst="rect">
              <a:avLst/>
            </a:prstGeom>
          </p:spPr>
          <p:txBody>
            <a:bodyPr wrap="square">
              <a:spAutoFit/>
            </a:bodyPr>
            <a:lstStyle/>
            <a:p>
              <a:pPr algn="ctr"/>
              <a:r>
                <a:rPr lang="en-IN" dirty="0">
                  <a:solidFill>
                    <a:prstClr val="black"/>
                  </a:solidFill>
                </a:rPr>
                <a:t>J2SE </a:t>
              </a:r>
              <a:r>
                <a:rPr lang="en-IN" dirty="0" smtClean="0">
                  <a:solidFill>
                    <a:prstClr val="black"/>
                  </a:solidFill>
                </a:rPr>
                <a:t>1.4 (Merlin)</a:t>
              </a:r>
              <a:endParaRPr lang="en-IN" dirty="0">
                <a:solidFill>
                  <a:prstClr val="black"/>
                </a:solidFill>
              </a:endParaRPr>
            </a:p>
          </p:txBody>
        </p:sp>
        <p:sp>
          <p:nvSpPr>
            <p:cNvPr id="91" name="Rectangle 90"/>
            <p:cNvSpPr/>
            <p:nvPr/>
          </p:nvSpPr>
          <p:spPr>
            <a:xfrm>
              <a:off x="3047048" y="3658274"/>
              <a:ext cx="773469" cy="516060"/>
            </a:xfrm>
            <a:prstGeom prst="rect">
              <a:avLst/>
            </a:prstGeom>
          </p:spPr>
          <p:txBody>
            <a:bodyPr wrap="square">
              <a:spAutoFit/>
            </a:bodyPr>
            <a:lstStyle/>
            <a:p>
              <a:pPr algn="ctr"/>
              <a:r>
                <a:rPr lang="en-IN" dirty="0">
                  <a:solidFill>
                    <a:prstClr val="black"/>
                  </a:solidFill>
                </a:rPr>
                <a:t>May 8, 2000</a:t>
              </a:r>
            </a:p>
          </p:txBody>
        </p:sp>
        <p:sp>
          <p:nvSpPr>
            <p:cNvPr id="92" name="Rectangle 91"/>
            <p:cNvSpPr/>
            <p:nvPr/>
          </p:nvSpPr>
          <p:spPr>
            <a:xfrm>
              <a:off x="3901787" y="3424234"/>
              <a:ext cx="869867" cy="507831"/>
            </a:xfrm>
            <a:prstGeom prst="rect">
              <a:avLst/>
            </a:prstGeom>
          </p:spPr>
          <p:txBody>
            <a:bodyPr wrap="square">
              <a:spAutoFit/>
            </a:bodyPr>
            <a:lstStyle/>
            <a:p>
              <a:pPr algn="ctr"/>
              <a:r>
                <a:rPr lang="en-IN" dirty="0" smtClean="0">
                  <a:solidFill>
                    <a:prstClr val="black"/>
                  </a:solidFill>
                </a:rPr>
                <a:t>Feb 6</a:t>
              </a:r>
              <a:r>
                <a:rPr lang="en-IN" dirty="0">
                  <a:solidFill>
                    <a:prstClr val="black"/>
                  </a:solidFill>
                </a:rPr>
                <a:t>, 2002</a:t>
              </a:r>
            </a:p>
          </p:txBody>
        </p:sp>
        <p:sp>
          <p:nvSpPr>
            <p:cNvPr id="93" name="Rectangle 92"/>
            <p:cNvSpPr/>
            <p:nvPr/>
          </p:nvSpPr>
          <p:spPr>
            <a:xfrm>
              <a:off x="4848831" y="1822539"/>
              <a:ext cx="788999" cy="507831"/>
            </a:xfrm>
            <a:prstGeom prst="rect">
              <a:avLst/>
            </a:prstGeom>
          </p:spPr>
          <p:txBody>
            <a:bodyPr wrap="none">
              <a:spAutoFit/>
            </a:bodyPr>
            <a:lstStyle/>
            <a:p>
              <a:pPr algn="ctr"/>
              <a:r>
                <a:rPr lang="en-IN" dirty="0">
                  <a:solidFill>
                    <a:prstClr val="black"/>
                  </a:solidFill>
                </a:rPr>
                <a:t>J2SE 5.0 </a:t>
              </a:r>
              <a:endParaRPr lang="en-IN" dirty="0" smtClean="0">
                <a:solidFill>
                  <a:prstClr val="black"/>
                </a:solidFill>
              </a:endParaRPr>
            </a:p>
            <a:p>
              <a:pPr algn="ctr"/>
              <a:r>
                <a:rPr lang="en-US" dirty="0" smtClean="0">
                  <a:solidFill>
                    <a:prstClr val="black"/>
                  </a:solidFill>
                </a:rPr>
                <a:t>(Tiger)</a:t>
              </a:r>
              <a:endParaRPr lang="en-IN" dirty="0">
                <a:solidFill>
                  <a:prstClr val="black"/>
                </a:solidFill>
              </a:endParaRPr>
            </a:p>
          </p:txBody>
        </p:sp>
        <p:sp>
          <p:nvSpPr>
            <p:cNvPr id="94" name="Rectangle 93"/>
            <p:cNvSpPr/>
            <p:nvPr/>
          </p:nvSpPr>
          <p:spPr>
            <a:xfrm>
              <a:off x="4753302" y="3248151"/>
              <a:ext cx="961694" cy="507831"/>
            </a:xfrm>
            <a:prstGeom prst="rect">
              <a:avLst/>
            </a:prstGeom>
          </p:spPr>
          <p:txBody>
            <a:bodyPr wrap="square">
              <a:spAutoFit/>
            </a:bodyPr>
            <a:lstStyle/>
            <a:p>
              <a:pPr algn="ctr"/>
              <a:r>
                <a:rPr lang="en-IN" dirty="0" smtClean="0">
                  <a:solidFill>
                    <a:prstClr val="black"/>
                  </a:solidFill>
                </a:rPr>
                <a:t>Sep 30</a:t>
              </a:r>
              <a:r>
                <a:rPr lang="en-IN" dirty="0">
                  <a:solidFill>
                    <a:prstClr val="black"/>
                  </a:solidFill>
                </a:rPr>
                <a:t>, 2004</a:t>
              </a:r>
            </a:p>
          </p:txBody>
        </p:sp>
        <p:sp>
          <p:nvSpPr>
            <p:cNvPr id="95" name="Rectangle 94"/>
            <p:cNvSpPr/>
            <p:nvPr/>
          </p:nvSpPr>
          <p:spPr>
            <a:xfrm>
              <a:off x="5662173" y="1400073"/>
              <a:ext cx="906787" cy="507831"/>
            </a:xfrm>
            <a:prstGeom prst="rect">
              <a:avLst/>
            </a:prstGeom>
          </p:spPr>
          <p:txBody>
            <a:bodyPr wrap="none">
              <a:spAutoFit/>
            </a:bodyPr>
            <a:lstStyle/>
            <a:p>
              <a:pPr algn="ctr"/>
              <a:r>
                <a:rPr lang="en-IN" dirty="0">
                  <a:solidFill>
                    <a:prstClr val="black"/>
                  </a:solidFill>
                </a:rPr>
                <a:t>Java SE 6 </a:t>
              </a:r>
              <a:endParaRPr lang="en-IN" dirty="0" smtClean="0">
                <a:solidFill>
                  <a:prstClr val="black"/>
                </a:solidFill>
              </a:endParaRPr>
            </a:p>
            <a:p>
              <a:pPr algn="ctr"/>
              <a:r>
                <a:rPr lang="en-US" dirty="0" smtClean="0">
                  <a:solidFill>
                    <a:prstClr val="black"/>
                  </a:solidFill>
                </a:rPr>
                <a:t>(Mustang)</a:t>
              </a:r>
              <a:endParaRPr lang="en-IN" dirty="0">
                <a:solidFill>
                  <a:prstClr val="black"/>
                </a:solidFill>
              </a:endParaRPr>
            </a:p>
          </p:txBody>
        </p:sp>
        <p:sp>
          <p:nvSpPr>
            <p:cNvPr id="96" name="Rectangle 95"/>
            <p:cNvSpPr/>
            <p:nvPr/>
          </p:nvSpPr>
          <p:spPr>
            <a:xfrm>
              <a:off x="5583830" y="3030126"/>
              <a:ext cx="1097901" cy="507831"/>
            </a:xfrm>
            <a:prstGeom prst="rect">
              <a:avLst/>
            </a:prstGeom>
          </p:spPr>
          <p:txBody>
            <a:bodyPr wrap="square">
              <a:spAutoFit/>
            </a:bodyPr>
            <a:lstStyle/>
            <a:p>
              <a:pPr algn="ctr"/>
              <a:r>
                <a:rPr lang="en-IN" dirty="0" smtClean="0">
                  <a:solidFill>
                    <a:prstClr val="black"/>
                  </a:solidFill>
                </a:rPr>
                <a:t>Dec 11</a:t>
              </a:r>
              <a:r>
                <a:rPr lang="en-IN" dirty="0">
                  <a:solidFill>
                    <a:prstClr val="black"/>
                  </a:solidFill>
                </a:rPr>
                <a:t>, </a:t>
              </a:r>
              <a:endParaRPr lang="en-IN" dirty="0" smtClean="0">
                <a:solidFill>
                  <a:prstClr val="black"/>
                </a:solidFill>
              </a:endParaRPr>
            </a:p>
            <a:p>
              <a:pPr algn="ctr"/>
              <a:r>
                <a:rPr lang="en-IN" dirty="0" smtClean="0">
                  <a:solidFill>
                    <a:prstClr val="black"/>
                  </a:solidFill>
                </a:rPr>
                <a:t>2006</a:t>
              </a:r>
              <a:endParaRPr lang="en-IN" dirty="0">
                <a:solidFill>
                  <a:prstClr val="black"/>
                </a:solidFill>
              </a:endParaRPr>
            </a:p>
          </p:txBody>
        </p:sp>
        <p:sp>
          <p:nvSpPr>
            <p:cNvPr id="97" name="Rounded Rectangle 96"/>
            <p:cNvSpPr/>
            <p:nvPr/>
          </p:nvSpPr>
          <p:spPr>
            <a:xfrm>
              <a:off x="7556920" y="1272209"/>
              <a:ext cx="792000" cy="35524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solidFill>
                  <a:prstClr val="black"/>
                </a:solidFill>
              </a:endParaRPr>
            </a:p>
          </p:txBody>
        </p:sp>
        <p:sp>
          <p:nvSpPr>
            <p:cNvPr id="98" name="Rectangle 97"/>
            <p:cNvSpPr/>
            <p:nvPr/>
          </p:nvSpPr>
          <p:spPr>
            <a:xfrm>
              <a:off x="6579471" y="1005658"/>
              <a:ext cx="880369" cy="507831"/>
            </a:xfrm>
            <a:prstGeom prst="rect">
              <a:avLst/>
            </a:prstGeom>
          </p:spPr>
          <p:txBody>
            <a:bodyPr wrap="none">
              <a:spAutoFit/>
            </a:bodyPr>
            <a:lstStyle/>
            <a:p>
              <a:pPr algn="ctr"/>
              <a:r>
                <a:rPr lang="en-IN" dirty="0">
                  <a:solidFill>
                    <a:prstClr val="black"/>
                  </a:solidFill>
                </a:rPr>
                <a:t>Java SE </a:t>
              </a:r>
              <a:r>
                <a:rPr lang="en-IN" dirty="0" smtClean="0">
                  <a:solidFill>
                    <a:prstClr val="black"/>
                  </a:solidFill>
                </a:rPr>
                <a:t>7</a:t>
              </a:r>
            </a:p>
            <a:p>
              <a:pPr algn="ctr"/>
              <a:r>
                <a:rPr lang="en-IN" dirty="0" smtClean="0">
                  <a:solidFill>
                    <a:prstClr val="black"/>
                  </a:solidFill>
                </a:rPr>
                <a:t>(Dolphin) </a:t>
              </a:r>
              <a:endParaRPr lang="en-IN" dirty="0">
                <a:solidFill>
                  <a:prstClr val="black"/>
                </a:solidFill>
              </a:endParaRPr>
            </a:p>
          </p:txBody>
        </p:sp>
        <p:sp>
          <p:nvSpPr>
            <p:cNvPr id="99" name="Rectangle 98"/>
            <p:cNvSpPr/>
            <p:nvPr/>
          </p:nvSpPr>
          <p:spPr>
            <a:xfrm>
              <a:off x="6631421" y="2770766"/>
              <a:ext cx="783985" cy="923330"/>
            </a:xfrm>
            <a:prstGeom prst="rect">
              <a:avLst/>
            </a:prstGeom>
          </p:spPr>
          <p:txBody>
            <a:bodyPr wrap="square">
              <a:spAutoFit/>
            </a:bodyPr>
            <a:lstStyle/>
            <a:p>
              <a:pPr algn="ctr"/>
              <a:r>
                <a:rPr lang="en-IN" dirty="0">
                  <a:solidFill>
                    <a:prstClr val="black"/>
                  </a:solidFill>
                </a:rPr>
                <a:t>July 28, </a:t>
              </a:r>
              <a:r>
                <a:rPr lang="en-IN" dirty="0" smtClean="0">
                  <a:solidFill>
                    <a:prstClr val="black"/>
                  </a:solidFill>
                </a:rPr>
                <a:t>2011</a:t>
              </a:r>
              <a:endParaRPr lang="en-IN" dirty="0">
                <a:solidFill>
                  <a:prstClr val="black"/>
                </a:solidFill>
              </a:endParaRPr>
            </a:p>
            <a:p>
              <a:pPr algn="ctr"/>
              <a:endParaRPr lang="en-US" dirty="0" smtClean="0">
                <a:solidFill>
                  <a:prstClr val="black"/>
                </a:solidFill>
              </a:endParaRPr>
            </a:p>
            <a:p>
              <a:pPr algn="ctr"/>
              <a:r>
                <a:rPr lang="en-US" b="1" dirty="0" smtClean="0">
                  <a:solidFill>
                    <a:srgbClr val="0070C0"/>
                  </a:solidFill>
                </a:rPr>
                <a:t>Stable</a:t>
              </a:r>
              <a:endParaRPr lang="en-IN" b="1" dirty="0">
                <a:solidFill>
                  <a:srgbClr val="0070C0"/>
                </a:solidFill>
              </a:endParaRPr>
            </a:p>
          </p:txBody>
        </p:sp>
        <p:sp>
          <p:nvSpPr>
            <p:cNvPr id="100" name="Rectangle 99"/>
            <p:cNvSpPr/>
            <p:nvPr/>
          </p:nvSpPr>
          <p:spPr>
            <a:xfrm>
              <a:off x="7533399" y="751742"/>
              <a:ext cx="809196" cy="507831"/>
            </a:xfrm>
            <a:prstGeom prst="rect">
              <a:avLst/>
            </a:prstGeom>
          </p:spPr>
          <p:txBody>
            <a:bodyPr wrap="none">
              <a:spAutoFit/>
            </a:bodyPr>
            <a:lstStyle/>
            <a:p>
              <a:pPr algn="ctr"/>
              <a:r>
                <a:rPr lang="en-IN" dirty="0">
                  <a:solidFill>
                    <a:prstClr val="black"/>
                  </a:solidFill>
                </a:rPr>
                <a:t>Java SE </a:t>
              </a:r>
              <a:r>
                <a:rPr lang="en-IN" dirty="0" smtClean="0">
                  <a:solidFill>
                    <a:prstClr val="black"/>
                  </a:solidFill>
                </a:rPr>
                <a:t>8</a:t>
              </a:r>
            </a:p>
            <a:p>
              <a:pPr algn="ctr"/>
              <a:r>
                <a:rPr lang="en-IN" dirty="0" smtClean="0">
                  <a:solidFill>
                    <a:prstClr val="black"/>
                  </a:solidFill>
                </a:rPr>
                <a:t>(Java 8) </a:t>
              </a:r>
              <a:endParaRPr lang="en-IN" dirty="0">
                <a:solidFill>
                  <a:prstClr val="black"/>
                </a:solidFill>
              </a:endParaRPr>
            </a:p>
          </p:txBody>
        </p:sp>
        <p:sp>
          <p:nvSpPr>
            <p:cNvPr id="101" name="Rectangle 100"/>
            <p:cNvSpPr/>
            <p:nvPr/>
          </p:nvSpPr>
          <p:spPr>
            <a:xfrm>
              <a:off x="7490843" y="2639414"/>
              <a:ext cx="938266" cy="518941"/>
            </a:xfrm>
            <a:prstGeom prst="rect">
              <a:avLst/>
            </a:prstGeom>
          </p:spPr>
          <p:txBody>
            <a:bodyPr wrap="square">
              <a:spAutoFit/>
            </a:bodyPr>
            <a:lstStyle/>
            <a:p>
              <a:pPr algn="ctr"/>
              <a:r>
                <a:rPr lang="en-IN" dirty="0" smtClean="0">
                  <a:solidFill>
                    <a:prstClr val="black"/>
                  </a:solidFill>
                </a:rPr>
                <a:t>Mar </a:t>
              </a:r>
              <a:r>
                <a:rPr lang="en-IN" dirty="0">
                  <a:solidFill>
                    <a:prstClr val="black"/>
                  </a:solidFill>
                </a:rPr>
                <a:t>18, 2014</a:t>
              </a:r>
            </a:p>
          </p:txBody>
        </p:sp>
      </p:grpSp>
      <p:grpSp>
        <p:nvGrpSpPr>
          <p:cNvPr id="102" name="Group 101"/>
          <p:cNvGrpSpPr/>
          <p:nvPr/>
        </p:nvGrpSpPr>
        <p:grpSpPr>
          <a:xfrm>
            <a:off x="460647" y="947103"/>
            <a:ext cx="4055407" cy="984946"/>
            <a:chOff x="448275" y="1039857"/>
            <a:chExt cx="4055407" cy="984946"/>
          </a:xfrm>
        </p:grpSpPr>
        <p:grpSp>
          <p:nvGrpSpPr>
            <p:cNvPr id="103" name="Group 102"/>
            <p:cNvGrpSpPr/>
            <p:nvPr/>
          </p:nvGrpSpPr>
          <p:grpSpPr>
            <a:xfrm>
              <a:off x="448275" y="1039857"/>
              <a:ext cx="4055407" cy="984946"/>
              <a:chOff x="234093" y="3323899"/>
              <a:chExt cx="4055407" cy="984946"/>
            </a:xfrm>
          </p:grpSpPr>
          <p:sp>
            <p:nvSpPr>
              <p:cNvPr id="105" name="Folded Corner 104"/>
              <p:cNvSpPr/>
              <p:nvPr/>
            </p:nvSpPr>
            <p:spPr>
              <a:xfrm>
                <a:off x="923732" y="3323899"/>
                <a:ext cx="3365768" cy="984946"/>
              </a:xfrm>
              <a:prstGeom prst="foldedCorner">
                <a:avLst/>
              </a:prstGeom>
              <a:solidFill>
                <a:srgbClr val="FFFFCC"/>
              </a:solidFill>
              <a:ln>
                <a:solidFill>
                  <a:srgbClr val="FF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pic>
            <p:nvPicPr>
              <p:cNvPr id="106" name="Picture 105"/>
              <p:cNvPicPr>
                <a:picLocks noChangeAspect="1"/>
              </p:cNvPicPr>
              <p:nvPr/>
            </p:nvPicPr>
            <p:blipFill>
              <a:blip r:embed="rId2" cstate="print">
                <a:clrChange>
                  <a:clrFrom>
                    <a:srgbClr val="FFFFFF"/>
                  </a:clrFrom>
                  <a:clrTo>
                    <a:srgbClr val="FFFFFF">
                      <a:alpha val="0"/>
                    </a:srgbClr>
                  </a:clrTo>
                </a:clrChange>
              </a:blip>
              <a:stretch>
                <a:fillRect/>
              </a:stretch>
            </p:blipFill>
            <p:spPr>
              <a:xfrm>
                <a:off x="234093" y="3476352"/>
                <a:ext cx="685800" cy="571500"/>
              </a:xfrm>
              <a:prstGeom prst="rect">
                <a:avLst/>
              </a:prstGeom>
            </p:spPr>
          </p:pic>
        </p:grpSp>
        <p:sp>
          <p:nvSpPr>
            <p:cNvPr id="104" name="Rectangle 103"/>
            <p:cNvSpPr/>
            <p:nvPr/>
          </p:nvSpPr>
          <p:spPr>
            <a:xfrm>
              <a:off x="1191852" y="1111939"/>
              <a:ext cx="3215388" cy="830997"/>
            </a:xfrm>
            <a:prstGeom prst="rect">
              <a:avLst/>
            </a:prstGeom>
          </p:spPr>
          <p:txBody>
            <a:bodyPr wrap="square">
              <a:spAutoFit/>
            </a:bodyPr>
            <a:lstStyle/>
            <a:p>
              <a:pPr algn="just"/>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To check which version is running in your system execute the function </a:t>
              </a:r>
              <a:r>
                <a:rPr lang="en-IN" sz="1200"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en-IN" sz="1200" dirty="0" smtClean="0">
                  <a:solidFill>
                    <a:srgbClr val="FF0000"/>
                  </a:solidFill>
                  <a:latin typeface="Tahoma" panose="020B0604030504040204" pitchFamily="34" charset="0"/>
                  <a:ea typeface="Tahoma" panose="020B0604030504040204" pitchFamily="34" charset="0"/>
                  <a:cs typeface="Tahoma" panose="020B0604030504040204" pitchFamily="34" charset="0"/>
                </a:rPr>
                <a:t>java – version</a:t>
              </a:r>
              <a:r>
                <a:rPr lang="en-IN" sz="1200"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p>
            <a:p>
              <a:pPr algn="just"/>
              <a:endParaRPr lang="en-US" sz="1200"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algn="just"/>
              <a:r>
                <a:rPr lang="en-US"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Java SE 7 will be used in this course.</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7125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0750" y="161045"/>
            <a:ext cx="2510559" cy="492443"/>
          </a:xfrm>
          <a:prstGeom prst="rect">
            <a:avLst/>
          </a:prstGeom>
        </p:spPr>
        <p:txBody>
          <a:bodyPr wrap="none">
            <a:spAutoFit/>
          </a:bodyPr>
          <a:lstStyle/>
          <a:p>
            <a:r>
              <a:rPr lang="en-US" sz="2600" dirty="0" smtClean="0">
                <a:latin typeface="+mj-lt"/>
              </a:rPr>
              <a:t>Use-cases </a:t>
            </a:r>
            <a:r>
              <a:rPr lang="en-US" sz="2600" dirty="0">
                <a:latin typeface="+mj-lt"/>
              </a:rPr>
              <a:t>of SOA</a:t>
            </a:r>
            <a:endParaRPr lang="en-IN" sz="2600" dirty="0">
              <a:latin typeface="+mj-lt"/>
            </a:endParaRPr>
          </a:p>
        </p:txBody>
      </p:sp>
      <p:sp>
        <p:nvSpPr>
          <p:cNvPr id="3" name="Rectangle 2"/>
          <p:cNvSpPr/>
          <p:nvPr/>
        </p:nvSpPr>
        <p:spPr>
          <a:xfrm>
            <a:off x="348092" y="789509"/>
            <a:ext cx="3293274" cy="307777"/>
          </a:xfrm>
          <a:prstGeom prst="rect">
            <a:avLst/>
          </a:prstGeom>
        </p:spPr>
        <p:txBody>
          <a:bodyPr wrap="none">
            <a:spAutoFit/>
          </a:bodyPr>
          <a:lstStyle/>
          <a:p>
            <a:pPr marL="431800" indent="-320675">
              <a:buClrTx/>
              <a:buSzPct val="45000"/>
              <a:buFontTx/>
              <a:buNone/>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IN" altLang="en-US" sz="1400" dirty="0">
                <a:latin typeface="Tahoma" panose="020B0604030504040204" pitchFamily="34" charset="0"/>
                <a:ea typeface="Tahoma" panose="020B0604030504040204" pitchFamily="34" charset="0"/>
                <a:cs typeface="Tahoma" panose="020B0604030504040204" pitchFamily="34" charset="0"/>
              </a:rPr>
              <a:t>SOA is used in the following domains: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822" y="1691200"/>
            <a:ext cx="3173407" cy="2380057"/>
          </a:xfrm>
          <a:prstGeom prst="rect">
            <a:avLst/>
          </a:prstGeom>
          <a:ln>
            <a:solidFill>
              <a:schemeClr val="accent6">
                <a:lumMod val="75000"/>
              </a:schemeClr>
            </a:solidFill>
          </a:ln>
        </p:spPr>
      </p:pic>
      <p:sp>
        <p:nvSpPr>
          <p:cNvPr id="6" name="Rectangle 5"/>
          <p:cNvSpPr/>
          <p:nvPr/>
        </p:nvSpPr>
        <p:spPr>
          <a:xfrm>
            <a:off x="3875314" y="2318224"/>
            <a:ext cx="4321629" cy="1165206"/>
          </a:xfrm>
          <a:prstGeom prst="rect">
            <a:avLst/>
          </a:prstGeom>
        </p:spPr>
        <p:txBody>
          <a:bodyPr wrap="square">
            <a:spAutoFit/>
          </a:bodyPr>
          <a:lstStyle/>
          <a:p>
            <a:pPr marL="104775" algn="just">
              <a:buClr>
                <a:schemeClr val="tx1"/>
              </a:buClr>
              <a:buSzPct val="10000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pPr>
            <a:r>
              <a:rPr lang="en-IN" altLang="en-US" sz="1400" dirty="0">
                <a:solidFill>
                  <a:srgbClr val="0070C0"/>
                </a:solidFill>
                <a:latin typeface="Tahoma" panose="020B0604030504040204" pitchFamily="34" charset="0"/>
                <a:ea typeface="Tahoma" panose="020B0604030504040204" pitchFamily="34" charset="0"/>
                <a:cs typeface="Tahoma" panose="020B0604030504040204" pitchFamily="34" charset="0"/>
              </a:rPr>
              <a:t>Banking</a:t>
            </a:r>
            <a:r>
              <a:rPr lang="en-IN" altLang="en-US" sz="1400" dirty="0">
                <a:latin typeface="Tahoma" panose="020B0604030504040204" pitchFamily="34" charset="0"/>
                <a:ea typeface="Tahoma" panose="020B0604030504040204" pitchFamily="34" charset="0"/>
                <a:cs typeface="Tahoma" panose="020B0604030504040204" pitchFamily="34" charset="0"/>
              </a:rPr>
              <a:t> - For debit card and credit card authorization. Credit card/debit card information is taken from the user and sent for authorization and the bank responds </a:t>
            </a:r>
            <a:r>
              <a:rPr lang="en-IN" altLang="en-US" sz="1400" dirty="0" smtClean="0">
                <a:latin typeface="Tahoma" panose="020B0604030504040204" pitchFamily="34" charset="0"/>
                <a:ea typeface="Tahoma" panose="020B0604030504040204" pitchFamily="34" charset="0"/>
                <a:cs typeface="Tahoma" panose="020B0604030504040204" pitchFamily="34" charset="0"/>
              </a:rPr>
              <a:t>whether the transaction </a:t>
            </a:r>
            <a:r>
              <a:rPr lang="en-IN" altLang="en-US" sz="1400" dirty="0">
                <a:latin typeface="Tahoma" panose="020B0604030504040204" pitchFamily="34" charset="0"/>
                <a:ea typeface="Tahoma" panose="020B0604030504040204" pitchFamily="34" charset="0"/>
                <a:cs typeface="Tahoma" panose="020B0604030504040204" pitchFamily="34" charset="0"/>
              </a:rPr>
              <a:t>is approved or declined. </a:t>
            </a:r>
          </a:p>
        </p:txBody>
      </p:sp>
    </p:spTree>
    <p:extLst>
      <p:ext uri="{BB962C8B-B14F-4D97-AF65-F5344CB8AC3E}">
        <p14:creationId xmlns:p14="http://schemas.microsoft.com/office/powerpoint/2010/main" val="2960059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Brain4ce_course_templat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2084</TotalTime>
  <Words>1721</Words>
  <Application>Microsoft Office PowerPoint</Application>
  <PresentationFormat>On-screen Show (16:9)</PresentationFormat>
  <Paragraphs>312</Paragraphs>
  <Slides>34</Slides>
  <Notes>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34</vt:i4>
      </vt:variant>
    </vt:vector>
  </HeadingPairs>
  <TitlesOfParts>
    <vt:vector size="43" baseType="lpstr">
      <vt:lpstr>Arial</vt:lpstr>
      <vt:lpstr>Calibri</vt:lpstr>
      <vt:lpstr>Castellar</vt:lpstr>
      <vt:lpstr>Symbol</vt:lpstr>
      <vt:lpstr>Tahoma</vt:lpstr>
      <vt:lpstr>Times New Roman</vt:lpstr>
      <vt:lpstr>1_Brain4ce_course_template</vt:lpstr>
      <vt:lpstr>2_Office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Copyright</dc:title>
  <dc:creator>Puja</dc:creator>
  <cp:lastModifiedBy>Awanish</cp:lastModifiedBy>
  <cp:revision>155</cp:revision>
  <dcterms:created xsi:type="dcterms:W3CDTF">2014-05-07T12:47:59Z</dcterms:created>
  <dcterms:modified xsi:type="dcterms:W3CDTF">2015-05-27T14:40:57Z</dcterms:modified>
</cp:coreProperties>
</file>