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26"/>
  </p:notesMasterIdLst>
  <p:handoutMasterIdLst>
    <p:handoutMasterId r:id="rId27"/>
  </p:handoutMasterIdLst>
  <p:sldIdLst>
    <p:sldId id="308" r:id="rId3"/>
    <p:sldId id="301" r:id="rId4"/>
    <p:sldId id="302" r:id="rId5"/>
    <p:sldId id="303" r:id="rId6"/>
    <p:sldId id="305" r:id="rId7"/>
    <p:sldId id="306" r:id="rId8"/>
    <p:sldId id="307" r:id="rId9"/>
    <p:sldId id="304" r:id="rId10"/>
    <p:sldId id="310" r:id="rId11"/>
    <p:sldId id="325" r:id="rId12"/>
    <p:sldId id="320" r:id="rId13"/>
    <p:sldId id="314" r:id="rId14"/>
    <p:sldId id="315" r:id="rId15"/>
    <p:sldId id="316" r:id="rId16"/>
    <p:sldId id="326" r:id="rId17"/>
    <p:sldId id="321" r:id="rId18"/>
    <p:sldId id="318" r:id="rId19"/>
    <p:sldId id="327" r:id="rId20"/>
    <p:sldId id="322" r:id="rId21"/>
    <p:sldId id="323" r:id="rId22"/>
    <p:sldId id="324" r:id="rId23"/>
    <p:sldId id="291" r:id="rId24"/>
    <p:sldId id="268"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1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434" autoAdjust="0"/>
  </p:normalViewPr>
  <p:slideViewPr>
    <p:cSldViewPr snapToGrid="0" showGuides="1">
      <p:cViewPr varScale="1">
        <p:scale>
          <a:sx n="98" d="100"/>
          <a:sy n="98" d="100"/>
        </p:scale>
        <p:origin x="384" y="84"/>
      </p:cViewPr>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t>7/14/2015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t>7/14/2015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Shape 290"/>
          <p:cNvSpPr>
            <a:spLocks noGrp="1" noRot="1" noChangeAspect="1" noTextEdit="1"/>
          </p:cNvSpPr>
          <p:nvPr>
            <p:ph type="sldImg" idx="2"/>
          </p:nvPr>
        </p:nvSpPr>
        <p:spPr>
          <a:noFill/>
          <a:ln>
            <a:headEnd/>
            <a:tailEnd/>
          </a:ln>
        </p:spPr>
      </p:sp>
      <p:sp>
        <p:nvSpPr>
          <p:cNvPr id="53251" name="Shape 291"/>
          <p:cNvSpPr txBox="1">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tIns="45700" bIns="45700" numCol="1" compatLnSpc="1">
            <a:prstTxWarp prst="textNoShape">
              <a:avLst/>
            </a:prstTxWarp>
          </a:bodyPr>
          <a:lstStyle/>
          <a:p>
            <a:pPr eaLnBrk="1" hangingPunct="1">
              <a:spcBef>
                <a:spcPct val="0"/>
              </a:spcBef>
            </a:pPr>
            <a:endParaRPr lang="en-US" altLang="en-US" sz="900" smtClean="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3252" name="Shape 292"/>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80F235-F7EC-43BB-9C70-199657349C21}" type="slidenum">
              <a:rPr lang="en-IN" altLang="en-US" sz="1200" smtClean="0">
                <a:latin typeface="Calibri" panose="020F0502020204030204" pitchFamily="34" charset="0"/>
                <a:sym typeface="Calibri" panose="020F0502020204030204" pitchFamily="34" charset="0"/>
              </a:rPr>
              <a:pPr/>
              <a:t>11</a:t>
            </a:fld>
            <a:endParaRPr lang="en-IN" altLang="en-US" sz="1200" smtClean="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7941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78" name="Shape 278"/>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baseline="0">
                <a:solidFill>
                  <a:schemeClr val="dk1"/>
                </a:solidFill>
                <a:latin typeface="Calibri"/>
                <a:ea typeface="Calibri"/>
                <a:cs typeface="Calibri"/>
                <a:sym typeface="Calibri"/>
              </a:rPr>
              <a:t>12</a:t>
            </a:fld>
            <a:endParaRPr lang="en"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9827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87" name="Shape 287"/>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baseline="0">
                <a:solidFill>
                  <a:schemeClr val="dk1"/>
                </a:solidFill>
                <a:latin typeface="Calibri"/>
                <a:ea typeface="Calibri"/>
                <a:cs typeface="Calibri"/>
                <a:sym typeface="Calibri"/>
              </a:rPr>
              <a:t>13</a:t>
            </a:fld>
            <a:endParaRPr lang="en"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40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96" name="Shape 296"/>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baseline="0">
                <a:solidFill>
                  <a:schemeClr val="dk1"/>
                </a:solidFill>
                <a:latin typeface="Calibri"/>
                <a:ea typeface="Calibri"/>
                <a:cs typeface="Calibri"/>
                <a:sym typeface="Calibri"/>
              </a:rPr>
              <a:t>14</a:t>
            </a:fld>
            <a:endParaRPr lang="en"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108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Shape 290"/>
          <p:cNvSpPr>
            <a:spLocks noGrp="1" noRot="1" noChangeAspect="1" noTextEdit="1"/>
          </p:cNvSpPr>
          <p:nvPr>
            <p:ph type="sldImg" idx="2"/>
          </p:nvPr>
        </p:nvSpPr>
        <p:spPr>
          <a:noFill/>
          <a:ln>
            <a:headEnd/>
            <a:tailEnd/>
          </a:ln>
        </p:spPr>
      </p:sp>
      <p:sp>
        <p:nvSpPr>
          <p:cNvPr id="53251" name="Shape 291"/>
          <p:cNvSpPr txBox="1">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tIns="45700" bIns="45700" numCol="1" compatLnSpc="1">
            <a:prstTxWarp prst="textNoShape">
              <a:avLst/>
            </a:prstTxWarp>
          </a:bodyPr>
          <a:lstStyle/>
          <a:p>
            <a:pPr eaLnBrk="1" hangingPunct="1">
              <a:spcBef>
                <a:spcPct val="0"/>
              </a:spcBef>
            </a:pPr>
            <a:endParaRPr lang="en-US" altLang="en-US" sz="900" smtClean="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3252" name="Shape 292"/>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80F235-F7EC-43BB-9C70-199657349C21}" type="slidenum">
              <a:rPr lang="en-IN" altLang="en-US" sz="1200" smtClean="0">
                <a:latin typeface="Calibri" panose="020F0502020204030204" pitchFamily="34" charset="0"/>
                <a:sym typeface="Calibri" panose="020F0502020204030204" pitchFamily="34" charset="0"/>
              </a:rPr>
              <a:pPr/>
              <a:t>19</a:t>
            </a:fld>
            <a:endParaRPr lang="en-IN" altLang="en-US" sz="1200" smtClean="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49165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45391" y="119115"/>
            <a:ext cx="26130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www.edureka.co/mastering-node-js</a:t>
            </a:r>
          </a:p>
        </p:txBody>
      </p:sp>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0307205"/>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Course Slide">
    <p:spTree>
      <p:nvGrpSpPr>
        <p:cNvPr id="1" name="Shape 14"/>
        <p:cNvGrpSpPr/>
        <p:nvPr/>
      </p:nvGrpSpPr>
      <p:grpSpPr>
        <a:xfrm>
          <a:off x="0" y="0"/>
          <a:ext cx="0" cy="0"/>
          <a:chOff x="0" y="0"/>
          <a:chExt cx="0" cy="0"/>
        </a:xfrm>
      </p:grpSpPr>
      <p:sp>
        <p:nvSpPr>
          <p:cNvPr id="2" name="Shape 15"/>
          <p:cNvSpPr>
            <a:spLocks noChangeArrowheads="1"/>
          </p:cNvSpPr>
          <p:nvPr/>
        </p:nvSpPr>
        <p:spPr bwMode="auto">
          <a:xfrm>
            <a:off x="0" y="0"/>
            <a:ext cx="9144000" cy="5143500"/>
          </a:xfrm>
          <a:prstGeom prst="rect">
            <a:avLst/>
          </a:prstGeom>
          <a:blipFill dpi="0" rotWithShape="1">
            <a:blip r:embed="rId2"/>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defRPr/>
            </a:pPr>
            <a:endParaRPr lang="en-US" altLang="en-US" sz="1800" smtClean="0">
              <a:solidFill>
                <a:srgbClr val="262626"/>
              </a:solidFill>
              <a:latin typeface="Calibri" panose="020F0502020204030204" pitchFamily="34" charset="0"/>
              <a:sym typeface="Calibri" panose="020F0502020204030204" pitchFamily="34" charset="0"/>
            </a:endParaRPr>
          </a:p>
        </p:txBody>
      </p:sp>
      <p:sp>
        <p:nvSpPr>
          <p:cNvPr id="3" name="Shape 18"/>
          <p:cNvSpPr txBox="1">
            <a:spLocks noChangeArrowheads="1"/>
          </p:cNvSpPr>
          <p:nvPr/>
        </p:nvSpPr>
        <p:spPr bwMode="auto">
          <a:xfrm>
            <a:off x="6543675" y="4764088"/>
            <a:ext cx="2603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dirty="0" smtClean="0">
                <a:solidFill>
                  <a:srgbClr val="FFFFFF"/>
                </a:solidFill>
                <a:latin typeface="Tahoma" panose="020B0604030504040204" pitchFamily="34" charset="0"/>
                <a:cs typeface="Tahoma" panose="020B0604030504040204" pitchFamily="34" charset="0"/>
                <a:sym typeface="Tahoma" panose="020B0604030504040204" pitchFamily="34" charset="0"/>
              </a:rPr>
              <a:t>www.edureka.co/mastering-node-js</a:t>
            </a:r>
          </a:p>
        </p:txBody>
      </p:sp>
      <p:pic>
        <p:nvPicPr>
          <p:cNvPr id="5"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81859" y="555625"/>
            <a:ext cx="1980281" cy="1981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hape 16"/>
          <p:cNvSpPr txBox="1">
            <a:spLocks noGrp="1"/>
          </p:cNvSpPr>
          <p:nvPr>
            <p:ph type="dt"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600593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Objectives">
    <p:bg>
      <p:bgPr>
        <a:blipFill dpi="0" rotWithShape="0">
          <a:blip r:embed="rId2"/>
          <a:srcRect/>
          <a:stretch>
            <a:fillRect/>
          </a:stretch>
        </a:blipFill>
        <a:effectLst/>
      </p:bgPr>
    </p:bg>
    <p:spTree>
      <p:nvGrpSpPr>
        <p:cNvPr id="1" name="Shape 24"/>
        <p:cNvGrpSpPr/>
        <p:nvPr/>
      </p:nvGrpSpPr>
      <p:grpSpPr>
        <a:xfrm>
          <a:off x="0" y="0"/>
          <a:ext cx="0" cy="0"/>
          <a:chOff x="0" y="0"/>
          <a:chExt cx="0" cy="0"/>
        </a:xfrm>
      </p:grpSpPr>
      <p:sp>
        <p:nvSpPr>
          <p:cNvPr id="2" name="Shape 26"/>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pic>
        <p:nvPicPr>
          <p:cNvPr id="3" name="Shape 2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1128713"/>
            <a:ext cx="4457700" cy="363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hape 28"/>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33A2223E-4420-49D4-91A6-FA9E175C03B2}"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6" name="Shape 25"/>
          <p:cNvSpPr txBox="1">
            <a:spLocks noGrp="1"/>
          </p:cNvSpPr>
          <p:nvPr>
            <p:ph type="sldNum" idx="10"/>
          </p:nvPr>
        </p:nvSpPr>
        <p:spPr/>
        <p:txBody>
          <a:bodyPr/>
          <a:lstStyle>
            <a:lvl1pPr>
              <a:defRPr>
                <a:solidFill>
                  <a:srgbClr val="464646"/>
                </a:solidFill>
              </a:defRPr>
            </a:lvl1pPr>
          </a:lstStyle>
          <a:p>
            <a:pPr>
              <a:defRPr/>
            </a:pPr>
            <a:fld id="{79F7210B-C1AA-4B79-80AE-B8935FB25E48}" type="slidenum">
              <a:rPr lang="en-IN" altLang="en-US"/>
              <a:pPr>
                <a:defRPr/>
              </a:pPr>
              <a:t>‹#›</a:t>
            </a:fld>
            <a:endParaRPr lang="en-IN" altLang="en-US"/>
          </a:p>
        </p:txBody>
      </p:sp>
      <p:sp>
        <p:nvSpPr>
          <p:cNvPr id="7" name="Shape 18"/>
          <p:cNvSpPr txBox="1">
            <a:spLocks noChangeArrowheads="1"/>
          </p:cNvSpPr>
          <p:nvPr userDrawn="1"/>
        </p:nvSpPr>
        <p:spPr bwMode="auto">
          <a:xfrm>
            <a:off x="6543675" y="4764088"/>
            <a:ext cx="2603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dirty="0" smtClean="0">
                <a:solidFill>
                  <a:srgbClr val="0070C0"/>
                </a:solidFill>
                <a:latin typeface="Tahoma" panose="020B0604030504040204" pitchFamily="34" charset="0"/>
                <a:cs typeface="Tahoma" panose="020B0604030504040204" pitchFamily="34" charset="0"/>
                <a:sym typeface="Tahoma" panose="020B0604030504040204" pitchFamily="34" charset="0"/>
              </a:rPr>
              <a:t>www.edureka.co/mastering-node-js</a:t>
            </a:r>
          </a:p>
        </p:txBody>
      </p:sp>
    </p:spTree>
    <p:extLst>
      <p:ext uri="{BB962C8B-B14F-4D97-AF65-F5344CB8AC3E}">
        <p14:creationId xmlns:p14="http://schemas.microsoft.com/office/powerpoint/2010/main" val="308998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7_Title and Content">
    <p:bg>
      <p:bgPr>
        <a:blipFill dpi="0" rotWithShape="0">
          <a:blip r:embed="rId2"/>
          <a:srcRect/>
          <a:stretch>
            <a:fillRect/>
          </a:stretch>
        </a:blipFill>
        <a:effectLst/>
      </p:bgPr>
    </p:bg>
    <p:spTree>
      <p:nvGrpSpPr>
        <p:cNvPr id="1" name="Shape 30"/>
        <p:cNvGrpSpPr/>
        <p:nvPr/>
      </p:nvGrpSpPr>
      <p:grpSpPr>
        <a:xfrm>
          <a:off x="0" y="0"/>
          <a:ext cx="0" cy="0"/>
          <a:chOff x="0" y="0"/>
          <a:chExt cx="0" cy="0"/>
        </a:xfrm>
      </p:grpSpPr>
      <p:sp>
        <p:nvSpPr>
          <p:cNvPr id="2" name="Shape 31"/>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sp>
        <p:nvSpPr>
          <p:cNvPr id="3" name="Shape 32"/>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7B283C1C-3C51-435D-B4D6-91408321E80B}"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4" name="Shape 33"/>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A406D997-679F-4DD3-8DD9-B1A86616BB8D}"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5" name="Shape 34"/>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A3F786A5-DCF4-47A8-B243-878514D7C459}"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7" name="Shape 18"/>
          <p:cNvSpPr txBox="1">
            <a:spLocks noChangeArrowheads="1"/>
          </p:cNvSpPr>
          <p:nvPr userDrawn="1"/>
        </p:nvSpPr>
        <p:spPr bwMode="auto">
          <a:xfrm>
            <a:off x="6543675" y="4764088"/>
            <a:ext cx="2603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dirty="0" smtClean="0">
                <a:solidFill>
                  <a:srgbClr val="0070C0"/>
                </a:solidFill>
                <a:latin typeface="Tahoma" panose="020B0604030504040204" pitchFamily="34" charset="0"/>
                <a:cs typeface="Tahoma" panose="020B0604030504040204" pitchFamily="34" charset="0"/>
                <a:sym typeface="Tahoma" panose="020B0604030504040204" pitchFamily="34" charset="0"/>
              </a:rPr>
              <a:t>www.edureka.co/mastering-node-js</a:t>
            </a:r>
          </a:p>
        </p:txBody>
      </p:sp>
    </p:spTree>
    <p:extLst>
      <p:ext uri="{BB962C8B-B14F-4D97-AF65-F5344CB8AC3E}">
        <p14:creationId xmlns:p14="http://schemas.microsoft.com/office/powerpoint/2010/main" val="317051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ab">
    <p:bg>
      <p:bgPr>
        <a:blipFill dpi="0" rotWithShape="0">
          <a:blip r:embed="rId2"/>
          <a:srcRect/>
          <a:stretch>
            <a:fillRect/>
          </a:stretch>
        </a:blipFill>
        <a:effectLst/>
      </p:bgPr>
    </p:bg>
    <p:spTree>
      <p:nvGrpSpPr>
        <p:cNvPr id="1" name="Shape 36"/>
        <p:cNvGrpSpPr/>
        <p:nvPr/>
      </p:nvGrpSpPr>
      <p:grpSpPr>
        <a:xfrm>
          <a:off x="0" y="0"/>
          <a:ext cx="0" cy="0"/>
          <a:chOff x="0" y="0"/>
          <a:chExt cx="0" cy="0"/>
        </a:xfrm>
      </p:grpSpPr>
      <p:sp>
        <p:nvSpPr>
          <p:cNvPr id="2" name="Shape 37"/>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sp>
        <p:nvSpPr>
          <p:cNvPr id="3" name="Shape 38"/>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BB69092A-23DD-43BC-BA79-B37001953CB2}"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4" name="Shape 39"/>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77A666E3-3937-4C45-9BA3-870264952F71}"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5" name="Shape 40"/>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EB835E7D-6F87-4AA5-9726-025AFEDBCB81}"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7" name="Shape 42"/>
          <p:cNvSpPr>
            <a:spLocks noChangeArrowheads="1"/>
          </p:cNvSpPr>
          <p:nvPr/>
        </p:nvSpPr>
        <p:spPr bwMode="auto">
          <a:xfrm>
            <a:off x="4122738" y="2574925"/>
            <a:ext cx="93186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buSzPct val="25000"/>
              <a:defRPr/>
            </a:pPr>
            <a:r>
              <a:rPr lang="en-IN" altLang="en-US" sz="3200" b="1" smtClean="0">
                <a:solidFill>
                  <a:srgbClr val="0070C0"/>
                </a:solidFill>
                <a:latin typeface="Calibri" panose="020F0502020204030204" pitchFamily="34" charset="0"/>
                <a:sym typeface="Calibri" panose="020F0502020204030204" pitchFamily="34" charset="0"/>
              </a:rPr>
              <a:t>LAB</a:t>
            </a:r>
          </a:p>
        </p:txBody>
      </p:sp>
      <p:sp>
        <p:nvSpPr>
          <p:cNvPr id="9" name="Shape 18"/>
          <p:cNvSpPr txBox="1">
            <a:spLocks noChangeArrowheads="1"/>
          </p:cNvSpPr>
          <p:nvPr userDrawn="1"/>
        </p:nvSpPr>
        <p:spPr bwMode="auto">
          <a:xfrm>
            <a:off x="6543675" y="4764088"/>
            <a:ext cx="2603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dirty="0" smtClean="0">
                <a:solidFill>
                  <a:srgbClr val="0070C0"/>
                </a:solidFill>
                <a:latin typeface="Tahoma" panose="020B0604030504040204" pitchFamily="34" charset="0"/>
                <a:cs typeface="Tahoma" panose="020B0604030504040204" pitchFamily="34" charset="0"/>
                <a:sym typeface="Tahoma" panose="020B0604030504040204" pitchFamily="34" charset="0"/>
              </a:rPr>
              <a:t>www.edureka.co/mastering-node-js</a:t>
            </a:r>
          </a:p>
        </p:txBody>
      </p:sp>
    </p:spTree>
    <p:extLst>
      <p:ext uri="{BB962C8B-B14F-4D97-AF65-F5344CB8AC3E}">
        <p14:creationId xmlns:p14="http://schemas.microsoft.com/office/powerpoint/2010/main" val="32637526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re-work">
    <p:bg>
      <p:bgPr>
        <a:blipFill dpi="0" rotWithShape="0">
          <a:blip r:embed="rId2"/>
          <a:srcRect/>
          <a:stretch>
            <a:fillRect/>
          </a:stretch>
        </a:blipFill>
        <a:effectLst/>
      </p:bgPr>
    </p:bg>
    <p:spTree>
      <p:nvGrpSpPr>
        <p:cNvPr id="1" name="Shape 65"/>
        <p:cNvGrpSpPr/>
        <p:nvPr/>
      </p:nvGrpSpPr>
      <p:grpSpPr>
        <a:xfrm>
          <a:off x="0" y="0"/>
          <a:ext cx="0" cy="0"/>
          <a:chOff x="0" y="0"/>
          <a:chExt cx="0" cy="0"/>
        </a:xfrm>
      </p:grpSpPr>
      <p:sp>
        <p:nvSpPr>
          <p:cNvPr id="2" name="Shape 67"/>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pic>
        <p:nvPicPr>
          <p:cNvPr id="3" name="Shape 6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5" y="923925"/>
            <a:ext cx="3743325" cy="366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hape 69"/>
          <p:cNvSpPr txBox="1">
            <a:spLocks noChangeArrowheads="1"/>
          </p:cNvSpPr>
          <p:nvPr/>
        </p:nvSpPr>
        <p:spPr bwMode="auto">
          <a:xfrm>
            <a:off x="7724775" y="4795838"/>
            <a:ext cx="895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Course Url</a:t>
            </a:r>
          </a:p>
        </p:txBody>
      </p:sp>
      <p:sp>
        <p:nvSpPr>
          <p:cNvPr id="5" name="Shape 70"/>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65E48E56-CDF3-4FFF-8CF8-115E9416CB19}"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pic>
        <p:nvPicPr>
          <p:cNvPr id="6" name="Picture 15"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hape 66"/>
          <p:cNvSpPr txBox="1">
            <a:spLocks noGrp="1"/>
          </p:cNvSpPr>
          <p:nvPr>
            <p:ph type="sldNum" idx="10"/>
          </p:nvPr>
        </p:nvSpPr>
        <p:spPr/>
        <p:txBody>
          <a:bodyPr/>
          <a:lstStyle>
            <a:lvl1pPr>
              <a:defRPr>
                <a:solidFill>
                  <a:srgbClr val="464646"/>
                </a:solidFill>
              </a:defRPr>
            </a:lvl1pPr>
          </a:lstStyle>
          <a:p>
            <a:pPr>
              <a:defRPr/>
            </a:pPr>
            <a:fld id="{8648216D-F994-4E17-AA20-9C58E8256BE7}" type="slidenum">
              <a:rPr lang="en-IN" altLang="en-US"/>
              <a:pPr>
                <a:defRPr/>
              </a:pPr>
              <a:t>‹#›</a:t>
            </a:fld>
            <a:endParaRPr lang="en-IN" altLang="en-US"/>
          </a:p>
        </p:txBody>
      </p:sp>
    </p:spTree>
    <p:extLst>
      <p:ext uri="{BB962C8B-B14F-4D97-AF65-F5344CB8AC3E}">
        <p14:creationId xmlns:p14="http://schemas.microsoft.com/office/powerpoint/2010/main" val="3971832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Formula">
    <p:bg>
      <p:bgPr>
        <a:blipFill dpi="0" rotWithShape="0">
          <a:blip r:embed="rId2"/>
          <a:srcRect/>
          <a:stretch>
            <a:fillRect/>
          </a:stretch>
        </a:blipFill>
        <a:effectLst/>
      </p:bgPr>
    </p:bg>
    <p:spTree>
      <p:nvGrpSpPr>
        <p:cNvPr id="1" name="Shape 72"/>
        <p:cNvGrpSpPr/>
        <p:nvPr/>
      </p:nvGrpSpPr>
      <p:grpSpPr>
        <a:xfrm>
          <a:off x="0" y="0"/>
          <a:ext cx="0" cy="0"/>
          <a:chOff x="0" y="0"/>
          <a:chExt cx="0" cy="0"/>
        </a:xfrm>
      </p:grpSpPr>
      <p:sp>
        <p:nvSpPr>
          <p:cNvPr id="2" name="Shape 73"/>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sp>
        <p:nvSpPr>
          <p:cNvPr id="3" name="Shape 74"/>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96C83351-4AE9-4261-B61E-7FCDEA7A4D2C}"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4" name="Shape 75"/>
          <p:cNvSpPr txBox="1">
            <a:spLocks noChangeArrowheads="1"/>
          </p:cNvSpPr>
          <p:nvPr/>
        </p:nvSpPr>
        <p:spPr bwMode="auto">
          <a:xfrm>
            <a:off x="7724775" y="4795838"/>
            <a:ext cx="895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Course Url</a:t>
            </a:r>
          </a:p>
        </p:txBody>
      </p:sp>
      <p:pic>
        <p:nvPicPr>
          <p:cNvPr id="5" name="Picture 14"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28880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 Topic">
    <p:bg>
      <p:bgPr>
        <a:blipFill dpi="0" rotWithShape="0">
          <a:blip r:embed="rId2"/>
          <a:srcRect/>
          <a:stretch>
            <a:fillRect/>
          </a:stretch>
        </a:blipFill>
        <a:effectLst/>
      </p:bgPr>
    </p:bg>
    <p:spTree>
      <p:nvGrpSpPr>
        <p:cNvPr id="1" name="Shape 82"/>
        <p:cNvGrpSpPr/>
        <p:nvPr/>
      </p:nvGrpSpPr>
      <p:grpSpPr>
        <a:xfrm>
          <a:off x="0" y="0"/>
          <a:ext cx="0" cy="0"/>
          <a:chOff x="0" y="0"/>
          <a:chExt cx="0" cy="0"/>
        </a:xfrm>
      </p:grpSpPr>
      <p:sp>
        <p:nvSpPr>
          <p:cNvPr id="2" name="Shape 83"/>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sp>
        <p:nvSpPr>
          <p:cNvPr id="3" name="Shape 84"/>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53C56299-2BD1-45BD-994D-6C5E19A403A7}"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4" name="Shape 85"/>
          <p:cNvSpPr txBox="1">
            <a:spLocks noChangeArrowheads="1"/>
          </p:cNvSpPr>
          <p:nvPr/>
        </p:nvSpPr>
        <p:spPr bwMode="auto">
          <a:xfrm>
            <a:off x="7724775" y="4795838"/>
            <a:ext cx="895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Course Url</a:t>
            </a:r>
          </a:p>
        </p:txBody>
      </p:sp>
      <p:sp>
        <p:nvSpPr>
          <p:cNvPr id="5" name="Shape 86"/>
          <p:cNvSpPr/>
          <p:nvPr/>
        </p:nvSpPr>
        <p:spPr>
          <a:xfrm>
            <a:off x="517525" y="771525"/>
            <a:ext cx="4373563" cy="3802063"/>
          </a:xfrm>
          <a:prstGeom prst="rect">
            <a:avLst/>
          </a:prstGeom>
          <a:noFill/>
          <a:ln>
            <a:noFill/>
          </a:ln>
        </p:spPr>
        <p:txBody>
          <a:bodyPr lIns="91425" tIns="45700" rIns="91425" bIns="45700"/>
          <a:lstStyle/>
          <a:p>
            <a:pPr marL="342900" indent="-342900" defTabSz="914400">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1 </a:t>
            </a:r>
          </a:p>
          <a:p>
            <a:pPr marL="742950" lvl="1" indent="-285750" defTabSz="914400">
              <a:spcBef>
                <a:spcPts val="240"/>
              </a:spcBef>
              <a:buClr>
                <a:srgbClr val="262626"/>
              </a:buClr>
              <a:buSzPct val="100000"/>
              <a:buFont typeface="Tahoma"/>
              <a:buChar char="»"/>
              <a:defRPr/>
            </a:pPr>
            <a:r>
              <a:rPr lang="en-IN" sz="1200" b="1" kern="0">
                <a:solidFill>
                  <a:srgbClr val="262626"/>
                </a:solidFill>
                <a:latin typeface="Tahoma"/>
                <a:ea typeface="Tahoma"/>
                <a:cs typeface="Tahoma"/>
                <a:sym typeface="Tahoma"/>
                <a:rtl val="0"/>
              </a:rPr>
              <a:t>Introduction to Pentaho BI Suite</a:t>
            </a:r>
            <a:r>
              <a:rPr lang="en-IN" sz="1200" kern="0">
                <a:solidFill>
                  <a:srgbClr val="262626"/>
                </a:solidFill>
                <a:latin typeface="Tahoma"/>
                <a:ea typeface="Tahoma"/>
                <a:cs typeface="Tahoma"/>
                <a:sym typeface="Tahoma"/>
                <a:rtl val="0"/>
              </a:rPr>
              <a:t/>
            </a:r>
            <a:br>
              <a:rPr lang="en-IN" sz="1200" kern="0">
                <a:solidFill>
                  <a:srgbClr val="262626"/>
                </a:solidFill>
                <a:latin typeface="Tahoma"/>
                <a:ea typeface="Tahoma"/>
                <a:cs typeface="Tahoma"/>
                <a:sym typeface="Tahoma"/>
                <a:rtl val="0"/>
              </a:rPr>
            </a:br>
            <a:endParaRPr lang="en-IN" sz="1200" kern="0">
              <a:solidFill>
                <a:srgbClr val="262626"/>
              </a:solidFill>
              <a:latin typeface="Tahoma"/>
              <a:ea typeface="Tahoma"/>
              <a:cs typeface="Tahoma"/>
              <a:sym typeface="Tahoma"/>
              <a:rtl val="0"/>
            </a:endParaRPr>
          </a:p>
          <a:p>
            <a:pPr marL="342900" indent="-342900" defTabSz="914400">
              <a:spcBef>
                <a:spcPts val="240"/>
              </a:spcBef>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2</a:t>
            </a:r>
          </a:p>
          <a:p>
            <a:pPr marL="742950" lvl="1" indent="-285750" defTabSz="914400">
              <a:spcBef>
                <a:spcPts val="240"/>
              </a:spcBef>
              <a:buClr>
                <a:srgbClr val="262626"/>
              </a:buClr>
              <a:buSzPct val="100000"/>
              <a:buFont typeface="Tahoma"/>
              <a:buChar char="»"/>
              <a:defRPr/>
            </a:pPr>
            <a:r>
              <a:rPr lang="en-IN" sz="1200" kern="0">
                <a:solidFill>
                  <a:srgbClr val="262626"/>
                </a:solidFill>
                <a:latin typeface="Tahoma"/>
                <a:ea typeface="Tahoma"/>
                <a:cs typeface="Tahoma"/>
                <a:sym typeface="Tahoma"/>
                <a:rtl val="0"/>
              </a:rPr>
              <a:t>Pentaho Report Designer - Basic</a:t>
            </a:r>
            <a:br>
              <a:rPr lang="en-IN" sz="1200" kern="0">
                <a:solidFill>
                  <a:srgbClr val="262626"/>
                </a:solidFill>
                <a:latin typeface="Tahoma"/>
                <a:ea typeface="Tahoma"/>
                <a:cs typeface="Tahoma"/>
                <a:sym typeface="Tahoma"/>
                <a:rtl val="0"/>
              </a:rPr>
            </a:br>
            <a:endParaRPr lang="en-IN" sz="1200" kern="0">
              <a:solidFill>
                <a:srgbClr val="262626"/>
              </a:solidFill>
              <a:latin typeface="Tahoma"/>
              <a:ea typeface="Tahoma"/>
              <a:cs typeface="Tahoma"/>
              <a:sym typeface="Tahoma"/>
              <a:rtl val="0"/>
            </a:endParaRPr>
          </a:p>
          <a:p>
            <a:pPr marL="342900" indent="-342900" defTabSz="914400">
              <a:spcBef>
                <a:spcPts val="240"/>
              </a:spcBef>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3</a:t>
            </a:r>
          </a:p>
          <a:p>
            <a:pPr marL="742950" lvl="1" indent="-285750" defTabSz="914400">
              <a:spcBef>
                <a:spcPts val="240"/>
              </a:spcBef>
              <a:buClr>
                <a:srgbClr val="262626"/>
              </a:buClr>
              <a:buSzPct val="100000"/>
              <a:buFont typeface="Tahoma"/>
              <a:buChar char="»"/>
              <a:defRPr/>
            </a:pPr>
            <a:r>
              <a:rPr lang="en-IN" sz="1200" kern="0">
                <a:solidFill>
                  <a:srgbClr val="262626"/>
                </a:solidFill>
                <a:latin typeface="Tahoma"/>
                <a:ea typeface="Tahoma"/>
                <a:cs typeface="Tahoma"/>
                <a:sym typeface="Tahoma"/>
                <a:rtl val="0"/>
              </a:rPr>
              <a:t>Pentaho Report Designer - Advanced</a:t>
            </a:r>
            <a:br>
              <a:rPr lang="en-IN" sz="1200" kern="0">
                <a:solidFill>
                  <a:srgbClr val="262626"/>
                </a:solidFill>
                <a:latin typeface="Tahoma"/>
                <a:ea typeface="Tahoma"/>
                <a:cs typeface="Tahoma"/>
                <a:sym typeface="Tahoma"/>
                <a:rtl val="0"/>
              </a:rPr>
            </a:br>
            <a:endParaRPr lang="en-IN" sz="1200" kern="0">
              <a:solidFill>
                <a:srgbClr val="262626"/>
              </a:solidFill>
              <a:latin typeface="Tahoma"/>
              <a:ea typeface="Tahoma"/>
              <a:cs typeface="Tahoma"/>
              <a:sym typeface="Tahoma"/>
              <a:rtl val="0"/>
            </a:endParaRPr>
          </a:p>
          <a:p>
            <a:pPr marL="342900" indent="-342900" defTabSz="914400">
              <a:spcBef>
                <a:spcPts val="240"/>
              </a:spcBef>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4</a:t>
            </a:r>
          </a:p>
          <a:p>
            <a:pPr marL="742950" lvl="1" indent="-285750" defTabSz="914400">
              <a:spcBef>
                <a:spcPts val="240"/>
              </a:spcBef>
              <a:buClr>
                <a:srgbClr val="262626"/>
              </a:buClr>
              <a:buSzPct val="100000"/>
              <a:buFont typeface="Tahoma"/>
              <a:buChar char="»"/>
              <a:defRPr/>
            </a:pPr>
            <a:r>
              <a:rPr lang="en-IN" sz="1200" kern="0">
                <a:solidFill>
                  <a:srgbClr val="262626"/>
                </a:solidFill>
                <a:latin typeface="Tahoma"/>
                <a:ea typeface="Tahoma"/>
                <a:cs typeface="Tahoma"/>
                <a:sym typeface="Tahoma"/>
                <a:rtl val="0"/>
              </a:rPr>
              <a:t>Pentaho Data Integration - Introduction</a:t>
            </a:r>
            <a:br>
              <a:rPr lang="en-IN" sz="1200" kern="0">
                <a:solidFill>
                  <a:srgbClr val="262626"/>
                </a:solidFill>
                <a:latin typeface="Tahoma"/>
                <a:ea typeface="Tahoma"/>
                <a:cs typeface="Tahoma"/>
                <a:sym typeface="Tahoma"/>
                <a:rtl val="0"/>
              </a:rPr>
            </a:br>
            <a:endParaRPr lang="en-IN" sz="1200" kern="0">
              <a:solidFill>
                <a:srgbClr val="262626"/>
              </a:solidFill>
              <a:latin typeface="Tahoma"/>
              <a:ea typeface="Tahoma"/>
              <a:cs typeface="Tahoma"/>
              <a:sym typeface="Tahoma"/>
              <a:rtl val="0"/>
            </a:endParaRPr>
          </a:p>
          <a:p>
            <a:pPr marL="342900" indent="-342900" defTabSz="914400">
              <a:spcBef>
                <a:spcPts val="240"/>
              </a:spcBef>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5 </a:t>
            </a:r>
          </a:p>
          <a:p>
            <a:pPr marL="742950" lvl="1" indent="-285750" defTabSz="914400">
              <a:spcBef>
                <a:spcPts val="240"/>
              </a:spcBef>
              <a:buClr>
                <a:srgbClr val="262626"/>
              </a:buClr>
              <a:buSzPct val="100000"/>
              <a:buFont typeface="Tahoma"/>
              <a:buChar char="»"/>
              <a:defRPr/>
            </a:pPr>
            <a:r>
              <a:rPr lang="en-IN" sz="1200" kern="0">
                <a:solidFill>
                  <a:srgbClr val="262626"/>
                </a:solidFill>
                <a:latin typeface="Tahoma"/>
                <a:ea typeface="Tahoma"/>
                <a:cs typeface="Tahoma"/>
                <a:sym typeface="Tahoma"/>
                <a:rtl val="0"/>
              </a:rPr>
              <a:t>Pentaho Data Integration - Transformation</a:t>
            </a:r>
            <a:br>
              <a:rPr lang="en-IN" sz="1200" kern="0">
                <a:solidFill>
                  <a:srgbClr val="262626"/>
                </a:solidFill>
                <a:latin typeface="Tahoma"/>
                <a:ea typeface="Tahoma"/>
                <a:cs typeface="Tahoma"/>
                <a:sym typeface="Tahoma"/>
                <a:rtl val="0"/>
              </a:rPr>
            </a:br>
            <a:endParaRPr lang="en-IN" sz="1200" kern="0">
              <a:solidFill>
                <a:srgbClr val="262626"/>
              </a:solidFill>
              <a:latin typeface="Tahoma"/>
              <a:ea typeface="Tahoma"/>
              <a:cs typeface="Tahoma"/>
              <a:sym typeface="Tahoma"/>
              <a:rtl val="0"/>
            </a:endParaRPr>
          </a:p>
          <a:p>
            <a:pPr marL="342900" indent="-342900" defTabSz="914400">
              <a:spcBef>
                <a:spcPts val="240"/>
              </a:spcBef>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6</a:t>
            </a:r>
          </a:p>
          <a:p>
            <a:pPr marL="742950" lvl="1" indent="-285750" defTabSz="914400">
              <a:spcBef>
                <a:spcPts val="240"/>
              </a:spcBef>
              <a:buClr>
                <a:srgbClr val="262626"/>
              </a:buClr>
              <a:buSzPct val="100000"/>
              <a:buFont typeface="Tahoma"/>
              <a:buChar char="»"/>
              <a:defRPr/>
            </a:pPr>
            <a:r>
              <a:rPr lang="en-IN" sz="1200" kern="0">
                <a:solidFill>
                  <a:srgbClr val="262626"/>
                </a:solidFill>
                <a:latin typeface="Tahoma"/>
                <a:ea typeface="Tahoma"/>
                <a:cs typeface="Tahoma"/>
                <a:sym typeface="Tahoma"/>
                <a:rtl val="0"/>
              </a:rPr>
              <a:t>Pentaho Data Integration - Job and More</a:t>
            </a:r>
          </a:p>
          <a:p>
            <a:pPr marL="742950" lvl="1" indent="-20955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a:p>
            <a:pPr marL="342900" indent="-26670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a:p>
            <a:pPr marL="342900" indent="-26670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p:txBody>
      </p:sp>
      <p:sp>
        <p:nvSpPr>
          <p:cNvPr id="6" name="Shape 87"/>
          <p:cNvSpPr/>
          <p:nvPr/>
        </p:nvSpPr>
        <p:spPr>
          <a:xfrm>
            <a:off x="4579938" y="771525"/>
            <a:ext cx="4106862" cy="3802063"/>
          </a:xfrm>
          <a:prstGeom prst="rect">
            <a:avLst/>
          </a:prstGeom>
          <a:noFill/>
          <a:ln>
            <a:noFill/>
          </a:ln>
        </p:spPr>
        <p:txBody>
          <a:bodyPr lIns="91425" tIns="45700" rIns="91425" bIns="45700"/>
          <a:lstStyle/>
          <a:p>
            <a:pPr marL="342900" indent="-342900" defTabSz="914400">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7</a:t>
            </a:r>
          </a:p>
          <a:p>
            <a:pPr marL="742950" lvl="1" indent="-285750" defTabSz="914400">
              <a:spcBef>
                <a:spcPts val="240"/>
              </a:spcBef>
              <a:buClr>
                <a:srgbClr val="262626"/>
              </a:buClr>
              <a:buSzPct val="100000"/>
              <a:buFont typeface="Tahoma"/>
              <a:buChar char="»"/>
              <a:defRPr/>
            </a:pPr>
            <a:r>
              <a:rPr lang="en-IN" sz="1200" kern="0">
                <a:solidFill>
                  <a:srgbClr val="262626"/>
                </a:solidFill>
                <a:latin typeface="Tahoma"/>
                <a:ea typeface="Tahoma"/>
                <a:cs typeface="Tahoma"/>
                <a:sym typeface="Tahoma"/>
                <a:rtl val="0"/>
              </a:rPr>
              <a:t>Pentaho BA Server and User Console</a:t>
            </a:r>
            <a:br>
              <a:rPr lang="en-IN" sz="1200" kern="0">
                <a:solidFill>
                  <a:srgbClr val="262626"/>
                </a:solidFill>
                <a:latin typeface="Tahoma"/>
                <a:ea typeface="Tahoma"/>
                <a:cs typeface="Tahoma"/>
                <a:sym typeface="Tahoma"/>
                <a:rtl val="0"/>
              </a:rPr>
            </a:br>
            <a:endParaRPr lang="en-IN" sz="1200" kern="0">
              <a:solidFill>
                <a:srgbClr val="262626"/>
              </a:solidFill>
              <a:latin typeface="Tahoma"/>
              <a:ea typeface="Tahoma"/>
              <a:cs typeface="Tahoma"/>
              <a:sym typeface="Tahoma"/>
              <a:rtl val="0"/>
            </a:endParaRPr>
          </a:p>
          <a:p>
            <a:pPr marL="342900" indent="-342900" defTabSz="914400">
              <a:spcBef>
                <a:spcPts val="240"/>
              </a:spcBef>
              <a:buClr>
                <a:srgbClr val="0070C0"/>
              </a:buClr>
              <a:buSzPct val="100000"/>
              <a:buFont typeface="Noto Symbol"/>
              <a:buChar char="→"/>
              <a:defRPr/>
            </a:pPr>
            <a:r>
              <a:rPr lang="en-IN" sz="1200" kern="0">
                <a:solidFill>
                  <a:srgbClr val="0070C0"/>
                </a:solidFill>
                <a:latin typeface="Tahoma"/>
                <a:ea typeface="Tahoma"/>
                <a:cs typeface="Tahoma"/>
                <a:sym typeface="Tahoma"/>
                <a:rtl val="0"/>
              </a:rPr>
              <a:t>Module 8</a:t>
            </a:r>
          </a:p>
          <a:p>
            <a:pPr marL="742950" lvl="1" indent="-285750" defTabSz="914400">
              <a:spcBef>
                <a:spcPts val="240"/>
              </a:spcBef>
              <a:buClr>
                <a:srgbClr val="262626"/>
              </a:buClr>
              <a:buSzPct val="100000"/>
              <a:buFont typeface="Tahoma"/>
              <a:buChar char="»"/>
              <a:defRPr/>
            </a:pPr>
            <a:r>
              <a:rPr lang="en-IN" sz="1200" kern="0">
                <a:solidFill>
                  <a:srgbClr val="262626"/>
                </a:solidFill>
                <a:latin typeface="Tahoma"/>
                <a:ea typeface="Tahoma"/>
                <a:cs typeface="Tahoma"/>
                <a:sym typeface="Tahoma"/>
                <a:rtl val="0"/>
              </a:rPr>
              <a:t>Project</a:t>
            </a:r>
          </a:p>
          <a:p>
            <a:pPr marL="742950" lvl="1" indent="-20955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a:p>
            <a:pPr marL="342900" indent="-26670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a:p>
            <a:pPr marL="742950" lvl="1" indent="-20955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a:p>
            <a:pPr marL="342900" indent="-26670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a:p>
            <a:pPr marL="342900" indent="-266700" defTabSz="914400">
              <a:spcBef>
                <a:spcPts val="240"/>
              </a:spcBef>
              <a:buClr>
                <a:srgbClr val="262626"/>
              </a:buClr>
              <a:buFont typeface="Noto Symbol"/>
              <a:buNone/>
              <a:defRPr/>
            </a:pPr>
            <a:endParaRPr sz="1200" kern="0">
              <a:solidFill>
                <a:srgbClr val="262626"/>
              </a:solidFill>
              <a:latin typeface="Tahoma"/>
              <a:ea typeface="Tahoma"/>
              <a:cs typeface="Tahoma"/>
              <a:sym typeface="Tahoma"/>
              <a:rtl val="0"/>
            </a:endParaRPr>
          </a:p>
        </p:txBody>
      </p:sp>
      <p:pic>
        <p:nvPicPr>
          <p:cNvPr id="7" name="Picture 16"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62721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0_Title and Content">
    <p:bg>
      <p:bgPr>
        <a:blipFill dpi="0" rotWithShape="0">
          <a:blip r:embed="rId2"/>
          <a:srcRect/>
          <a:stretch>
            <a:fillRect/>
          </a:stretch>
        </a:blipFill>
        <a:effectLst/>
      </p:bgPr>
    </p:bg>
    <p:spTree>
      <p:nvGrpSpPr>
        <p:cNvPr id="1" name="Shape 89"/>
        <p:cNvGrpSpPr/>
        <p:nvPr/>
      </p:nvGrpSpPr>
      <p:grpSpPr>
        <a:xfrm>
          <a:off x="0" y="0"/>
          <a:ext cx="0" cy="0"/>
          <a:chOff x="0" y="0"/>
          <a:chExt cx="0" cy="0"/>
        </a:xfrm>
      </p:grpSpPr>
      <p:sp>
        <p:nvSpPr>
          <p:cNvPr id="2" name="Shape 90"/>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sp>
        <p:nvSpPr>
          <p:cNvPr id="3" name="Shape 91"/>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CB73A109-4B75-471F-88A6-7374A6AC73A1}"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4" name="Shape 92"/>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C1B41C03-E0A0-477E-9650-D14D131CE22A}"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5" name="Shape 93"/>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78F35845-14EA-4FDB-A779-050CD5A6E167}"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6" name="Shape 94"/>
          <p:cNvSpPr txBox="1">
            <a:spLocks noChangeArrowheads="1"/>
          </p:cNvSpPr>
          <p:nvPr/>
        </p:nvSpPr>
        <p:spPr bwMode="auto">
          <a:xfrm>
            <a:off x="7143750" y="4795838"/>
            <a:ext cx="18462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www.edureka.in/hadoop</a:t>
            </a:r>
          </a:p>
        </p:txBody>
      </p:sp>
      <p:pic>
        <p:nvPicPr>
          <p:cNvPr id="7" name="Picture 16"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53208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Hands - on">
    <p:bg>
      <p:bgPr>
        <a:blipFill dpi="0" rotWithShape="0">
          <a:blip r:embed="rId2"/>
          <a:srcRect/>
          <a:stretch>
            <a:fillRect/>
          </a:stretch>
        </a:blipFill>
        <a:effectLst/>
      </p:bgPr>
    </p:bg>
    <p:spTree>
      <p:nvGrpSpPr>
        <p:cNvPr id="1" name="Shape 96"/>
        <p:cNvGrpSpPr/>
        <p:nvPr/>
      </p:nvGrpSpPr>
      <p:grpSpPr>
        <a:xfrm>
          <a:off x="0" y="0"/>
          <a:ext cx="0" cy="0"/>
          <a:chOff x="0" y="0"/>
          <a:chExt cx="0" cy="0"/>
        </a:xfrm>
      </p:grpSpPr>
      <p:sp>
        <p:nvSpPr>
          <p:cNvPr id="2" name="Shape 98"/>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pic>
        <p:nvPicPr>
          <p:cNvPr id="3" name="Shape 9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1425575"/>
            <a:ext cx="4911725" cy="279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hape 100"/>
          <p:cNvSpPr txBox="1">
            <a:spLocks noChangeArrowheads="1"/>
          </p:cNvSpPr>
          <p:nvPr/>
        </p:nvSpPr>
        <p:spPr bwMode="auto">
          <a:xfrm>
            <a:off x="7724775" y="4795838"/>
            <a:ext cx="895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Course Url</a:t>
            </a:r>
          </a:p>
        </p:txBody>
      </p:sp>
      <p:sp>
        <p:nvSpPr>
          <p:cNvPr id="5" name="Shape 101"/>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F7CF4E49-1054-4DA6-813B-2726FE8E7075}"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pic>
        <p:nvPicPr>
          <p:cNvPr id="6" name="Picture 15"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hape 97"/>
          <p:cNvSpPr txBox="1">
            <a:spLocks noGrp="1"/>
          </p:cNvSpPr>
          <p:nvPr>
            <p:ph type="sldNum" idx="10"/>
          </p:nvPr>
        </p:nvSpPr>
        <p:spPr/>
        <p:txBody>
          <a:bodyPr/>
          <a:lstStyle>
            <a:lvl1pPr>
              <a:defRPr>
                <a:solidFill>
                  <a:srgbClr val="464646"/>
                </a:solidFill>
              </a:defRPr>
            </a:lvl1pPr>
          </a:lstStyle>
          <a:p>
            <a:pPr>
              <a:defRPr/>
            </a:pPr>
            <a:fld id="{38758F53-1AA2-4BA5-99DD-A371D59E5EA5}" type="slidenum">
              <a:rPr lang="en-IN" altLang="en-US"/>
              <a:pPr>
                <a:defRPr/>
              </a:pPr>
              <a:t>‹#›</a:t>
            </a:fld>
            <a:endParaRPr lang="en-IN" altLang="en-US"/>
          </a:p>
        </p:txBody>
      </p:sp>
    </p:spTree>
    <p:extLst>
      <p:ext uri="{BB962C8B-B14F-4D97-AF65-F5344CB8AC3E}">
        <p14:creationId xmlns:p14="http://schemas.microsoft.com/office/powerpoint/2010/main" val="11275873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hank You">
    <p:bg>
      <p:bgPr>
        <a:blipFill dpi="0" rotWithShape="0">
          <a:blip r:embed="rId2"/>
          <a:srcRect/>
          <a:stretch>
            <a:fillRect/>
          </a:stretch>
        </a:blipFill>
        <a:effectLst/>
      </p:bgPr>
    </p:bg>
    <p:spTree>
      <p:nvGrpSpPr>
        <p:cNvPr id="1" name="Shape 103"/>
        <p:cNvGrpSpPr/>
        <p:nvPr/>
      </p:nvGrpSpPr>
      <p:grpSpPr>
        <a:xfrm>
          <a:off x="0" y="0"/>
          <a:ext cx="0" cy="0"/>
          <a:chOff x="0" y="0"/>
          <a:chExt cx="0" cy="0"/>
        </a:xfrm>
      </p:grpSpPr>
      <p:sp>
        <p:nvSpPr>
          <p:cNvPr id="2" name="Shape 104"/>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pic>
        <p:nvPicPr>
          <p:cNvPr id="3" name="Shape 105"/>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hape 106"/>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75BA9407-BFC1-4424-B7DA-DCADD0FE3557}"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5" name="Shape 107"/>
          <p:cNvSpPr txBox="1">
            <a:spLocks noChangeArrowheads="1"/>
          </p:cNvSpPr>
          <p:nvPr/>
        </p:nvSpPr>
        <p:spPr bwMode="auto">
          <a:xfrm>
            <a:off x="7724775" y="4795838"/>
            <a:ext cx="895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Course Url</a:t>
            </a:r>
          </a:p>
        </p:txBody>
      </p:sp>
      <p:pic>
        <p:nvPicPr>
          <p:cNvPr id="6" name="Shape 108"/>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8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6" descr="edureka logol.jpg"/>
          <p:cNvPicPr>
            <a:picLocks noChangeAspect="1"/>
          </p:cNvPicPr>
          <p:nvPr userDrawn="1"/>
        </p:nvPicPr>
        <p:blipFill>
          <a:blip r:embed="rId5"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82627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opyright">
    <p:bg>
      <p:bgPr>
        <a:blipFill dpi="0" rotWithShape="0">
          <a:blip r:embed="rId2"/>
          <a:srcRect/>
          <a:stretch>
            <a:fillRect/>
          </a:stretch>
        </a:blipFill>
        <a:effectLst/>
      </p:bgPr>
    </p:bg>
    <p:spTree>
      <p:nvGrpSpPr>
        <p:cNvPr id="1" name="Shape 110"/>
        <p:cNvGrpSpPr/>
        <p:nvPr/>
      </p:nvGrpSpPr>
      <p:grpSpPr>
        <a:xfrm>
          <a:off x="0" y="0"/>
          <a:ext cx="0" cy="0"/>
          <a:chOff x="0" y="0"/>
          <a:chExt cx="0" cy="0"/>
        </a:xfrm>
      </p:grpSpPr>
      <p:sp>
        <p:nvSpPr>
          <p:cNvPr id="2" name="Shape 111"/>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sp>
        <p:nvSpPr>
          <p:cNvPr id="3" name="Shape 112"/>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F597503A-921B-41BA-AED1-38ABECDD76EB}"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4" name="Shape 113"/>
          <p:cNvSpPr txBox="1">
            <a:spLocks noChangeArrowheads="1"/>
          </p:cNvSpPr>
          <p:nvPr/>
        </p:nvSpPr>
        <p:spPr bwMode="auto">
          <a:xfrm>
            <a:off x="7724775" y="4795838"/>
            <a:ext cx="895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Course Url</a:t>
            </a:r>
          </a:p>
        </p:txBody>
      </p:sp>
      <p:pic>
        <p:nvPicPr>
          <p:cNvPr id="5" name="Shape 11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728663"/>
            <a:ext cx="4227513" cy="441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hape 115"/>
          <p:cNvSpPr>
            <a:spLocks noChangeArrowheads="1"/>
          </p:cNvSpPr>
          <p:nvPr/>
        </p:nvSpPr>
        <p:spPr bwMode="auto">
          <a:xfrm>
            <a:off x="533400" y="819150"/>
            <a:ext cx="83058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Clr>
                <a:srgbClr val="262626"/>
              </a:buClr>
              <a:buSzPct val="25000"/>
              <a:buFont typeface="Tahoma" panose="020B0604030504040204" pitchFamily="34" charset="0"/>
              <a:buNone/>
              <a:defRPr/>
            </a:pPr>
            <a:r>
              <a:rPr lang="en-IN" altLang="en-US" smtClean="0">
                <a:solidFill>
                  <a:srgbClr val="262626"/>
                </a:solidFill>
                <a:latin typeface="Tahoma" panose="020B0604030504040204" pitchFamily="34" charset="0"/>
                <a:cs typeface="Tahoma" panose="020B0604030504040204" pitchFamily="34" charset="0"/>
                <a:sym typeface="Tahoma" panose="020B0604030504040204" pitchFamily="34" charset="0"/>
              </a:rPr>
              <a:t>This courseware is copyright © edureka 2014. Any reproduction without expressed written</a:t>
            </a:r>
          </a:p>
          <a:p>
            <a:pPr defTabSz="914400" fontAlgn="base">
              <a:spcBef>
                <a:spcPct val="0"/>
              </a:spcBef>
              <a:spcAft>
                <a:spcPct val="0"/>
              </a:spcAft>
              <a:buClr>
                <a:srgbClr val="262626"/>
              </a:buClr>
              <a:buSzPct val="25000"/>
              <a:buFont typeface="Tahoma" panose="020B0604030504040204" pitchFamily="34" charset="0"/>
              <a:buNone/>
              <a:defRPr/>
            </a:pPr>
            <a:r>
              <a:rPr lang="en-IN" altLang="en-US" smtClean="0">
                <a:solidFill>
                  <a:srgbClr val="262626"/>
                </a:solidFill>
                <a:latin typeface="Tahoma" panose="020B0604030504040204" pitchFamily="34" charset="0"/>
                <a:cs typeface="Tahoma" panose="020B0604030504040204" pitchFamily="34" charset="0"/>
                <a:sym typeface="Tahoma" panose="020B0604030504040204" pitchFamily="34" charset="0"/>
              </a:rPr>
              <a:t>permission from edureka is strictly forbidden. PMI members, credential holders, and REP’s</a:t>
            </a:r>
          </a:p>
          <a:p>
            <a:pPr defTabSz="914400" fontAlgn="base">
              <a:spcBef>
                <a:spcPct val="0"/>
              </a:spcBef>
              <a:spcAft>
                <a:spcPct val="0"/>
              </a:spcAft>
              <a:buClr>
                <a:srgbClr val="262626"/>
              </a:buClr>
              <a:buSzPct val="25000"/>
              <a:buFont typeface="Tahoma" panose="020B0604030504040204" pitchFamily="34" charset="0"/>
              <a:buNone/>
              <a:defRPr/>
            </a:pPr>
            <a:r>
              <a:rPr lang="en-IN" altLang="en-US" smtClean="0">
                <a:solidFill>
                  <a:srgbClr val="262626"/>
                </a:solidFill>
                <a:latin typeface="Tahoma" panose="020B0604030504040204" pitchFamily="34" charset="0"/>
                <a:cs typeface="Tahoma" panose="020B0604030504040204" pitchFamily="34" charset="0"/>
                <a:sym typeface="Tahoma" panose="020B0604030504040204" pitchFamily="34" charset="0"/>
              </a:rPr>
              <a:t>who Engage in unauthorized duplication of the courseware will be held duly accountable by</a:t>
            </a:r>
          </a:p>
          <a:p>
            <a:pPr defTabSz="914400" fontAlgn="base">
              <a:spcBef>
                <a:spcPct val="0"/>
              </a:spcBef>
              <a:spcAft>
                <a:spcPct val="0"/>
              </a:spcAft>
              <a:buClr>
                <a:srgbClr val="262626"/>
              </a:buClr>
              <a:buSzPct val="25000"/>
              <a:buFont typeface="Tahoma" panose="020B0604030504040204" pitchFamily="34" charset="0"/>
              <a:buNone/>
              <a:defRPr/>
            </a:pPr>
            <a:r>
              <a:rPr lang="en-IN" altLang="en-US" smtClean="0">
                <a:solidFill>
                  <a:srgbClr val="262626"/>
                </a:solidFill>
                <a:latin typeface="Tahoma" panose="020B0604030504040204" pitchFamily="34" charset="0"/>
                <a:cs typeface="Tahoma" panose="020B0604030504040204" pitchFamily="34" charset="0"/>
                <a:sym typeface="Tahoma" panose="020B0604030504040204" pitchFamily="34" charset="0"/>
              </a:rPr>
              <a:t>the PMI Ethics Committee.</a:t>
            </a:r>
          </a:p>
        </p:txBody>
      </p:sp>
      <p:pic>
        <p:nvPicPr>
          <p:cNvPr id="7" name="Picture 16"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72275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What’s within the LMS?">
    <p:bg>
      <p:bgPr>
        <a:blipFill dpi="0" rotWithShape="0">
          <a:blip r:embed="rId2"/>
          <a:srcRect/>
          <a:stretch>
            <a:fillRect/>
          </a:stretch>
        </a:blipFill>
        <a:effectLst/>
      </p:bgPr>
    </p:bg>
    <p:spTree>
      <p:nvGrpSpPr>
        <p:cNvPr id="1" name="Shape 117"/>
        <p:cNvGrpSpPr/>
        <p:nvPr/>
      </p:nvGrpSpPr>
      <p:grpSpPr>
        <a:xfrm>
          <a:off x="0" y="0"/>
          <a:ext cx="0" cy="0"/>
          <a:chOff x="0" y="0"/>
          <a:chExt cx="0" cy="0"/>
        </a:xfrm>
      </p:grpSpPr>
      <p:sp>
        <p:nvSpPr>
          <p:cNvPr id="2" name="Shape 118"/>
          <p:cNvSpPr>
            <a:spLocks noChangeArrowheads="1"/>
          </p:cNvSpPr>
          <p:nvPr/>
        </p:nvSpPr>
        <p:spPr bwMode="auto">
          <a:xfrm>
            <a:off x="0" y="598488"/>
            <a:ext cx="466725" cy="82550"/>
          </a:xfrm>
          <a:prstGeom prst="rect">
            <a:avLst/>
          </a:prstGeom>
          <a:solidFill>
            <a:srgbClr val="5C9B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914400" fontAlgn="base">
              <a:spcBef>
                <a:spcPct val="0"/>
              </a:spcBef>
              <a:spcAft>
                <a:spcPct val="0"/>
              </a:spcAft>
              <a:defRPr/>
            </a:pPr>
            <a:endParaRPr lang="en-US" altLang="en-US" sz="1800" smtClean="0">
              <a:solidFill>
                <a:srgbClr val="FFFFFF"/>
              </a:solidFill>
              <a:latin typeface="Calibri" panose="020F0502020204030204" pitchFamily="34" charset="0"/>
              <a:sym typeface="Calibri" panose="020F0502020204030204" pitchFamily="34" charset="0"/>
            </a:endParaRPr>
          </a:p>
        </p:txBody>
      </p:sp>
      <p:sp>
        <p:nvSpPr>
          <p:cNvPr id="3" name="Shape 119"/>
          <p:cNvSpPr txBox="1">
            <a:spLocks noChangeArrowheads="1"/>
          </p:cNvSpPr>
          <p:nvPr/>
        </p:nvSpPr>
        <p:spPr bwMode="auto">
          <a:xfrm>
            <a:off x="34925" y="4795838"/>
            <a:ext cx="14414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b="1" smtClean="0">
                <a:solidFill>
                  <a:srgbClr val="0070C0"/>
                </a:solidFill>
                <a:latin typeface="Tahoma" panose="020B0604030504040204" pitchFamily="34" charset="0"/>
                <a:cs typeface="Tahoma" panose="020B0604030504040204" pitchFamily="34" charset="0"/>
                <a:sym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 </a:t>
            </a:r>
            <a:fld id="{2A20EB4F-EA7E-4D82-826E-4EF97089852C}" type="slidenum">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pPr defTabSz="914400" fontAlgn="base">
                <a:spcBef>
                  <a:spcPct val="0"/>
                </a:spcBef>
                <a:spcAft>
                  <a:spcPct val="0"/>
                </a:spcAft>
                <a:buSzPct val="25000"/>
                <a:defRPr/>
              </a:pPr>
              <a:t>‹#›</a:t>
            </a:fld>
            <a:endPar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endParaRPr>
          </a:p>
        </p:txBody>
      </p:sp>
      <p:sp>
        <p:nvSpPr>
          <p:cNvPr id="4" name="Shape 120"/>
          <p:cNvSpPr txBox="1">
            <a:spLocks noChangeArrowheads="1"/>
          </p:cNvSpPr>
          <p:nvPr/>
        </p:nvSpPr>
        <p:spPr bwMode="auto">
          <a:xfrm>
            <a:off x="7724775" y="4795838"/>
            <a:ext cx="8953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defRPr/>
            </a:pPr>
            <a:r>
              <a:rPr lang="en-IN" altLang="en-US" sz="1200" smtClean="0">
                <a:solidFill>
                  <a:srgbClr val="0070C0"/>
                </a:solidFill>
                <a:latin typeface="Tahoma" panose="020B0604030504040204" pitchFamily="34" charset="0"/>
                <a:cs typeface="Tahoma" panose="020B0604030504040204" pitchFamily="34" charset="0"/>
                <a:sym typeface="Tahoma" panose="020B0604030504040204" pitchFamily="34" charset="0"/>
              </a:rPr>
              <a:t>Course Url</a:t>
            </a:r>
          </a:p>
        </p:txBody>
      </p:sp>
      <p:pic>
        <p:nvPicPr>
          <p:cNvPr id="5" name="Picture 14"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3659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3971311" y="2574648"/>
            <a:ext cx="1304074"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www.edureka.co/mastering-node-js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2" r:id="rId1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9"/>
          <p:cNvSpPr txBox="1">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smtClean="0">
              <a:sym typeface="Arial" panose="020B0604020202020204" pitchFamily="34" charset="0"/>
            </a:endParaRPr>
          </a:p>
        </p:txBody>
      </p:sp>
      <p:sp>
        <p:nvSpPr>
          <p:cNvPr id="1027" name="Shape 10"/>
          <p:cNvSpPr txBox="1">
            <a:spLocks noGrp="1"/>
          </p:cNvSpPr>
          <p:nvPr>
            <p:ph type="dt" idx="10"/>
          </p:nvPr>
        </p:nvSpPr>
        <p:spPr bwMode="auto">
          <a:xfrm>
            <a:off x="457200" y="4767263"/>
            <a:ext cx="21336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vl1pPr>
          </a:lstStyle>
          <a:p>
            <a:pPr defTabSz="914400" fontAlgn="base">
              <a:spcBef>
                <a:spcPct val="0"/>
              </a:spcBef>
              <a:spcAft>
                <a:spcPct val="0"/>
              </a:spcAft>
              <a:defRPr/>
            </a:pPr>
            <a:endParaRPr lang="en-US" altLang="en-US" sz="1400">
              <a:solidFill>
                <a:srgbClr val="000000"/>
              </a:solidFill>
              <a:cs typeface="Arial" panose="020B0604020202020204" pitchFamily="34" charset="0"/>
              <a:sym typeface="Arial" panose="020B0604020202020204" pitchFamily="34" charset="0"/>
            </a:endParaRPr>
          </a:p>
        </p:txBody>
      </p:sp>
      <p:sp>
        <p:nvSpPr>
          <p:cNvPr id="1028" name="Shape 11"/>
          <p:cNvSpPr txBox="1">
            <a:spLocks noGrp="1"/>
          </p:cNvSpPr>
          <p:nvPr>
            <p:ph type="ftr" idx="11"/>
          </p:nvPr>
        </p:nvSpPr>
        <p:spPr bwMode="auto">
          <a:xfrm>
            <a:off x="3124200" y="4767263"/>
            <a:ext cx="28956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ctr" eaLnBrk="1" hangingPunct="1">
              <a:defRPr/>
            </a:lvl1pPr>
          </a:lstStyle>
          <a:p>
            <a:pPr defTabSz="914400" fontAlgn="base">
              <a:spcBef>
                <a:spcPct val="0"/>
              </a:spcBef>
              <a:spcAft>
                <a:spcPct val="0"/>
              </a:spcAft>
              <a:defRPr/>
            </a:pPr>
            <a:endParaRPr lang="en-US" altLang="en-US" sz="1400">
              <a:solidFill>
                <a:srgbClr val="000000"/>
              </a:solidFill>
              <a:cs typeface="Arial" panose="020B0604020202020204" pitchFamily="34" charset="0"/>
              <a:sym typeface="Arial" panose="020B0604020202020204" pitchFamily="34" charset="0"/>
            </a:endParaRPr>
          </a:p>
        </p:txBody>
      </p:sp>
      <p:sp>
        <p:nvSpPr>
          <p:cNvPr id="1029" name="Shape 12"/>
          <p:cNvSpPr txBox="1">
            <a:spLocks noGrp="1"/>
          </p:cNvSpPr>
          <p:nvPr>
            <p:ph type="sldNum" idx="12"/>
          </p:nvPr>
        </p:nvSpPr>
        <p:spPr bwMode="auto">
          <a:xfrm>
            <a:off x="6553200" y="4767263"/>
            <a:ext cx="21336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1200">
                <a:solidFill>
                  <a:srgbClr val="9A9A9A"/>
                </a:solidFill>
                <a:latin typeface="Calibri" panose="020F0502020204030204" pitchFamily="34" charset="0"/>
                <a:sym typeface="Calibri" panose="020F0502020204030204" pitchFamily="34" charset="0"/>
              </a:defRPr>
            </a:lvl1pPr>
          </a:lstStyle>
          <a:p>
            <a:pPr defTabSz="914400" fontAlgn="base">
              <a:spcBef>
                <a:spcPct val="0"/>
              </a:spcBef>
              <a:spcAft>
                <a:spcPct val="0"/>
              </a:spcAft>
              <a:defRPr/>
            </a:pPr>
            <a:fld id="{B75B2D70-65AC-48E8-9FB2-E57D96ACBD14}" type="slidenum">
              <a:rPr lang="en-IN" altLang="en-US">
                <a:cs typeface="Arial" panose="020B0604020202020204" pitchFamily="34" charset="0"/>
              </a:rPr>
              <a:pPr defTabSz="914400" fontAlgn="base">
                <a:spcBef>
                  <a:spcPct val="0"/>
                </a:spcBef>
                <a:spcAft>
                  <a:spcPct val="0"/>
                </a:spcAft>
                <a:defRPr/>
              </a:pPr>
              <a:t>‹#›</a:t>
            </a:fld>
            <a:endParaRPr lang="en-IN" altLang="en-US">
              <a:cs typeface="Arial" panose="020B0604020202020204" pitchFamily="34" charset="0"/>
            </a:endParaRPr>
          </a:p>
        </p:txBody>
      </p:sp>
      <p:sp>
        <p:nvSpPr>
          <p:cNvPr id="1030" name="Shape 13"/>
          <p:cNvSpPr txBox="1">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Tree>
    <p:extLst>
      <p:ext uri="{BB962C8B-B14F-4D97-AF65-F5344CB8AC3E}">
        <p14:creationId xmlns:p14="http://schemas.microsoft.com/office/powerpoint/2010/main" val="572366441"/>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rtl val="0"/>
        </a:defRPr>
      </a:lvl1pPr>
      <a:lvl2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rtl val="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rtl val="0"/>
        </a:defRPr>
      </a:lvl1pPr>
      <a:lvl2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rtl val="0"/>
        </a:defRPr>
      </a:lvl2pPr>
      <a:lvl3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rtl val="0"/>
        </a:defRPr>
      </a:lvl3pPr>
      <a:lvl4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rtl val="0"/>
        </a:defRPr>
      </a:lvl4pPr>
      <a:lvl5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hyperlink" Target="http://www.edureka.co/mastering-node-j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0363" y="3077718"/>
            <a:ext cx="7620000" cy="307777"/>
          </a:xfrm>
          <a:prstGeom prst="rect">
            <a:avLst/>
          </a:prstGeom>
        </p:spPr>
        <p:txBody>
          <a:bodyPr wrap="square">
            <a:spAutoFit/>
          </a:bodyPr>
          <a:lstStyle/>
          <a:p>
            <a:pPr algn="ctr"/>
            <a:r>
              <a:rPr lang="en-US" sz="1400" dirty="0">
                <a:solidFill>
                  <a:srgbClr val="262626"/>
                </a:solidFill>
                <a:latin typeface="Tahoma" pitchFamily="34" charset="0"/>
                <a:ea typeface="Tahoma" pitchFamily="34" charset="0"/>
                <a:cs typeface="Tahoma" pitchFamily="34" charset="0"/>
              </a:rPr>
              <a:t>View Mastering </a:t>
            </a:r>
            <a:r>
              <a:rPr lang="en-US" sz="1400" dirty="0" smtClean="0">
                <a:solidFill>
                  <a:srgbClr val="262626"/>
                </a:solidFill>
                <a:latin typeface="Tahoma" pitchFamily="34" charset="0"/>
                <a:ea typeface="Tahoma" pitchFamily="34" charset="0"/>
                <a:cs typeface="Tahoma" pitchFamily="34" charset="0"/>
              </a:rPr>
              <a:t>Node.js course details at </a:t>
            </a:r>
            <a:r>
              <a:rPr lang="en-US" sz="1400" dirty="0" smtClean="0">
                <a:solidFill>
                  <a:srgbClr val="262626"/>
                </a:solidFill>
                <a:latin typeface="Tahoma" pitchFamily="34" charset="0"/>
                <a:ea typeface="Tahoma" pitchFamily="34" charset="0"/>
                <a:cs typeface="Tahoma" pitchFamily="34" charset="0"/>
                <a:hlinkClick r:id="rId2"/>
              </a:rPr>
              <a:t>www.edureka.co/mastering-node-js</a:t>
            </a:r>
            <a:endParaRPr lang="en-US" sz="1400" dirty="0" smtClean="0">
              <a:solidFill>
                <a:srgbClr val="262626"/>
              </a:solidFill>
              <a:latin typeface="Tahoma" pitchFamily="34" charset="0"/>
              <a:ea typeface="Tahoma" pitchFamily="34" charset="0"/>
              <a:cs typeface="Tahoma" pitchFamily="34" charset="0"/>
            </a:endParaRPr>
          </a:p>
        </p:txBody>
      </p:sp>
      <p:sp>
        <p:nvSpPr>
          <p:cNvPr id="8" name="TextBox 7"/>
          <p:cNvSpPr txBox="1"/>
          <p:nvPr/>
        </p:nvSpPr>
        <p:spPr>
          <a:xfrm>
            <a:off x="645381" y="2677608"/>
            <a:ext cx="7969963" cy="400110"/>
          </a:xfrm>
          <a:prstGeom prst="rect">
            <a:avLst/>
          </a:prstGeom>
          <a:noFill/>
        </p:spPr>
        <p:txBody>
          <a:bodyPr wrap="square" rtlCol="0">
            <a:spAutoFit/>
          </a:bodyPr>
          <a:lstStyle/>
          <a:p>
            <a:pPr algn="ctr"/>
            <a:r>
              <a:rPr lang="en-US" sz="2000" b="1" dirty="0">
                <a:solidFill>
                  <a:srgbClr val="262626"/>
                </a:solidFill>
                <a:latin typeface="Castellar" panose="020A0402060406010301" pitchFamily="18" charset="0"/>
              </a:rPr>
              <a:t>A Peek Into Life Of A Node.js Developer</a:t>
            </a:r>
            <a:endParaRPr lang="en-IN" sz="2000" b="1" dirty="0">
              <a:solidFill>
                <a:srgbClr val="262626"/>
              </a:solidFill>
              <a:latin typeface="Castellar" panose="020A0402060406010301" pitchFamily="18" charset="0"/>
            </a:endParaRPr>
          </a:p>
        </p:txBody>
      </p:sp>
      <p:sp>
        <p:nvSpPr>
          <p:cNvPr id="7" name="TextBox 6"/>
          <p:cNvSpPr txBox="1"/>
          <p:nvPr/>
        </p:nvSpPr>
        <p:spPr>
          <a:xfrm>
            <a:off x="478904" y="3526038"/>
            <a:ext cx="5029200"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Queries:</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r>
              <a:rPr lang="en-US" sz="1200"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r>
              <a:rPr lang="en-US" sz="1200"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edurekaIN</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5786947" y="3506721"/>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Us :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6358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1822" y="2167467"/>
            <a:ext cx="7800622" cy="523220"/>
          </a:xfrm>
          <a:prstGeom prst="rect">
            <a:avLst/>
          </a:prstGeom>
          <a:noFill/>
        </p:spPr>
        <p:txBody>
          <a:bodyPr wrap="square" rtlCol="0">
            <a:spAutoFit/>
          </a:bodyPr>
          <a:lstStyle/>
          <a:p>
            <a:r>
              <a:rPr lang="en-US" sz="2800" b="1" dirty="0" smtClean="0">
                <a:solidFill>
                  <a:srgbClr val="0070C0"/>
                </a:solidFill>
              </a:rPr>
              <a:t>Node.js Developers Create Sever Side Application</a:t>
            </a:r>
            <a:endParaRPr lang="en-US" sz="2800" b="1" dirty="0">
              <a:solidFill>
                <a:srgbClr val="0070C0"/>
              </a:solidFill>
            </a:endParaRPr>
          </a:p>
        </p:txBody>
      </p:sp>
    </p:spTree>
    <p:extLst>
      <p:ext uri="{BB962C8B-B14F-4D97-AF65-F5344CB8AC3E}">
        <p14:creationId xmlns:p14="http://schemas.microsoft.com/office/powerpoint/2010/main" val="301197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p:nvPr/>
        </p:nvSpPr>
        <p:spPr>
          <a:xfrm>
            <a:off x="401638" y="1354138"/>
            <a:ext cx="8204200" cy="3932237"/>
          </a:xfrm>
          <a:prstGeom prst="rect">
            <a:avLst/>
          </a:prstGeom>
          <a:noFill/>
          <a:ln>
            <a:noFill/>
          </a:ln>
        </p:spPr>
        <p:txBody>
          <a:bodyPr lIns="91425" tIns="45700" rIns="91425" bIns="45700"/>
          <a:lstStyle/>
          <a:p>
            <a:pPr defTabSz="914400">
              <a:defRPr/>
            </a:pPr>
            <a:endParaRPr lang="en-US" sz="14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defTabSz="914400">
              <a:defRPr/>
            </a:pPr>
            <a:endParaRPr lang="en-US" sz="14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defTabSz="914400">
              <a:defRPr/>
            </a:pPr>
            <a:endParaRPr lang="en-US" sz="14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defTabSz="914400">
              <a:defRPr/>
            </a:pPr>
            <a:endParaRPr lang="en-US" sz="14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defTabSz="914400">
              <a:defRPr/>
            </a:pPr>
            <a:endParaRPr lang="en-US" sz="14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defTabSz="914400">
              <a:defRPr/>
            </a:pPr>
            <a:endParaRPr lang="en-US" sz="14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defTabSz="914400">
              <a:defRPr/>
            </a:pPr>
            <a:endParaRPr sz="14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marL="171450" indent="-171450" defTabSz="914400">
              <a:buFont typeface="Symbol" panose="05050102010706020507" pitchFamily="18" charset="2"/>
              <a:buChar char="®"/>
              <a:defRPr/>
            </a:pPr>
            <a:r>
              <a:rPr lang="en-IN" sz="12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 To </a:t>
            </a:r>
            <a:r>
              <a:rPr lang="en-IN" sz="12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run the server, copy the code in any folder and run on the command </a:t>
            </a:r>
            <a:r>
              <a:rPr lang="en-IN" sz="12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line: </a:t>
            </a:r>
            <a:r>
              <a:rPr lang="en-IN" sz="1200" kern="0" dirty="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rPr>
              <a:t>node </a:t>
            </a:r>
            <a:r>
              <a:rPr lang="en-IN" sz="1200" kern="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rPr>
              <a:t>example.js</a:t>
            </a:r>
          </a:p>
          <a:p>
            <a:pPr marL="171450" indent="-171450" defTabSz="914400">
              <a:buFont typeface="Symbol" panose="05050102010706020507" pitchFamily="18" charset="2"/>
              <a:buChar char="®"/>
              <a:defRPr/>
            </a:pPr>
            <a:endParaRPr lang="en-IN" sz="1200" kern="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endParaRPr>
          </a:p>
          <a:p>
            <a:pPr marL="628650" lvl="1" indent="-171450" defTabSz="914400">
              <a:buFont typeface="Tahoma" panose="020B0604030504040204" pitchFamily="34" charset="0"/>
              <a:buChar char="»"/>
              <a:defRPr/>
            </a:pPr>
            <a:r>
              <a:rPr lang="en-IN" sz="12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As </a:t>
            </a:r>
            <a:r>
              <a:rPr lang="en-IN" sz="12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you can see above, “http” is a built-in module that is shipped with node.js</a:t>
            </a:r>
          </a:p>
        </p:txBody>
      </p:sp>
      <p:sp>
        <p:nvSpPr>
          <p:cNvPr id="6" name="Rectangle 5"/>
          <p:cNvSpPr/>
          <p:nvPr/>
        </p:nvSpPr>
        <p:spPr>
          <a:xfrm>
            <a:off x="504825" y="866775"/>
            <a:ext cx="6700837" cy="1914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defRPr/>
            </a:pP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tl val="0"/>
              </a:rPr>
              <a:t>v</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ar http = require('http');</a:t>
            </a:r>
            <a:b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b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http.createServer(function (req, res) </a:t>
            </a:r>
            <a:endPar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endParaRPr>
          </a:p>
          <a:p>
            <a:pPr defTabSz="914400">
              <a:defRPr/>
            </a:pPr>
            <a:endPar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endParaRPr>
          </a:p>
          <a:p>
            <a:pPr defTabSz="914400">
              <a:defRPr/>
            </a:pP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p>
          <a:p>
            <a:pPr defTabSz="914400">
              <a:defRPr/>
            </a:pP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a:t>
            </a:r>
            <a:r>
              <a:rPr lang="en-IN" sz="1200" kern="0" dirty="0" err="1"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res.writeHead</a:t>
            </a: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(200</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{'Content-Type': 'text/plain'});</a:t>
            </a:r>
            <a:b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b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a:t>
            </a:r>
            <a:r>
              <a:rPr lang="en-IN" sz="1200" kern="0" dirty="0" err="1"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res.end</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('Hello World\n</a:t>
            </a: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p>
          <a:p>
            <a:pPr defTabSz="914400">
              <a:defRPr/>
            </a:pP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listen(1337, '127.0.0.1</a:t>
            </a: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p>
          <a:p>
            <a:pPr defTabSz="914400">
              <a:defRPr/>
            </a:pP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a:r>
            <a:b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b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console.log('Server running at http://127.0.0.1:1337/');</a:t>
            </a:r>
          </a:p>
        </p:txBody>
      </p:sp>
      <p:sp>
        <p:nvSpPr>
          <p:cNvPr id="7" name="Shape 280"/>
          <p:cNvSpPr txBox="1">
            <a:spLocks noChangeArrowheads="1"/>
          </p:cNvSpPr>
          <p:nvPr/>
        </p:nvSpPr>
        <p:spPr bwMode="auto">
          <a:xfrm>
            <a:off x="508000" y="123825"/>
            <a:ext cx="5870575"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pPr>
            <a:r>
              <a:rPr lang="en-IN" altLang="en-US" sz="2600" dirty="0">
                <a:solidFill>
                  <a:srgbClr val="262626"/>
                </a:solidFill>
                <a:latin typeface="Calibri" panose="020F0502020204030204" pitchFamily="34" charset="0"/>
                <a:sym typeface="Calibri" panose="020F0502020204030204" pitchFamily="34" charset="0"/>
              </a:rPr>
              <a:t>Basics of </a:t>
            </a:r>
            <a:r>
              <a:rPr lang="en-IN" altLang="en-US" sz="2600" dirty="0" smtClean="0">
                <a:solidFill>
                  <a:srgbClr val="262626"/>
                </a:solidFill>
                <a:latin typeface="Calibri" panose="020F0502020204030204" pitchFamily="34" charset="0"/>
                <a:sym typeface="Calibri" panose="020F0502020204030204" pitchFamily="34" charset="0"/>
              </a:rPr>
              <a:t>Node.js</a:t>
            </a:r>
            <a:r>
              <a:rPr lang="en-IN" altLang="en-US" sz="2600" dirty="0">
                <a:solidFill>
                  <a:srgbClr val="262626"/>
                </a:solidFill>
                <a:latin typeface="Calibri" panose="020F0502020204030204" pitchFamily="34" charset="0"/>
                <a:sym typeface="Calibri" panose="020F0502020204030204" pitchFamily="34" charset="0"/>
              </a:rPr>
              <a:t>: A Simple Web Server</a:t>
            </a:r>
          </a:p>
        </p:txBody>
      </p:sp>
    </p:spTree>
    <p:extLst>
      <p:ext uri="{BB962C8B-B14F-4D97-AF65-F5344CB8AC3E}">
        <p14:creationId xmlns:p14="http://schemas.microsoft.com/office/powerpoint/2010/main" val="176526077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398800" y="145925"/>
            <a:ext cx="6932699" cy="492300"/>
          </a:xfrm>
          <a:prstGeom prst="rect">
            <a:avLst/>
          </a:prstGeom>
          <a:noFill/>
          <a:ln>
            <a:noFill/>
          </a:ln>
        </p:spPr>
        <p:txBody>
          <a:bodyPr lIns="91425" tIns="45700" rIns="91425" bIns="45700" anchor="t" anchorCtr="0">
            <a:noAutofit/>
          </a:bodyPr>
          <a:lstStyle/>
          <a:p>
            <a:pPr lvl="0">
              <a:buSzPct val="25000"/>
            </a:pPr>
            <a:r>
              <a:rPr lang="en-US" sz="2600" dirty="0" smtClean="0">
                <a:solidFill>
                  <a:srgbClr val="262626"/>
                </a:solidFill>
                <a:ea typeface="Calibri"/>
                <a:cs typeface="Calibri"/>
                <a:sym typeface="Calibri"/>
              </a:rPr>
              <a:t>Two Way Communication </a:t>
            </a:r>
            <a:r>
              <a:rPr lang="en" sz="2600" dirty="0" smtClean="0">
                <a:solidFill>
                  <a:srgbClr val="262626"/>
                </a:solidFill>
                <a:latin typeface="Calibri"/>
                <a:ea typeface="Calibri"/>
                <a:cs typeface="Calibri"/>
                <a:sym typeface="Calibri"/>
              </a:rPr>
              <a:t> </a:t>
            </a:r>
            <a:r>
              <a:rPr lang="en" sz="2600" dirty="0">
                <a:solidFill>
                  <a:srgbClr val="262626"/>
                </a:solidFill>
                <a:latin typeface="Calibri"/>
                <a:ea typeface="Calibri"/>
                <a:cs typeface="Calibri"/>
                <a:sym typeface="Calibri"/>
              </a:rPr>
              <a:t>: Socket.io</a:t>
            </a:r>
          </a:p>
        </p:txBody>
      </p:sp>
      <p:sp>
        <p:nvSpPr>
          <p:cNvPr id="274" name="Shape 274"/>
          <p:cNvSpPr/>
          <p:nvPr/>
        </p:nvSpPr>
        <p:spPr>
          <a:xfrm>
            <a:off x="401603" y="786321"/>
            <a:ext cx="8256013" cy="3545400"/>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Symbol" panose="05050102010706020507" pitchFamily="18" charset="2"/>
              <a:buChar char="®"/>
            </a:pPr>
            <a:r>
              <a:rPr lang="en" sz="1200" dirty="0">
                <a:latin typeface="Tahoma"/>
                <a:ea typeface="Tahoma"/>
                <a:cs typeface="Tahoma"/>
                <a:sym typeface="Tahoma"/>
              </a:rPr>
              <a:t>Socket.io is a fast, real-time engine. It is an npm package</a:t>
            </a:r>
            <a:r>
              <a:rPr lang="en" sz="1200" dirty="0" smtClean="0">
                <a:latin typeface="Tahoma"/>
                <a:ea typeface="Tahoma"/>
                <a:cs typeface="Tahoma"/>
                <a:sym typeface="Tahoma"/>
              </a:rPr>
              <a:t>.</a:t>
            </a:r>
          </a:p>
          <a:p>
            <a:pPr marL="285750" marR="0" lvl="0" indent="-285750" algn="l" rtl="0">
              <a:spcBef>
                <a:spcPts val="0"/>
              </a:spcBef>
              <a:buClr>
                <a:schemeClr val="dk1"/>
              </a:buClr>
              <a:buSzPct val="100000"/>
              <a:buFont typeface="Symbol" panose="05050102010706020507" pitchFamily="18" charset="2"/>
              <a:buChar char="®"/>
            </a:pPr>
            <a:endParaRPr lang="en" sz="1200" dirty="0">
              <a:latin typeface="Tahoma"/>
              <a:ea typeface="Tahoma"/>
              <a:cs typeface="Tahoma"/>
              <a:sym typeface="Tahoma"/>
            </a:endParaRPr>
          </a:p>
          <a:p>
            <a:pPr marL="285750" marR="0" lvl="0" indent="-285750" algn="l" rtl="0">
              <a:spcBef>
                <a:spcPts val="0"/>
              </a:spcBef>
              <a:buClr>
                <a:schemeClr val="dk1"/>
              </a:buClr>
              <a:buSzPct val="100000"/>
              <a:buFont typeface="Symbol" panose="05050102010706020507" pitchFamily="18" charset="2"/>
              <a:buChar char="®"/>
            </a:pPr>
            <a:r>
              <a:rPr lang="en" sz="1200" dirty="0">
                <a:latin typeface="Tahoma"/>
                <a:ea typeface="Tahoma"/>
                <a:cs typeface="Tahoma"/>
                <a:sym typeface="Tahoma"/>
              </a:rPr>
              <a:t>Transmitting messages and Receiving message between client and server is </a:t>
            </a:r>
            <a:r>
              <a:rPr lang="en" sz="1200" dirty="0" smtClean="0">
                <a:latin typeface="Tahoma"/>
                <a:ea typeface="Tahoma"/>
                <a:cs typeface="Tahoma"/>
                <a:sym typeface="Tahoma"/>
              </a:rPr>
              <a:t>simple: Events.</a:t>
            </a:r>
          </a:p>
          <a:p>
            <a:pPr marL="285750" marR="0" lvl="0" indent="-285750" algn="l" rtl="0">
              <a:spcBef>
                <a:spcPts val="0"/>
              </a:spcBef>
              <a:buClr>
                <a:schemeClr val="dk1"/>
              </a:buClr>
              <a:buSzPct val="100000"/>
              <a:buFont typeface="Symbol" panose="05050102010706020507" pitchFamily="18" charset="2"/>
              <a:buChar char="®"/>
            </a:pPr>
            <a:endParaRPr lang="en" sz="1200" dirty="0">
              <a:latin typeface="Tahoma"/>
              <a:ea typeface="Tahoma"/>
              <a:cs typeface="Tahoma"/>
              <a:sym typeface="Tahoma"/>
            </a:endParaRPr>
          </a:p>
          <a:p>
            <a:pPr marL="285750" marR="0" lvl="0" indent="-285750" algn="l" rtl="0">
              <a:spcBef>
                <a:spcPts val="0"/>
              </a:spcBef>
              <a:buClr>
                <a:schemeClr val="dk1"/>
              </a:buClr>
              <a:buSzPct val="100000"/>
              <a:buFont typeface="Symbol" panose="05050102010706020507" pitchFamily="18" charset="2"/>
              <a:buChar char="®"/>
            </a:pPr>
            <a:r>
              <a:rPr lang="en" sz="1200" dirty="0">
                <a:latin typeface="Tahoma"/>
                <a:ea typeface="Tahoma"/>
                <a:cs typeface="Tahoma"/>
                <a:sym typeface="Tahoma"/>
              </a:rPr>
              <a:t>On server/client when sending a message use </a:t>
            </a:r>
            <a:r>
              <a:rPr lang="en" sz="1200" dirty="0">
                <a:solidFill>
                  <a:srgbClr val="0070C0"/>
                </a:solidFill>
                <a:latin typeface="Tahoma" panose="020B0604030504040204" pitchFamily="34" charset="0"/>
                <a:ea typeface="Tahoma" panose="020B0604030504040204" pitchFamily="34" charset="0"/>
                <a:cs typeface="Tahoma" panose="020B0604030504040204" pitchFamily="34" charset="0"/>
                <a:sym typeface="Consolas"/>
              </a:rPr>
              <a:t>socket.emit(‘eventname’,data)</a:t>
            </a:r>
            <a:r>
              <a:rPr lang="en" sz="1200" dirty="0">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 sz="1200" dirty="0">
                <a:latin typeface="Tahoma"/>
                <a:ea typeface="Tahoma"/>
                <a:cs typeface="Tahoma"/>
                <a:sym typeface="Tahoma"/>
              </a:rPr>
              <a:t>“eventname” can be any </a:t>
            </a:r>
            <a:r>
              <a:rPr lang="en" sz="1200" dirty="0" smtClean="0">
                <a:latin typeface="Tahoma"/>
                <a:ea typeface="Tahoma"/>
                <a:cs typeface="Tahoma"/>
                <a:sym typeface="Tahoma"/>
              </a:rPr>
              <a:t>string</a:t>
            </a:r>
          </a:p>
          <a:p>
            <a:pPr marL="285750" marR="0" lvl="0" indent="-285750" algn="l" rtl="0">
              <a:spcBef>
                <a:spcPts val="0"/>
              </a:spcBef>
              <a:buClr>
                <a:schemeClr val="dk1"/>
              </a:buClr>
              <a:buSzPct val="100000"/>
              <a:buFont typeface="Symbol" panose="05050102010706020507" pitchFamily="18" charset="2"/>
              <a:buChar char="®"/>
            </a:pPr>
            <a:endParaRPr lang="en" sz="1200" dirty="0">
              <a:latin typeface="Tahoma"/>
              <a:ea typeface="Tahoma"/>
              <a:cs typeface="Tahoma"/>
              <a:sym typeface="Tahoma"/>
            </a:endParaRPr>
          </a:p>
          <a:p>
            <a:pPr marL="285750" marR="0" lvl="0" indent="-285750" algn="l" rtl="0">
              <a:spcBef>
                <a:spcPts val="0"/>
              </a:spcBef>
              <a:buClr>
                <a:schemeClr val="dk1"/>
              </a:buClr>
              <a:buSzPct val="100000"/>
              <a:buFont typeface="Symbol" panose="05050102010706020507" pitchFamily="18" charset="2"/>
              <a:buChar char="®"/>
            </a:pPr>
            <a:r>
              <a:rPr lang="en" sz="1200" dirty="0" smtClean="0">
                <a:latin typeface="Tahoma"/>
                <a:ea typeface="Tahoma"/>
                <a:cs typeface="Tahoma"/>
                <a:sym typeface="Tahoma"/>
              </a:rPr>
              <a:t>And </a:t>
            </a:r>
            <a:r>
              <a:rPr lang="en" sz="1200" dirty="0">
                <a:latin typeface="Tahoma"/>
                <a:ea typeface="Tahoma"/>
                <a:cs typeface="Tahoma"/>
                <a:sym typeface="Tahoma"/>
              </a:rPr>
              <a:t>data can be any </a:t>
            </a:r>
            <a:r>
              <a:rPr lang="en" sz="1200" dirty="0" smtClean="0">
                <a:latin typeface="Tahoma"/>
                <a:ea typeface="Tahoma"/>
                <a:cs typeface="Tahoma"/>
                <a:sym typeface="Tahoma"/>
              </a:rPr>
              <a:t>data: </a:t>
            </a:r>
            <a:r>
              <a:rPr lang="en" sz="1200" dirty="0">
                <a:latin typeface="Tahoma"/>
                <a:ea typeface="Tahoma"/>
                <a:cs typeface="Tahoma"/>
                <a:sym typeface="Tahoma"/>
              </a:rPr>
              <a:t>even Binary data</a:t>
            </a:r>
            <a:r>
              <a:rPr lang="en" sz="1200" dirty="0" smtClean="0">
                <a:latin typeface="Tahoma"/>
                <a:ea typeface="Tahoma"/>
                <a:cs typeface="Tahoma"/>
                <a:sym typeface="Tahoma"/>
              </a:rPr>
              <a:t>!</a:t>
            </a:r>
          </a:p>
          <a:p>
            <a:pPr marL="285750" marR="0" lvl="0" indent="-285750" algn="l" rtl="0">
              <a:spcBef>
                <a:spcPts val="0"/>
              </a:spcBef>
              <a:buClr>
                <a:schemeClr val="dk1"/>
              </a:buClr>
              <a:buSzPct val="100000"/>
              <a:buFont typeface="Symbol" panose="05050102010706020507" pitchFamily="18" charset="2"/>
              <a:buChar char="®"/>
            </a:pPr>
            <a:endParaRPr lang="en" sz="1200" dirty="0">
              <a:latin typeface="Tahoma"/>
              <a:ea typeface="Tahoma"/>
              <a:cs typeface="Tahoma"/>
              <a:sym typeface="Tahoma"/>
            </a:endParaRPr>
          </a:p>
          <a:p>
            <a:pPr marL="285750" marR="0" lvl="0" indent="-285750" algn="l" rtl="0">
              <a:spcBef>
                <a:spcPts val="0"/>
              </a:spcBef>
              <a:buClr>
                <a:schemeClr val="dk1"/>
              </a:buClr>
              <a:buSzPct val="100000"/>
              <a:buFont typeface="Symbol" panose="05050102010706020507" pitchFamily="18" charset="2"/>
              <a:buChar char="®"/>
            </a:pPr>
            <a:r>
              <a:rPr lang="en" sz="1200" dirty="0">
                <a:latin typeface="Tahoma"/>
                <a:ea typeface="Tahoma"/>
                <a:cs typeface="Tahoma"/>
                <a:sym typeface="Tahoma"/>
              </a:rPr>
              <a:t>On server/client when you want to listen to events-messages use </a:t>
            </a:r>
            <a:r>
              <a:rPr lang="en" sz="120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Consolas"/>
              </a:rPr>
              <a:t>socket.on</a:t>
            </a:r>
            <a:r>
              <a:rPr lang="en" sz="1200" dirty="0">
                <a:solidFill>
                  <a:srgbClr val="0070C0"/>
                </a:solidFill>
                <a:latin typeface="Tahoma" panose="020B0604030504040204" pitchFamily="34" charset="0"/>
                <a:ea typeface="Tahoma" panose="020B0604030504040204" pitchFamily="34" charset="0"/>
                <a:cs typeface="Tahoma" panose="020B0604030504040204" pitchFamily="34" charset="0"/>
                <a:sym typeface="Consolas"/>
              </a:rPr>
              <a:t>(‘eventname’,callbackFunction)</a:t>
            </a:r>
            <a:r>
              <a:rPr lang="en" sz="1200" dirty="0">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endParaRPr lang="en" sz="120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Tahoma"/>
            </a:endParaRPr>
          </a:p>
          <a:p>
            <a:pPr marL="285750" marR="0" lvl="0" indent="-285750" algn="l" rtl="0">
              <a:spcBef>
                <a:spcPts val="0"/>
              </a:spcBef>
              <a:buClr>
                <a:schemeClr val="dk1"/>
              </a:buClr>
              <a:buSzPct val="100000"/>
              <a:buFont typeface="Symbol" panose="05050102010706020507" pitchFamily="18" charset="2"/>
              <a:buChar char="®"/>
            </a:pPr>
            <a:endParaRPr lang="en" sz="1200" dirty="0">
              <a:solidFill>
                <a:srgbClr val="0070C0"/>
              </a:solidFill>
              <a:latin typeface="Tahoma" panose="020B0604030504040204" pitchFamily="34" charset="0"/>
              <a:ea typeface="Tahoma" panose="020B0604030504040204" pitchFamily="34" charset="0"/>
              <a:cs typeface="Tahoma" panose="020B0604030504040204" pitchFamily="34" charset="0"/>
              <a:sym typeface="Tahoma"/>
            </a:endParaRPr>
          </a:p>
          <a:p>
            <a:pPr marL="285750" marR="0" lvl="0" indent="-285750" algn="l" rtl="0">
              <a:spcBef>
                <a:spcPts val="0"/>
              </a:spcBef>
              <a:buClr>
                <a:schemeClr val="dk1"/>
              </a:buClr>
              <a:buSzPct val="100000"/>
              <a:buFont typeface="Symbol" panose="05050102010706020507" pitchFamily="18" charset="2"/>
              <a:buChar char="®"/>
            </a:pPr>
            <a:r>
              <a:rPr lang="en" sz="1200" dirty="0" smtClean="0">
                <a:latin typeface="Tahoma"/>
                <a:ea typeface="Tahoma"/>
                <a:cs typeface="Tahoma"/>
                <a:sym typeface="Tahoma"/>
              </a:rPr>
              <a:t>Where </a:t>
            </a:r>
            <a:r>
              <a:rPr lang="en" sz="1200" dirty="0">
                <a:latin typeface="Tahoma"/>
                <a:ea typeface="Tahoma"/>
                <a:cs typeface="Tahoma"/>
                <a:sym typeface="Tahoma"/>
              </a:rPr>
              <a:t>the callbackFunction is a function that accepts a Data argument : Data sent by the other party</a:t>
            </a:r>
            <a:r>
              <a:rPr lang="en" sz="1200" dirty="0" smtClean="0">
                <a:latin typeface="Tahoma"/>
                <a:ea typeface="Tahoma"/>
                <a:cs typeface="Tahoma"/>
                <a:sym typeface="Tahoma"/>
              </a:rPr>
              <a:t>.      </a:t>
            </a:r>
            <a:endParaRPr lang="en" sz="1200" dirty="0">
              <a:latin typeface="Tahoma"/>
              <a:ea typeface="Tahoma"/>
              <a:cs typeface="Tahoma"/>
              <a:sym typeface="Tahoma"/>
            </a:endParaRPr>
          </a:p>
        </p:txBody>
      </p:sp>
    </p:spTree>
    <p:extLst>
      <p:ext uri="{BB962C8B-B14F-4D97-AF65-F5344CB8AC3E}">
        <p14:creationId xmlns:p14="http://schemas.microsoft.com/office/powerpoint/2010/main" val="324993386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p:nvPr/>
        </p:nvSpPr>
        <p:spPr>
          <a:xfrm>
            <a:off x="401605" y="796049"/>
            <a:ext cx="8029500" cy="3545400"/>
          </a:xfrm>
          <a:prstGeom prst="rect">
            <a:avLst/>
          </a:prstGeom>
          <a:noFill/>
          <a:ln>
            <a:noFill/>
          </a:ln>
        </p:spPr>
        <p:txBody>
          <a:bodyPr lIns="91425" tIns="45700" rIns="91425" bIns="45700" anchor="t" anchorCtr="0">
            <a:noAutofit/>
          </a:bodyPr>
          <a:lstStyle/>
          <a:p>
            <a:pPr marL="285750" indent="-285750">
              <a:buClr>
                <a:schemeClr val="dk1"/>
              </a:buClr>
              <a:buSzPct val="100000"/>
              <a:buFont typeface="Symbol" panose="05050102010706020507" pitchFamily="18" charset="2"/>
              <a:buChar char="®"/>
            </a:pPr>
            <a:r>
              <a:rPr lang="en" sz="1200" dirty="0">
                <a:latin typeface="Tahoma"/>
                <a:ea typeface="Tahoma"/>
                <a:cs typeface="Tahoma"/>
                <a:sym typeface="Tahoma"/>
              </a:rPr>
              <a:t>A simple </a:t>
            </a:r>
            <a:r>
              <a:rPr lang="en" sz="1200" dirty="0" smtClean="0">
                <a:latin typeface="Tahoma"/>
                <a:ea typeface="Tahoma"/>
                <a:cs typeface="Tahoma"/>
                <a:sym typeface="Tahoma"/>
              </a:rPr>
              <a:t>example: </a:t>
            </a:r>
            <a:endParaRPr lang="en" sz="1200" dirty="0">
              <a:latin typeface="Tahoma"/>
              <a:ea typeface="Tahoma"/>
              <a:cs typeface="Tahoma"/>
              <a:sym typeface="Tahoma"/>
            </a:endParaRPr>
          </a:p>
          <a:p>
            <a:pPr marR="0" lvl="0" algn="l" rtl="0">
              <a:lnSpc>
                <a:spcPct val="150000"/>
              </a:lnSpc>
              <a:spcBef>
                <a:spcPts val="0"/>
              </a:spcBef>
              <a:buNone/>
            </a:pPr>
            <a:r>
              <a:rPr lang="en" dirty="0">
                <a:latin typeface="Tahoma"/>
                <a:ea typeface="Tahoma"/>
                <a:cs typeface="Tahoma"/>
                <a:sym typeface="Tahoma"/>
              </a:rPr>
              <a:t>               </a:t>
            </a:r>
          </a:p>
        </p:txBody>
      </p:sp>
      <p:sp>
        <p:nvSpPr>
          <p:cNvPr id="282" name="Shape 282"/>
          <p:cNvSpPr txBox="1"/>
          <p:nvPr/>
        </p:nvSpPr>
        <p:spPr>
          <a:xfrm>
            <a:off x="495300" y="1133299"/>
            <a:ext cx="3967800" cy="3545400"/>
          </a:xfrm>
          <a:prstGeom prst="rect">
            <a:avLst/>
          </a:prstGeom>
          <a:solidFill>
            <a:srgbClr val="DDD9C3"/>
          </a:solidFill>
          <a:ln>
            <a:noFill/>
          </a:ln>
        </p:spPr>
        <p:txBody>
          <a:bodyPr lIns="91425" tIns="91425" rIns="91425" bIns="91425" anchor="t" anchorCtr="0">
            <a:noAutofit/>
          </a:bodyPr>
          <a:lstStyle/>
          <a:p>
            <a:pPr rtl="0">
              <a:lnSpc>
                <a:spcPct val="100000"/>
              </a:lnSpc>
              <a:spcBef>
                <a:spcPts val="0"/>
              </a:spcBef>
              <a:spcAft>
                <a:spcPts val="1800"/>
              </a:spcAft>
              <a:buNone/>
            </a:pPr>
            <a:r>
              <a:rPr lang="en" sz="1200" dirty="0">
                <a:solidFill>
                  <a:srgbClr val="0070C0"/>
                </a:solidFill>
                <a:latin typeface="Tahoma" panose="020B0604030504040204" pitchFamily="34" charset="0"/>
                <a:ea typeface="Tahoma" panose="020B0604030504040204" pitchFamily="34" charset="0"/>
                <a:cs typeface="Tahoma" panose="020B0604030504040204" pitchFamily="34" charset="0"/>
                <a:sym typeface="Consolas"/>
              </a:rPr>
              <a:t>//Server-side</a:t>
            </a:r>
          </a:p>
          <a:p>
            <a:pPr lvl="0" rtl="0">
              <a:lnSpc>
                <a:spcPct val="100000"/>
              </a:lnSpc>
              <a:spcBef>
                <a:spcPts val="0"/>
              </a:spcBef>
              <a:spcAft>
                <a:spcPts val="1800"/>
              </a:spcAft>
              <a:buNone/>
            </a:pPr>
            <a:r>
              <a:rPr lang="en" sz="1200" dirty="0">
                <a:latin typeface="Tahoma" panose="020B0604030504040204" pitchFamily="34" charset="0"/>
                <a:ea typeface="Tahoma" panose="020B0604030504040204" pitchFamily="34" charset="0"/>
                <a:cs typeface="Tahoma" panose="020B0604030504040204" pitchFamily="34" charset="0"/>
                <a:sym typeface="Consolas"/>
              </a:rPr>
              <a:t>var app = require('express')();</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var server = require('http').Server(app);</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var io = require('socket.io')(server);</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server.listen(80);</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app.get('/', function (req, res)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res.sendfile(__dirname + '/index.html');</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io.on('connection', function (socket)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socket.emit('news', { hello: 'world'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socket.on('my other event', function (data)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console.log(data);</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a:t>
            </a:r>
          </a:p>
          <a:p>
            <a:pPr lvl="0" rtl="0">
              <a:spcBef>
                <a:spcPts val="0"/>
              </a:spcBef>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83" name="Shape 283"/>
          <p:cNvSpPr txBox="1"/>
          <p:nvPr/>
        </p:nvSpPr>
        <p:spPr>
          <a:xfrm>
            <a:off x="4556795" y="1133299"/>
            <a:ext cx="3682533" cy="2417297"/>
          </a:xfrm>
          <a:prstGeom prst="rect">
            <a:avLst/>
          </a:prstGeom>
          <a:solidFill>
            <a:schemeClr val="bg2">
              <a:lumMod val="90000"/>
            </a:schemeClr>
          </a:solidFill>
          <a:ln>
            <a:noFill/>
          </a:ln>
        </p:spPr>
        <p:txBody>
          <a:bodyPr lIns="91425" tIns="91425" rIns="91425" bIns="91425" anchor="t" anchorCtr="0">
            <a:noAutofit/>
          </a:bodyPr>
          <a:lstStyle/>
          <a:p>
            <a:pPr rtl="0">
              <a:lnSpc>
                <a:spcPct val="120000"/>
              </a:lnSpc>
              <a:spcBef>
                <a:spcPts val="0"/>
              </a:spcBef>
              <a:spcAft>
                <a:spcPts val="1800"/>
              </a:spcAft>
              <a:buNone/>
            </a:pPr>
            <a:r>
              <a:rPr lang="en" sz="1200" dirty="0">
                <a:solidFill>
                  <a:srgbClr val="0070C0"/>
                </a:solidFill>
                <a:latin typeface="Tahoma" panose="020B0604030504040204" pitchFamily="34" charset="0"/>
                <a:ea typeface="Tahoma" panose="020B0604030504040204" pitchFamily="34" charset="0"/>
                <a:cs typeface="Tahoma" panose="020B0604030504040204" pitchFamily="34" charset="0"/>
                <a:sym typeface="Consolas"/>
              </a:rPr>
              <a:t>//client-side</a:t>
            </a:r>
          </a:p>
          <a:p>
            <a:pPr rtl="0">
              <a:lnSpc>
                <a:spcPct val="120000"/>
              </a:lnSpc>
              <a:spcBef>
                <a:spcPts val="0"/>
              </a:spcBef>
              <a:spcAft>
                <a:spcPts val="1800"/>
              </a:spcAft>
              <a:buNone/>
            </a:pPr>
            <a:r>
              <a:rPr lang="en" sz="1200" dirty="0">
                <a:latin typeface="Tahoma" panose="020B0604030504040204" pitchFamily="34" charset="0"/>
                <a:ea typeface="Tahoma" panose="020B0604030504040204" pitchFamily="34" charset="0"/>
                <a:cs typeface="Tahoma" panose="020B0604030504040204" pitchFamily="34" charset="0"/>
                <a:sym typeface="Consolas"/>
              </a:rPr>
              <a:t>&lt;script src="/socket.io/socket.io.js"&gt;&lt;/script&gt;</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&lt;script&gt;</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var socket = io.connect('http://localhost');</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socket.on('news', function (data)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console.log(data);</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socket.emit('my other event', { my: 'data'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  });</a:t>
            </a:r>
            <a:br>
              <a:rPr lang="en" sz="1200" dirty="0">
                <a:latin typeface="Tahoma" panose="020B0604030504040204" pitchFamily="34" charset="0"/>
                <a:ea typeface="Tahoma" panose="020B0604030504040204" pitchFamily="34" charset="0"/>
                <a:cs typeface="Tahoma" panose="020B0604030504040204" pitchFamily="34" charset="0"/>
                <a:sym typeface="Consolas"/>
              </a:rPr>
            </a:br>
            <a:r>
              <a:rPr lang="en" sz="1200" dirty="0">
                <a:latin typeface="Tahoma" panose="020B0604030504040204" pitchFamily="34" charset="0"/>
                <a:ea typeface="Tahoma" panose="020B0604030504040204" pitchFamily="34" charset="0"/>
                <a:cs typeface="Tahoma" panose="020B0604030504040204" pitchFamily="34" charset="0"/>
                <a:sym typeface="Consolas"/>
              </a:rPr>
              <a:t>&lt;/script&gt;</a:t>
            </a:r>
          </a:p>
          <a:p>
            <a:pPr>
              <a:spcBef>
                <a:spcPts val="0"/>
              </a:spcBef>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Shape 273"/>
          <p:cNvSpPr txBox="1"/>
          <p:nvPr/>
        </p:nvSpPr>
        <p:spPr>
          <a:xfrm>
            <a:off x="495300" y="96296"/>
            <a:ext cx="6932699" cy="492300"/>
          </a:xfrm>
          <a:prstGeom prst="rect">
            <a:avLst/>
          </a:prstGeom>
          <a:noFill/>
          <a:ln>
            <a:noFill/>
          </a:ln>
        </p:spPr>
        <p:txBody>
          <a:bodyPr lIns="91425" tIns="45700" rIns="91425" bIns="45700" anchor="t" anchorCtr="0">
            <a:noAutofit/>
          </a:bodyPr>
          <a:lstStyle/>
          <a:p>
            <a:pPr lvl="0">
              <a:buSzPct val="25000"/>
            </a:pPr>
            <a:r>
              <a:rPr lang="en-US" sz="2600" dirty="0" smtClean="0">
                <a:solidFill>
                  <a:srgbClr val="262626"/>
                </a:solidFill>
                <a:ea typeface="Calibri"/>
                <a:cs typeface="Calibri"/>
                <a:sym typeface="Calibri"/>
              </a:rPr>
              <a:t>Creating Simple Chat Application</a:t>
            </a:r>
            <a:endParaRPr lang="en" sz="2600" dirty="0">
              <a:solidFill>
                <a:srgbClr val="262626"/>
              </a:solidFill>
              <a:latin typeface="Calibri"/>
              <a:ea typeface="Calibri"/>
              <a:cs typeface="Calibri"/>
              <a:sym typeface="Calibri"/>
            </a:endParaRPr>
          </a:p>
        </p:txBody>
      </p:sp>
    </p:spTree>
    <p:extLst>
      <p:ext uri="{BB962C8B-B14F-4D97-AF65-F5344CB8AC3E}">
        <p14:creationId xmlns:p14="http://schemas.microsoft.com/office/powerpoint/2010/main" val="428326019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Shape 290"/>
          <p:cNvSpPr/>
          <p:nvPr/>
        </p:nvSpPr>
        <p:spPr>
          <a:xfrm>
            <a:off x="401606" y="786321"/>
            <a:ext cx="8029500" cy="3545400"/>
          </a:xfrm>
          <a:prstGeom prst="rect">
            <a:avLst/>
          </a:prstGeom>
          <a:noFill/>
          <a:ln>
            <a:noFill/>
          </a:ln>
        </p:spPr>
        <p:txBody>
          <a:bodyPr lIns="91425" tIns="45700" rIns="91425" bIns="45700" anchor="t" anchorCtr="0">
            <a:noAutofit/>
          </a:bodyPr>
          <a:lstStyle/>
          <a:p>
            <a:pPr marL="285750" indent="-285750">
              <a:buClr>
                <a:schemeClr val="dk1"/>
              </a:buClr>
              <a:buSzPct val="100000"/>
              <a:buFont typeface="Symbol" panose="05050102010706020507" pitchFamily="18" charset="2"/>
              <a:buChar char="®"/>
            </a:pPr>
            <a:r>
              <a:rPr lang="en" sz="1200" dirty="0">
                <a:latin typeface="Tahoma"/>
                <a:ea typeface="Tahoma"/>
                <a:cs typeface="Tahoma"/>
                <a:sym typeface="Tahoma"/>
              </a:rPr>
              <a:t>Besides ‘connect’, ‘message’ and ‘disconnect’ you can use any custom event </a:t>
            </a:r>
            <a:r>
              <a:rPr lang="en" sz="1200" dirty="0" smtClean="0">
                <a:latin typeface="Tahoma"/>
                <a:ea typeface="Tahoma"/>
                <a:cs typeface="Tahoma"/>
                <a:sym typeface="Tahoma"/>
              </a:rPr>
              <a:t>names</a:t>
            </a:r>
            <a:endParaRPr lang="en" sz="1200" dirty="0">
              <a:latin typeface="Tahoma"/>
              <a:ea typeface="Tahoma"/>
              <a:cs typeface="Tahoma"/>
              <a:sym typeface="Tahoma"/>
            </a:endParaRPr>
          </a:p>
          <a:p>
            <a:pPr marL="285750" indent="-285750">
              <a:buClr>
                <a:schemeClr val="dk1"/>
              </a:buClr>
              <a:buSzPct val="100000"/>
              <a:buFont typeface="Symbol" panose="05050102010706020507" pitchFamily="18" charset="2"/>
              <a:buChar char="®"/>
            </a:pPr>
            <a:endParaRPr lang="en" sz="1200" dirty="0">
              <a:latin typeface="Tahoma"/>
              <a:ea typeface="Tahoma"/>
              <a:cs typeface="Tahoma"/>
              <a:sym typeface="Tahoma"/>
            </a:endParaRPr>
          </a:p>
          <a:p>
            <a:pPr marL="285750" indent="-285750">
              <a:buClr>
                <a:schemeClr val="dk1"/>
              </a:buClr>
              <a:buSzPct val="100000"/>
              <a:buFont typeface="Symbol" panose="05050102010706020507" pitchFamily="18" charset="2"/>
              <a:buChar char="®"/>
            </a:pPr>
            <a:r>
              <a:rPr lang="en" sz="1200" dirty="0">
                <a:latin typeface="Tahoma"/>
                <a:ea typeface="Tahoma"/>
                <a:cs typeface="Tahoma"/>
                <a:sym typeface="Tahoma"/>
              </a:rPr>
              <a:t>You could also have a separation of concerns by namespacing. Namespacing also means, that the same websocket connection is used but is </a:t>
            </a:r>
            <a:r>
              <a:rPr lang="en" sz="1200" dirty="0" smtClean="0">
                <a:latin typeface="Tahoma"/>
                <a:ea typeface="Tahoma"/>
                <a:cs typeface="Tahoma"/>
                <a:sym typeface="Tahoma"/>
              </a:rPr>
              <a:t>multiplexed</a:t>
            </a:r>
            <a:endParaRPr lang="en" sz="1200" dirty="0">
              <a:latin typeface="Tahoma"/>
              <a:ea typeface="Tahoma"/>
              <a:cs typeface="Tahoma"/>
              <a:sym typeface="Tahoma"/>
            </a:endParaRPr>
          </a:p>
          <a:p>
            <a:pPr marR="0" lvl="0" algn="l" rtl="0">
              <a:lnSpc>
                <a:spcPct val="150000"/>
              </a:lnSpc>
              <a:spcBef>
                <a:spcPts val="0"/>
              </a:spcBef>
              <a:buNone/>
            </a:pPr>
            <a:endParaRPr dirty="0">
              <a:latin typeface="Tahoma"/>
              <a:ea typeface="Tahoma"/>
              <a:cs typeface="Tahoma"/>
              <a:sym typeface="Tahoma"/>
            </a:endParaRPr>
          </a:p>
          <a:p>
            <a:pPr marR="0" lvl="0" algn="l" rtl="0">
              <a:lnSpc>
                <a:spcPct val="150000"/>
              </a:lnSpc>
              <a:spcBef>
                <a:spcPts val="0"/>
              </a:spcBef>
              <a:buNone/>
            </a:pPr>
            <a:r>
              <a:rPr lang="en" dirty="0">
                <a:latin typeface="Tahoma"/>
                <a:ea typeface="Tahoma"/>
                <a:cs typeface="Tahoma"/>
                <a:sym typeface="Tahoma"/>
              </a:rPr>
              <a:t> </a:t>
            </a:r>
          </a:p>
          <a:p>
            <a:pPr marR="0" lvl="0" algn="l" rtl="0">
              <a:lnSpc>
                <a:spcPct val="150000"/>
              </a:lnSpc>
              <a:spcBef>
                <a:spcPts val="0"/>
              </a:spcBef>
              <a:buNone/>
            </a:pPr>
            <a:r>
              <a:rPr lang="en" dirty="0">
                <a:latin typeface="Tahoma"/>
                <a:ea typeface="Tahoma"/>
                <a:cs typeface="Tahoma"/>
                <a:sym typeface="Tahoma"/>
              </a:rPr>
              <a:t>               </a:t>
            </a:r>
          </a:p>
        </p:txBody>
      </p:sp>
      <p:sp>
        <p:nvSpPr>
          <p:cNvPr id="291" name="Shape 291"/>
          <p:cNvSpPr txBox="1"/>
          <p:nvPr/>
        </p:nvSpPr>
        <p:spPr>
          <a:xfrm>
            <a:off x="746029" y="1661505"/>
            <a:ext cx="3660599" cy="3221779"/>
          </a:xfrm>
          <a:prstGeom prst="rect">
            <a:avLst/>
          </a:prstGeom>
          <a:solidFill>
            <a:srgbClr val="DDD9C3"/>
          </a:solidFill>
          <a:ln>
            <a:noFill/>
          </a:ln>
        </p:spPr>
        <p:txBody>
          <a:bodyPr lIns="91425" tIns="91425" rIns="91425" bIns="91425" anchor="t" anchorCtr="0">
            <a:noAutofit/>
          </a:bodyPr>
          <a:lstStyle/>
          <a:p>
            <a:pPr rtl="0">
              <a:lnSpc>
                <a:spcPct val="120000"/>
              </a:lnSpc>
              <a:spcBef>
                <a:spcPts val="0"/>
              </a:spcBef>
              <a:spcAft>
                <a:spcPts val="1800"/>
              </a:spcAft>
              <a:buNone/>
            </a:pP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var io = require('socket.io').listen(80);</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var chat = io</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.of('/chat')</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.on('connection', function (socket)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socket.emit('a message',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that: 'only'</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 '/chat': 'will get'</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var news = io</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.of('/news')</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.on('connection', function (socket)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socket.emit('item', { news: 'item'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a:t>
            </a:r>
          </a:p>
          <a:p>
            <a:pPr>
              <a:spcBef>
                <a:spcPts val="0"/>
              </a:spcBef>
              <a:buNone/>
            </a:pPr>
            <a:endParaRPr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92" name="Shape 292"/>
          <p:cNvSpPr txBox="1"/>
          <p:nvPr/>
        </p:nvSpPr>
        <p:spPr>
          <a:xfrm>
            <a:off x="4687431" y="1679808"/>
            <a:ext cx="3542170" cy="2651914"/>
          </a:xfrm>
          <a:prstGeom prst="rect">
            <a:avLst/>
          </a:prstGeom>
          <a:solidFill>
            <a:schemeClr val="bg2">
              <a:lumMod val="90000"/>
            </a:schemeClr>
          </a:solidFill>
          <a:ln>
            <a:noFill/>
          </a:ln>
        </p:spPr>
        <p:txBody>
          <a:bodyPr lIns="91425" tIns="91425" rIns="91425" bIns="91425" anchor="t" anchorCtr="0">
            <a:noAutofit/>
          </a:bodyPr>
          <a:lstStyle/>
          <a:p>
            <a:pPr rtl="0">
              <a:lnSpc>
                <a:spcPct val="120000"/>
              </a:lnSpc>
              <a:spcBef>
                <a:spcPts val="0"/>
              </a:spcBef>
              <a:spcAft>
                <a:spcPts val="1800"/>
              </a:spcAft>
              <a:buNone/>
            </a:pP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&lt;script&gt;</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var chat = io.connect('http://localhost/chat')</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 news = io.connect('http://localhost/news');</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chat.on('connect', function ()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chat.emit('hi!');</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news.on('news', function ()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news.emit('woot');</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  });</a:t>
            </a:r>
            <a:b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br>
            <a:r>
              <a:rPr lang="en"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rPr>
              <a:t>&lt;/script&gt;</a:t>
            </a:r>
          </a:p>
          <a:p>
            <a:pPr>
              <a:spcBef>
                <a:spcPts val="0"/>
              </a:spcBef>
              <a:buNone/>
            </a:pPr>
            <a:endParaRPr sz="1200" dirty="0">
              <a:solidFill>
                <a:schemeClr val="tx1"/>
              </a:solidFill>
              <a:latin typeface="Tahoma" panose="020B0604030504040204" pitchFamily="34" charset="0"/>
              <a:ea typeface="Tahoma" panose="020B0604030504040204" pitchFamily="34" charset="0"/>
              <a:cs typeface="Tahoma" panose="020B0604030504040204" pitchFamily="34" charset="0"/>
              <a:sym typeface="Consolas"/>
            </a:endParaRPr>
          </a:p>
        </p:txBody>
      </p:sp>
      <p:sp>
        <p:nvSpPr>
          <p:cNvPr id="7" name="Shape 273"/>
          <p:cNvSpPr txBox="1"/>
          <p:nvPr/>
        </p:nvSpPr>
        <p:spPr>
          <a:xfrm>
            <a:off x="495300" y="96296"/>
            <a:ext cx="6932699" cy="492300"/>
          </a:xfrm>
          <a:prstGeom prst="rect">
            <a:avLst/>
          </a:prstGeom>
          <a:noFill/>
          <a:ln>
            <a:noFill/>
          </a:ln>
        </p:spPr>
        <p:txBody>
          <a:bodyPr lIns="91425" tIns="45700" rIns="91425" bIns="45700" anchor="t" anchorCtr="0">
            <a:noAutofit/>
          </a:bodyPr>
          <a:lstStyle/>
          <a:p>
            <a:pPr lvl="0">
              <a:buSzPct val="25000"/>
            </a:pPr>
            <a:r>
              <a:rPr lang="en-US" sz="2600" dirty="0" smtClean="0">
                <a:solidFill>
                  <a:srgbClr val="262626"/>
                </a:solidFill>
                <a:ea typeface="Calibri"/>
                <a:cs typeface="Calibri"/>
                <a:sym typeface="Calibri"/>
              </a:rPr>
              <a:t>Creating Simple Chat Application</a:t>
            </a:r>
            <a:endParaRPr lang="en" sz="2600" dirty="0">
              <a:solidFill>
                <a:srgbClr val="262626"/>
              </a:solidFill>
              <a:latin typeface="Calibri"/>
              <a:ea typeface="Calibri"/>
              <a:cs typeface="Calibri"/>
              <a:sym typeface="Calibri"/>
            </a:endParaRPr>
          </a:p>
        </p:txBody>
      </p:sp>
    </p:spTree>
    <p:extLst>
      <p:ext uri="{BB962C8B-B14F-4D97-AF65-F5344CB8AC3E}">
        <p14:creationId xmlns:p14="http://schemas.microsoft.com/office/powerpoint/2010/main" val="195443602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1822" y="2167467"/>
            <a:ext cx="7800622" cy="523220"/>
          </a:xfrm>
          <a:prstGeom prst="rect">
            <a:avLst/>
          </a:prstGeom>
          <a:noFill/>
        </p:spPr>
        <p:txBody>
          <a:bodyPr wrap="square" rtlCol="0">
            <a:spAutoFit/>
          </a:bodyPr>
          <a:lstStyle/>
          <a:p>
            <a:r>
              <a:rPr lang="en-US" sz="2800" b="1" dirty="0" smtClean="0">
                <a:solidFill>
                  <a:srgbClr val="0070C0"/>
                </a:solidFill>
              </a:rPr>
              <a:t>Node.js Developers Use RESTful API With Node.js</a:t>
            </a:r>
            <a:endParaRPr lang="en-US" sz="2800" b="1" dirty="0">
              <a:solidFill>
                <a:srgbClr val="0070C0"/>
              </a:solidFill>
            </a:endParaRPr>
          </a:p>
        </p:txBody>
      </p:sp>
    </p:spTree>
    <p:extLst>
      <p:ext uri="{BB962C8B-B14F-4D97-AF65-F5344CB8AC3E}">
        <p14:creationId xmlns:p14="http://schemas.microsoft.com/office/powerpoint/2010/main" val="6992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73"/>
          <p:cNvSpPr txBox="1"/>
          <p:nvPr/>
        </p:nvSpPr>
        <p:spPr>
          <a:xfrm>
            <a:off x="495300" y="96296"/>
            <a:ext cx="6932699" cy="492300"/>
          </a:xfrm>
          <a:prstGeom prst="rect">
            <a:avLst/>
          </a:prstGeom>
          <a:noFill/>
          <a:ln>
            <a:noFill/>
          </a:ln>
        </p:spPr>
        <p:txBody>
          <a:bodyPr lIns="91425" tIns="45700" rIns="91425" bIns="45700" anchor="t" anchorCtr="0">
            <a:noAutofit/>
          </a:bodyPr>
          <a:lstStyle/>
          <a:p>
            <a:pPr lvl="0">
              <a:buSzPct val="25000"/>
            </a:pPr>
            <a:r>
              <a:rPr lang="en-US" sz="2600" dirty="0" smtClean="0">
                <a:solidFill>
                  <a:srgbClr val="262626"/>
                </a:solidFill>
                <a:ea typeface="Calibri"/>
                <a:cs typeface="Calibri"/>
                <a:sym typeface="Calibri"/>
              </a:rPr>
              <a:t>RESTful API With Node.js</a:t>
            </a:r>
            <a:endParaRPr lang="en" sz="2600" dirty="0">
              <a:solidFill>
                <a:srgbClr val="262626"/>
              </a:solidFill>
              <a:latin typeface="Calibri"/>
              <a:ea typeface="Calibri"/>
              <a:cs typeface="Calibri"/>
              <a:sym typeface="Calibri"/>
            </a:endParaRPr>
          </a:p>
        </p:txBody>
      </p:sp>
      <p:sp>
        <p:nvSpPr>
          <p:cNvPr id="3" name="Rectangle 2"/>
          <p:cNvSpPr/>
          <p:nvPr/>
        </p:nvSpPr>
        <p:spPr>
          <a:xfrm>
            <a:off x="495300" y="929909"/>
            <a:ext cx="7947499" cy="1384995"/>
          </a:xfrm>
          <a:prstGeom prst="rect">
            <a:avLst/>
          </a:prstGeom>
        </p:spPr>
        <p:txBody>
          <a:bodyPr wrap="square">
            <a:spAutoFit/>
          </a:bodyPr>
          <a:lstStyle/>
          <a:p>
            <a:pPr marL="285750" indent="-285750">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REST</a:t>
            </a:r>
            <a:r>
              <a:rPr lang="en-US" sz="1200" dirty="0">
                <a:latin typeface="Tahoma" panose="020B0604030504040204" pitchFamily="34" charset="0"/>
                <a:ea typeface="Tahoma" panose="020B0604030504040204" pitchFamily="34" charset="0"/>
                <a:cs typeface="Tahoma" panose="020B0604030504040204" pitchFamily="34" charset="0"/>
              </a:rPr>
              <a:t> stands for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Representational State Transfer</a:t>
            </a:r>
            <a:r>
              <a:rPr lang="en-US" sz="1200" dirty="0">
                <a:latin typeface="Tahoma" panose="020B0604030504040204" pitchFamily="34" charset="0"/>
                <a:ea typeface="Tahoma" panose="020B0604030504040204" pitchFamily="34" charset="0"/>
                <a:cs typeface="Tahoma" panose="020B0604030504040204" pitchFamily="34" charset="0"/>
              </a:rPr>
              <a:t>. It is an architecture that allows client-server communication through a uniform interface.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We will create a Restful Web Service with Node.js to perform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CRUD</a:t>
            </a:r>
            <a:r>
              <a:rPr lang="en-US" sz="1200" dirty="0" smtClean="0">
                <a:latin typeface="Tahoma" panose="020B0604030504040204" pitchFamily="34" charset="0"/>
                <a:ea typeface="Tahoma" panose="020B0604030504040204" pitchFamily="34" charset="0"/>
                <a:cs typeface="Tahoma" panose="020B0604030504040204" pitchFamily="34" charset="0"/>
              </a:rPr>
              <a:t> operations ( create, read, update, delete )</a:t>
            </a: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By convention, HTTP </a:t>
            </a:r>
            <a:r>
              <a:rPr lang="en-US" sz="1200" dirty="0">
                <a:latin typeface="Tahoma" panose="020B0604030504040204" pitchFamily="34" charset="0"/>
                <a:ea typeface="Tahoma" panose="020B0604030504040204" pitchFamily="34" charset="0"/>
                <a:cs typeface="Tahoma" panose="020B0604030504040204" pitchFamily="34" charset="0"/>
              </a:rPr>
              <a:t>verbs, such as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GET, POST, PUT,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DELETE</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are </a:t>
            </a:r>
            <a:r>
              <a:rPr lang="en-US" sz="1200" dirty="0">
                <a:latin typeface="Tahoma" panose="020B0604030504040204" pitchFamily="34" charset="0"/>
                <a:ea typeface="Tahoma" panose="020B0604030504040204" pitchFamily="34" charset="0"/>
                <a:cs typeface="Tahoma" panose="020B0604030504040204" pitchFamily="34" charset="0"/>
              </a:rPr>
              <a:t>mapped to retrieving, creating,</a:t>
            </a:r>
          </a:p>
          <a:p>
            <a:r>
              <a:rPr lang="en-US" sz="1200" dirty="0" smtClean="0">
                <a:latin typeface="Tahoma" panose="020B0604030504040204" pitchFamily="34" charset="0"/>
                <a:ea typeface="Tahoma" panose="020B0604030504040204" pitchFamily="34" charset="0"/>
                <a:cs typeface="Tahoma" panose="020B0604030504040204" pitchFamily="34" charset="0"/>
              </a:rPr>
              <a:t>       updating</a:t>
            </a:r>
            <a:r>
              <a:rPr lang="en-US" sz="1200" dirty="0">
                <a:latin typeface="Tahoma" panose="020B0604030504040204" pitchFamily="34" charset="0"/>
                <a:ea typeface="Tahoma" panose="020B0604030504040204" pitchFamily="34" charset="0"/>
                <a:cs typeface="Tahoma" panose="020B0604030504040204" pitchFamily="34" charset="0"/>
              </a:rPr>
              <a:t>, and removing the resources specified by the URL</a:t>
            </a:r>
          </a:p>
        </p:txBody>
      </p:sp>
    </p:spTree>
    <p:extLst>
      <p:ext uri="{BB962C8B-B14F-4D97-AF65-F5344CB8AC3E}">
        <p14:creationId xmlns:p14="http://schemas.microsoft.com/office/powerpoint/2010/main" val="121017338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25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5911" y="2009422"/>
            <a:ext cx="5542845" cy="954107"/>
          </a:xfrm>
          <a:prstGeom prst="rect">
            <a:avLst/>
          </a:prstGeom>
          <a:noFill/>
        </p:spPr>
        <p:txBody>
          <a:bodyPr wrap="square" rtlCol="0">
            <a:spAutoFit/>
          </a:bodyPr>
          <a:lstStyle/>
          <a:p>
            <a:pPr algn="ctr"/>
            <a:r>
              <a:rPr lang="en-US" sz="2800" b="1" dirty="0" smtClean="0">
                <a:solidFill>
                  <a:srgbClr val="0070C0"/>
                </a:solidFill>
              </a:rPr>
              <a:t>Node.js Developers Have To Debug and Test the Codes</a:t>
            </a:r>
            <a:endParaRPr lang="en-US" sz="2800" b="1" dirty="0">
              <a:solidFill>
                <a:srgbClr val="0070C0"/>
              </a:solidFill>
            </a:endParaRPr>
          </a:p>
        </p:txBody>
      </p:sp>
    </p:spTree>
    <p:extLst>
      <p:ext uri="{BB962C8B-B14F-4D97-AF65-F5344CB8AC3E}">
        <p14:creationId xmlns:p14="http://schemas.microsoft.com/office/powerpoint/2010/main" val="259873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p:nvPr/>
        </p:nvSpPr>
        <p:spPr>
          <a:xfrm>
            <a:off x="508000" y="758757"/>
            <a:ext cx="8003060" cy="817124"/>
          </a:xfrm>
          <a:prstGeom prst="rect">
            <a:avLst/>
          </a:prstGeom>
          <a:noFill/>
          <a:ln>
            <a:noFill/>
          </a:ln>
        </p:spPr>
        <p:txBody>
          <a:bodyPr lIns="91425" tIns="45700" rIns="91425" bIns="45700"/>
          <a:lstStyle/>
          <a:p>
            <a:pPr marL="171450" indent="-171450" defTabSz="914400">
              <a:buFont typeface="Symbol" panose="05050102010706020507" pitchFamily="18" charset="2"/>
              <a:buChar char="®"/>
              <a:defRPr/>
            </a:pPr>
            <a:r>
              <a:rPr lang="en-IN" sz="12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 Node.js has a built in command line debugger. </a:t>
            </a:r>
            <a:r>
              <a:rPr lang="en-US" sz="12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The debugger is invoked by starting your </a:t>
            </a:r>
            <a:r>
              <a:rPr lang="en-US" sz="12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application using </a:t>
            </a:r>
            <a:r>
              <a:rPr lang="en-US" sz="12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the </a:t>
            </a:r>
            <a:r>
              <a:rPr lang="en-US" sz="1200" kern="0" dirty="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rPr>
              <a:t>debug </a:t>
            </a:r>
            <a:r>
              <a:rPr lang="en-US" sz="12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keyword, like </a:t>
            </a:r>
            <a:r>
              <a:rPr lang="en-US" sz="12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below :</a:t>
            </a:r>
            <a:endParaRPr lang="en-US" sz="1200" kern="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endParaRPr>
          </a:p>
          <a:p>
            <a:pPr defTabSz="914400">
              <a:defRPr/>
            </a:pPr>
            <a:r>
              <a:rPr lang="en-US" sz="1200" kern="0" dirty="0" smtClean="0">
                <a:solidFill>
                  <a:srgbClr val="262626"/>
                </a:solidFill>
                <a:latin typeface="Tahoma" panose="020B0604030504040204" pitchFamily="34" charset="0"/>
                <a:ea typeface="Tahoma" panose="020B0604030504040204" pitchFamily="34" charset="0"/>
                <a:cs typeface="Tahoma" panose="020B0604030504040204" pitchFamily="34" charset="0"/>
                <a:sym typeface="Tahoma"/>
                <a:rtl val="0"/>
              </a:rPr>
              <a:t>	</a:t>
            </a:r>
          </a:p>
          <a:p>
            <a:pPr marL="857250" lvl="2" indent="-171450" defTabSz="914400">
              <a:buFont typeface="Arial" panose="020B0604020202020204" pitchFamily="34" charset="0"/>
              <a:buChar char="•"/>
              <a:defRPr/>
            </a:pPr>
            <a:r>
              <a:rPr lang="en-US" sz="1200" b="1" kern="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rPr>
              <a:t>node </a:t>
            </a:r>
            <a:r>
              <a:rPr lang="en-US" sz="1200" b="1" kern="0" dirty="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rPr>
              <a:t>debug server.js</a:t>
            </a:r>
            <a:r>
              <a:rPr lang="en-IN" sz="1200" b="1" kern="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rPr>
              <a:t> </a:t>
            </a:r>
          </a:p>
          <a:p>
            <a:pPr lvl="2" defTabSz="914400">
              <a:defRPr/>
            </a:pPr>
            <a:endParaRPr lang="en-IN" sz="1200" b="1" kern="0" dirty="0">
              <a:solidFill>
                <a:srgbClr val="0070C0"/>
              </a:solidFill>
              <a:latin typeface="Tahoma" panose="020B0604030504040204" pitchFamily="34" charset="0"/>
              <a:ea typeface="Tahoma" panose="020B0604030504040204" pitchFamily="34" charset="0"/>
              <a:cs typeface="Tahoma" panose="020B0604030504040204" pitchFamily="34" charset="0"/>
              <a:sym typeface="Tahoma"/>
              <a:rtl val="0"/>
            </a:endParaRPr>
          </a:p>
        </p:txBody>
      </p:sp>
      <p:sp>
        <p:nvSpPr>
          <p:cNvPr id="6" name="Rectangle 5"/>
          <p:cNvSpPr/>
          <p:nvPr/>
        </p:nvSpPr>
        <p:spPr>
          <a:xfrm>
            <a:off x="1390043" y="2610523"/>
            <a:ext cx="6700837" cy="1914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defRPr/>
            </a:pP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tl val="0"/>
              </a:rPr>
              <a:t>v</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ar http = require('http');</a:t>
            </a:r>
            <a:b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b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http.createServer(function (req, res) </a:t>
            </a:r>
            <a:endPar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endParaRPr>
          </a:p>
          <a:p>
            <a:pPr defTabSz="914400">
              <a:defRPr/>
            </a:pPr>
            <a:endPar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endParaRPr>
          </a:p>
          <a:p>
            <a:pPr defTabSz="914400">
              <a:defRPr/>
            </a:pP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p>
          <a:p>
            <a:pPr defTabSz="914400">
              <a:defRPr/>
            </a:pP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a:t>
            </a:r>
            <a:r>
              <a:rPr lang="en-IN" sz="1200" kern="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Consolas"/>
                <a:rtl val="0"/>
              </a:rPr>
              <a:t>debugger;</a:t>
            </a:r>
          </a:p>
          <a:p>
            <a:pPr defTabSz="914400">
              <a:defRPr/>
            </a:pP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a:t>
            </a:r>
            <a:r>
              <a:rPr lang="en-IN" sz="1200" kern="0" dirty="0" err="1"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res.writeHead</a:t>
            </a: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(200</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{'Content-Type': 'text/plain'});</a:t>
            </a:r>
            <a:b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b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a:t>
            </a:r>
            <a:r>
              <a:rPr lang="en-IN" sz="1200" kern="0" dirty="0" err="1"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res.end</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('Hello World\n</a:t>
            </a: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p>
          <a:p>
            <a:pPr defTabSz="914400">
              <a:defRPr/>
            </a:pP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listen(1337, '127.0.0.1</a:t>
            </a:r>
            <a:r>
              <a:rPr lang="en-IN" sz="1200" kern="0" dirty="0" smtClean="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a:t>
            </a:r>
          </a:p>
          <a:p>
            <a:pPr defTabSz="914400">
              <a:defRPr/>
            </a:pP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
            </a:r>
            <a:b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br>
            <a:r>
              <a:rPr lang="en-IN" sz="1200" kern="0" dirty="0">
                <a:solidFill>
                  <a:srgbClr val="000000"/>
                </a:solidFill>
                <a:latin typeface="Tahoma" panose="020B0604030504040204" pitchFamily="34" charset="0"/>
                <a:ea typeface="Tahoma" panose="020B0604030504040204" pitchFamily="34" charset="0"/>
                <a:cs typeface="Tahoma" panose="020B0604030504040204" pitchFamily="34" charset="0"/>
                <a:sym typeface="Consolas"/>
                <a:rtl val="0"/>
              </a:rPr>
              <a:t>console.log('Server running at http://127.0.0.1:1337/');</a:t>
            </a:r>
          </a:p>
        </p:txBody>
      </p:sp>
      <p:sp>
        <p:nvSpPr>
          <p:cNvPr id="7" name="Shape 280"/>
          <p:cNvSpPr txBox="1">
            <a:spLocks noChangeArrowheads="1"/>
          </p:cNvSpPr>
          <p:nvPr/>
        </p:nvSpPr>
        <p:spPr bwMode="auto">
          <a:xfrm>
            <a:off x="508000" y="123825"/>
            <a:ext cx="5870575"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pPr>
            <a:r>
              <a:rPr lang="en-IN" altLang="en-US" sz="2600" dirty="0" smtClean="0">
                <a:solidFill>
                  <a:srgbClr val="262626"/>
                </a:solidFill>
                <a:latin typeface="Calibri" panose="020F0502020204030204" pitchFamily="34" charset="0"/>
                <a:sym typeface="Calibri" panose="020F0502020204030204" pitchFamily="34" charset="0"/>
              </a:rPr>
              <a:t>Debugging in Node.js</a:t>
            </a:r>
            <a:endParaRPr lang="en-IN" altLang="en-US" sz="2600" dirty="0">
              <a:solidFill>
                <a:srgbClr val="262626"/>
              </a:solidFill>
              <a:latin typeface="Calibri" panose="020F0502020204030204" pitchFamily="34" charset="0"/>
              <a:sym typeface="Calibri" panose="020F0502020204030204" pitchFamily="34" charset="0"/>
            </a:endParaRPr>
          </a:p>
        </p:txBody>
      </p:sp>
      <p:sp>
        <p:nvSpPr>
          <p:cNvPr id="3" name="Rectangle 2"/>
          <p:cNvSpPr/>
          <p:nvPr/>
        </p:nvSpPr>
        <p:spPr>
          <a:xfrm>
            <a:off x="507999" y="1650592"/>
            <a:ext cx="8091251" cy="830997"/>
          </a:xfrm>
          <a:prstGeom prst="rect">
            <a:avLst/>
          </a:prstGeom>
        </p:spPr>
        <p:txBody>
          <a:bodyPr wrap="square">
            <a:spAutoFit/>
          </a:bodyPr>
          <a:lstStyle/>
          <a:p>
            <a:pPr marL="285750" indent="-285750">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Breakpoints</a:t>
            </a:r>
            <a:r>
              <a:rPr lang="en-US" sz="1200" dirty="0" smtClean="0">
                <a:latin typeface="Tahoma" panose="020B0604030504040204" pitchFamily="34" charset="0"/>
                <a:ea typeface="Tahoma" panose="020B0604030504040204" pitchFamily="34" charset="0"/>
                <a:cs typeface="Tahoma" panose="020B0604030504040204" pitchFamily="34" charset="0"/>
              </a:rPr>
              <a:t> are used to stop the execution and examine the application.</a:t>
            </a: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One </a:t>
            </a:r>
            <a:r>
              <a:rPr lang="en-US" sz="1200" dirty="0">
                <a:latin typeface="Tahoma" panose="020B0604030504040204" pitchFamily="34" charset="0"/>
                <a:ea typeface="Tahoma" panose="020B0604030504040204" pitchFamily="34" charset="0"/>
                <a:cs typeface="Tahoma" panose="020B0604030504040204" pitchFamily="34" charset="0"/>
              </a:rPr>
              <a:t>way to add a breakpoint is by adding a line to your application where you </a:t>
            </a:r>
            <a:r>
              <a:rPr lang="en-US" sz="1200" dirty="0" smtClean="0">
                <a:latin typeface="Tahoma" panose="020B0604030504040204" pitchFamily="34" charset="0"/>
                <a:ea typeface="Tahoma" panose="020B0604030504040204" pitchFamily="34" charset="0"/>
                <a:cs typeface="Tahoma" panose="020B0604030504040204" pitchFamily="34" charset="0"/>
              </a:rPr>
              <a:t>want to </a:t>
            </a:r>
            <a:r>
              <a:rPr lang="en-US" sz="1200" dirty="0">
                <a:latin typeface="Tahoma" panose="020B0604030504040204" pitchFamily="34" charset="0"/>
                <a:ea typeface="Tahoma" panose="020B0604030504040204" pitchFamily="34" charset="0"/>
                <a:cs typeface="Tahoma" panose="020B0604030504040204" pitchFamily="34" charset="0"/>
              </a:rPr>
              <a:t>put the breakpoint. This line should contain the statement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debugger;</a:t>
            </a:r>
          </a:p>
        </p:txBody>
      </p:sp>
    </p:spTree>
    <p:extLst>
      <p:ext uri="{BB962C8B-B14F-4D97-AF65-F5344CB8AC3E}">
        <p14:creationId xmlns:p14="http://schemas.microsoft.com/office/powerpoint/2010/main" val="263253568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At the end of the session you will be able to:</a:t>
            </a:r>
          </a:p>
          <a:p>
            <a:r>
              <a:rPr lang="en-US" dirty="0" smtClean="0"/>
              <a:t>Understand basics of </a:t>
            </a:r>
            <a:r>
              <a:rPr lang="en-US" dirty="0"/>
              <a:t>Node.js </a:t>
            </a:r>
            <a:r>
              <a:rPr lang="en-US" dirty="0" smtClean="0"/>
              <a:t>Development</a:t>
            </a:r>
          </a:p>
          <a:p>
            <a:r>
              <a:rPr lang="en-US" dirty="0" smtClean="0"/>
              <a:t>Use Node's </a:t>
            </a:r>
            <a:r>
              <a:rPr lang="en-US" dirty="0"/>
              <a:t>Package </a:t>
            </a:r>
            <a:r>
              <a:rPr lang="en-US" dirty="0" smtClean="0"/>
              <a:t>Manager</a:t>
            </a:r>
          </a:p>
          <a:p>
            <a:r>
              <a:rPr lang="en-US" dirty="0" smtClean="0"/>
              <a:t>Develop </a:t>
            </a:r>
            <a:r>
              <a:rPr lang="en-US" dirty="0"/>
              <a:t>Server Side Applications</a:t>
            </a:r>
            <a:endParaRPr lang="en-US" dirty="0" smtClean="0"/>
          </a:p>
          <a:p>
            <a:r>
              <a:rPr lang="en-US" dirty="0" smtClean="0"/>
              <a:t>Create </a:t>
            </a:r>
            <a:r>
              <a:rPr lang="en-US" dirty="0"/>
              <a:t>Restful </a:t>
            </a:r>
            <a:r>
              <a:rPr lang="en-US" dirty="0" smtClean="0"/>
              <a:t>APIs</a:t>
            </a:r>
          </a:p>
          <a:p>
            <a:r>
              <a:rPr lang="en-US" dirty="0" smtClean="0"/>
              <a:t>Test </a:t>
            </a:r>
            <a:r>
              <a:rPr lang="en-US" dirty="0"/>
              <a:t>and </a:t>
            </a:r>
            <a:r>
              <a:rPr lang="en-US" dirty="0" smtClean="0"/>
              <a:t>Debug </a:t>
            </a:r>
            <a:r>
              <a:rPr lang="en-US" dirty="0"/>
              <a:t>Code</a:t>
            </a:r>
          </a:p>
        </p:txBody>
      </p:sp>
    </p:spTree>
    <p:extLst>
      <p:ext uri="{BB962C8B-B14F-4D97-AF65-F5344CB8AC3E}">
        <p14:creationId xmlns:p14="http://schemas.microsoft.com/office/powerpoint/2010/main" val="2018007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943" y="2881917"/>
            <a:ext cx="1575881" cy="476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TDD Flavor</a:t>
            </a:r>
            <a:endParaRPr lang="en-US" dirty="0"/>
          </a:p>
        </p:txBody>
      </p:sp>
      <p:sp>
        <p:nvSpPr>
          <p:cNvPr id="6" name="Rectangle 5"/>
          <p:cNvSpPr/>
          <p:nvPr/>
        </p:nvSpPr>
        <p:spPr>
          <a:xfrm>
            <a:off x="4983800" y="2881917"/>
            <a:ext cx="1575881" cy="476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BDD Flavor</a:t>
            </a:r>
            <a:endParaRPr lang="en-US" dirty="0"/>
          </a:p>
        </p:txBody>
      </p:sp>
      <p:sp>
        <p:nvSpPr>
          <p:cNvPr id="7" name="Rectangle 6"/>
          <p:cNvSpPr/>
          <p:nvPr/>
        </p:nvSpPr>
        <p:spPr>
          <a:xfrm>
            <a:off x="3778173" y="1430756"/>
            <a:ext cx="1575881" cy="476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Testing</a:t>
            </a:r>
            <a:endParaRPr lang="en-US" dirty="0"/>
          </a:p>
        </p:txBody>
      </p:sp>
      <p:cxnSp>
        <p:nvCxnSpPr>
          <p:cNvPr id="9" name="Elbow Connector 8"/>
          <p:cNvCxnSpPr>
            <a:endCxn id="5" idx="0"/>
          </p:cNvCxnSpPr>
          <p:nvPr/>
        </p:nvCxnSpPr>
        <p:spPr>
          <a:xfrm rot="5400000">
            <a:off x="3266602" y="2000694"/>
            <a:ext cx="974505" cy="7879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H="1">
            <a:off x="4861504" y="1971077"/>
            <a:ext cx="985101" cy="8365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56270" y="3602504"/>
            <a:ext cx="2991554" cy="830997"/>
          </a:xfrm>
          <a:prstGeom prst="rect">
            <a:avLst/>
          </a:prstGeom>
        </p:spPr>
        <p:txBody>
          <a:bodyPr wrap="square">
            <a:spAutoFit/>
          </a:bodyPr>
          <a:lstStyle/>
          <a:p>
            <a:pPr marL="285750" indent="-2857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Test-driven development (TDD) </a:t>
            </a:r>
            <a:r>
              <a:rPr lang="en-US" sz="1200" dirty="0">
                <a:latin typeface="Tahoma" panose="020B0604030504040204" pitchFamily="34" charset="0"/>
                <a:ea typeface="Tahoma" panose="020B0604030504040204" pitchFamily="34" charset="0"/>
                <a:cs typeface="Tahoma" panose="020B0604030504040204" pitchFamily="34" charset="0"/>
              </a:rPr>
              <a:t>is a software development process that relies on the repetition of a very short development cycle</a:t>
            </a:r>
          </a:p>
        </p:txBody>
      </p:sp>
      <p:sp>
        <p:nvSpPr>
          <p:cNvPr id="14" name="Rectangle 13"/>
          <p:cNvSpPr/>
          <p:nvPr/>
        </p:nvSpPr>
        <p:spPr>
          <a:xfrm>
            <a:off x="4693587" y="3563373"/>
            <a:ext cx="3257086" cy="1015663"/>
          </a:xfrm>
          <a:prstGeom prst="rect">
            <a:avLst/>
          </a:prstGeom>
        </p:spPr>
        <p:txBody>
          <a:bodyPr wrap="square">
            <a:spAutoFit/>
          </a:bodyPr>
          <a:lstStyle/>
          <a:p>
            <a:pPr marL="285750" indent="-2857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BDD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Behaviour</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Driven Development) </a:t>
            </a:r>
            <a:r>
              <a:rPr lang="en-US" sz="1200" dirty="0">
                <a:latin typeface="Tahoma" panose="020B0604030504040204" pitchFamily="34" charset="0"/>
                <a:ea typeface="Tahoma" panose="020B0604030504040204" pitchFamily="34" charset="0"/>
                <a:cs typeface="Tahoma" panose="020B0604030504040204" pitchFamily="34" charset="0"/>
              </a:rPr>
              <a:t>is a synthesis and refinement of practices stemming from TDD (Test Driven Development) and ATDD (Acceptance Test Driven Development)</a:t>
            </a:r>
          </a:p>
        </p:txBody>
      </p:sp>
      <p:sp>
        <p:nvSpPr>
          <p:cNvPr id="15" name="Shape 280"/>
          <p:cNvSpPr txBox="1">
            <a:spLocks noChangeArrowheads="1"/>
          </p:cNvSpPr>
          <p:nvPr/>
        </p:nvSpPr>
        <p:spPr bwMode="auto">
          <a:xfrm>
            <a:off x="508000" y="123825"/>
            <a:ext cx="5870575"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pPr>
            <a:r>
              <a:rPr lang="en-IN" altLang="en-US" sz="2600" dirty="0" smtClean="0">
                <a:solidFill>
                  <a:srgbClr val="262626"/>
                </a:solidFill>
                <a:latin typeface="Calibri" panose="020F0502020204030204" pitchFamily="34" charset="0"/>
                <a:sym typeface="Calibri" panose="020F0502020204030204" pitchFamily="34" charset="0"/>
              </a:rPr>
              <a:t>Testing in Node.js</a:t>
            </a:r>
            <a:endParaRPr lang="en-IN" altLang="en-US" sz="2600" dirty="0">
              <a:solidFill>
                <a:srgbClr val="262626"/>
              </a:solidFill>
              <a:latin typeface="Calibri" panose="020F0502020204030204" pitchFamily="34" charset="0"/>
              <a:sym typeface="Calibri" panose="020F0502020204030204" pitchFamily="34" charset="0"/>
            </a:endParaRPr>
          </a:p>
        </p:txBody>
      </p:sp>
      <p:sp>
        <p:nvSpPr>
          <p:cNvPr id="16" name="Rectangle 15"/>
          <p:cNvSpPr/>
          <p:nvPr/>
        </p:nvSpPr>
        <p:spPr>
          <a:xfrm>
            <a:off x="488002" y="897645"/>
            <a:ext cx="8156222" cy="276999"/>
          </a:xfrm>
          <a:prstGeom prst="rect">
            <a:avLst/>
          </a:prstGeom>
        </p:spPr>
        <p:txBody>
          <a:bodyPr wrap="square">
            <a:spAutoFit/>
          </a:bodyPr>
          <a:lstStyle/>
          <a:p>
            <a:pPr marL="285750" indent="-285750">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Unit testing </a:t>
            </a:r>
            <a:r>
              <a:rPr lang="en-US" sz="1200" dirty="0">
                <a:latin typeface="Tahoma" panose="020B0604030504040204" pitchFamily="34" charset="0"/>
                <a:ea typeface="Tahoma" panose="020B0604030504040204" pitchFamily="34" charset="0"/>
                <a:cs typeface="Tahoma" panose="020B0604030504040204" pitchFamily="34" charset="0"/>
              </a:rPr>
              <a:t>is a type of automated testing where you write logic to test discrete </a:t>
            </a:r>
            <a:r>
              <a:rPr lang="en-US" sz="1200" dirty="0" smtClean="0">
                <a:latin typeface="Tahoma" panose="020B0604030504040204" pitchFamily="34" charset="0"/>
                <a:ea typeface="Tahoma" panose="020B0604030504040204" pitchFamily="34" charset="0"/>
                <a:cs typeface="Tahoma" panose="020B0604030504040204" pitchFamily="34" charset="0"/>
              </a:rPr>
              <a:t>parts of </a:t>
            </a:r>
            <a:r>
              <a:rPr lang="en-US" sz="1200" dirty="0">
                <a:latin typeface="Tahoma" panose="020B0604030504040204" pitchFamily="34" charset="0"/>
                <a:ea typeface="Tahoma" panose="020B0604030504040204" pitchFamily="34" charset="0"/>
                <a:cs typeface="Tahoma" panose="020B0604030504040204" pitchFamily="34" charset="0"/>
              </a:rPr>
              <a:t>your application. </a:t>
            </a:r>
          </a:p>
        </p:txBody>
      </p:sp>
    </p:spTree>
    <p:extLst>
      <p:ext uri="{BB962C8B-B14F-4D97-AF65-F5344CB8AC3E}">
        <p14:creationId xmlns:p14="http://schemas.microsoft.com/office/powerpoint/2010/main" val="3197554892"/>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9686" y="770357"/>
            <a:ext cx="1060313" cy="1195521"/>
          </a:xfrm>
          <a:prstGeom prst="rect">
            <a:avLst/>
          </a:prstGeom>
        </p:spPr>
      </p:pic>
      <p:pic>
        <p:nvPicPr>
          <p:cNvPr id="3" name="Picture 2"/>
          <p:cNvPicPr>
            <a:picLocks noChangeAspect="1"/>
          </p:cNvPicPr>
          <p:nvPr/>
        </p:nvPicPr>
        <p:blipFill>
          <a:blip r:embed="rId3"/>
          <a:stretch>
            <a:fillRect/>
          </a:stretch>
        </p:blipFill>
        <p:spPr>
          <a:xfrm>
            <a:off x="6376783" y="2404122"/>
            <a:ext cx="2145233" cy="511402"/>
          </a:xfrm>
          <a:prstGeom prst="rect">
            <a:avLst/>
          </a:prstGeom>
        </p:spPr>
      </p:pic>
      <p:pic>
        <p:nvPicPr>
          <p:cNvPr id="4" name="Picture 3"/>
          <p:cNvPicPr>
            <a:picLocks noChangeAspect="1"/>
          </p:cNvPicPr>
          <p:nvPr/>
        </p:nvPicPr>
        <p:blipFill>
          <a:blip r:embed="rId4"/>
          <a:stretch>
            <a:fillRect/>
          </a:stretch>
        </p:blipFill>
        <p:spPr>
          <a:xfrm>
            <a:off x="902811" y="3117819"/>
            <a:ext cx="1014062" cy="1154335"/>
          </a:xfrm>
          <a:prstGeom prst="rect">
            <a:avLst/>
          </a:prstGeom>
        </p:spPr>
      </p:pic>
      <p:sp>
        <p:nvSpPr>
          <p:cNvPr id="5" name="Rectangle 4"/>
          <p:cNvSpPr/>
          <p:nvPr/>
        </p:nvSpPr>
        <p:spPr>
          <a:xfrm>
            <a:off x="2139243" y="1010326"/>
            <a:ext cx="6519333" cy="646331"/>
          </a:xfrm>
          <a:prstGeom prst="rect">
            <a:avLst/>
          </a:prstGeom>
        </p:spPr>
        <p:txBody>
          <a:bodyPr wrap="square">
            <a:spAutoFit/>
          </a:bodyPr>
          <a:lstStyle/>
          <a:p>
            <a:pPr algn="just"/>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Mocha</a:t>
            </a:r>
            <a:r>
              <a:rPr lang="en-US" sz="1200" dirty="0">
                <a:latin typeface="Tahoma" panose="020B0604030504040204" pitchFamily="34" charset="0"/>
                <a:ea typeface="Tahoma" panose="020B0604030504040204" pitchFamily="34" charset="0"/>
                <a:cs typeface="Tahoma" panose="020B0604030504040204" pitchFamily="34" charset="0"/>
              </a:rPr>
              <a:t> is a feature-rich JavaScript test framework running on node.js and the browser, making asynchronous testing simple and fun. Mocha tests run serially, allowing for flexible and accurate reporting, while mapping uncaught exceptions to the correct test cases</a:t>
            </a:r>
          </a:p>
        </p:txBody>
      </p:sp>
      <p:sp>
        <p:nvSpPr>
          <p:cNvPr id="6" name="Rectangle 5"/>
          <p:cNvSpPr/>
          <p:nvPr/>
        </p:nvSpPr>
        <p:spPr>
          <a:xfrm>
            <a:off x="191064" y="2407693"/>
            <a:ext cx="5848492" cy="461665"/>
          </a:xfrm>
          <a:prstGeom prst="rect">
            <a:avLst/>
          </a:prstGeom>
        </p:spPr>
        <p:txBody>
          <a:bodyPr wrap="square">
            <a:spAutoFit/>
          </a:bodyPr>
          <a:lstStyle/>
          <a:p>
            <a:pPr algn="just"/>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Jasmine</a:t>
            </a:r>
            <a:r>
              <a:rPr lang="en-US" sz="1200" dirty="0">
                <a:latin typeface="Tahoma" panose="020B0604030504040204" pitchFamily="34" charset="0"/>
                <a:ea typeface="Tahoma" panose="020B0604030504040204" pitchFamily="34" charset="0"/>
                <a:cs typeface="Tahoma" panose="020B0604030504040204" pitchFamily="34" charset="0"/>
              </a:rPr>
              <a:t> is a behavior-driven development framework for testing JavaScript code. It does not depend on any other JavaScript frameworks. It does not require a DOM.</a:t>
            </a:r>
          </a:p>
        </p:txBody>
      </p:sp>
      <p:sp>
        <p:nvSpPr>
          <p:cNvPr id="7" name="Rectangle 6"/>
          <p:cNvSpPr/>
          <p:nvPr/>
        </p:nvSpPr>
        <p:spPr>
          <a:xfrm>
            <a:off x="2240844" y="3467027"/>
            <a:ext cx="6281171" cy="461665"/>
          </a:xfrm>
          <a:prstGeom prst="rect">
            <a:avLst/>
          </a:prstGeom>
        </p:spPr>
        <p:txBody>
          <a:bodyPr wrap="square">
            <a:spAutoFit/>
          </a:bodyPr>
          <a:lstStyle/>
          <a:p>
            <a:pPr algn="just"/>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Chai</a:t>
            </a:r>
            <a:r>
              <a:rPr lang="en-US" sz="1200" dirty="0">
                <a:latin typeface="Tahoma" panose="020B0604030504040204" pitchFamily="34" charset="0"/>
                <a:ea typeface="Tahoma" panose="020B0604030504040204" pitchFamily="34" charset="0"/>
                <a:cs typeface="Tahoma" panose="020B0604030504040204" pitchFamily="34" charset="0"/>
              </a:rPr>
              <a:t> is a BDD / TDD assertion library for node and the browser that can be delightfully paired with any JavaScript testing framework</a:t>
            </a:r>
          </a:p>
        </p:txBody>
      </p:sp>
      <p:sp>
        <p:nvSpPr>
          <p:cNvPr id="8" name="Shape 280"/>
          <p:cNvSpPr txBox="1">
            <a:spLocks noChangeArrowheads="1"/>
          </p:cNvSpPr>
          <p:nvPr/>
        </p:nvSpPr>
        <p:spPr bwMode="auto">
          <a:xfrm>
            <a:off x="508000" y="123825"/>
            <a:ext cx="5870575"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914400" fontAlgn="base">
              <a:spcBef>
                <a:spcPct val="0"/>
              </a:spcBef>
              <a:spcAft>
                <a:spcPct val="0"/>
              </a:spcAft>
              <a:buSzPct val="25000"/>
            </a:pPr>
            <a:r>
              <a:rPr lang="en-IN" altLang="en-US" sz="2600" dirty="0" smtClean="0">
                <a:solidFill>
                  <a:srgbClr val="262626"/>
                </a:solidFill>
                <a:latin typeface="Calibri" panose="020F0502020204030204" pitchFamily="34" charset="0"/>
                <a:sym typeface="Calibri" panose="020F0502020204030204" pitchFamily="34" charset="0"/>
              </a:rPr>
              <a:t>Testing in Node.js</a:t>
            </a:r>
            <a:endParaRPr lang="en-IN" altLang="en-US" sz="2600" dirty="0">
              <a:solidFill>
                <a:srgbClr val="262626"/>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15474243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90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 ? </a:t>
            </a:r>
          </a:p>
        </p:txBody>
      </p:sp>
      <p:sp>
        <p:nvSpPr>
          <p:cNvPr id="3" name="Content Placeholder 2"/>
          <p:cNvSpPr>
            <a:spLocks noGrp="1"/>
          </p:cNvSpPr>
          <p:nvPr>
            <p:ph idx="1"/>
          </p:nvPr>
        </p:nvSpPr>
        <p:spPr>
          <a:xfrm>
            <a:off x="476845" y="857250"/>
            <a:ext cx="7866603" cy="2616842"/>
          </a:xfrm>
        </p:spPr>
        <p:txBody>
          <a:bodyPr/>
          <a:lstStyle/>
          <a:p>
            <a:r>
              <a:rPr lang="en-US" dirty="0" smtClean="0">
                <a:solidFill>
                  <a:srgbClr val="0070C0"/>
                </a:solidFill>
              </a:rPr>
              <a:t>Node.js</a:t>
            </a:r>
            <a:r>
              <a:rPr lang="en-US" dirty="0"/>
              <a:t> is an open source, cross-platform runtime environment for server-side and networking </a:t>
            </a:r>
            <a:r>
              <a:rPr lang="en-US" dirty="0" smtClean="0"/>
              <a:t>applications</a:t>
            </a:r>
          </a:p>
          <a:p>
            <a:r>
              <a:rPr lang="en-US" dirty="0">
                <a:solidFill>
                  <a:srgbClr val="0070C0"/>
                </a:solidFill>
              </a:rPr>
              <a:t>Node.js</a:t>
            </a:r>
            <a:r>
              <a:rPr lang="en-US" dirty="0"/>
              <a:t> applications are written in JavaScript, and can be run within the </a:t>
            </a:r>
            <a:r>
              <a:rPr lang="en-US" dirty="0">
                <a:solidFill>
                  <a:srgbClr val="0070C0"/>
                </a:solidFill>
              </a:rPr>
              <a:t>Node.js</a:t>
            </a:r>
            <a:r>
              <a:rPr lang="en-US" dirty="0"/>
              <a:t> runtime on OS X, Microsoft Windows, Linux, FreeBSD, NonStop and </a:t>
            </a:r>
            <a:r>
              <a:rPr lang="en-US" dirty="0" smtClean="0"/>
              <a:t>IBM.  -- Wikipedia</a:t>
            </a:r>
          </a:p>
          <a:p>
            <a:r>
              <a:rPr lang="en-US" dirty="0" smtClean="0"/>
              <a:t>This is based on Google’s </a:t>
            </a:r>
            <a:r>
              <a:rPr lang="en-US" dirty="0"/>
              <a:t>V8 </a:t>
            </a:r>
            <a:r>
              <a:rPr lang="en-US" dirty="0" smtClean="0"/>
              <a:t>JavaScript Engine</a:t>
            </a:r>
            <a:endParaRPr lang="en-US" dirty="0"/>
          </a:p>
          <a:p>
            <a:endParaRPr lang="en-US" dirty="0"/>
          </a:p>
        </p:txBody>
      </p:sp>
      <p:pic>
        <p:nvPicPr>
          <p:cNvPr id="1026" name="Picture 2" descr="https://nodejs.org/images/logos/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604" y="2241195"/>
            <a:ext cx="3104511" cy="166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192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 </a:t>
            </a:r>
            <a:r>
              <a:rPr lang="en-US" dirty="0" smtClean="0"/>
              <a:t>? (Contd.) </a:t>
            </a:r>
            <a:endParaRPr lang="en-US" dirty="0"/>
          </a:p>
        </p:txBody>
      </p:sp>
      <p:sp>
        <p:nvSpPr>
          <p:cNvPr id="3" name="Content Placeholder 2"/>
          <p:cNvSpPr>
            <a:spLocks noGrp="1"/>
          </p:cNvSpPr>
          <p:nvPr>
            <p:ph idx="1"/>
          </p:nvPr>
        </p:nvSpPr>
        <p:spPr/>
        <p:txBody>
          <a:bodyPr/>
          <a:lstStyle/>
          <a:p>
            <a:pPr marL="0" indent="0">
              <a:buNone/>
            </a:pPr>
            <a:r>
              <a:rPr lang="en-US" dirty="0" smtClean="0"/>
              <a:t>Guess </a:t>
            </a:r>
            <a:r>
              <a:rPr lang="en-US" dirty="0"/>
              <a:t>What ? </a:t>
            </a:r>
          </a:p>
          <a:p>
            <a:pPr lvl="1"/>
            <a:r>
              <a:rPr lang="en-US" dirty="0"/>
              <a:t>IT’s SINGLE THREADED !!</a:t>
            </a:r>
          </a:p>
          <a:p>
            <a:pPr lvl="1"/>
            <a:r>
              <a:rPr lang="en-US" dirty="0"/>
              <a:t>No worries about : race conditions, deadlocks and other problems that go with multi-threading.</a:t>
            </a:r>
          </a:p>
          <a:p>
            <a:pPr lvl="1"/>
            <a:r>
              <a:rPr lang="en-US" dirty="0"/>
              <a:t>“Almost no function in Node directly performs I/O, so the process never blocks. Because nothing blocks, less-than-expert programmers are able to develop scalable systems.” - (courtesy : nodejs.org)</a:t>
            </a:r>
          </a:p>
          <a:p>
            <a:endParaRPr lang="en-US" dirty="0"/>
          </a:p>
        </p:txBody>
      </p:sp>
      <p:sp>
        <p:nvSpPr>
          <p:cNvPr id="61" name="Rectangle 60"/>
          <p:cNvSpPr/>
          <p:nvPr/>
        </p:nvSpPr>
        <p:spPr>
          <a:xfrm>
            <a:off x="1630236" y="2534686"/>
            <a:ext cx="5058800" cy="226115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2" name="Straight Arrow Connector 61"/>
          <p:cNvCxnSpPr/>
          <p:nvPr/>
        </p:nvCxnSpPr>
        <p:spPr>
          <a:xfrm rot="16200000">
            <a:off x="5613530" y="4264337"/>
            <a:ext cx="717842" cy="0"/>
          </a:xfrm>
          <a:prstGeom prst="straightConnector1">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0122" y="3166439"/>
            <a:ext cx="712942" cy="772315"/>
            <a:chOff x="1715784" y="2831987"/>
            <a:chExt cx="924674" cy="983789"/>
          </a:xfrm>
        </p:grpSpPr>
        <p:sp>
          <p:nvSpPr>
            <p:cNvPr id="89" name="Rectangle 88"/>
            <p:cNvSpPr/>
            <p:nvPr/>
          </p:nvSpPr>
          <p:spPr>
            <a:xfrm>
              <a:off x="1715784" y="2831987"/>
              <a:ext cx="924674" cy="1577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715784" y="3038486"/>
              <a:ext cx="924674" cy="1577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715784" y="3244985"/>
              <a:ext cx="924674" cy="1577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1715784" y="3451484"/>
              <a:ext cx="924674" cy="1577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1715784" y="3657983"/>
              <a:ext cx="924674" cy="1577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3052887" y="2655293"/>
            <a:ext cx="1883443" cy="1794604"/>
            <a:chOff x="1941180" y="2466055"/>
            <a:chExt cx="2442794" cy="2286000"/>
          </a:xfrm>
        </p:grpSpPr>
        <p:grpSp>
          <p:nvGrpSpPr>
            <p:cNvPr id="85" name="Group 84"/>
            <p:cNvGrpSpPr/>
            <p:nvPr/>
          </p:nvGrpSpPr>
          <p:grpSpPr>
            <a:xfrm>
              <a:off x="1941180" y="2466055"/>
              <a:ext cx="2442794" cy="2286000"/>
              <a:chOff x="6869646" y="2390220"/>
              <a:chExt cx="1681428" cy="1556344"/>
            </a:xfrm>
          </p:grpSpPr>
          <p:sp>
            <p:nvSpPr>
              <p:cNvPr id="87" name="Flowchart: Connector 86"/>
              <p:cNvSpPr/>
              <p:nvPr/>
            </p:nvSpPr>
            <p:spPr>
              <a:xfrm>
                <a:off x="6977571" y="2390220"/>
                <a:ext cx="1573503" cy="1556344"/>
              </a:xfrm>
              <a:prstGeom prst="flowChartConnector">
                <a:avLst/>
              </a:prstGeom>
              <a:ln>
                <a:solidFill>
                  <a:srgbClr val="1CB7F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8" name="Isosceles Triangle 87"/>
              <p:cNvSpPr/>
              <p:nvPr/>
            </p:nvSpPr>
            <p:spPr>
              <a:xfrm>
                <a:off x="6869646" y="3073492"/>
                <a:ext cx="231169" cy="198582"/>
              </a:xfrm>
              <a:prstGeom prst="triangle">
                <a:avLst/>
              </a:prstGeom>
              <a:solidFill>
                <a:srgbClr val="1CB7F1"/>
              </a:solidFill>
              <a:ln>
                <a:solidFill>
                  <a:srgbClr val="1CB7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TextBox 85"/>
            <p:cNvSpPr txBox="1"/>
            <p:nvPr/>
          </p:nvSpPr>
          <p:spPr>
            <a:xfrm>
              <a:off x="2917222" y="3232676"/>
              <a:ext cx="683393" cy="523220"/>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Event </a:t>
              </a:r>
            </a:p>
            <a:p>
              <a:pPr algn="ctr"/>
              <a:r>
                <a:rPr lang="en-US" sz="1400" dirty="0" smtClean="0">
                  <a:latin typeface="Tahoma" panose="020B0604030504040204" pitchFamily="34" charset="0"/>
                  <a:ea typeface="Tahoma" panose="020B0604030504040204" pitchFamily="34" charset="0"/>
                  <a:cs typeface="Tahoma" panose="020B0604030504040204" pitchFamily="34" charset="0"/>
                </a:rPr>
                <a:t>Loop </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sp>
        <p:nvSpPr>
          <p:cNvPr id="65" name="TextBox 64"/>
          <p:cNvSpPr txBox="1"/>
          <p:nvPr/>
        </p:nvSpPr>
        <p:spPr>
          <a:xfrm>
            <a:off x="1826962" y="2725469"/>
            <a:ext cx="690048" cy="362426"/>
          </a:xfrm>
          <a:prstGeom prst="rect">
            <a:avLst/>
          </a:prstGeom>
          <a:noFill/>
        </p:spPr>
        <p:txBody>
          <a:bodyPr wrap="square" rtlCol="0">
            <a:spAutoFit/>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Event Queue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6" name="TextBox 65"/>
          <p:cNvSpPr txBox="1"/>
          <p:nvPr/>
        </p:nvSpPr>
        <p:spPr>
          <a:xfrm>
            <a:off x="5491204" y="2670833"/>
            <a:ext cx="766931" cy="217456"/>
          </a:xfrm>
          <a:prstGeom prst="rect">
            <a:avLst/>
          </a:prstGeom>
          <a:noFill/>
        </p:spPr>
        <p:txBody>
          <a:bodyPr wrap="non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Thread Pool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67" name="Straight Arrow Connector 66"/>
          <p:cNvCxnSpPr/>
          <p:nvPr/>
        </p:nvCxnSpPr>
        <p:spPr>
          <a:xfrm>
            <a:off x="2533064" y="3228195"/>
            <a:ext cx="70502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567987" y="2917082"/>
            <a:ext cx="830770" cy="12710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grpSp>
        <p:nvGrpSpPr>
          <p:cNvPr id="73" name="Group 72"/>
          <p:cNvGrpSpPr/>
          <p:nvPr/>
        </p:nvGrpSpPr>
        <p:grpSpPr>
          <a:xfrm>
            <a:off x="5642191" y="3003583"/>
            <a:ext cx="702437" cy="215444"/>
            <a:chOff x="4859914" y="2882358"/>
            <a:chExt cx="1363867" cy="348027"/>
          </a:xfrm>
        </p:grpSpPr>
        <p:sp>
          <p:nvSpPr>
            <p:cNvPr id="83" name="Rectangle 82"/>
            <p:cNvSpPr/>
            <p:nvPr/>
          </p:nvSpPr>
          <p:spPr>
            <a:xfrm>
              <a:off x="4957281" y="2921856"/>
              <a:ext cx="1171254" cy="274424"/>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TextBox 83"/>
            <p:cNvSpPr txBox="1"/>
            <p:nvPr/>
          </p:nvSpPr>
          <p:spPr>
            <a:xfrm>
              <a:off x="4859914" y="2882358"/>
              <a:ext cx="1363867" cy="348027"/>
            </a:xfrm>
            <a:prstGeom prst="rect">
              <a:avLst/>
            </a:prstGeom>
            <a:noFill/>
          </p:spPr>
          <p:txBody>
            <a:bodyPr wrap="none" rtlCol="0">
              <a:spAutoFit/>
            </a:bodyPr>
            <a:lstStyle/>
            <a:p>
              <a:r>
                <a:rPr lang="en-US" sz="800" dirty="0" smtClean="0">
                  <a:latin typeface="Tahoma" panose="020B0604030504040204" pitchFamily="34" charset="0"/>
                  <a:ea typeface="Tahoma" panose="020B0604030504040204" pitchFamily="34" charset="0"/>
                  <a:cs typeface="Tahoma" panose="020B0604030504040204" pitchFamily="34" charset="0"/>
                </a:rPr>
                <a:t>file system </a:t>
              </a:r>
              <a:endParaRPr lang="en-US" sz="8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74" name="Group 73"/>
          <p:cNvGrpSpPr/>
          <p:nvPr/>
        </p:nvGrpSpPr>
        <p:grpSpPr>
          <a:xfrm>
            <a:off x="5692338" y="3281905"/>
            <a:ext cx="603235" cy="215444"/>
            <a:chOff x="4957281" y="2873360"/>
            <a:chExt cx="1171254" cy="348027"/>
          </a:xfrm>
        </p:grpSpPr>
        <p:sp>
          <p:nvSpPr>
            <p:cNvPr id="81" name="Rectangle 80"/>
            <p:cNvSpPr/>
            <p:nvPr/>
          </p:nvSpPr>
          <p:spPr>
            <a:xfrm>
              <a:off x="4957281" y="2921856"/>
              <a:ext cx="1171254" cy="274424"/>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TextBox 81"/>
            <p:cNvSpPr txBox="1"/>
            <p:nvPr/>
          </p:nvSpPr>
          <p:spPr>
            <a:xfrm>
              <a:off x="5008474" y="2873360"/>
              <a:ext cx="1071297" cy="348027"/>
            </a:xfrm>
            <a:prstGeom prst="rect">
              <a:avLst/>
            </a:prstGeom>
            <a:noFill/>
          </p:spPr>
          <p:txBody>
            <a:bodyPr wrap="none" rtlCol="0">
              <a:spAutoFit/>
            </a:bodyPr>
            <a:lstStyle/>
            <a:p>
              <a:r>
                <a:rPr lang="en-US" sz="800" dirty="0" smtClean="0">
                  <a:latin typeface="Tahoma" panose="020B0604030504040204" pitchFamily="34" charset="0"/>
                  <a:ea typeface="Tahoma" panose="020B0604030504040204" pitchFamily="34" charset="0"/>
                  <a:cs typeface="Tahoma" panose="020B0604030504040204" pitchFamily="34" charset="0"/>
                </a:rPr>
                <a:t>network</a:t>
              </a:r>
              <a:endParaRPr lang="en-US" sz="8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75" name="Group 74"/>
          <p:cNvGrpSpPr/>
          <p:nvPr/>
        </p:nvGrpSpPr>
        <p:grpSpPr>
          <a:xfrm>
            <a:off x="5692338" y="3569676"/>
            <a:ext cx="603235" cy="215444"/>
            <a:chOff x="4957281" y="2869190"/>
            <a:chExt cx="1171254" cy="348027"/>
          </a:xfrm>
        </p:grpSpPr>
        <p:sp>
          <p:nvSpPr>
            <p:cNvPr id="79" name="Rectangle 78"/>
            <p:cNvSpPr/>
            <p:nvPr/>
          </p:nvSpPr>
          <p:spPr>
            <a:xfrm>
              <a:off x="4957281" y="2921856"/>
              <a:ext cx="1171254" cy="274424"/>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0" name="TextBox 79"/>
            <p:cNvSpPr txBox="1"/>
            <p:nvPr/>
          </p:nvSpPr>
          <p:spPr>
            <a:xfrm>
              <a:off x="5019225" y="2869190"/>
              <a:ext cx="1027724" cy="348027"/>
            </a:xfrm>
            <a:prstGeom prst="rect">
              <a:avLst/>
            </a:prstGeom>
            <a:noFill/>
          </p:spPr>
          <p:txBody>
            <a:bodyPr wrap="none" rtlCol="0">
              <a:spAutoFit/>
            </a:bodyPr>
            <a:lstStyle/>
            <a:p>
              <a:r>
                <a:rPr lang="en-US" sz="800" dirty="0" smtClean="0">
                  <a:latin typeface="Tahoma" panose="020B0604030504040204" pitchFamily="34" charset="0"/>
                  <a:ea typeface="Tahoma" panose="020B0604030504040204" pitchFamily="34" charset="0"/>
                  <a:cs typeface="Tahoma" panose="020B0604030504040204" pitchFamily="34" charset="0"/>
                </a:rPr>
                <a:t>process</a:t>
              </a:r>
              <a:endParaRPr lang="en-US" sz="8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76" name="Group 75"/>
          <p:cNvGrpSpPr/>
          <p:nvPr/>
        </p:nvGrpSpPr>
        <p:grpSpPr>
          <a:xfrm>
            <a:off x="5692338" y="3850490"/>
            <a:ext cx="603235" cy="215444"/>
            <a:chOff x="4957281" y="2871591"/>
            <a:chExt cx="1171254" cy="348027"/>
          </a:xfrm>
        </p:grpSpPr>
        <p:sp>
          <p:nvSpPr>
            <p:cNvPr id="77" name="Rectangle 76"/>
            <p:cNvSpPr/>
            <p:nvPr/>
          </p:nvSpPr>
          <p:spPr>
            <a:xfrm>
              <a:off x="4957281" y="2921856"/>
              <a:ext cx="1171254" cy="274424"/>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8" name="TextBox 77"/>
            <p:cNvSpPr txBox="1"/>
            <p:nvPr/>
          </p:nvSpPr>
          <p:spPr>
            <a:xfrm>
              <a:off x="5097736" y="2871591"/>
              <a:ext cx="822304" cy="348027"/>
            </a:xfrm>
            <a:prstGeom prst="rect">
              <a:avLst/>
            </a:prstGeom>
            <a:noFill/>
          </p:spPr>
          <p:txBody>
            <a:bodyPr wrap="none" rtlCol="0">
              <a:spAutoFit/>
            </a:bodyPr>
            <a:lstStyle/>
            <a:p>
              <a:r>
                <a:rPr lang="en-US" sz="800" dirty="0" smtClean="0">
                  <a:latin typeface="Tahoma" panose="020B0604030504040204" pitchFamily="34" charset="0"/>
                  <a:ea typeface="Tahoma" panose="020B0604030504040204" pitchFamily="34" charset="0"/>
                  <a:cs typeface="Tahoma" panose="020B0604030504040204" pitchFamily="34" charset="0"/>
                </a:rPr>
                <a:t>other</a:t>
              </a:r>
              <a:endParaRPr lang="en-US" sz="800" dirty="0">
                <a:latin typeface="Tahoma" panose="020B0604030504040204" pitchFamily="34" charset="0"/>
                <a:ea typeface="Tahoma" panose="020B0604030504040204" pitchFamily="34" charset="0"/>
                <a:cs typeface="Tahoma" panose="020B0604030504040204" pitchFamily="34" charset="0"/>
              </a:endParaRPr>
            </a:p>
          </p:txBody>
        </p:sp>
      </p:grpSp>
      <p:cxnSp>
        <p:nvCxnSpPr>
          <p:cNvPr id="69" name="Straight Arrow Connector 68"/>
          <p:cNvCxnSpPr/>
          <p:nvPr/>
        </p:nvCxnSpPr>
        <p:spPr>
          <a:xfrm>
            <a:off x="4877205" y="3228195"/>
            <a:ext cx="70502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2171986" y="3946776"/>
            <a:ext cx="0" cy="68533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171986" y="4618566"/>
            <a:ext cx="3807112" cy="0"/>
          </a:xfrm>
          <a:prstGeom prst="straightConnector1">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547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Use-Cases of Node.js</a:t>
            </a:r>
            <a:endParaRPr lang="en-US" dirty="0"/>
          </a:p>
        </p:txBody>
      </p:sp>
      <p:sp>
        <p:nvSpPr>
          <p:cNvPr id="3" name="Rectangle 2"/>
          <p:cNvSpPr/>
          <p:nvPr/>
        </p:nvSpPr>
        <p:spPr>
          <a:xfrm>
            <a:off x="477296" y="2145869"/>
            <a:ext cx="4931922" cy="2123658"/>
          </a:xfrm>
          <a:prstGeom prst="rect">
            <a:avLst/>
          </a:prstGeom>
        </p:spPr>
        <p:txBody>
          <a:bodyPr wrap="square">
            <a:spAutoFit/>
          </a:bodyPr>
          <a:lstStyle/>
          <a:p>
            <a:pPr marL="342900" indent="-342900" algn="just">
              <a:buFont typeface="+mj-lt"/>
              <a:buAutoNum type="arabicPeriod"/>
            </a:pPr>
            <a:r>
              <a:rPr lang="en-US" sz="1200" dirty="0" smtClean="0">
                <a:solidFill>
                  <a:srgbClr val="231F20"/>
                </a:solidFill>
                <a:latin typeface="Tahoma" panose="020B0604030504040204" pitchFamily="34" charset="0"/>
                <a:ea typeface="Tahoma" panose="020B0604030504040204" pitchFamily="34" charset="0"/>
                <a:cs typeface="Tahoma" panose="020B0604030504040204" pitchFamily="34" charset="0"/>
              </a:rPr>
              <a:t>Walmart executives believe that the benefit of using Node.js was far greater than any risk in adopting a new technology</a:t>
            </a:r>
          </a:p>
          <a:p>
            <a:pPr marL="342900" indent="-342900" algn="just">
              <a:buFont typeface="+mj-lt"/>
              <a:buAutoNum type="arabicPeriod"/>
            </a:pPr>
            <a:endParaRPr lang="en-US" sz="1200" dirty="0" smtClean="0">
              <a:solidFill>
                <a:srgbClr val="231F20"/>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200" dirty="0" smtClean="0">
                <a:solidFill>
                  <a:srgbClr val="231F20"/>
                </a:solidFill>
                <a:latin typeface="Tahoma" panose="020B0604030504040204" pitchFamily="34" charset="0"/>
                <a:ea typeface="Tahoma" panose="020B0604030504040204" pitchFamily="34" charset="0"/>
                <a:cs typeface="Tahoma" panose="020B0604030504040204" pitchFamily="34" charset="0"/>
              </a:rPr>
              <a:t>They re-engineered their mobile app to run on Node.js where all the front end code gets executed on back-end</a:t>
            </a:r>
          </a:p>
          <a:p>
            <a:pPr marL="342900" indent="-342900" algn="just">
              <a:buFont typeface="+mj-lt"/>
              <a:buAutoNum type="arabicPeriod"/>
            </a:pPr>
            <a:endParaRPr lang="en-US" sz="1200" dirty="0">
              <a:solidFill>
                <a:srgbClr val="231F20"/>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200" dirty="0">
                <a:solidFill>
                  <a:srgbClr val="231F20"/>
                </a:solidFill>
                <a:latin typeface="Tahoma" panose="020B0604030504040204" pitchFamily="34" charset="0"/>
                <a:ea typeface="Tahoma" panose="020B0604030504040204" pitchFamily="34" charset="0"/>
                <a:cs typeface="Tahoma" panose="020B0604030504040204" pitchFamily="34" charset="0"/>
              </a:rPr>
              <a:t>“</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We rely on services all over the world</a:t>
            </a:r>
            <a:r>
              <a:rPr lang="en-US" sz="1200" dirty="0">
                <a:solidFill>
                  <a:srgbClr val="231F20"/>
                </a:solidFill>
                <a:latin typeface="Tahoma" panose="020B0604030504040204" pitchFamily="34" charset="0"/>
                <a:ea typeface="Tahoma" panose="020B0604030504040204" pitchFamily="34" charset="0"/>
                <a:cs typeface="Tahoma" panose="020B0604030504040204" pitchFamily="34" charset="0"/>
              </a:rPr>
              <a:t>,” says </a:t>
            </a:r>
            <a:r>
              <a:rPr lang="en-US" sz="1200" dirty="0" err="1">
                <a:solidFill>
                  <a:srgbClr val="231F20"/>
                </a:solidFill>
                <a:latin typeface="Tahoma" panose="020B0604030504040204" pitchFamily="34" charset="0"/>
                <a:ea typeface="Tahoma" panose="020B0604030504040204" pitchFamily="34" charset="0"/>
                <a:cs typeface="Tahoma" panose="020B0604030504040204" pitchFamily="34" charset="0"/>
              </a:rPr>
              <a:t>Almaer</a:t>
            </a:r>
            <a:r>
              <a:rPr lang="en-US" sz="1200" dirty="0">
                <a:solidFill>
                  <a:srgbClr val="231F20"/>
                </a:solidFill>
                <a:latin typeface="Tahoma" panose="020B0604030504040204" pitchFamily="34" charset="0"/>
                <a:ea typeface="Tahoma" panose="020B0604030504040204" pitchFamily="34" charset="0"/>
                <a:cs typeface="Tahoma" panose="020B0604030504040204" pitchFamily="34" charset="0"/>
              </a:rPr>
              <a:t> (V.P Mobile Architecture) “We do not control all of those services.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Node allows us to front all these services</a:t>
            </a:r>
            <a:r>
              <a:rPr lang="en-US" sz="1200" dirty="0">
                <a:solidFill>
                  <a:srgbClr val="231F20"/>
                </a:solidFill>
                <a:latin typeface="Tahoma" panose="020B0604030504040204" pitchFamily="34" charset="0"/>
                <a:ea typeface="Tahoma" panose="020B0604030504040204" pitchFamily="34" charset="0"/>
                <a:cs typeface="Tahoma" panose="020B0604030504040204" pitchFamily="34" charset="0"/>
              </a:rPr>
              <a:t>… and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scale up very nicely</a:t>
            </a:r>
            <a:r>
              <a:rPr lang="en-US" sz="1200" dirty="0">
                <a:solidFill>
                  <a:srgbClr val="231F20"/>
                </a:solidFill>
                <a:latin typeface="Tahoma" panose="020B0604030504040204" pitchFamily="34" charset="0"/>
                <a:ea typeface="Tahoma" panose="020B0604030504040204" pitchFamily="34" charset="0"/>
                <a:cs typeface="Tahoma" panose="020B0604030504040204" pitchFamily="34" charset="0"/>
              </a:rPr>
              <a:t>. It’s perfect for what we’re doing in mobile.”</a:t>
            </a:r>
          </a:p>
          <a:p>
            <a:pPr marL="342900" indent="-342900">
              <a:buFont typeface="+mj-lt"/>
              <a:buAutoNum type="arabicPeriod"/>
            </a:pPr>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477296" y="905317"/>
            <a:ext cx="3372272" cy="827299"/>
            <a:chOff x="477295" y="798312"/>
            <a:chExt cx="3372272" cy="827299"/>
          </a:xfrm>
        </p:grpSpPr>
        <p:pic>
          <p:nvPicPr>
            <p:cNvPr id="1026" name="Picture 2" descr="https://www.pspac.com/images/logo/Walmart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295" y="798312"/>
              <a:ext cx="738661" cy="8272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80411" y="983451"/>
              <a:ext cx="2769156" cy="307777"/>
            </a:xfrm>
            <a:prstGeom prst="rect">
              <a:avLst/>
            </a:prstGeom>
          </p:spPr>
          <p:txBody>
            <a:bodyPr wrap="none">
              <a:spAutoFit/>
            </a:bodyPr>
            <a:lstStyle/>
            <a:p>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    Server Side Web Applications </a:t>
              </a:r>
            </a:p>
          </p:txBody>
        </p:sp>
      </p:grpSp>
      <p:cxnSp>
        <p:nvCxnSpPr>
          <p:cNvPr id="13" name="Straight Connector 12"/>
          <p:cNvCxnSpPr/>
          <p:nvPr/>
        </p:nvCxnSpPr>
        <p:spPr>
          <a:xfrm>
            <a:off x="5488132" y="857250"/>
            <a:ext cx="0" cy="3840480"/>
          </a:xfrm>
          <a:prstGeom prst="line">
            <a:avLst/>
          </a:prstGeom>
          <a:ln>
            <a:solidFill>
              <a:srgbClr val="155197"/>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688890" y="1318966"/>
            <a:ext cx="2675106" cy="461665"/>
          </a:xfrm>
          <a:prstGeom prst="rect">
            <a:avLst/>
          </a:prstGeom>
        </p:spPr>
        <p:txBody>
          <a:bodyPr wrap="square">
            <a:spAutoFit/>
          </a:bodyPr>
          <a:lstStyle/>
          <a:p>
            <a:pPr marL="342900" indent="-342900">
              <a:buFont typeface="+mj-lt"/>
              <a:buAutoNum type="arabicPeriod"/>
            </a:pP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Server Side Web Applications </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5688889" y="905318"/>
            <a:ext cx="2958999" cy="34922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Advantages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2189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static.wixstatic.com/media/887bb4_df1c8071a1344597a00e518b56600ed2.jpg_2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765829"/>
            <a:ext cx="1301954" cy="9774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Use-Cases of </a:t>
            </a:r>
            <a:r>
              <a:rPr lang="en-US" dirty="0"/>
              <a:t>Node.js (Contd.)</a:t>
            </a:r>
          </a:p>
        </p:txBody>
      </p:sp>
      <p:sp>
        <p:nvSpPr>
          <p:cNvPr id="3" name="Rectangle 2"/>
          <p:cNvSpPr/>
          <p:nvPr/>
        </p:nvSpPr>
        <p:spPr>
          <a:xfrm>
            <a:off x="477296" y="2145869"/>
            <a:ext cx="4931922" cy="1754326"/>
          </a:xfrm>
          <a:prstGeom prst="rect">
            <a:avLst/>
          </a:prstGeom>
        </p:spPr>
        <p:txBody>
          <a:bodyPr wrap="square">
            <a:spAutoFit/>
          </a:bodyPr>
          <a:lstStyle/>
          <a:p>
            <a:pPr marL="342900" indent="-342900">
              <a:buFont typeface="+mj-lt"/>
              <a:buAutoNum type="arabicPeriod"/>
            </a:pPr>
            <a:r>
              <a:rPr lang="en-US" sz="1200" dirty="0" err="1" smtClean="0">
                <a:latin typeface="Tahoma" panose="020B0604030504040204" pitchFamily="34" charset="0"/>
                <a:ea typeface="Tahoma" panose="020B0604030504040204" pitchFamily="34" charset="0"/>
                <a:cs typeface="Tahoma" panose="020B0604030504040204" pitchFamily="34" charset="0"/>
              </a:rPr>
              <a:t>Linkedin</a:t>
            </a:r>
            <a:r>
              <a:rPr lang="en-US" sz="1200" dirty="0" smtClean="0">
                <a:latin typeface="Tahoma" panose="020B0604030504040204" pitchFamily="34" charset="0"/>
                <a:ea typeface="Tahoma" panose="020B0604030504040204" pitchFamily="34" charset="0"/>
                <a:cs typeface="Tahoma" panose="020B0604030504040204" pitchFamily="34" charset="0"/>
              </a:rPr>
              <a:t> is also leaning heavily </a:t>
            </a:r>
            <a:r>
              <a:rPr lang="en-US" sz="1200" dirty="0">
                <a:latin typeface="Tahoma" panose="020B0604030504040204" pitchFamily="34" charset="0"/>
                <a:ea typeface="Tahoma" panose="020B0604030504040204" pitchFamily="34" charset="0"/>
                <a:cs typeface="Tahoma" panose="020B0604030504040204" pitchFamily="34" charset="0"/>
              </a:rPr>
              <a:t>on Node.js (</a:t>
            </a:r>
            <a:r>
              <a:rPr lang="en-US" sz="1200" dirty="0" err="1">
                <a:latin typeface="Tahoma" panose="020B0604030504040204" pitchFamily="34" charset="0"/>
                <a:ea typeface="Tahoma" panose="020B0604030504040204" pitchFamily="34" charset="0"/>
                <a:cs typeface="Tahoma" panose="020B0604030504040204" pitchFamily="34" charset="0"/>
              </a:rPr>
              <a:t>Linkedin</a:t>
            </a:r>
            <a:r>
              <a:rPr lang="en-US" sz="1200" dirty="0">
                <a:latin typeface="Tahoma" panose="020B0604030504040204" pitchFamily="34" charset="0"/>
                <a:ea typeface="Tahoma" panose="020B0604030504040204" pitchFamily="34" charset="0"/>
                <a:cs typeface="Tahoma" panose="020B0604030504040204" pitchFamily="34" charset="0"/>
              </a:rPr>
              <a:t> mobile and tablet app is 95% html/web based</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US" sz="1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We’re still full-on Node. We are excited that it can scale</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says </a:t>
            </a:r>
            <a:r>
              <a:rPr lang="en-US" sz="1200" dirty="0" err="1" smtClean="0">
                <a:latin typeface="Tahoma" panose="020B0604030504040204" pitchFamily="34" charset="0"/>
                <a:ea typeface="Tahoma" panose="020B0604030504040204" pitchFamily="34" charset="0"/>
                <a:cs typeface="Tahoma" panose="020B0604030504040204" pitchFamily="34" charset="0"/>
              </a:rPr>
              <a:t>Kiran</a:t>
            </a:r>
            <a:r>
              <a:rPr lang="en-US" sz="1200" dirty="0" smtClean="0">
                <a:latin typeface="Tahoma" panose="020B0604030504040204" pitchFamily="34" charset="0"/>
                <a:ea typeface="Tahoma" panose="020B0604030504040204" pitchFamily="34" charset="0"/>
                <a:cs typeface="Tahoma" panose="020B0604030504040204" pitchFamily="34" charset="0"/>
              </a:rPr>
              <a:t> Prasad (Head of </a:t>
            </a:r>
            <a:r>
              <a:rPr lang="en-US" sz="1200" dirty="0" err="1" smtClean="0">
                <a:latin typeface="Tahoma" panose="020B0604030504040204" pitchFamily="34" charset="0"/>
                <a:ea typeface="Tahoma" panose="020B0604030504040204" pitchFamily="34" charset="0"/>
                <a:cs typeface="Tahoma" panose="020B0604030504040204" pitchFamily="34" charset="0"/>
              </a:rPr>
              <a:t>Linkedin’s</a:t>
            </a:r>
            <a:r>
              <a:rPr lang="en-US" sz="1200" dirty="0" smtClean="0">
                <a:latin typeface="Tahoma" panose="020B0604030504040204" pitchFamily="34" charset="0"/>
                <a:ea typeface="Tahoma" panose="020B0604030504040204" pitchFamily="34" charset="0"/>
                <a:cs typeface="Tahoma" panose="020B0604030504040204" pitchFamily="34" charset="0"/>
              </a:rPr>
              <a:t> Mobile Development Team). </a:t>
            </a:r>
            <a:r>
              <a:rPr lang="en-US" sz="1200" dirty="0">
                <a:latin typeface="Tahoma" panose="020B0604030504040204" pitchFamily="34" charset="0"/>
                <a:ea typeface="Tahoma" panose="020B0604030504040204" pitchFamily="34" charset="0"/>
                <a:cs typeface="Tahoma" panose="020B0604030504040204" pitchFamily="34" charset="0"/>
              </a:rPr>
              <a:t>“Over the past few months, we’ve made performance tweaks so we can scale even more. On four boxes, we can now handle 20 times the load we were handling before</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marL="342900" indent="-342900">
              <a:buFont typeface="+mj-lt"/>
              <a:buAutoNum type="arabicPeriod"/>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563814" y="1057356"/>
            <a:ext cx="1440138" cy="523220"/>
          </a:xfrm>
          <a:prstGeom prst="rect">
            <a:avLst/>
          </a:prstGeom>
        </p:spPr>
        <p:txBody>
          <a:bodyPr wrap="none">
            <a:spAutoFit/>
          </a:bodyPr>
          <a:lstStyle/>
          <a:p>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 Highly Scalable</a:t>
            </a:r>
          </a:p>
          <a:p>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    </a:t>
            </a:r>
            <a:endParaRPr lang="en-US" dirty="0">
              <a:solidFill>
                <a:srgbClr val="0070C0"/>
              </a:solidFill>
            </a:endParaRPr>
          </a:p>
        </p:txBody>
      </p:sp>
      <p:sp>
        <p:nvSpPr>
          <p:cNvPr id="17" name="Rectangle 16"/>
          <p:cNvSpPr/>
          <p:nvPr/>
        </p:nvSpPr>
        <p:spPr>
          <a:xfrm>
            <a:off x="5688890" y="1318966"/>
            <a:ext cx="2675106" cy="1015663"/>
          </a:xfrm>
          <a:prstGeom prst="rect">
            <a:avLst/>
          </a:prstGeom>
        </p:spPr>
        <p:txBody>
          <a:bodyPr wrap="square">
            <a:spAutoFit/>
          </a:bodyPr>
          <a:lstStyle/>
          <a:p>
            <a:pPr marL="342900" indent="-342900">
              <a:buFont typeface="+mj-lt"/>
              <a:buAutoNum type="arabicPeriod"/>
            </a:pP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Server Side Web </a:t>
            </a: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Applications</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Highly </a:t>
            </a: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Scalable</a:t>
            </a:r>
          </a:p>
          <a:p>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    </a:t>
            </a:r>
            <a:endParaRPr lang="en-US" sz="1200" dirty="0">
              <a:solidFill>
                <a:srgbClr val="155197"/>
              </a:solidFill>
            </a:endParaRP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5688889" y="905318"/>
            <a:ext cx="2958999" cy="34922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Advantages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p:nvPr/>
        </p:nvCxnSpPr>
        <p:spPr>
          <a:xfrm>
            <a:off x="5488132" y="857250"/>
            <a:ext cx="0" cy="3840480"/>
          </a:xfrm>
          <a:prstGeom prst="line">
            <a:avLst/>
          </a:prstGeom>
          <a:ln>
            <a:solidFill>
              <a:srgbClr val="1551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08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livehealthierandhappier.com/wp-content/uploads/2012/02/pho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296" y="857250"/>
            <a:ext cx="855139" cy="7427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Use-Cases of </a:t>
            </a:r>
            <a:r>
              <a:rPr lang="en-US" dirty="0"/>
              <a:t>Node.js (Contd.)</a:t>
            </a:r>
          </a:p>
        </p:txBody>
      </p:sp>
      <p:sp>
        <p:nvSpPr>
          <p:cNvPr id="3" name="Rectangle 2"/>
          <p:cNvSpPr/>
          <p:nvPr/>
        </p:nvSpPr>
        <p:spPr>
          <a:xfrm>
            <a:off x="477296" y="2145869"/>
            <a:ext cx="4931922" cy="1754326"/>
          </a:xfrm>
          <a:prstGeom prst="rect">
            <a:avLst/>
          </a:prstGeom>
        </p:spPr>
        <p:txBody>
          <a:bodyPr wrap="square">
            <a:spAutoFit/>
          </a:bodyPr>
          <a:lstStyle/>
          <a:p>
            <a:pPr marL="342900" indent="-342900">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When he first built </a:t>
            </a:r>
            <a:r>
              <a:rPr lang="en-US" sz="1200" dirty="0" err="1">
                <a:latin typeface="Tahoma" panose="020B0604030504040204" pitchFamily="34" charset="0"/>
                <a:ea typeface="Tahoma" panose="020B0604030504040204" pitchFamily="34" charset="0"/>
                <a:cs typeface="Tahoma" panose="020B0604030504040204" pitchFamily="34" charset="0"/>
              </a:rPr>
              <a:t>Voxer</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Matt </a:t>
            </a:r>
            <a:r>
              <a:rPr lang="en-US" sz="1200" dirty="0" err="1" smtClean="0">
                <a:latin typeface="Tahoma" panose="020B0604030504040204" pitchFamily="34" charset="0"/>
                <a:ea typeface="Tahoma" panose="020B0604030504040204" pitchFamily="34" charset="0"/>
                <a:cs typeface="Tahoma" panose="020B0604030504040204" pitchFamily="34" charset="0"/>
              </a:rPr>
              <a:t>Ranney</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Voxer’s</a:t>
            </a:r>
            <a:r>
              <a:rPr lang="en-US" sz="1200" dirty="0" smtClean="0">
                <a:latin typeface="Tahoma" panose="020B0604030504040204" pitchFamily="34" charset="0"/>
                <a:ea typeface="Tahoma" panose="020B0604030504040204" pitchFamily="34" charset="0"/>
                <a:cs typeface="Tahoma" panose="020B0604030504040204" pitchFamily="34" charset="0"/>
              </a:rPr>
              <a:t> CTO) </a:t>
            </a:r>
            <a:r>
              <a:rPr lang="en-US" sz="1200" dirty="0">
                <a:latin typeface="Tahoma" panose="020B0604030504040204" pitchFamily="34" charset="0"/>
                <a:ea typeface="Tahoma" panose="020B0604030504040204" pitchFamily="34" charset="0"/>
                <a:cs typeface="Tahoma" panose="020B0604030504040204" pitchFamily="34" charset="0"/>
              </a:rPr>
              <a:t>ran a test to see how many connections he could open on a single server. "I just decided to open as many connections as I could, just to see where things would fall down," </a:t>
            </a:r>
            <a:r>
              <a:rPr lang="en-US" sz="1200" dirty="0" err="1">
                <a:latin typeface="Tahoma" panose="020B0604030504040204" pitchFamily="34" charset="0"/>
                <a:ea typeface="Tahoma" panose="020B0604030504040204" pitchFamily="34" charset="0"/>
                <a:cs typeface="Tahoma" panose="020B0604030504040204" pitchFamily="34" charset="0"/>
              </a:rPr>
              <a:t>Ranney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says</a:t>
            </a:r>
          </a:p>
          <a:p>
            <a:pPr marL="342900" indent="-342900">
              <a:buFont typeface="+mj-lt"/>
              <a:buAutoNum type="arabicPeriod"/>
            </a:pPr>
            <a:endParaRPr lang="en-US" sz="1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With Node, I could open, well, all of them. I couldn't open any more connections without getting more IP addresses on my test machine. Node uses such small amounts of memory, it's astounding</a:t>
            </a:r>
            <a:r>
              <a:rPr lang="en-US" sz="1200" dirty="0">
                <a:latin typeface="Tahoma" panose="020B0604030504040204" pitchFamily="34" charset="0"/>
                <a:ea typeface="Tahoma" panose="020B0604030504040204" pitchFamily="34" charset="0"/>
                <a:cs typeface="Tahoma" panose="020B0604030504040204" pitchFamily="34" charset="0"/>
              </a:rPr>
              <a:t>. I ran out of port numbers."</a:t>
            </a:r>
          </a:p>
        </p:txBody>
      </p:sp>
      <p:sp>
        <p:nvSpPr>
          <p:cNvPr id="10" name="Rectangle 9"/>
          <p:cNvSpPr/>
          <p:nvPr/>
        </p:nvSpPr>
        <p:spPr>
          <a:xfrm>
            <a:off x="1360977" y="1057356"/>
            <a:ext cx="2340705" cy="307777"/>
          </a:xfrm>
          <a:prstGeom prst="rect">
            <a:avLst/>
          </a:prstGeom>
        </p:spPr>
        <p:txBody>
          <a:bodyPr wrap="none">
            <a:spAutoFit/>
          </a:bodyPr>
          <a:lstStyle/>
          <a:p>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Low Memory Consumption</a:t>
            </a:r>
            <a:endParaRPr lang="en-US" dirty="0">
              <a:solidFill>
                <a:srgbClr val="0070C0"/>
              </a:solidFill>
            </a:endParaRPr>
          </a:p>
        </p:txBody>
      </p:sp>
      <p:sp>
        <p:nvSpPr>
          <p:cNvPr id="17" name="Rectangle 16"/>
          <p:cNvSpPr/>
          <p:nvPr/>
        </p:nvSpPr>
        <p:spPr>
          <a:xfrm>
            <a:off x="5688890" y="1318966"/>
            <a:ext cx="2675106" cy="1754326"/>
          </a:xfrm>
          <a:prstGeom prst="rect">
            <a:avLst/>
          </a:prstGeom>
        </p:spPr>
        <p:txBody>
          <a:bodyPr wrap="square">
            <a:spAutoFit/>
          </a:bodyPr>
          <a:lstStyle/>
          <a:p>
            <a:pPr marL="342900" indent="-342900">
              <a:buFont typeface="+mj-lt"/>
              <a:buAutoNum type="arabicPeriod"/>
            </a:pP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Server Side Web </a:t>
            </a: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Applications</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Highly Scalable</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Low </a:t>
            </a: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M</a:t>
            </a: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emory Consumption</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endParaRPr>
          </a:p>
          <a:p>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    </a:t>
            </a:r>
            <a:endParaRPr lang="en-US" sz="1200" dirty="0">
              <a:solidFill>
                <a:srgbClr val="155197"/>
              </a:solidFill>
            </a:endParaRP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688889" y="905318"/>
            <a:ext cx="2958999" cy="34922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Advantages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3" name="Straight Connector 12"/>
          <p:cNvCxnSpPr/>
          <p:nvPr/>
        </p:nvCxnSpPr>
        <p:spPr>
          <a:xfrm>
            <a:off x="5488132" y="857250"/>
            <a:ext cx="0" cy="3840480"/>
          </a:xfrm>
          <a:prstGeom prst="line">
            <a:avLst/>
          </a:prstGeom>
          <a:ln>
            <a:solidFill>
              <a:srgbClr val="1551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014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Node.js : </a:t>
            </a:r>
            <a:r>
              <a:rPr lang="en-US" dirty="0" smtClean="0"/>
              <a:t>npm</a:t>
            </a:r>
            <a:endParaRPr lang="en-US" dirty="0"/>
          </a:p>
        </p:txBody>
      </p:sp>
      <p:sp>
        <p:nvSpPr>
          <p:cNvPr id="3" name="Content Placeholder 2"/>
          <p:cNvSpPr>
            <a:spLocks noGrp="1"/>
          </p:cNvSpPr>
          <p:nvPr>
            <p:ph idx="1"/>
          </p:nvPr>
        </p:nvSpPr>
        <p:spPr/>
        <p:txBody>
          <a:bodyPr/>
          <a:lstStyle/>
          <a:p>
            <a:r>
              <a:rPr lang="en-US" dirty="0">
                <a:solidFill>
                  <a:srgbClr val="0070C0"/>
                </a:solidFill>
              </a:rPr>
              <a:t>npm </a:t>
            </a:r>
            <a:r>
              <a:rPr lang="en-US" dirty="0"/>
              <a:t>used to stand for Node Package Manager. </a:t>
            </a:r>
            <a:r>
              <a:rPr lang="en-US" dirty="0" smtClean="0"/>
              <a:t>However it is not </a:t>
            </a:r>
            <a:r>
              <a:rPr lang="en-US" dirty="0"/>
              <a:t>an </a:t>
            </a:r>
            <a:r>
              <a:rPr lang="en-US" dirty="0" smtClean="0"/>
              <a:t>acronym anymore. </a:t>
            </a:r>
            <a:r>
              <a:rPr lang="en-US" dirty="0"/>
              <a:t>npm is not a Node.js specific tool </a:t>
            </a:r>
            <a:endParaRPr lang="en-US" dirty="0" smtClean="0"/>
          </a:p>
          <a:p>
            <a:r>
              <a:rPr lang="en-US" dirty="0" smtClean="0">
                <a:solidFill>
                  <a:srgbClr val="0070C0"/>
                </a:solidFill>
              </a:rPr>
              <a:t>npm </a:t>
            </a:r>
            <a:r>
              <a:rPr lang="en-US" dirty="0"/>
              <a:t>is a registry of reusable modules and packages written by various developers</a:t>
            </a:r>
          </a:p>
          <a:p>
            <a:pPr lvl="1" algn="l"/>
            <a:r>
              <a:rPr lang="en-US" dirty="0"/>
              <a:t>Yes, you can publish your own npm </a:t>
            </a:r>
            <a:r>
              <a:rPr lang="en-US" dirty="0" smtClean="0"/>
              <a:t>packages</a:t>
            </a:r>
            <a:br>
              <a:rPr lang="en-US" dirty="0" smtClean="0"/>
            </a:br>
            <a:endParaRPr lang="en-US" dirty="0"/>
          </a:p>
          <a:p>
            <a:r>
              <a:rPr lang="en-US" dirty="0"/>
              <a:t>There are two ways to install npm packages : </a:t>
            </a:r>
          </a:p>
          <a:p>
            <a:pPr lvl="1"/>
            <a:r>
              <a:rPr lang="en-US" dirty="0"/>
              <a:t>Locally : To use and depend on the package from your own module or project </a:t>
            </a:r>
          </a:p>
          <a:p>
            <a:pPr lvl="1"/>
            <a:r>
              <a:rPr lang="en-US" dirty="0" smtClean="0"/>
              <a:t>Globally: </a:t>
            </a:r>
            <a:r>
              <a:rPr lang="en-US" dirty="0"/>
              <a:t>To use across the system, like a command line tool</a:t>
            </a:r>
          </a:p>
          <a:p>
            <a:endParaRPr lang="en-US" dirty="0"/>
          </a:p>
        </p:txBody>
      </p:sp>
    </p:spTree>
    <p:extLst>
      <p:ext uri="{BB962C8B-B14F-4D97-AF65-F5344CB8AC3E}">
        <p14:creationId xmlns:p14="http://schemas.microsoft.com/office/powerpoint/2010/main" val="140820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15" y="1634247"/>
            <a:ext cx="1323772" cy="83688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96" y="813391"/>
            <a:ext cx="2498774" cy="1025138"/>
          </a:xfrm>
          <a:prstGeom prst="rect">
            <a:avLst/>
          </a:prstGeom>
        </p:spPr>
      </p:pic>
      <p:sp>
        <p:nvSpPr>
          <p:cNvPr id="8" name="Rectangle 7"/>
          <p:cNvSpPr/>
          <p:nvPr/>
        </p:nvSpPr>
        <p:spPr>
          <a:xfrm>
            <a:off x="455832" y="2659385"/>
            <a:ext cx="4931922" cy="1200329"/>
          </a:xfrm>
          <a:prstGeom prst="rect">
            <a:avLst/>
          </a:prstGeom>
        </p:spPr>
        <p:txBody>
          <a:bodyPr wrap="square">
            <a:spAutoFit/>
          </a:bodyPr>
          <a:lstStyle/>
          <a:p>
            <a:pPr marL="342900" indent="-342900">
              <a:buFont typeface="+mj-lt"/>
              <a:buAutoNum type="arabicPeriod"/>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eBay</a:t>
            </a:r>
            <a:r>
              <a:rPr lang="en-US" sz="1200" dirty="0" smtClean="0">
                <a:latin typeface="Tahoma" panose="020B0604030504040204" pitchFamily="34" charset="0"/>
                <a:ea typeface="Tahoma" panose="020B0604030504040204" pitchFamily="34" charset="0"/>
                <a:cs typeface="Tahoma" panose="020B0604030504040204" pitchFamily="34" charset="0"/>
              </a:rPr>
              <a:t> launched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ql.io</a:t>
            </a:r>
            <a:r>
              <a:rPr lang="en-US" sz="1200" dirty="0">
                <a:latin typeface="Tahoma" panose="020B0604030504040204" pitchFamily="34" charset="0"/>
                <a:ea typeface="Tahoma" panose="020B0604030504040204" pitchFamily="34" charset="0"/>
                <a:cs typeface="Tahoma" panose="020B0604030504040204" pitchFamily="34" charset="0"/>
              </a:rPr>
              <a:t>, a gateway for HTTP APIs, using Node.js as the runtime stack. eBay was able to tune a regular quality Ubuntu workstation to handle more than 120,000 active connections per Node.js process with each connection consuming about 2K of memory.</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5688889" y="905318"/>
            <a:ext cx="2958999" cy="34922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Advantages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a:off x="5488132" y="857250"/>
            <a:ext cx="0" cy="3840480"/>
          </a:xfrm>
          <a:prstGeom prst="line">
            <a:avLst/>
          </a:prstGeom>
          <a:ln>
            <a:solidFill>
              <a:srgbClr val="155197"/>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477296" y="160775"/>
            <a:ext cx="7886700" cy="516428"/>
          </a:xfrm>
        </p:spPr>
        <p:txBody>
          <a:bodyPr/>
          <a:lstStyle/>
          <a:p>
            <a:r>
              <a:rPr lang="en-US" dirty="0" smtClean="0"/>
              <a:t>Use-Cases of </a:t>
            </a:r>
            <a:r>
              <a:rPr lang="en-US" dirty="0"/>
              <a:t>Node.js (Contd.)</a:t>
            </a:r>
          </a:p>
        </p:txBody>
      </p:sp>
      <p:sp>
        <p:nvSpPr>
          <p:cNvPr id="15" name="Rectangle 14"/>
          <p:cNvSpPr/>
          <p:nvPr/>
        </p:nvSpPr>
        <p:spPr>
          <a:xfrm>
            <a:off x="5688890" y="1318966"/>
            <a:ext cx="2675106" cy="2862322"/>
          </a:xfrm>
          <a:prstGeom prst="rect">
            <a:avLst/>
          </a:prstGeom>
        </p:spPr>
        <p:txBody>
          <a:bodyPr wrap="square">
            <a:spAutoFit/>
          </a:bodyPr>
          <a:lstStyle/>
          <a:p>
            <a:pPr marL="342900" indent="-342900">
              <a:buFont typeface="+mj-lt"/>
              <a:buAutoNum type="arabicPeriod"/>
            </a:pP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Server Side Web </a:t>
            </a: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Applications</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Highly Scalable</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Low </a:t>
            </a: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M</a:t>
            </a:r>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emory Consumption</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Increase engineering clock speed </a:t>
            </a: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rPr>
              <a:t>Improve end user experience</a:t>
            </a:r>
          </a:p>
          <a:p>
            <a:pPr marL="342900" indent="-342900">
              <a:buFont typeface="+mj-lt"/>
              <a:buAutoNum type="arabicPeriod"/>
            </a:pPr>
            <a:endPar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endParaRPr>
          </a:p>
          <a:p>
            <a:r>
              <a:rPr lang="en-US" sz="1200" dirty="0" smtClean="0">
                <a:solidFill>
                  <a:srgbClr val="155197"/>
                </a:solidFill>
                <a:latin typeface="Tahoma" panose="020B0604030504040204" pitchFamily="34" charset="0"/>
                <a:ea typeface="Tahoma" panose="020B0604030504040204" pitchFamily="34" charset="0"/>
                <a:cs typeface="Tahoma" panose="020B0604030504040204" pitchFamily="34" charset="0"/>
              </a:rPr>
              <a:t>    </a:t>
            </a:r>
            <a:endParaRPr lang="en-US" sz="1200" dirty="0">
              <a:solidFill>
                <a:srgbClr val="155197"/>
              </a:solidFill>
            </a:endParaRPr>
          </a:p>
          <a:p>
            <a:pPr marL="342900" indent="-342900">
              <a:buFont typeface="+mj-lt"/>
              <a:buAutoNum type="arabicPeriod"/>
            </a:pPr>
            <a:endParaRPr lang="en-US" sz="1200" dirty="0">
              <a:solidFill>
                <a:srgbClr val="155197"/>
              </a:soli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15"/>
          <p:cNvSpPr/>
          <p:nvPr/>
        </p:nvSpPr>
        <p:spPr>
          <a:xfrm>
            <a:off x="2921793" y="1259136"/>
            <a:ext cx="2566339" cy="646331"/>
          </a:xfrm>
          <a:prstGeom prst="rect">
            <a:avLst/>
          </a:prstGeom>
        </p:spPr>
        <p:txBody>
          <a:bodyPr wrap="square">
            <a:spAutoFit/>
          </a:bodyPr>
          <a:lstStyle/>
          <a:p>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Increase engineering clock speed </a:t>
            </a:r>
          </a:p>
          <a:p>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Improve end user experience</a:t>
            </a:r>
          </a:p>
        </p:txBody>
      </p:sp>
    </p:spTree>
    <p:extLst>
      <p:ext uri="{BB962C8B-B14F-4D97-AF65-F5344CB8AC3E}">
        <p14:creationId xmlns:p14="http://schemas.microsoft.com/office/powerpoint/2010/main" val="4074578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ebinar EdurekaTemplate" id="{452A3A16-C0C5-41A8-9027-3FB0E2E247B2}" vid="{95E9C04D-E104-4D45-BFF2-79ABBB5D25AF}"/>
    </a:ext>
  </a:extLst>
</a:theme>
</file>

<file path=ppt/theme/theme2.xml><?xml version="1.0" encoding="utf-8"?>
<a:theme xmlns:a="http://schemas.openxmlformats.org/drawingml/2006/main" name="3_Brain4ce_course_template">
  <a:themeElements>
    <a:clrScheme name="Fresh">
      <a:dk1>
        <a:srgbClr val="262626"/>
      </a:dk1>
      <a:lt1>
        <a:srgbClr val="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Webinar EdurekaTemplate</Template>
  <TotalTime>1118</TotalTime>
  <Words>1223</Words>
  <Application>Microsoft Office PowerPoint</Application>
  <PresentationFormat>On-screen Show (16:9)</PresentationFormat>
  <Paragraphs>178</Paragraphs>
  <Slides>23</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Castellar</vt:lpstr>
      <vt:lpstr>Consolas</vt:lpstr>
      <vt:lpstr>Noto Symbol</vt:lpstr>
      <vt:lpstr>Symbol</vt:lpstr>
      <vt:lpstr>Tahoma</vt:lpstr>
      <vt:lpstr>Brain4ce_course_template</vt:lpstr>
      <vt:lpstr>3_Brain4ce_course_template</vt:lpstr>
      <vt:lpstr>PowerPoint Presentation</vt:lpstr>
      <vt:lpstr>Objectives</vt:lpstr>
      <vt:lpstr>What is Node.js ? </vt:lpstr>
      <vt:lpstr>What is Node.js ? (Contd.) </vt:lpstr>
      <vt:lpstr>Use-Cases of Node.js</vt:lpstr>
      <vt:lpstr>Use-Cases of Node.js (Contd.)</vt:lpstr>
      <vt:lpstr>Use-Cases of Node.js (Contd.)</vt:lpstr>
      <vt:lpstr>Basics of Node.js : npm</vt:lpstr>
      <vt:lpstr>Use-Cases of Node.js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Komala</dc:creator>
  <cp:lastModifiedBy>Awanish</cp:lastModifiedBy>
  <cp:revision>75</cp:revision>
  <dcterms:created xsi:type="dcterms:W3CDTF">2015-04-07T13:08:00Z</dcterms:created>
  <dcterms:modified xsi:type="dcterms:W3CDTF">2015-07-14T09:39:06Z</dcterms:modified>
</cp:coreProperties>
</file>