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78" r:id="rId3"/>
  </p:sldMasterIdLst>
  <p:notesMasterIdLst>
    <p:notesMasterId r:id="rId21"/>
  </p:notesMasterIdLst>
  <p:handoutMasterIdLst>
    <p:handoutMasterId r:id="rId22"/>
  </p:handoutMasterIdLst>
  <p:sldIdLst>
    <p:sldId id="279" r:id="rId4"/>
    <p:sldId id="275" r:id="rId5"/>
    <p:sldId id="538" r:id="rId6"/>
    <p:sldId id="539" r:id="rId7"/>
    <p:sldId id="524" r:id="rId8"/>
    <p:sldId id="548" r:id="rId9"/>
    <p:sldId id="553" r:id="rId10"/>
    <p:sldId id="549" r:id="rId11"/>
    <p:sldId id="550" r:id="rId12"/>
    <p:sldId id="551" r:id="rId13"/>
    <p:sldId id="552" r:id="rId14"/>
    <p:sldId id="525" r:id="rId15"/>
    <p:sldId id="530" r:id="rId16"/>
    <p:sldId id="555" r:id="rId17"/>
    <p:sldId id="537" r:id="rId18"/>
    <p:sldId id="266" r:id="rId19"/>
    <p:sldId id="268" r:id="rId2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3" userDrawn="1">
          <p15:clr>
            <a:srgbClr val="A4A3A4"/>
          </p15:clr>
        </p15:guide>
        <p15:guide id="2" pos="544" userDrawn="1">
          <p15:clr>
            <a:srgbClr val="F26B43"/>
          </p15:clr>
        </p15:guide>
        <p15:guide id="3" pos="5375" userDrawn="1">
          <p15:clr>
            <a:srgbClr val="F26B43"/>
          </p15:clr>
        </p15:guide>
        <p15:guide id="4" pos="317" userDrawn="1">
          <p15:clr>
            <a:srgbClr val="F26B43"/>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mala" initials="K" lastIdx="7" clrIdx="0">
    <p:extLst>
      <p:ext uri="{19B8F6BF-5375-455C-9EA6-DF929625EA0E}">
        <p15:presenceInfo xmlns:p15="http://schemas.microsoft.com/office/powerpoint/2012/main" userId="Komala" providerId="None"/>
      </p:ext>
    </p:extLst>
  </p:cmAuthor>
  <p:cmAuthor id="2" name="Puja" initials="P" lastIdx="7" clrIdx="1">
    <p:extLst>
      <p:ext uri="{19B8F6BF-5375-455C-9EA6-DF929625EA0E}">
        <p15:presenceInfo xmlns:p15="http://schemas.microsoft.com/office/powerpoint/2012/main" userId="Puja" providerId="None"/>
      </p:ext>
    </p:extLst>
  </p:cmAuthor>
  <p:cmAuthor id="3" name="Varsha Gangadhar" initials="VG" lastIdx="7" clrIdx="2">
    <p:extLst>
      <p:ext uri="{19B8F6BF-5375-455C-9EA6-DF929625EA0E}">
        <p15:presenceInfo xmlns:p15="http://schemas.microsoft.com/office/powerpoint/2012/main" userId="Varsha Gangadh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EBE9DD"/>
    <a:srgbClr val="F7EF4F"/>
    <a:srgbClr val="FFFF97"/>
    <a:srgbClr val="FBF9E1"/>
    <a:srgbClr val="FFFFEF"/>
    <a:srgbClr val="E6EDF6"/>
    <a:srgbClr val="F4F3EC"/>
    <a:srgbClr val="E9EFF7"/>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98" d="100"/>
          <a:sy n="98" d="100"/>
        </p:scale>
        <p:origin x="600" y="84"/>
      </p:cViewPr>
      <p:guideLst>
        <p:guide orient="horz" pos="463"/>
        <p:guide pos="544"/>
        <p:guide pos="5375"/>
        <p:guide pos="317"/>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B50DC9-8E31-4B53-B2C2-7F05273F654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12C8A53-44CE-42F1-BBD6-5C28805D5282}">
      <dgm:prSet custT="1"/>
      <dgm:spPr/>
      <dgm:t>
        <a:bodyPr/>
        <a:lstStyle/>
        <a:p>
          <a:pPr rtl="0"/>
          <a:r>
            <a:rPr lang="en-US" sz="1400" dirty="0" smtClean="0">
              <a:latin typeface="Tahoma" panose="020B0604030504040204" pitchFamily="34" charset="0"/>
              <a:ea typeface="Tahoma" panose="020B0604030504040204" pitchFamily="34" charset="0"/>
              <a:cs typeface="Tahoma" panose="020B0604030504040204" pitchFamily="34" charset="0"/>
            </a:rPr>
            <a:t>MVC is acronym for Model-View-Controller</a:t>
          </a:r>
          <a:endParaRPr lang="en-US" sz="1400" dirty="0">
            <a:latin typeface="Tahoma" panose="020B0604030504040204" pitchFamily="34" charset="0"/>
            <a:ea typeface="Tahoma" panose="020B0604030504040204" pitchFamily="34" charset="0"/>
            <a:cs typeface="Tahoma" panose="020B0604030504040204" pitchFamily="34" charset="0"/>
          </a:endParaRPr>
        </a:p>
      </dgm:t>
    </dgm:pt>
    <dgm:pt modelId="{086BB969-2370-4891-A051-9CBE656D104F}" type="parTrans" cxnId="{BEAC2E4E-FB1A-4D7B-A8F2-8A5FC0F652FB}">
      <dgm:prSet/>
      <dgm:spPr/>
      <dgm:t>
        <a:bodyPr/>
        <a:lstStyle/>
        <a:p>
          <a:endParaRPr lang="en-US"/>
        </a:p>
      </dgm:t>
    </dgm:pt>
    <dgm:pt modelId="{8133AED0-0FC8-4402-8AD6-CF6C1C0614E9}" type="sibTrans" cxnId="{BEAC2E4E-FB1A-4D7B-A8F2-8A5FC0F652FB}">
      <dgm:prSet/>
      <dgm:spPr/>
      <dgm:t>
        <a:bodyPr/>
        <a:lstStyle/>
        <a:p>
          <a:endParaRPr lang="en-US"/>
        </a:p>
      </dgm:t>
    </dgm:pt>
    <dgm:pt modelId="{830A1F3B-3AA0-4B24-82FB-6298FB29F06D}">
      <dgm:prSet custT="1"/>
      <dgm:spPr/>
      <dgm:t>
        <a:bodyPr/>
        <a:lstStyle/>
        <a:p>
          <a:pPr rtl="0"/>
          <a:r>
            <a:rPr lang="en-US" sz="1400" smtClean="0">
              <a:latin typeface="Tahoma" panose="020B0604030504040204" pitchFamily="34" charset="0"/>
              <a:ea typeface="Tahoma" panose="020B0604030504040204" pitchFamily="34" charset="0"/>
              <a:cs typeface="Tahoma" panose="020B0604030504040204" pitchFamily="34" charset="0"/>
            </a:rPr>
            <a:t>A software design pattern for developing web and desktop applications</a:t>
          </a:r>
          <a:endParaRPr lang="en-US" sz="1400">
            <a:latin typeface="Tahoma" panose="020B0604030504040204" pitchFamily="34" charset="0"/>
            <a:ea typeface="Tahoma" panose="020B0604030504040204" pitchFamily="34" charset="0"/>
            <a:cs typeface="Tahoma" panose="020B0604030504040204" pitchFamily="34" charset="0"/>
          </a:endParaRPr>
        </a:p>
      </dgm:t>
    </dgm:pt>
    <dgm:pt modelId="{A3216CD0-9396-4A4E-9928-6893B9EB5729}" type="parTrans" cxnId="{C7DD0085-07F3-4B52-9E1E-6B221A377AB4}">
      <dgm:prSet/>
      <dgm:spPr/>
      <dgm:t>
        <a:bodyPr/>
        <a:lstStyle/>
        <a:p>
          <a:endParaRPr lang="en-US"/>
        </a:p>
      </dgm:t>
    </dgm:pt>
    <dgm:pt modelId="{3254D359-806D-42CE-A00D-BA8DFE0A385F}" type="sibTrans" cxnId="{C7DD0085-07F3-4B52-9E1E-6B221A377AB4}">
      <dgm:prSet/>
      <dgm:spPr/>
      <dgm:t>
        <a:bodyPr/>
        <a:lstStyle/>
        <a:p>
          <a:endParaRPr lang="en-US"/>
        </a:p>
      </dgm:t>
    </dgm:pt>
    <dgm:pt modelId="{C5E5D656-449C-490B-A1B0-1EE9814A271E}">
      <dgm:prSet custT="1"/>
      <dgm:spPr/>
      <dgm:t>
        <a:bodyPr/>
        <a:lstStyle/>
        <a:p>
          <a:pPr rtl="0"/>
          <a:r>
            <a:rPr lang="en-US" sz="1400" dirty="0" smtClean="0">
              <a:latin typeface="Tahoma" panose="020B0604030504040204" pitchFamily="34" charset="0"/>
              <a:ea typeface="Tahoma" panose="020B0604030504040204" pitchFamily="34" charset="0"/>
              <a:cs typeface="Tahoma" panose="020B0604030504040204" pitchFamily="34" charset="0"/>
            </a:rPr>
            <a:t>In simple words, a better way of separating the logic of your application from the display.</a:t>
          </a:r>
          <a:endParaRPr lang="en-US" sz="1400" dirty="0">
            <a:latin typeface="Tahoma" panose="020B0604030504040204" pitchFamily="34" charset="0"/>
            <a:ea typeface="Tahoma" panose="020B0604030504040204" pitchFamily="34" charset="0"/>
            <a:cs typeface="Tahoma" panose="020B0604030504040204" pitchFamily="34" charset="0"/>
          </a:endParaRPr>
        </a:p>
      </dgm:t>
    </dgm:pt>
    <dgm:pt modelId="{B27F2677-F2A0-42ED-A0D8-3B5DEAFE9B50}" type="parTrans" cxnId="{803808FF-A0AC-4DBC-A9FB-DF794C9A734D}">
      <dgm:prSet/>
      <dgm:spPr/>
      <dgm:t>
        <a:bodyPr/>
        <a:lstStyle/>
        <a:p>
          <a:endParaRPr lang="en-US"/>
        </a:p>
      </dgm:t>
    </dgm:pt>
    <dgm:pt modelId="{206FF422-46B4-4F99-BAA6-CA3C074DE9BE}" type="sibTrans" cxnId="{803808FF-A0AC-4DBC-A9FB-DF794C9A734D}">
      <dgm:prSet/>
      <dgm:spPr/>
      <dgm:t>
        <a:bodyPr/>
        <a:lstStyle/>
        <a:p>
          <a:endParaRPr lang="en-US"/>
        </a:p>
      </dgm:t>
    </dgm:pt>
    <dgm:pt modelId="{93DE3782-8F9C-40B6-A3DD-B531019885FF}" type="pres">
      <dgm:prSet presAssocID="{9DB50DC9-8E31-4B53-B2C2-7F05273F6544}" presName="linear" presStyleCnt="0">
        <dgm:presLayoutVars>
          <dgm:animLvl val="lvl"/>
          <dgm:resizeHandles val="exact"/>
        </dgm:presLayoutVars>
      </dgm:prSet>
      <dgm:spPr/>
    </dgm:pt>
    <dgm:pt modelId="{1C34DBFC-853C-4E14-9FA1-0C93AD712E6F}" type="pres">
      <dgm:prSet presAssocID="{B12C8A53-44CE-42F1-BBD6-5C28805D5282}" presName="parentText" presStyleLbl="node1" presStyleIdx="0" presStyleCnt="3" custLinFactNeighborY="30180">
        <dgm:presLayoutVars>
          <dgm:chMax val="0"/>
          <dgm:bulletEnabled val="1"/>
        </dgm:presLayoutVars>
      </dgm:prSet>
      <dgm:spPr/>
    </dgm:pt>
    <dgm:pt modelId="{A6098921-3313-491B-BFCF-177D37BF8772}" type="pres">
      <dgm:prSet presAssocID="{8133AED0-0FC8-4402-8AD6-CF6C1C0614E9}" presName="spacer" presStyleCnt="0"/>
      <dgm:spPr/>
    </dgm:pt>
    <dgm:pt modelId="{C3A16C8A-FE19-402E-9C41-8543E0C21CE2}" type="pres">
      <dgm:prSet presAssocID="{830A1F3B-3AA0-4B24-82FB-6298FB29F06D}" presName="parentText" presStyleLbl="node1" presStyleIdx="1" presStyleCnt="3" custLinFactNeighborY="36463">
        <dgm:presLayoutVars>
          <dgm:chMax val="0"/>
          <dgm:bulletEnabled val="1"/>
        </dgm:presLayoutVars>
      </dgm:prSet>
      <dgm:spPr/>
    </dgm:pt>
    <dgm:pt modelId="{3CA65FA3-4864-4F6C-9982-3C6782E6EC79}" type="pres">
      <dgm:prSet presAssocID="{3254D359-806D-42CE-A00D-BA8DFE0A385F}" presName="spacer" presStyleCnt="0"/>
      <dgm:spPr/>
    </dgm:pt>
    <dgm:pt modelId="{498C6C79-5D4B-4BBC-BCA3-BD043C4F6AC0}" type="pres">
      <dgm:prSet presAssocID="{C5E5D656-449C-490B-A1B0-1EE9814A271E}" presName="parentText" presStyleLbl="node1" presStyleIdx="2" presStyleCnt="3" custLinFactY="16331" custLinFactNeighborX="303" custLinFactNeighborY="100000">
        <dgm:presLayoutVars>
          <dgm:chMax val="0"/>
          <dgm:bulletEnabled val="1"/>
        </dgm:presLayoutVars>
      </dgm:prSet>
      <dgm:spPr/>
    </dgm:pt>
  </dgm:ptLst>
  <dgm:cxnLst>
    <dgm:cxn modelId="{BEAC2E4E-FB1A-4D7B-A8F2-8A5FC0F652FB}" srcId="{9DB50DC9-8E31-4B53-B2C2-7F05273F6544}" destId="{B12C8A53-44CE-42F1-BBD6-5C28805D5282}" srcOrd="0" destOrd="0" parTransId="{086BB969-2370-4891-A051-9CBE656D104F}" sibTransId="{8133AED0-0FC8-4402-8AD6-CF6C1C0614E9}"/>
    <dgm:cxn modelId="{2ED75F85-FC3F-4A2A-87E6-47C068CA7655}" type="presOf" srcId="{B12C8A53-44CE-42F1-BBD6-5C28805D5282}" destId="{1C34DBFC-853C-4E14-9FA1-0C93AD712E6F}" srcOrd="0" destOrd="0" presId="urn:microsoft.com/office/officeart/2005/8/layout/vList2"/>
    <dgm:cxn modelId="{C7DD0085-07F3-4B52-9E1E-6B221A377AB4}" srcId="{9DB50DC9-8E31-4B53-B2C2-7F05273F6544}" destId="{830A1F3B-3AA0-4B24-82FB-6298FB29F06D}" srcOrd="1" destOrd="0" parTransId="{A3216CD0-9396-4A4E-9928-6893B9EB5729}" sibTransId="{3254D359-806D-42CE-A00D-BA8DFE0A385F}"/>
    <dgm:cxn modelId="{76D23C9A-CB00-4B62-A3DB-9A309450FC08}" type="presOf" srcId="{9DB50DC9-8E31-4B53-B2C2-7F05273F6544}" destId="{93DE3782-8F9C-40B6-A3DD-B531019885FF}" srcOrd="0" destOrd="0" presId="urn:microsoft.com/office/officeart/2005/8/layout/vList2"/>
    <dgm:cxn modelId="{0BC406AA-C95C-410B-B942-EAA1E224BE75}" type="presOf" srcId="{830A1F3B-3AA0-4B24-82FB-6298FB29F06D}" destId="{C3A16C8A-FE19-402E-9C41-8543E0C21CE2}" srcOrd="0" destOrd="0" presId="urn:microsoft.com/office/officeart/2005/8/layout/vList2"/>
    <dgm:cxn modelId="{10A7D446-B795-4476-BFD0-C709F65BD79D}" type="presOf" srcId="{C5E5D656-449C-490B-A1B0-1EE9814A271E}" destId="{498C6C79-5D4B-4BBC-BCA3-BD043C4F6AC0}" srcOrd="0" destOrd="0" presId="urn:microsoft.com/office/officeart/2005/8/layout/vList2"/>
    <dgm:cxn modelId="{803808FF-A0AC-4DBC-A9FB-DF794C9A734D}" srcId="{9DB50DC9-8E31-4B53-B2C2-7F05273F6544}" destId="{C5E5D656-449C-490B-A1B0-1EE9814A271E}" srcOrd="2" destOrd="0" parTransId="{B27F2677-F2A0-42ED-A0D8-3B5DEAFE9B50}" sibTransId="{206FF422-46B4-4F99-BAA6-CA3C074DE9BE}"/>
    <dgm:cxn modelId="{1505A453-D23B-45E9-95C7-DDEAA0EDFD72}" type="presParOf" srcId="{93DE3782-8F9C-40B6-A3DD-B531019885FF}" destId="{1C34DBFC-853C-4E14-9FA1-0C93AD712E6F}" srcOrd="0" destOrd="0" presId="urn:microsoft.com/office/officeart/2005/8/layout/vList2"/>
    <dgm:cxn modelId="{34BFFB05-34AC-4B35-96A7-D7B5E3F018B9}" type="presParOf" srcId="{93DE3782-8F9C-40B6-A3DD-B531019885FF}" destId="{A6098921-3313-491B-BFCF-177D37BF8772}" srcOrd="1" destOrd="0" presId="urn:microsoft.com/office/officeart/2005/8/layout/vList2"/>
    <dgm:cxn modelId="{1A4D915C-C479-43C2-87CD-D104582A9BBE}" type="presParOf" srcId="{93DE3782-8F9C-40B6-A3DD-B531019885FF}" destId="{C3A16C8A-FE19-402E-9C41-8543E0C21CE2}" srcOrd="2" destOrd="0" presId="urn:microsoft.com/office/officeart/2005/8/layout/vList2"/>
    <dgm:cxn modelId="{08606D4F-16EF-4BD5-9312-E253FCCEF200}" type="presParOf" srcId="{93DE3782-8F9C-40B6-A3DD-B531019885FF}" destId="{3CA65FA3-4864-4F6C-9982-3C6782E6EC79}" srcOrd="3" destOrd="0" presId="urn:microsoft.com/office/officeart/2005/8/layout/vList2"/>
    <dgm:cxn modelId="{8A943A35-775E-44AB-9727-300C712EF10D}" type="presParOf" srcId="{93DE3782-8F9C-40B6-A3DD-B531019885FF}" destId="{498C6C79-5D4B-4BBC-BCA3-BD043C4F6AC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601D23-E351-45F5-86F2-75B02301C03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78397A8-5C51-4082-8A87-7AC8CC73A3FB}">
      <dgm:prSet custT="1"/>
      <dgm:spPr/>
      <dgm:t>
        <a:bodyPr/>
        <a:lstStyle/>
        <a:p>
          <a:pPr rtl="0"/>
          <a:r>
            <a:rPr lang="en-US" sz="1400" smtClean="0">
              <a:latin typeface="Tahoma" panose="020B0604030504040204" pitchFamily="34" charset="0"/>
              <a:ea typeface="Tahoma" panose="020B0604030504040204" pitchFamily="34" charset="0"/>
              <a:cs typeface="Tahoma" panose="020B0604030504040204" pitchFamily="34" charset="0"/>
            </a:rPr>
            <a:t>Data access routines and some business logic can be defined in the model. </a:t>
          </a:r>
          <a:endParaRPr lang="en-US" sz="1400">
            <a:latin typeface="Tahoma" panose="020B0604030504040204" pitchFamily="34" charset="0"/>
            <a:ea typeface="Tahoma" panose="020B0604030504040204" pitchFamily="34" charset="0"/>
            <a:cs typeface="Tahoma" panose="020B0604030504040204" pitchFamily="34" charset="0"/>
          </a:endParaRPr>
        </a:p>
      </dgm:t>
    </dgm:pt>
    <dgm:pt modelId="{2B69E5F4-A114-44EA-BA77-E397E90CCD86}" type="parTrans" cxnId="{C481C9AB-FF3A-44C4-93FB-2EE59A3BDA4D}">
      <dgm:prSet/>
      <dgm:spPr/>
      <dgm:t>
        <a:bodyPr/>
        <a:lstStyle/>
        <a:p>
          <a:endParaRPr lang="en-US"/>
        </a:p>
      </dgm:t>
    </dgm:pt>
    <dgm:pt modelId="{0549B738-51C8-46B7-A2C0-394396D3C6C9}" type="sibTrans" cxnId="{C481C9AB-FF3A-44C4-93FB-2EE59A3BDA4D}">
      <dgm:prSet/>
      <dgm:spPr/>
      <dgm:t>
        <a:bodyPr/>
        <a:lstStyle/>
        <a:p>
          <a:endParaRPr lang="en-US"/>
        </a:p>
      </dgm:t>
    </dgm:pt>
    <dgm:pt modelId="{462FAED9-0174-464A-A698-89AD0D38C74E}">
      <dgm:prSet custT="1"/>
      <dgm:spPr/>
      <dgm:t>
        <a:bodyPr/>
        <a:lstStyle/>
        <a:p>
          <a:pPr rtl="0"/>
          <a:r>
            <a:rPr lang="en-US" sz="1400" smtClean="0">
              <a:latin typeface="Tahoma" panose="020B0604030504040204" pitchFamily="34" charset="0"/>
              <a:ea typeface="Tahoma" panose="020B0604030504040204" pitchFamily="34" charset="0"/>
              <a:cs typeface="Tahoma" panose="020B0604030504040204" pitchFamily="34" charset="0"/>
            </a:rPr>
            <a:t>Model is responsible for providing the data from the database and saving the data into the data store. </a:t>
          </a:r>
          <a:endParaRPr lang="en-US" sz="1400">
            <a:latin typeface="Tahoma" panose="020B0604030504040204" pitchFamily="34" charset="0"/>
            <a:ea typeface="Tahoma" panose="020B0604030504040204" pitchFamily="34" charset="0"/>
            <a:cs typeface="Tahoma" panose="020B0604030504040204" pitchFamily="34" charset="0"/>
          </a:endParaRPr>
        </a:p>
      </dgm:t>
    </dgm:pt>
    <dgm:pt modelId="{168E8BA3-66EE-48B5-B30E-E27BDA73C1A5}" type="parTrans" cxnId="{37DB3844-CF87-4A5D-8EA5-CA2DDEDDE5CE}">
      <dgm:prSet/>
      <dgm:spPr/>
      <dgm:t>
        <a:bodyPr/>
        <a:lstStyle/>
        <a:p>
          <a:endParaRPr lang="en-US"/>
        </a:p>
      </dgm:t>
    </dgm:pt>
    <dgm:pt modelId="{25DF09E6-B999-4811-97BD-8A88DC29CA2D}" type="sibTrans" cxnId="{37DB3844-CF87-4A5D-8EA5-CA2DDEDDE5CE}">
      <dgm:prSet/>
      <dgm:spPr/>
      <dgm:t>
        <a:bodyPr/>
        <a:lstStyle/>
        <a:p>
          <a:endParaRPr lang="en-US"/>
        </a:p>
      </dgm:t>
    </dgm:pt>
    <dgm:pt modelId="{72E012FE-0B11-4570-934D-321942605D1B}">
      <dgm:prSet custT="1"/>
      <dgm:spPr/>
      <dgm:t>
        <a:bodyPr/>
        <a:lstStyle/>
        <a:p>
          <a:pPr rtl="0"/>
          <a:r>
            <a:rPr lang="en-US" sz="1400" dirty="0" smtClean="0">
              <a:latin typeface="Tahoma" panose="020B0604030504040204" pitchFamily="34" charset="0"/>
              <a:ea typeface="Tahoma" panose="020B0604030504040204" pitchFamily="34" charset="0"/>
              <a:cs typeface="Tahoma" panose="020B0604030504040204" pitchFamily="34" charset="0"/>
            </a:rPr>
            <a:t>Models are active representations of database tables: they can connect to your database, query it (if instructed to do so by a controller) and save data to the database. </a:t>
          </a:r>
          <a:endParaRPr lang="en-US" sz="1400" dirty="0">
            <a:latin typeface="Tahoma" panose="020B0604030504040204" pitchFamily="34" charset="0"/>
            <a:ea typeface="Tahoma" panose="020B0604030504040204" pitchFamily="34" charset="0"/>
            <a:cs typeface="Tahoma" panose="020B0604030504040204" pitchFamily="34" charset="0"/>
          </a:endParaRPr>
        </a:p>
      </dgm:t>
    </dgm:pt>
    <dgm:pt modelId="{239175F2-2A91-4ED8-8D04-3339CD8C3493}" type="parTrans" cxnId="{FD83F4A4-5D42-4D24-9BB5-20473B7E176F}">
      <dgm:prSet/>
      <dgm:spPr/>
      <dgm:t>
        <a:bodyPr/>
        <a:lstStyle/>
        <a:p>
          <a:endParaRPr lang="en-US"/>
        </a:p>
      </dgm:t>
    </dgm:pt>
    <dgm:pt modelId="{254F06E3-114D-47B8-8EFF-E17DF2C31D8A}" type="sibTrans" cxnId="{FD83F4A4-5D42-4D24-9BB5-20473B7E176F}">
      <dgm:prSet/>
      <dgm:spPr/>
      <dgm:t>
        <a:bodyPr/>
        <a:lstStyle/>
        <a:p>
          <a:endParaRPr lang="en-US"/>
        </a:p>
      </dgm:t>
    </dgm:pt>
    <dgm:pt modelId="{7AE23673-4C5A-420F-B941-CB15154AF3B0}">
      <dgm:prSet custT="1"/>
      <dgm:spPr/>
      <dgm:t>
        <a:bodyPr/>
        <a:lstStyle/>
        <a:p>
          <a:pPr rtl="0"/>
          <a:r>
            <a:rPr lang="en-US" sz="1400" dirty="0" smtClean="0">
              <a:latin typeface="Tahoma" panose="020B0604030504040204" pitchFamily="34" charset="0"/>
              <a:ea typeface="Tahoma" panose="020B0604030504040204" pitchFamily="34" charset="0"/>
              <a:cs typeface="Tahoma" panose="020B0604030504040204" pitchFamily="34" charset="0"/>
            </a:rPr>
            <a:t>No interaction between models and views: all the logic is handled by controllers.</a:t>
          </a:r>
          <a:endParaRPr lang="en-US" sz="1400" dirty="0">
            <a:latin typeface="Tahoma" panose="020B0604030504040204" pitchFamily="34" charset="0"/>
            <a:ea typeface="Tahoma" panose="020B0604030504040204" pitchFamily="34" charset="0"/>
            <a:cs typeface="Tahoma" panose="020B0604030504040204" pitchFamily="34" charset="0"/>
          </a:endParaRPr>
        </a:p>
      </dgm:t>
    </dgm:pt>
    <dgm:pt modelId="{82AE680F-D275-4E8C-8B00-C5C902B24C4E}" type="parTrans" cxnId="{00DCF3F7-5ED1-49C7-8CA9-E175BF06FAB4}">
      <dgm:prSet/>
      <dgm:spPr/>
      <dgm:t>
        <a:bodyPr/>
        <a:lstStyle/>
        <a:p>
          <a:endParaRPr lang="en-US"/>
        </a:p>
      </dgm:t>
    </dgm:pt>
    <dgm:pt modelId="{7C24BDA4-97EB-42A4-AE60-256C88F02E65}" type="sibTrans" cxnId="{00DCF3F7-5ED1-49C7-8CA9-E175BF06FAB4}">
      <dgm:prSet/>
      <dgm:spPr/>
      <dgm:t>
        <a:bodyPr/>
        <a:lstStyle/>
        <a:p>
          <a:endParaRPr lang="en-US"/>
        </a:p>
      </dgm:t>
    </dgm:pt>
    <dgm:pt modelId="{DAAB8E61-6151-493B-9C5C-934C93C71AE0}" type="pres">
      <dgm:prSet presAssocID="{AC601D23-E351-45F5-86F2-75B02301C033}" presName="linear" presStyleCnt="0">
        <dgm:presLayoutVars>
          <dgm:animLvl val="lvl"/>
          <dgm:resizeHandles val="exact"/>
        </dgm:presLayoutVars>
      </dgm:prSet>
      <dgm:spPr/>
    </dgm:pt>
    <dgm:pt modelId="{619138E5-8984-4338-8A0D-4CA0D4AD5EDD}" type="pres">
      <dgm:prSet presAssocID="{F78397A8-5C51-4082-8A87-7AC8CC73A3FB}" presName="parentText" presStyleLbl="node1" presStyleIdx="0" presStyleCnt="4">
        <dgm:presLayoutVars>
          <dgm:chMax val="0"/>
          <dgm:bulletEnabled val="1"/>
        </dgm:presLayoutVars>
      </dgm:prSet>
      <dgm:spPr/>
    </dgm:pt>
    <dgm:pt modelId="{CCEA3BDF-6E81-49FB-968D-83AC33FFE077}" type="pres">
      <dgm:prSet presAssocID="{0549B738-51C8-46B7-A2C0-394396D3C6C9}" presName="spacer" presStyleCnt="0"/>
      <dgm:spPr/>
    </dgm:pt>
    <dgm:pt modelId="{B77F509B-C6DA-4F60-9ACA-9A1A1C5ACD7C}" type="pres">
      <dgm:prSet presAssocID="{462FAED9-0174-464A-A698-89AD0D38C74E}" presName="parentText" presStyleLbl="node1" presStyleIdx="1" presStyleCnt="4">
        <dgm:presLayoutVars>
          <dgm:chMax val="0"/>
          <dgm:bulletEnabled val="1"/>
        </dgm:presLayoutVars>
      </dgm:prSet>
      <dgm:spPr/>
    </dgm:pt>
    <dgm:pt modelId="{67914474-B594-4290-8305-59562722837A}" type="pres">
      <dgm:prSet presAssocID="{25DF09E6-B999-4811-97BD-8A88DC29CA2D}" presName="spacer" presStyleCnt="0"/>
      <dgm:spPr/>
    </dgm:pt>
    <dgm:pt modelId="{D51F7E0F-262A-4C83-9866-237E7525BFB5}" type="pres">
      <dgm:prSet presAssocID="{72E012FE-0B11-4570-934D-321942605D1B}" presName="parentText" presStyleLbl="node1" presStyleIdx="2" presStyleCnt="4">
        <dgm:presLayoutVars>
          <dgm:chMax val="0"/>
          <dgm:bulletEnabled val="1"/>
        </dgm:presLayoutVars>
      </dgm:prSet>
      <dgm:spPr/>
    </dgm:pt>
    <dgm:pt modelId="{6E13DBF3-F8F6-4250-A66E-28F7323ECA5A}" type="pres">
      <dgm:prSet presAssocID="{254F06E3-114D-47B8-8EFF-E17DF2C31D8A}" presName="spacer" presStyleCnt="0"/>
      <dgm:spPr/>
    </dgm:pt>
    <dgm:pt modelId="{0BF76900-1EC7-4BA2-AB53-C3CCE8021BEE}" type="pres">
      <dgm:prSet presAssocID="{7AE23673-4C5A-420F-B941-CB15154AF3B0}" presName="parentText" presStyleLbl="node1" presStyleIdx="3" presStyleCnt="4">
        <dgm:presLayoutVars>
          <dgm:chMax val="0"/>
          <dgm:bulletEnabled val="1"/>
        </dgm:presLayoutVars>
      </dgm:prSet>
      <dgm:spPr/>
      <dgm:t>
        <a:bodyPr/>
        <a:lstStyle/>
        <a:p>
          <a:endParaRPr lang="en-US"/>
        </a:p>
      </dgm:t>
    </dgm:pt>
  </dgm:ptLst>
  <dgm:cxnLst>
    <dgm:cxn modelId="{FB6BCA48-4C86-4552-A0FF-C84CD9A315DF}" type="presOf" srcId="{7AE23673-4C5A-420F-B941-CB15154AF3B0}" destId="{0BF76900-1EC7-4BA2-AB53-C3CCE8021BEE}" srcOrd="0" destOrd="0" presId="urn:microsoft.com/office/officeart/2005/8/layout/vList2"/>
    <dgm:cxn modelId="{FD83F4A4-5D42-4D24-9BB5-20473B7E176F}" srcId="{AC601D23-E351-45F5-86F2-75B02301C033}" destId="{72E012FE-0B11-4570-934D-321942605D1B}" srcOrd="2" destOrd="0" parTransId="{239175F2-2A91-4ED8-8D04-3339CD8C3493}" sibTransId="{254F06E3-114D-47B8-8EFF-E17DF2C31D8A}"/>
    <dgm:cxn modelId="{00DCF3F7-5ED1-49C7-8CA9-E175BF06FAB4}" srcId="{AC601D23-E351-45F5-86F2-75B02301C033}" destId="{7AE23673-4C5A-420F-B941-CB15154AF3B0}" srcOrd="3" destOrd="0" parTransId="{82AE680F-D275-4E8C-8B00-C5C902B24C4E}" sibTransId="{7C24BDA4-97EB-42A4-AE60-256C88F02E65}"/>
    <dgm:cxn modelId="{37DB3844-CF87-4A5D-8EA5-CA2DDEDDE5CE}" srcId="{AC601D23-E351-45F5-86F2-75B02301C033}" destId="{462FAED9-0174-464A-A698-89AD0D38C74E}" srcOrd="1" destOrd="0" parTransId="{168E8BA3-66EE-48B5-B30E-E27BDA73C1A5}" sibTransId="{25DF09E6-B999-4811-97BD-8A88DC29CA2D}"/>
    <dgm:cxn modelId="{EADA633F-6DE2-47CB-B3EE-F17C16739EE3}" type="presOf" srcId="{72E012FE-0B11-4570-934D-321942605D1B}" destId="{D51F7E0F-262A-4C83-9866-237E7525BFB5}" srcOrd="0" destOrd="0" presId="urn:microsoft.com/office/officeart/2005/8/layout/vList2"/>
    <dgm:cxn modelId="{D3978D76-D278-4F5A-A808-F0F53BA926DC}" type="presOf" srcId="{462FAED9-0174-464A-A698-89AD0D38C74E}" destId="{B77F509B-C6DA-4F60-9ACA-9A1A1C5ACD7C}" srcOrd="0" destOrd="0" presId="urn:microsoft.com/office/officeart/2005/8/layout/vList2"/>
    <dgm:cxn modelId="{C481C9AB-FF3A-44C4-93FB-2EE59A3BDA4D}" srcId="{AC601D23-E351-45F5-86F2-75B02301C033}" destId="{F78397A8-5C51-4082-8A87-7AC8CC73A3FB}" srcOrd="0" destOrd="0" parTransId="{2B69E5F4-A114-44EA-BA77-E397E90CCD86}" sibTransId="{0549B738-51C8-46B7-A2C0-394396D3C6C9}"/>
    <dgm:cxn modelId="{AD5277EF-A1AD-444C-AE9C-9E1C1D8FC9B5}" type="presOf" srcId="{AC601D23-E351-45F5-86F2-75B02301C033}" destId="{DAAB8E61-6151-493B-9C5C-934C93C71AE0}" srcOrd="0" destOrd="0" presId="urn:microsoft.com/office/officeart/2005/8/layout/vList2"/>
    <dgm:cxn modelId="{69392A81-2567-41C9-8A93-35798D79F041}" type="presOf" srcId="{F78397A8-5C51-4082-8A87-7AC8CC73A3FB}" destId="{619138E5-8984-4338-8A0D-4CA0D4AD5EDD}" srcOrd="0" destOrd="0" presId="urn:microsoft.com/office/officeart/2005/8/layout/vList2"/>
    <dgm:cxn modelId="{6B7773D2-D1E7-4974-B5ED-11830926DE65}" type="presParOf" srcId="{DAAB8E61-6151-493B-9C5C-934C93C71AE0}" destId="{619138E5-8984-4338-8A0D-4CA0D4AD5EDD}" srcOrd="0" destOrd="0" presId="urn:microsoft.com/office/officeart/2005/8/layout/vList2"/>
    <dgm:cxn modelId="{03CC182B-F640-49EC-9F07-0D85C5E615E8}" type="presParOf" srcId="{DAAB8E61-6151-493B-9C5C-934C93C71AE0}" destId="{CCEA3BDF-6E81-49FB-968D-83AC33FFE077}" srcOrd="1" destOrd="0" presId="urn:microsoft.com/office/officeart/2005/8/layout/vList2"/>
    <dgm:cxn modelId="{1D1B576C-B383-4571-AB22-998DC2C52FE7}" type="presParOf" srcId="{DAAB8E61-6151-493B-9C5C-934C93C71AE0}" destId="{B77F509B-C6DA-4F60-9ACA-9A1A1C5ACD7C}" srcOrd="2" destOrd="0" presId="urn:microsoft.com/office/officeart/2005/8/layout/vList2"/>
    <dgm:cxn modelId="{8778ED3E-D390-49D0-B86E-BFEECA63D5CA}" type="presParOf" srcId="{DAAB8E61-6151-493B-9C5C-934C93C71AE0}" destId="{67914474-B594-4290-8305-59562722837A}" srcOrd="3" destOrd="0" presId="urn:microsoft.com/office/officeart/2005/8/layout/vList2"/>
    <dgm:cxn modelId="{91BE5DA7-0BFC-40E2-A1B7-6BEF6C7F4942}" type="presParOf" srcId="{DAAB8E61-6151-493B-9C5C-934C93C71AE0}" destId="{D51F7E0F-262A-4C83-9866-237E7525BFB5}" srcOrd="4" destOrd="0" presId="urn:microsoft.com/office/officeart/2005/8/layout/vList2"/>
    <dgm:cxn modelId="{518B741E-6CA2-4125-B0C9-7E43DCBC2815}" type="presParOf" srcId="{DAAB8E61-6151-493B-9C5C-934C93C71AE0}" destId="{6E13DBF3-F8F6-4250-A66E-28F7323ECA5A}" srcOrd="5" destOrd="0" presId="urn:microsoft.com/office/officeart/2005/8/layout/vList2"/>
    <dgm:cxn modelId="{BCC7654A-8267-446E-9DFA-A8201C48FCDF}" type="presParOf" srcId="{DAAB8E61-6151-493B-9C5C-934C93C71AE0}" destId="{0BF76900-1EC7-4BA2-AB53-C3CCE8021BE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6089E6-E330-49BC-AAF3-2A1BD2D62F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8B97412-55E7-44D6-9CE8-B9506608547B}">
      <dgm:prSet custT="1"/>
      <dgm:spPr/>
      <dgm:t>
        <a:bodyPr/>
        <a:lstStyle/>
        <a:p>
          <a:pPr rtl="0"/>
          <a:r>
            <a:rPr lang="en-US" sz="1400" smtClean="0">
              <a:latin typeface="Tahoma" panose="020B0604030504040204" pitchFamily="34" charset="0"/>
              <a:ea typeface="Tahoma" panose="020B0604030504040204" pitchFamily="34" charset="0"/>
              <a:cs typeface="Tahoma" panose="020B0604030504040204" pitchFamily="34" charset="0"/>
            </a:rPr>
            <a:t>Views define exactly what is presented to the user. </a:t>
          </a:r>
          <a:endParaRPr lang="en-US" sz="1400">
            <a:latin typeface="Tahoma" panose="020B0604030504040204" pitchFamily="34" charset="0"/>
            <a:ea typeface="Tahoma" panose="020B0604030504040204" pitchFamily="34" charset="0"/>
            <a:cs typeface="Tahoma" panose="020B0604030504040204" pitchFamily="34" charset="0"/>
          </a:endParaRPr>
        </a:p>
      </dgm:t>
    </dgm:pt>
    <dgm:pt modelId="{D64C9B93-8D5A-40AD-9F19-EF7E2812C890}" type="parTrans" cxnId="{62CDFC4A-AB82-46F8-958F-DF4950442E01}">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D6DE7B86-3557-4838-9239-82A8DE6A9BC2}" type="sibTrans" cxnId="{62CDFC4A-AB82-46F8-958F-DF4950442E01}">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03CD854A-2C23-4394-BD48-3771EC7BEC90}">
      <dgm:prSet custT="1"/>
      <dgm:spPr/>
      <dgm:t>
        <a:bodyPr/>
        <a:lstStyle/>
        <a:p>
          <a:pPr rtl="0"/>
          <a:r>
            <a:rPr lang="en-US" sz="1400" dirty="0" smtClean="0">
              <a:latin typeface="Tahoma" panose="020B0604030504040204" pitchFamily="34" charset="0"/>
              <a:ea typeface="Tahoma" panose="020B0604030504040204" pitchFamily="34" charset="0"/>
              <a:cs typeface="Tahoma" panose="020B0604030504040204" pitchFamily="34" charset="0"/>
            </a:rPr>
            <a:t>It collects data from the user and gives it to controller and controller invokes the required model. </a:t>
          </a:r>
          <a:endParaRPr lang="en-US" sz="1400" dirty="0">
            <a:latin typeface="Tahoma" panose="020B0604030504040204" pitchFamily="34" charset="0"/>
            <a:ea typeface="Tahoma" panose="020B0604030504040204" pitchFamily="34" charset="0"/>
            <a:cs typeface="Tahoma" panose="020B0604030504040204" pitchFamily="34" charset="0"/>
          </a:endParaRPr>
        </a:p>
      </dgm:t>
    </dgm:pt>
    <dgm:pt modelId="{47390300-974F-4C5D-9DB2-8B8C6A741CA0}" type="parTrans" cxnId="{AAF36DE9-5C41-470E-B021-33391257FE62}">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70060176-5422-4E92-A17F-D1636D317EEA}" type="sibTrans" cxnId="{AAF36DE9-5C41-470E-B021-33391257FE62}">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F037FAFB-CDD9-4AD9-8036-13DA145CA832}">
      <dgm:prSet custT="1"/>
      <dgm:spPr/>
      <dgm:t>
        <a:bodyPr/>
        <a:lstStyle/>
        <a:p>
          <a:pPr rtl="0"/>
          <a:r>
            <a:rPr lang="en-US" sz="1400" smtClean="0">
              <a:latin typeface="Tahoma" panose="020B0604030504040204" pitchFamily="34" charset="0"/>
              <a:ea typeface="Tahoma" panose="020B0604030504040204" pitchFamily="34" charset="0"/>
              <a:cs typeface="Tahoma" panose="020B0604030504040204" pitchFamily="34" charset="0"/>
            </a:rPr>
            <a:t>Controllers pass data to each view to render in some format. </a:t>
          </a:r>
          <a:endParaRPr lang="en-US" sz="1400">
            <a:latin typeface="Tahoma" panose="020B0604030504040204" pitchFamily="34" charset="0"/>
            <a:ea typeface="Tahoma" panose="020B0604030504040204" pitchFamily="34" charset="0"/>
            <a:cs typeface="Tahoma" panose="020B0604030504040204" pitchFamily="34" charset="0"/>
          </a:endParaRPr>
        </a:p>
      </dgm:t>
    </dgm:pt>
    <dgm:pt modelId="{E122AD98-3128-4E65-8625-68CD1E1E2A19}" type="parTrans" cxnId="{D0F00A9A-F27F-4005-B713-E7C4C8D76F69}">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6E46449E-3466-4A2B-A0DF-A74C8C9DFB67}" type="sibTrans" cxnId="{D0F00A9A-F27F-4005-B713-E7C4C8D76F69}">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F7F87292-9339-4573-8D23-91D459A3E614}">
      <dgm:prSet custT="1"/>
      <dgm:spPr/>
      <dgm:t>
        <a:bodyPr/>
        <a:lstStyle/>
        <a:p>
          <a:pPr rtl="0"/>
          <a:r>
            <a:rPr lang="en-US" sz="1400" dirty="0" smtClean="0">
              <a:latin typeface="Tahoma" panose="020B0604030504040204" pitchFamily="34" charset="0"/>
              <a:ea typeface="Tahoma" panose="020B0604030504040204" pitchFamily="34" charset="0"/>
              <a:cs typeface="Tahoma" panose="020B0604030504040204" pitchFamily="34" charset="0"/>
            </a:rPr>
            <a:t>Views can be described as template files that present their content to the user: variables, arrays and objects that are used in views are registered through a controller. </a:t>
          </a:r>
          <a:endParaRPr lang="en-US" sz="1400" dirty="0">
            <a:latin typeface="Tahoma" panose="020B0604030504040204" pitchFamily="34" charset="0"/>
            <a:ea typeface="Tahoma" panose="020B0604030504040204" pitchFamily="34" charset="0"/>
            <a:cs typeface="Tahoma" panose="020B0604030504040204" pitchFamily="34" charset="0"/>
          </a:endParaRPr>
        </a:p>
      </dgm:t>
    </dgm:pt>
    <dgm:pt modelId="{180821FF-7D51-4E23-AB05-99919F013F16}" type="parTrans" cxnId="{B86D1797-D516-47F8-9495-6DBCDB0125EF}">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2D66EC00-E44F-4035-811F-B169F701A0FA}" type="sibTrans" cxnId="{B86D1797-D516-47F8-9495-6DBCDB0125EF}">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17F12188-5BD0-48D8-83C5-583F1E913E6C}">
      <dgm:prSet custT="1"/>
      <dgm:spPr/>
      <dgm:t>
        <a:bodyPr/>
        <a:lstStyle/>
        <a:p>
          <a:pPr rtl="0"/>
          <a:r>
            <a:rPr lang="en-US" sz="1400" smtClean="0">
              <a:latin typeface="Tahoma" panose="020B0604030504040204" pitchFamily="34" charset="0"/>
              <a:ea typeface="Tahoma" panose="020B0604030504040204" pitchFamily="34" charset="0"/>
              <a:cs typeface="Tahoma" panose="020B0604030504040204" pitchFamily="34" charset="0"/>
            </a:rPr>
            <a:t>Views should not contain complex business logic; only the elementary control structures necessary to perform particular operations, such as the iteration of collected data through a foreach construct, should be contained within a view.</a:t>
          </a:r>
          <a:endParaRPr lang="en-US" sz="1400">
            <a:latin typeface="Tahoma" panose="020B0604030504040204" pitchFamily="34" charset="0"/>
            <a:ea typeface="Tahoma" panose="020B0604030504040204" pitchFamily="34" charset="0"/>
            <a:cs typeface="Tahoma" panose="020B0604030504040204" pitchFamily="34" charset="0"/>
          </a:endParaRPr>
        </a:p>
      </dgm:t>
    </dgm:pt>
    <dgm:pt modelId="{F8C29B13-FBE2-43D3-82F4-777A34B35495}" type="parTrans" cxnId="{24218B16-EFBC-4829-A7F1-C674A78DC62F}">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BD630765-AC31-430C-8700-EAAD1BDF951E}" type="sibTrans" cxnId="{24218B16-EFBC-4829-A7F1-C674A78DC62F}">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04E825E4-2B29-4D88-BF9D-4714CD2F06BC}" type="pres">
      <dgm:prSet presAssocID="{8B6089E6-E330-49BC-AAF3-2A1BD2D62FDF}" presName="linear" presStyleCnt="0">
        <dgm:presLayoutVars>
          <dgm:animLvl val="lvl"/>
          <dgm:resizeHandles val="exact"/>
        </dgm:presLayoutVars>
      </dgm:prSet>
      <dgm:spPr/>
    </dgm:pt>
    <dgm:pt modelId="{AA81877F-D9EB-4B78-BC57-052854C4A59E}" type="pres">
      <dgm:prSet presAssocID="{B8B97412-55E7-44D6-9CE8-B9506608547B}" presName="parentText" presStyleLbl="node1" presStyleIdx="0" presStyleCnt="5">
        <dgm:presLayoutVars>
          <dgm:chMax val="0"/>
          <dgm:bulletEnabled val="1"/>
        </dgm:presLayoutVars>
      </dgm:prSet>
      <dgm:spPr/>
    </dgm:pt>
    <dgm:pt modelId="{9C026489-5EF7-411F-B8E3-ED42F1518702}" type="pres">
      <dgm:prSet presAssocID="{D6DE7B86-3557-4838-9239-82A8DE6A9BC2}" presName="spacer" presStyleCnt="0"/>
      <dgm:spPr/>
    </dgm:pt>
    <dgm:pt modelId="{CB47F7FA-1277-4C3E-A187-E017985EECBD}" type="pres">
      <dgm:prSet presAssocID="{03CD854A-2C23-4394-BD48-3771EC7BEC90}" presName="parentText" presStyleLbl="node1" presStyleIdx="1" presStyleCnt="5">
        <dgm:presLayoutVars>
          <dgm:chMax val="0"/>
          <dgm:bulletEnabled val="1"/>
        </dgm:presLayoutVars>
      </dgm:prSet>
      <dgm:spPr/>
    </dgm:pt>
    <dgm:pt modelId="{E0C0FFD1-4417-4BA4-BE88-B3F423FC0234}" type="pres">
      <dgm:prSet presAssocID="{70060176-5422-4E92-A17F-D1636D317EEA}" presName="spacer" presStyleCnt="0"/>
      <dgm:spPr/>
    </dgm:pt>
    <dgm:pt modelId="{6D1944C4-8F9C-439F-97E1-D49CCE762E4E}" type="pres">
      <dgm:prSet presAssocID="{F037FAFB-CDD9-4AD9-8036-13DA145CA832}" presName="parentText" presStyleLbl="node1" presStyleIdx="2" presStyleCnt="5">
        <dgm:presLayoutVars>
          <dgm:chMax val="0"/>
          <dgm:bulletEnabled val="1"/>
        </dgm:presLayoutVars>
      </dgm:prSet>
      <dgm:spPr/>
    </dgm:pt>
    <dgm:pt modelId="{FE18D3E8-80FE-4F68-AB8E-09216EECE0E2}" type="pres">
      <dgm:prSet presAssocID="{6E46449E-3466-4A2B-A0DF-A74C8C9DFB67}" presName="spacer" presStyleCnt="0"/>
      <dgm:spPr/>
    </dgm:pt>
    <dgm:pt modelId="{04F20EBB-B4E8-4719-AA5E-A57BF998BAE0}" type="pres">
      <dgm:prSet presAssocID="{F7F87292-9339-4573-8D23-91D459A3E614}" presName="parentText" presStyleLbl="node1" presStyleIdx="3" presStyleCnt="5">
        <dgm:presLayoutVars>
          <dgm:chMax val="0"/>
          <dgm:bulletEnabled val="1"/>
        </dgm:presLayoutVars>
      </dgm:prSet>
      <dgm:spPr/>
    </dgm:pt>
    <dgm:pt modelId="{C9603378-B01E-41BA-A385-7786976402DF}" type="pres">
      <dgm:prSet presAssocID="{2D66EC00-E44F-4035-811F-B169F701A0FA}" presName="spacer" presStyleCnt="0"/>
      <dgm:spPr/>
    </dgm:pt>
    <dgm:pt modelId="{5B35999B-CDCD-48A2-BBA7-9288B2DEA5E1}" type="pres">
      <dgm:prSet presAssocID="{17F12188-5BD0-48D8-83C5-583F1E913E6C}" presName="parentText" presStyleLbl="node1" presStyleIdx="4" presStyleCnt="5">
        <dgm:presLayoutVars>
          <dgm:chMax val="0"/>
          <dgm:bulletEnabled val="1"/>
        </dgm:presLayoutVars>
      </dgm:prSet>
      <dgm:spPr/>
    </dgm:pt>
  </dgm:ptLst>
  <dgm:cxnLst>
    <dgm:cxn modelId="{1CB638AA-DF7C-446D-8A82-0AFA258EC0EF}" type="presOf" srcId="{B8B97412-55E7-44D6-9CE8-B9506608547B}" destId="{AA81877F-D9EB-4B78-BC57-052854C4A59E}" srcOrd="0" destOrd="0" presId="urn:microsoft.com/office/officeart/2005/8/layout/vList2"/>
    <dgm:cxn modelId="{AAF36DE9-5C41-470E-B021-33391257FE62}" srcId="{8B6089E6-E330-49BC-AAF3-2A1BD2D62FDF}" destId="{03CD854A-2C23-4394-BD48-3771EC7BEC90}" srcOrd="1" destOrd="0" parTransId="{47390300-974F-4C5D-9DB2-8B8C6A741CA0}" sibTransId="{70060176-5422-4E92-A17F-D1636D317EEA}"/>
    <dgm:cxn modelId="{B86D1797-D516-47F8-9495-6DBCDB0125EF}" srcId="{8B6089E6-E330-49BC-AAF3-2A1BD2D62FDF}" destId="{F7F87292-9339-4573-8D23-91D459A3E614}" srcOrd="3" destOrd="0" parTransId="{180821FF-7D51-4E23-AB05-99919F013F16}" sibTransId="{2D66EC00-E44F-4035-811F-B169F701A0FA}"/>
    <dgm:cxn modelId="{25E82897-1168-4311-AC29-BAB2C8D89EA5}" type="presOf" srcId="{17F12188-5BD0-48D8-83C5-583F1E913E6C}" destId="{5B35999B-CDCD-48A2-BBA7-9288B2DEA5E1}" srcOrd="0" destOrd="0" presId="urn:microsoft.com/office/officeart/2005/8/layout/vList2"/>
    <dgm:cxn modelId="{24E9540D-A772-4954-A1BC-4D5A36AEE246}" type="presOf" srcId="{03CD854A-2C23-4394-BD48-3771EC7BEC90}" destId="{CB47F7FA-1277-4C3E-A187-E017985EECBD}" srcOrd="0" destOrd="0" presId="urn:microsoft.com/office/officeart/2005/8/layout/vList2"/>
    <dgm:cxn modelId="{24218B16-EFBC-4829-A7F1-C674A78DC62F}" srcId="{8B6089E6-E330-49BC-AAF3-2A1BD2D62FDF}" destId="{17F12188-5BD0-48D8-83C5-583F1E913E6C}" srcOrd="4" destOrd="0" parTransId="{F8C29B13-FBE2-43D3-82F4-777A34B35495}" sibTransId="{BD630765-AC31-430C-8700-EAAD1BDF951E}"/>
    <dgm:cxn modelId="{CB4753F6-F793-497B-A2DC-10E8EA312368}" type="presOf" srcId="{F7F87292-9339-4573-8D23-91D459A3E614}" destId="{04F20EBB-B4E8-4719-AA5E-A57BF998BAE0}" srcOrd="0" destOrd="0" presId="urn:microsoft.com/office/officeart/2005/8/layout/vList2"/>
    <dgm:cxn modelId="{D0F00A9A-F27F-4005-B713-E7C4C8D76F69}" srcId="{8B6089E6-E330-49BC-AAF3-2A1BD2D62FDF}" destId="{F037FAFB-CDD9-4AD9-8036-13DA145CA832}" srcOrd="2" destOrd="0" parTransId="{E122AD98-3128-4E65-8625-68CD1E1E2A19}" sibTransId="{6E46449E-3466-4A2B-A0DF-A74C8C9DFB67}"/>
    <dgm:cxn modelId="{B20BA9A1-E396-4261-8DA6-1DB5C3B1A7B8}" type="presOf" srcId="{8B6089E6-E330-49BC-AAF3-2A1BD2D62FDF}" destId="{04E825E4-2B29-4D88-BF9D-4714CD2F06BC}" srcOrd="0" destOrd="0" presId="urn:microsoft.com/office/officeart/2005/8/layout/vList2"/>
    <dgm:cxn modelId="{62CDFC4A-AB82-46F8-958F-DF4950442E01}" srcId="{8B6089E6-E330-49BC-AAF3-2A1BD2D62FDF}" destId="{B8B97412-55E7-44D6-9CE8-B9506608547B}" srcOrd="0" destOrd="0" parTransId="{D64C9B93-8D5A-40AD-9F19-EF7E2812C890}" sibTransId="{D6DE7B86-3557-4838-9239-82A8DE6A9BC2}"/>
    <dgm:cxn modelId="{D553BD45-6AD1-4F94-8DD5-F54A8675CD88}" type="presOf" srcId="{F037FAFB-CDD9-4AD9-8036-13DA145CA832}" destId="{6D1944C4-8F9C-439F-97E1-D49CCE762E4E}" srcOrd="0" destOrd="0" presId="urn:microsoft.com/office/officeart/2005/8/layout/vList2"/>
    <dgm:cxn modelId="{66D520EA-4F12-4908-8B7C-AD1525273817}" type="presParOf" srcId="{04E825E4-2B29-4D88-BF9D-4714CD2F06BC}" destId="{AA81877F-D9EB-4B78-BC57-052854C4A59E}" srcOrd="0" destOrd="0" presId="urn:microsoft.com/office/officeart/2005/8/layout/vList2"/>
    <dgm:cxn modelId="{679DAC77-7FF3-4B8D-9AC8-3DA0726DDF31}" type="presParOf" srcId="{04E825E4-2B29-4D88-BF9D-4714CD2F06BC}" destId="{9C026489-5EF7-411F-B8E3-ED42F1518702}" srcOrd="1" destOrd="0" presId="urn:microsoft.com/office/officeart/2005/8/layout/vList2"/>
    <dgm:cxn modelId="{E3D28200-F08D-42FF-8C64-A1686D9C6BA5}" type="presParOf" srcId="{04E825E4-2B29-4D88-BF9D-4714CD2F06BC}" destId="{CB47F7FA-1277-4C3E-A187-E017985EECBD}" srcOrd="2" destOrd="0" presId="urn:microsoft.com/office/officeart/2005/8/layout/vList2"/>
    <dgm:cxn modelId="{E42F4D1E-3490-4D89-8257-0EB260C039F6}" type="presParOf" srcId="{04E825E4-2B29-4D88-BF9D-4714CD2F06BC}" destId="{E0C0FFD1-4417-4BA4-BE88-B3F423FC0234}" srcOrd="3" destOrd="0" presId="urn:microsoft.com/office/officeart/2005/8/layout/vList2"/>
    <dgm:cxn modelId="{417E5DCA-6576-4AAF-BFF3-C3C6DDC03644}" type="presParOf" srcId="{04E825E4-2B29-4D88-BF9D-4714CD2F06BC}" destId="{6D1944C4-8F9C-439F-97E1-D49CCE762E4E}" srcOrd="4" destOrd="0" presId="urn:microsoft.com/office/officeart/2005/8/layout/vList2"/>
    <dgm:cxn modelId="{6D283EB0-AB38-4E45-8E05-BA75A92C593B}" type="presParOf" srcId="{04E825E4-2B29-4D88-BF9D-4714CD2F06BC}" destId="{FE18D3E8-80FE-4F68-AB8E-09216EECE0E2}" srcOrd="5" destOrd="0" presId="urn:microsoft.com/office/officeart/2005/8/layout/vList2"/>
    <dgm:cxn modelId="{EABAED87-F692-472A-81CE-60CDBB4AC2F0}" type="presParOf" srcId="{04E825E4-2B29-4D88-BF9D-4714CD2F06BC}" destId="{04F20EBB-B4E8-4719-AA5E-A57BF998BAE0}" srcOrd="6" destOrd="0" presId="urn:microsoft.com/office/officeart/2005/8/layout/vList2"/>
    <dgm:cxn modelId="{708D6A2B-0A04-4272-9395-26A7B7DB977A}" type="presParOf" srcId="{04E825E4-2B29-4D88-BF9D-4714CD2F06BC}" destId="{C9603378-B01E-41BA-A385-7786976402DF}" srcOrd="7" destOrd="0" presId="urn:microsoft.com/office/officeart/2005/8/layout/vList2"/>
    <dgm:cxn modelId="{3E8A3816-D06E-40A3-8E84-2F0D857D202A}" type="presParOf" srcId="{04E825E4-2B29-4D88-BF9D-4714CD2F06BC}" destId="{5B35999B-CDCD-48A2-BBA7-9288B2DEA5E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64513E-64F1-4ADC-97C8-5E8780D3F82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7C32923-8AAA-413B-A34A-43E5310EEC24}">
      <dgm:prSet custT="1"/>
      <dgm:spPr/>
      <dgm:t>
        <a:bodyPr/>
        <a:lstStyle/>
        <a:p>
          <a:pPr rtl="0"/>
          <a:r>
            <a:rPr lang="en-US" sz="1400" smtClean="0">
              <a:latin typeface="Tahoma" panose="020B0604030504040204" pitchFamily="34" charset="0"/>
              <a:ea typeface="Tahoma" panose="020B0604030504040204" pitchFamily="34" charset="0"/>
              <a:cs typeface="Tahoma" panose="020B0604030504040204" pitchFamily="34" charset="0"/>
            </a:rPr>
            <a:t>Controllers bind the whole pattern together. </a:t>
          </a:r>
          <a:endParaRPr lang="en-US" sz="1400">
            <a:latin typeface="Tahoma" panose="020B0604030504040204" pitchFamily="34" charset="0"/>
            <a:ea typeface="Tahoma" panose="020B0604030504040204" pitchFamily="34" charset="0"/>
            <a:cs typeface="Tahoma" panose="020B0604030504040204" pitchFamily="34" charset="0"/>
          </a:endParaRPr>
        </a:p>
      </dgm:t>
    </dgm:pt>
    <dgm:pt modelId="{A9ECDD6B-641C-4192-A778-A86E9F4B538A}" type="parTrans" cxnId="{C1E5D8E1-A3E5-43E9-AEA9-AFF600804D94}">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CC4F5298-6C5D-41FE-8694-DB2A50E6749C}" type="sibTrans" cxnId="{C1E5D8E1-A3E5-43E9-AEA9-AFF600804D94}">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BF44D19F-314D-4339-B8EB-7D980E6C209A}">
      <dgm:prSet custT="1"/>
      <dgm:spPr/>
      <dgm:t>
        <a:bodyPr/>
        <a:lstStyle/>
        <a:p>
          <a:pPr rtl="0"/>
          <a:r>
            <a:rPr lang="en-US" sz="1400" smtClean="0">
              <a:latin typeface="Tahoma" panose="020B0604030504040204" pitchFamily="34" charset="0"/>
              <a:ea typeface="Tahoma" panose="020B0604030504040204" pitchFamily="34" charset="0"/>
              <a:cs typeface="Tahoma" panose="020B0604030504040204" pitchFamily="34" charset="0"/>
            </a:rPr>
            <a:t>Controller is intermediary between View and Model. </a:t>
          </a:r>
          <a:endParaRPr lang="en-US" sz="1400">
            <a:latin typeface="Tahoma" panose="020B0604030504040204" pitchFamily="34" charset="0"/>
            <a:ea typeface="Tahoma" panose="020B0604030504040204" pitchFamily="34" charset="0"/>
            <a:cs typeface="Tahoma" panose="020B0604030504040204" pitchFamily="34" charset="0"/>
          </a:endParaRPr>
        </a:p>
      </dgm:t>
    </dgm:pt>
    <dgm:pt modelId="{ADAD50F1-19BB-49CA-AC96-6CCB9D1B626F}" type="parTrans" cxnId="{C9AD11D6-DD96-4FAA-BB7B-95B797AB715D}">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F6F97F1E-0267-4D24-BB88-A55F0454B771}" type="sibTrans" cxnId="{C9AD11D6-DD96-4FAA-BB7B-95B797AB715D}">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129A123D-AB69-48B3-9DB6-124973E17ECA}">
      <dgm:prSet custT="1"/>
      <dgm:spPr/>
      <dgm:t>
        <a:bodyPr/>
        <a:lstStyle/>
        <a:p>
          <a:pPr rtl="0"/>
          <a:r>
            <a:rPr lang="en-US" sz="1400" smtClean="0">
              <a:latin typeface="Tahoma" panose="020B0604030504040204" pitchFamily="34" charset="0"/>
              <a:ea typeface="Tahoma" panose="020B0604030504040204" pitchFamily="34" charset="0"/>
              <a:cs typeface="Tahoma" panose="020B0604030504040204" pitchFamily="34" charset="0"/>
            </a:rPr>
            <a:t>Controllers contain the logic of your application. </a:t>
          </a:r>
          <a:endParaRPr lang="en-US" sz="1400">
            <a:latin typeface="Tahoma" panose="020B0604030504040204" pitchFamily="34" charset="0"/>
            <a:ea typeface="Tahoma" panose="020B0604030504040204" pitchFamily="34" charset="0"/>
            <a:cs typeface="Tahoma" panose="020B0604030504040204" pitchFamily="34" charset="0"/>
          </a:endParaRPr>
        </a:p>
      </dgm:t>
    </dgm:pt>
    <dgm:pt modelId="{5E2965D8-8EF8-4562-93AA-50053D6C5FE2}" type="parTrans" cxnId="{6A6A99F9-74AC-4FD2-9446-730B4088ABD9}">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0CDEAABC-41F4-4900-85A4-DF0D2E03C6FB}" type="sibTrans" cxnId="{6A6A99F9-74AC-4FD2-9446-730B4088ABD9}">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C3FEC595-A8F6-4211-A8C7-D5F614B1505B}">
      <dgm:prSet custT="1"/>
      <dgm:spPr/>
      <dgm:t>
        <a:bodyPr/>
        <a:lstStyle/>
        <a:p>
          <a:pPr rtl="0"/>
          <a:r>
            <a:rPr lang="en-US" sz="1400" smtClean="0">
              <a:latin typeface="Tahoma" panose="020B0604030504040204" pitchFamily="34" charset="0"/>
              <a:ea typeface="Tahoma" panose="020B0604030504040204" pitchFamily="34" charset="0"/>
              <a:cs typeface="Tahoma" panose="020B0604030504040204" pitchFamily="34" charset="0"/>
            </a:rPr>
            <a:t>Each controller can offer different functionality; controllers retrieve and modify data by accessing database tables through models; and they register variables and objects, which can be used in views. </a:t>
          </a:r>
          <a:endParaRPr lang="en-US" sz="1400">
            <a:latin typeface="Tahoma" panose="020B0604030504040204" pitchFamily="34" charset="0"/>
            <a:ea typeface="Tahoma" panose="020B0604030504040204" pitchFamily="34" charset="0"/>
            <a:cs typeface="Tahoma" panose="020B0604030504040204" pitchFamily="34" charset="0"/>
          </a:endParaRPr>
        </a:p>
      </dgm:t>
    </dgm:pt>
    <dgm:pt modelId="{5FBDBD81-FA34-4930-A888-D88895E7FCD2}" type="parTrans" cxnId="{AFF82BB2-4556-4DE1-8E9E-605A83324A99}">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1211DB92-E3FC-427A-AADE-BFCA3D5A043F}" type="sibTrans" cxnId="{AFF82BB2-4556-4DE1-8E9E-605A83324A99}">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93E006BE-C6A3-4CCF-8ACB-FEB8BD024BD4}">
      <dgm:prSet custT="1"/>
      <dgm:spPr/>
      <dgm:t>
        <a:bodyPr/>
        <a:lstStyle/>
        <a:p>
          <a:pPr rtl="0"/>
          <a:r>
            <a:rPr lang="en-US" sz="1400" smtClean="0">
              <a:latin typeface="Tahoma" panose="020B0604030504040204" pitchFamily="34" charset="0"/>
              <a:ea typeface="Tahoma" panose="020B0604030504040204" pitchFamily="34" charset="0"/>
              <a:cs typeface="Tahoma" panose="020B0604030504040204" pitchFamily="34" charset="0"/>
            </a:rPr>
            <a:t>Once request is received from client it executes the appropriate business logic from the model, decide which view to display based on the user's request and other factors, pass along the data that each view will need, or hand off control to another controller entirely. </a:t>
          </a:r>
          <a:endParaRPr lang="en-US" sz="1400">
            <a:latin typeface="Tahoma" panose="020B0604030504040204" pitchFamily="34" charset="0"/>
            <a:ea typeface="Tahoma" panose="020B0604030504040204" pitchFamily="34" charset="0"/>
            <a:cs typeface="Tahoma" panose="020B0604030504040204" pitchFamily="34" charset="0"/>
          </a:endParaRPr>
        </a:p>
      </dgm:t>
    </dgm:pt>
    <dgm:pt modelId="{F64B80D3-5832-46F7-9880-1CEA137AD6B5}" type="parTrans" cxnId="{602D0FE1-0209-41F4-A074-6B80F85FDD5C}">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7DC06402-89F9-47A9-9808-EAF7B2E41FE4}" type="sibTrans" cxnId="{602D0FE1-0209-41F4-A074-6B80F85FDD5C}">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88470272-E299-4F7A-8DD3-BE49EA722C6A}" type="pres">
      <dgm:prSet presAssocID="{7364513E-64F1-4ADC-97C8-5E8780D3F825}" presName="linear" presStyleCnt="0">
        <dgm:presLayoutVars>
          <dgm:animLvl val="lvl"/>
          <dgm:resizeHandles val="exact"/>
        </dgm:presLayoutVars>
      </dgm:prSet>
      <dgm:spPr/>
    </dgm:pt>
    <dgm:pt modelId="{5A41FECF-62F6-41B2-8463-D5DDFF2F6285}" type="pres">
      <dgm:prSet presAssocID="{A7C32923-8AAA-413B-A34A-43E5310EEC24}" presName="parentText" presStyleLbl="node1" presStyleIdx="0" presStyleCnt="5">
        <dgm:presLayoutVars>
          <dgm:chMax val="0"/>
          <dgm:bulletEnabled val="1"/>
        </dgm:presLayoutVars>
      </dgm:prSet>
      <dgm:spPr/>
    </dgm:pt>
    <dgm:pt modelId="{DFDA6F09-5D66-4EF4-A89D-4A1F16BAB415}" type="pres">
      <dgm:prSet presAssocID="{CC4F5298-6C5D-41FE-8694-DB2A50E6749C}" presName="spacer" presStyleCnt="0"/>
      <dgm:spPr/>
    </dgm:pt>
    <dgm:pt modelId="{225AB2A9-FACE-42B0-8909-62D6DF5D7EE3}" type="pres">
      <dgm:prSet presAssocID="{BF44D19F-314D-4339-B8EB-7D980E6C209A}" presName="parentText" presStyleLbl="node1" presStyleIdx="1" presStyleCnt="5">
        <dgm:presLayoutVars>
          <dgm:chMax val="0"/>
          <dgm:bulletEnabled val="1"/>
        </dgm:presLayoutVars>
      </dgm:prSet>
      <dgm:spPr/>
    </dgm:pt>
    <dgm:pt modelId="{050974AB-514A-4098-BAF3-747633A807C2}" type="pres">
      <dgm:prSet presAssocID="{F6F97F1E-0267-4D24-BB88-A55F0454B771}" presName="spacer" presStyleCnt="0"/>
      <dgm:spPr/>
    </dgm:pt>
    <dgm:pt modelId="{1F47F015-A9A2-46DB-945D-9F3E266AEE6B}" type="pres">
      <dgm:prSet presAssocID="{129A123D-AB69-48B3-9DB6-124973E17ECA}" presName="parentText" presStyleLbl="node1" presStyleIdx="2" presStyleCnt="5">
        <dgm:presLayoutVars>
          <dgm:chMax val="0"/>
          <dgm:bulletEnabled val="1"/>
        </dgm:presLayoutVars>
      </dgm:prSet>
      <dgm:spPr/>
    </dgm:pt>
    <dgm:pt modelId="{B8ED49C7-A981-4B35-81A3-E75D49DA15B0}" type="pres">
      <dgm:prSet presAssocID="{0CDEAABC-41F4-4900-85A4-DF0D2E03C6FB}" presName="spacer" presStyleCnt="0"/>
      <dgm:spPr/>
    </dgm:pt>
    <dgm:pt modelId="{D8684E0B-2BA8-420B-A388-06C2CD3E025E}" type="pres">
      <dgm:prSet presAssocID="{C3FEC595-A8F6-4211-A8C7-D5F614B1505B}" presName="parentText" presStyleLbl="node1" presStyleIdx="3" presStyleCnt="5">
        <dgm:presLayoutVars>
          <dgm:chMax val="0"/>
          <dgm:bulletEnabled val="1"/>
        </dgm:presLayoutVars>
      </dgm:prSet>
      <dgm:spPr/>
    </dgm:pt>
    <dgm:pt modelId="{2A45DDCB-5F5B-4F39-9034-5500D20E2527}" type="pres">
      <dgm:prSet presAssocID="{1211DB92-E3FC-427A-AADE-BFCA3D5A043F}" presName="spacer" presStyleCnt="0"/>
      <dgm:spPr/>
    </dgm:pt>
    <dgm:pt modelId="{553BFB17-3B34-4007-A787-B36B696E2881}" type="pres">
      <dgm:prSet presAssocID="{93E006BE-C6A3-4CCF-8ACB-FEB8BD024BD4}" presName="parentText" presStyleLbl="node1" presStyleIdx="4" presStyleCnt="5">
        <dgm:presLayoutVars>
          <dgm:chMax val="0"/>
          <dgm:bulletEnabled val="1"/>
        </dgm:presLayoutVars>
      </dgm:prSet>
      <dgm:spPr/>
    </dgm:pt>
  </dgm:ptLst>
  <dgm:cxnLst>
    <dgm:cxn modelId="{7779F05F-1689-4C77-8678-47DBE43046A2}" type="presOf" srcId="{7364513E-64F1-4ADC-97C8-5E8780D3F825}" destId="{88470272-E299-4F7A-8DD3-BE49EA722C6A}" srcOrd="0" destOrd="0" presId="urn:microsoft.com/office/officeart/2005/8/layout/vList2"/>
    <dgm:cxn modelId="{2EA06B05-DE59-4FEC-B812-0836A37E9449}" type="presOf" srcId="{93E006BE-C6A3-4CCF-8ACB-FEB8BD024BD4}" destId="{553BFB17-3B34-4007-A787-B36B696E2881}" srcOrd="0" destOrd="0" presId="urn:microsoft.com/office/officeart/2005/8/layout/vList2"/>
    <dgm:cxn modelId="{C1E5D8E1-A3E5-43E9-AEA9-AFF600804D94}" srcId="{7364513E-64F1-4ADC-97C8-5E8780D3F825}" destId="{A7C32923-8AAA-413B-A34A-43E5310EEC24}" srcOrd="0" destOrd="0" parTransId="{A9ECDD6B-641C-4192-A778-A86E9F4B538A}" sibTransId="{CC4F5298-6C5D-41FE-8694-DB2A50E6749C}"/>
    <dgm:cxn modelId="{AFF82BB2-4556-4DE1-8E9E-605A83324A99}" srcId="{7364513E-64F1-4ADC-97C8-5E8780D3F825}" destId="{C3FEC595-A8F6-4211-A8C7-D5F614B1505B}" srcOrd="3" destOrd="0" parTransId="{5FBDBD81-FA34-4930-A888-D88895E7FCD2}" sibTransId="{1211DB92-E3FC-427A-AADE-BFCA3D5A043F}"/>
    <dgm:cxn modelId="{7305E969-5659-4999-BCE5-7824E9AB41EC}" type="presOf" srcId="{BF44D19F-314D-4339-B8EB-7D980E6C209A}" destId="{225AB2A9-FACE-42B0-8909-62D6DF5D7EE3}" srcOrd="0" destOrd="0" presId="urn:microsoft.com/office/officeart/2005/8/layout/vList2"/>
    <dgm:cxn modelId="{F266B449-6023-412D-898E-20F69F84921B}" type="presOf" srcId="{129A123D-AB69-48B3-9DB6-124973E17ECA}" destId="{1F47F015-A9A2-46DB-945D-9F3E266AEE6B}" srcOrd="0" destOrd="0" presId="urn:microsoft.com/office/officeart/2005/8/layout/vList2"/>
    <dgm:cxn modelId="{D160A0B4-CB02-4038-8F6D-37DAA95BA265}" type="presOf" srcId="{C3FEC595-A8F6-4211-A8C7-D5F614B1505B}" destId="{D8684E0B-2BA8-420B-A388-06C2CD3E025E}" srcOrd="0" destOrd="0" presId="urn:microsoft.com/office/officeart/2005/8/layout/vList2"/>
    <dgm:cxn modelId="{6A6A99F9-74AC-4FD2-9446-730B4088ABD9}" srcId="{7364513E-64F1-4ADC-97C8-5E8780D3F825}" destId="{129A123D-AB69-48B3-9DB6-124973E17ECA}" srcOrd="2" destOrd="0" parTransId="{5E2965D8-8EF8-4562-93AA-50053D6C5FE2}" sibTransId="{0CDEAABC-41F4-4900-85A4-DF0D2E03C6FB}"/>
    <dgm:cxn modelId="{602D0FE1-0209-41F4-A074-6B80F85FDD5C}" srcId="{7364513E-64F1-4ADC-97C8-5E8780D3F825}" destId="{93E006BE-C6A3-4CCF-8ACB-FEB8BD024BD4}" srcOrd="4" destOrd="0" parTransId="{F64B80D3-5832-46F7-9880-1CEA137AD6B5}" sibTransId="{7DC06402-89F9-47A9-9808-EAF7B2E41FE4}"/>
    <dgm:cxn modelId="{C9AD11D6-DD96-4FAA-BB7B-95B797AB715D}" srcId="{7364513E-64F1-4ADC-97C8-5E8780D3F825}" destId="{BF44D19F-314D-4339-B8EB-7D980E6C209A}" srcOrd="1" destOrd="0" parTransId="{ADAD50F1-19BB-49CA-AC96-6CCB9D1B626F}" sibTransId="{F6F97F1E-0267-4D24-BB88-A55F0454B771}"/>
    <dgm:cxn modelId="{B0772187-49AE-4048-A15E-4C93C2448A56}" type="presOf" srcId="{A7C32923-8AAA-413B-A34A-43E5310EEC24}" destId="{5A41FECF-62F6-41B2-8463-D5DDFF2F6285}" srcOrd="0" destOrd="0" presId="urn:microsoft.com/office/officeart/2005/8/layout/vList2"/>
    <dgm:cxn modelId="{74031616-0A15-47ED-B240-66CEE3EFCC7B}" type="presParOf" srcId="{88470272-E299-4F7A-8DD3-BE49EA722C6A}" destId="{5A41FECF-62F6-41B2-8463-D5DDFF2F6285}" srcOrd="0" destOrd="0" presId="urn:microsoft.com/office/officeart/2005/8/layout/vList2"/>
    <dgm:cxn modelId="{19CBB261-034C-4E09-A6B4-286AD9F7260F}" type="presParOf" srcId="{88470272-E299-4F7A-8DD3-BE49EA722C6A}" destId="{DFDA6F09-5D66-4EF4-A89D-4A1F16BAB415}" srcOrd="1" destOrd="0" presId="urn:microsoft.com/office/officeart/2005/8/layout/vList2"/>
    <dgm:cxn modelId="{27F78512-5BA6-4255-B1E3-646470F2DB75}" type="presParOf" srcId="{88470272-E299-4F7A-8DD3-BE49EA722C6A}" destId="{225AB2A9-FACE-42B0-8909-62D6DF5D7EE3}" srcOrd="2" destOrd="0" presId="urn:microsoft.com/office/officeart/2005/8/layout/vList2"/>
    <dgm:cxn modelId="{D304D07B-AC7C-4200-A134-18C2DF7A713C}" type="presParOf" srcId="{88470272-E299-4F7A-8DD3-BE49EA722C6A}" destId="{050974AB-514A-4098-BAF3-747633A807C2}" srcOrd="3" destOrd="0" presId="urn:microsoft.com/office/officeart/2005/8/layout/vList2"/>
    <dgm:cxn modelId="{77CC00D9-B5A0-4749-A8D9-1844AA06EF10}" type="presParOf" srcId="{88470272-E299-4F7A-8DD3-BE49EA722C6A}" destId="{1F47F015-A9A2-46DB-945D-9F3E266AEE6B}" srcOrd="4" destOrd="0" presId="urn:microsoft.com/office/officeart/2005/8/layout/vList2"/>
    <dgm:cxn modelId="{D524DD53-39D5-4434-A26D-13731EE000BC}" type="presParOf" srcId="{88470272-E299-4F7A-8DD3-BE49EA722C6A}" destId="{B8ED49C7-A981-4B35-81A3-E75D49DA15B0}" srcOrd="5" destOrd="0" presId="urn:microsoft.com/office/officeart/2005/8/layout/vList2"/>
    <dgm:cxn modelId="{86159528-EE15-45AA-8237-95059B6F1B60}" type="presParOf" srcId="{88470272-E299-4F7A-8DD3-BE49EA722C6A}" destId="{D8684E0B-2BA8-420B-A388-06C2CD3E025E}" srcOrd="6" destOrd="0" presId="urn:microsoft.com/office/officeart/2005/8/layout/vList2"/>
    <dgm:cxn modelId="{62127C05-9F15-4904-8DE0-2C8E03C7BD6C}" type="presParOf" srcId="{88470272-E299-4F7A-8DD3-BE49EA722C6A}" destId="{2A45DDCB-5F5B-4F39-9034-5500D20E2527}" srcOrd="7" destOrd="0" presId="urn:microsoft.com/office/officeart/2005/8/layout/vList2"/>
    <dgm:cxn modelId="{F1B3BA8C-35A3-4105-B66D-C6C501FCBDB0}" type="presParOf" srcId="{88470272-E299-4F7A-8DD3-BE49EA722C6A}" destId="{553BFB17-3B34-4007-A787-B36B696E288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B44AD6-554E-4B8C-BE89-B8FB1D9C49B7}" type="doc">
      <dgm:prSet loTypeId="urn:microsoft.com/office/officeart/2005/8/layout/rings+Icon" loCatId="officeonline" qsTypeId="urn:microsoft.com/office/officeart/2005/8/quickstyle/3d7" qsCatId="3D" csTypeId="urn:microsoft.com/office/officeart/2005/8/colors/accent1_2" csCatId="accent1" phldr="1"/>
      <dgm:spPr/>
      <dgm:t>
        <a:bodyPr/>
        <a:lstStyle/>
        <a:p>
          <a:endParaRPr lang="en-US"/>
        </a:p>
      </dgm:t>
    </dgm:pt>
    <dgm:pt modelId="{340C7ABC-564B-484D-AC70-46661ACA065E}">
      <dgm:prSet phldrT="[Text]"/>
      <dgm:spPr/>
      <dgm:t>
        <a:bodyPr/>
        <a:lstStyle/>
        <a:p>
          <a:r>
            <a:rPr lang="en-US" dirty="0" smtClean="0"/>
            <a:t>Separation of Concerns</a:t>
          </a:r>
          <a:endParaRPr lang="en-US" dirty="0"/>
        </a:p>
      </dgm:t>
    </dgm:pt>
    <dgm:pt modelId="{4A87E758-BA14-42D5-B390-F63381CFB344}" type="parTrans" cxnId="{07BD8199-4B08-4555-B911-55C0E49E538C}">
      <dgm:prSet/>
      <dgm:spPr/>
      <dgm:t>
        <a:bodyPr/>
        <a:lstStyle/>
        <a:p>
          <a:endParaRPr lang="en-US"/>
        </a:p>
      </dgm:t>
    </dgm:pt>
    <dgm:pt modelId="{EC0585B3-5D68-4F34-B4E7-473F3C208597}" type="sibTrans" cxnId="{07BD8199-4B08-4555-B911-55C0E49E538C}">
      <dgm:prSet/>
      <dgm:spPr/>
      <dgm:t>
        <a:bodyPr/>
        <a:lstStyle/>
        <a:p>
          <a:endParaRPr lang="en-US"/>
        </a:p>
      </dgm:t>
    </dgm:pt>
    <dgm:pt modelId="{C2E6D50B-E149-40A5-99F3-218BC15C92EB}">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Highly Organized and Maintainable</a:t>
          </a:r>
          <a:endParaRPr lang="en-US" dirty="0"/>
        </a:p>
      </dgm:t>
    </dgm:pt>
    <dgm:pt modelId="{1FC62B13-24BB-4D1B-8143-A97FAEBF1C5E}" type="parTrans" cxnId="{ACCC53D9-0A20-4A07-9CE8-1306908A3B60}">
      <dgm:prSet/>
      <dgm:spPr/>
      <dgm:t>
        <a:bodyPr/>
        <a:lstStyle/>
        <a:p>
          <a:endParaRPr lang="en-US"/>
        </a:p>
      </dgm:t>
    </dgm:pt>
    <dgm:pt modelId="{B84CF109-4FBA-43D6-8474-865565A10CDE}" type="sibTrans" cxnId="{ACCC53D9-0A20-4A07-9CE8-1306908A3B60}">
      <dgm:prSet/>
      <dgm:spPr/>
      <dgm:t>
        <a:bodyPr/>
        <a:lstStyle/>
        <a:p>
          <a:endParaRPr lang="en-US"/>
        </a:p>
      </dgm:t>
    </dgm:pt>
    <dgm:pt modelId="{A9B8144B-F6DC-4E23-ABEB-606BE7DE0181}">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smtClean="0"/>
            <a:t>Change Accommodation</a:t>
          </a:r>
          <a:endParaRPr lang="en-US" dirty="0"/>
        </a:p>
      </dgm:t>
    </dgm:pt>
    <dgm:pt modelId="{05F31D55-546E-438A-8BE2-E5AA747C00D2}" type="parTrans" cxnId="{A7D09109-905F-47B7-9B18-B52369784E3A}">
      <dgm:prSet/>
      <dgm:spPr/>
      <dgm:t>
        <a:bodyPr/>
        <a:lstStyle/>
        <a:p>
          <a:endParaRPr lang="en-US"/>
        </a:p>
      </dgm:t>
    </dgm:pt>
    <dgm:pt modelId="{13260695-BE96-47AB-8EBF-5EC983895140}" type="sibTrans" cxnId="{A7D09109-905F-47B7-9B18-B52369784E3A}">
      <dgm:prSet/>
      <dgm:spPr/>
      <dgm:t>
        <a:bodyPr/>
        <a:lstStyle/>
        <a:p>
          <a:endParaRPr lang="en-US"/>
        </a:p>
      </dgm:t>
    </dgm:pt>
    <dgm:pt modelId="{8E3DAB53-CABF-4F99-8756-449152DC32C3}">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smtClean="0"/>
            <a:t>Multiple View Support</a:t>
          </a:r>
          <a:endParaRPr lang="en-US" dirty="0"/>
        </a:p>
      </dgm:t>
    </dgm:pt>
    <dgm:pt modelId="{10C91EDA-BBEE-446B-91B4-40A2FAD2AE15}" type="parTrans" cxnId="{C2324811-D781-4996-9887-DD69681361F8}">
      <dgm:prSet/>
      <dgm:spPr/>
      <dgm:t>
        <a:bodyPr/>
        <a:lstStyle/>
        <a:p>
          <a:endParaRPr lang="en-US"/>
        </a:p>
      </dgm:t>
    </dgm:pt>
    <dgm:pt modelId="{EB31585A-1FBA-4B9C-BA47-84D706D4E029}" type="sibTrans" cxnId="{C2324811-D781-4996-9887-DD69681361F8}">
      <dgm:prSet/>
      <dgm:spPr/>
      <dgm:t>
        <a:bodyPr/>
        <a:lstStyle/>
        <a:p>
          <a:endParaRPr lang="en-US"/>
        </a:p>
      </dgm:t>
    </dgm:pt>
    <dgm:pt modelId="{2DDD7728-A2D8-4835-8EAC-F85E4C1E6710}">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Parallel development by separate teams</a:t>
          </a:r>
          <a:endParaRPr lang="en-US" dirty="0"/>
        </a:p>
      </dgm:t>
    </dgm:pt>
    <dgm:pt modelId="{466AF381-BF23-4757-A0B6-5A795B5A82FB}" type="parTrans" cxnId="{CFA873ED-1CCA-4AE7-BCC7-3B6B6FF66A72}">
      <dgm:prSet/>
      <dgm:spPr/>
      <dgm:t>
        <a:bodyPr/>
        <a:lstStyle/>
        <a:p>
          <a:endParaRPr lang="en-US"/>
        </a:p>
      </dgm:t>
    </dgm:pt>
    <dgm:pt modelId="{CD695EE5-007D-4905-932E-82C2DE8C3D9E}" type="sibTrans" cxnId="{CFA873ED-1CCA-4AE7-BCC7-3B6B6FF66A72}">
      <dgm:prSet/>
      <dgm:spPr/>
      <dgm:t>
        <a:bodyPr/>
        <a:lstStyle/>
        <a:p>
          <a:endParaRPr lang="en-US"/>
        </a:p>
      </dgm:t>
    </dgm:pt>
    <dgm:pt modelId="{1C6A09A9-2EAF-4C7A-982C-1A1C11D88507}" type="pres">
      <dgm:prSet presAssocID="{5AB44AD6-554E-4B8C-BE89-B8FB1D9C49B7}" presName="Name0" presStyleCnt="0">
        <dgm:presLayoutVars>
          <dgm:chMax val="7"/>
          <dgm:dir/>
          <dgm:resizeHandles val="exact"/>
        </dgm:presLayoutVars>
      </dgm:prSet>
      <dgm:spPr/>
      <dgm:t>
        <a:bodyPr/>
        <a:lstStyle/>
        <a:p>
          <a:endParaRPr lang="en-US"/>
        </a:p>
      </dgm:t>
    </dgm:pt>
    <dgm:pt modelId="{82577A40-CC36-4460-81CF-9907B7E6FFC1}" type="pres">
      <dgm:prSet presAssocID="{5AB44AD6-554E-4B8C-BE89-B8FB1D9C49B7}" presName="ellipse1" presStyleLbl="vennNode1" presStyleIdx="0" presStyleCnt="5">
        <dgm:presLayoutVars>
          <dgm:bulletEnabled val="1"/>
        </dgm:presLayoutVars>
      </dgm:prSet>
      <dgm:spPr/>
      <dgm:t>
        <a:bodyPr/>
        <a:lstStyle/>
        <a:p>
          <a:endParaRPr lang="en-US"/>
        </a:p>
      </dgm:t>
    </dgm:pt>
    <dgm:pt modelId="{E1AC890D-55D5-4A1A-BF6F-5DB6A8368F7D}" type="pres">
      <dgm:prSet presAssocID="{5AB44AD6-554E-4B8C-BE89-B8FB1D9C49B7}" presName="ellipse2" presStyleLbl="vennNode1" presStyleIdx="1" presStyleCnt="5">
        <dgm:presLayoutVars>
          <dgm:bulletEnabled val="1"/>
        </dgm:presLayoutVars>
      </dgm:prSet>
      <dgm:spPr/>
      <dgm:t>
        <a:bodyPr/>
        <a:lstStyle/>
        <a:p>
          <a:endParaRPr lang="en-US"/>
        </a:p>
      </dgm:t>
    </dgm:pt>
    <dgm:pt modelId="{302FC2E2-D2BA-449C-A014-02B231B33D74}" type="pres">
      <dgm:prSet presAssocID="{5AB44AD6-554E-4B8C-BE89-B8FB1D9C49B7}" presName="ellipse3" presStyleLbl="vennNode1" presStyleIdx="2" presStyleCnt="5">
        <dgm:presLayoutVars>
          <dgm:bulletEnabled val="1"/>
        </dgm:presLayoutVars>
      </dgm:prSet>
      <dgm:spPr/>
      <dgm:t>
        <a:bodyPr/>
        <a:lstStyle/>
        <a:p>
          <a:endParaRPr lang="en-US"/>
        </a:p>
      </dgm:t>
    </dgm:pt>
    <dgm:pt modelId="{3DF6C899-2C36-42F6-AC9A-D09AF2A0CF20}" type="pres">
      <dgm:prSet presAssocID="{5AB44AD6-554E-4B8C-BE89-B8FB1D9C49B7}" presName="ellipse4" presStyleLbl="vennNode1" presStyleIdx="3" presStyleCnt="5">
        <dgm:presLayoutVars>
          <dgm:bulletEnabled val="1"/>
        </dgm:presLayoutVars>
      </dgm:prSet>
      <dgm:spPr/>
      <dgm:t>
        <a:bodyPr/>
        <a:lstStyle/>
        <a:p>
          <a:endParaRPr lang="en-US"/>
        </a:p>
      </dgm:t>
    </dgm:pt>
    <dgm:pt modelId="{0A38BD30-9C19-48FC-AFF5-0C7485ECEAA3}" type="pres">
      <dgm:prSet presAssocID="{5AB44AD6-554E-4B8C-BE89-B8FB1D9C49B7}" presName="ellipse5" presStyleLbl="vennNode1" presStyleIdx="4" presStyleCnt="5">
        <dgm:presLayoutVars>
          <dgm:bulletEnabled val="1"/>
        </dgm:presLayoutVars>
      </dgm:prSet>
      <dgm:spPr/>
      <dgm:t>
        <a:bodyPr/>
        <a:lstStyle/>
        <a:p>
          <a:endParaRPr lang="en-US"/>
        </a:p>
      </dgm:t>
    </dgm:pt>
  </dgm:ptLst>
  <dgm:cxnLst>
    <dgm:cxn modelId="{C2324811-D781-4996-9887-DD69681361F8}" srcId="{5AB44AD6-554E-4B8C-BE89-B8FB1D9C49B7}" destId="{8E3DAB53-CABF-4F99-8756-449152DC32C3}" srcOrd="1" destOrd="0" parTransId="{10C91EDA-BBEE-446B-91B4-40A2FAD2AE15}" sibTransId="{EB31585A-1FBA-4B9C-BA47-84D706D4E029}"/>
    <dgm:cxn modelId="{272E1F00-0B43-43F2-AC25-BF79E7127D0B}" type="presOf" srcId="{8E3DAB53-CABF-4F99-8756-449152DC32C3}" destId="{E1AC890D-55D5-4A1A-BF6F-5DB6A8368F7D}" srcOrd="0" destOrd="0" presId="urn:microsoft.com/office/officeart/2005/8/layout/rings+Icon"/>
    <dgm:cxn modelId="{450C833B-6DE8-4F58-8328-B83E3859FB71}" type="presOf" srcId="{C2E6D50B-E149-40A5-99F3-218BC15C92EB}" destId="{3DF6C899-2C36-42F6-AC9A-D09AF2A0CF20}" srcOrd="0" destOrd="0" presId="urn:microsoft.com/office/officeart/2005/8/layout/rings+Icon"/>
    <dgm:cxn modelId="{9DE74A15-5E8A-474E-A3D9-4DC2A97F9F1D}" type="presOf" srcId="{2DDD7728-A2D8-4835-8EAC-F85E4C1E6710}" destId="{302FC2E2-D2BA-449C-A014-02B231B33D74}" srcOrd="0" destOrd="0" presId="urn:microsoft.com/office/officeart/2005/8/layout/rings+Icon"/>
    <dgm:cxn modelId="{CC8D5ADE-DC75-4FDC-AF12-5075C1C8643F}" type="presOf" srcId="{340C7ABC-564B-484D-AC70-46661ACA065E}" destId="{82577A40-CC36-4460-81CF-9907B7E6FFC1}" srcOrd="0" destOrd="0" presId="urn:microsoft.com/office/officeart/2005/8/layout/rings+Icon"/>
    <dgm:cxn modelId="{07BF4DBB-CB39-46F9-AE51-6B3E012EEE48}" type="presOf" srcId="{A9B8144B-F6DC-4E23-ABEB-606BE7DE0181}" destId="{0A38BD30-9C19-48FC-AFF5-0C7485ECEAA3}" srcOrd="0" destOrd="0" presId="urn:microsoft.com/office/officeart/2005/8/layout/rings+Icon"/>
    <dgm:cxn modelId="{6264B2A1-2A48-4BCC-A3EF-44ED43A5FB92}" type="presOf" srcId="{5AB44AD6-554E-4B8C-BE89-B8FB1D9C49B7}" destId="{1C6A09A9-2EAF-4C7A-982C-1A1C11D88507}" srcOrd="0" destOrd="0" presId="urn:microsoft.com/office/officeart/2005/8/layout/rings+Icon"/>
    <dgm:cxn modelId="{ACCC53D9-0A20-4A07-9CE8-1306908A3B60}" srcId="{5AB44AD6-554E-4B8C-BE89-B8FB1D9C49B7}" destId="{C2E6D50B-E149-40A5-99F3-218BC15C92EB}" srcOrd="3" destOrd="0" parTransId="{1FC62B13-24BB-4D1B-8143-A97FAEBF1C5E}" sibTransId="{B84CF109-4FBA-43D6-8474-865565A10CDE}"/>
    <dgm:cxn modelId="{A7D09109-905F-47B7-9B18-B52369784E3A}" srcId="{5AB44AD6-554E-4B8C-BE89-B8FB1D9C49B7}" destId="{A9B8144B-F6DC-4E23-ABEB-606BE7DE0181}" srcOrd="4" destOrd="0" parTransId="{05F31D55-546E-438A-8BE2-E5AA747C00D2}" sibTransId="{13260695-BE96-47AB-8EBF-5EC983895140}"/>
    <dgm:cxn modelId="{07BD8199-4B08-4555-B911-55C0E49E538C}" srcId="{5AB44AD6-554E-4B8C-BE89-B8FB1D9C49B7}" destId="{340C7ABC-564B-484D-AC70-46661ACA065E}" srcOrd="0" destOrd="0" parTransId="{4A87E758-BA14-42D5-B390-F63381CFB344}" sibTransId="{EC0585B3-5D68-4F34-B4E7-473F3C208597}"/>
    <dgm:cxn modelId="{CFA873ED-1CCA-4AE7-BCC7-3B6B6FF66A72}" srcId="{5AB44AD6-554E-4B8C-BE89-B8FB1D9C49B7}" destId="{2DDD7728-A2D8-4835-8EAC-F85E4C1E6710}" srcOrd="2" destOrd="0" parTransId="{466AF381-BF23-4757-A0B6-5A795B5A82FB}" sibTransId="{CD695EE5-007D-4905-932E-82C2DE8C3D9E}"/>
    <dgm:cxn modelId="{A949EEA4-C21D-4249-85A3-AC6548D32269}" type="presParOf" srcId="{1C6A09A9-2EAF-4C7A-982C-1A1C11D88507}" destId="{82577A40-CC36-4460-81CF-9907B7E6FFC1}" srcOrd="0" destOrd="0" presId="urn:microsoft.com/office/officeart/2005/8/layout/rings+Icon"/>
    <dgm:cxn modelId="{49DB6985-E26B-434B-B98E-B21538339E31}" type="presParOf" srcId="{1C6A09A9-2EAF-4C7A-982C-1A1C11D88507}" destId="{E1AC890D-55D5-4A1A-BF6F-5DB6A8368F7D}" srcOrd="1" destOrd="0" presId="urn:microsoft.com/office/officeart/2005/8/layout/rings+Icon"/>
    <dgm:cxn modelId="{D3741E5A-8613-4D7E-927F-2B43C9F76786}" type="presParOf" srcId="{1C6A09A9-2EAF-4C7A-982C-1A1C11D88507}" destId="{302FC2E2-D2BA-449C-A014-02B231B33D74}" srcOrd="2" destOrd="0" presId="urn:microsoft.com/office/officeart/2005/8/layout/rings+Icon"/>
    <dgm:cxn modelId="{9D47A14E-D04C-460C-A042-1D6B87D5C3A3}" type="presParOf" srcId="{1C6A09A9-2EAF-4C7A-982C-1A1C11D88507}" destId="{3DF6C899-2C36-42F6-AC9A-D09AF2A0CF20}" srcOrd="3" destOrd="0" presId="urn:microsoft.com/office/officeart/2005/8/layout/rings+Icon"/>
    <dgm:cxn modelId="{04294E44-1B72-4147-BBFE-2DA219332651}" type="presParOf" srcId="{1C6A09A9-2EAF-4C7A-982C-1A1C11D88507}" destId="{0A38BD30-9C19-48FC-AFF5-0C7485ECEAA3}" srcOrd="4"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34DBFC-853C-4E14-9FA1-0C93AD712E6F}">
      <dsp:nvSpPr>
        <dsp:cNvPr id="0" name=""/>
        <dsp:cNvSpPr/>
      </dsp:nvSpPr>
      <dsp:spPr>
        <a:xfrm>
          <a:off x="0" y="58370"/>
          <a:ext cx="6416329" cy="599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latin typeface="Tahoma" panose="020B0604030504040204" pitchFamily="34" charset="0"/>
              <a:ea typeface="Tahoma" panose="020B0604030504040204" pitchFamily="34" charset="0"/>
              <a:cs typeface="Tahoma" panose="020B0604030504040204" pitchFamily="34" charset="0"/>
            </a:rPr>
            <a:t>MVC is acronym for Model-View-Controller</a:t>
          </a:r>
          <a:endParaRPr lang="en-US" sz="1400" kern="1200" dirty="0">
            <a:latin typeface="Tahoma" panose="020B0604030504040204" pitchFamily="34" charset="0"/>
            <a:ea typeface="Tahoma" panose="020B0604030504040204" pitchFamily="34" charset="0"/>
            <a:cs typeface="Tahoma" panose="020B0604030504040204" pitchFamily="34" charset="0"/>
          </a:endParaRPr>
        </a:p>
      </dsp:txBody>
      <dsp:txXfrm>
        <a:off x="29243" y="87613"/>
        <a:ext cx="6357843" cy="540554"/>
      </dsp:txXfrm>
    </dsp:sp>
    <dsp:sp modelId="{C3A16C8A-FE19-402E-9C41-8543E0C21CE2}">
      <dsp:nvSpPr>
        <dsp:cNvPr id="0" name=""/>
        <dsp:cNvSpPr/>
      </dsp:nvSpPr>
      <dsp:spPr>
        <a:xfrm>
          <a:off x="0" y="755360"/>
          <a:ext cx="6416329" cy="599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latin typeface="Tahoma" panose="020B0604030504040204" pitchFamily="34" charset="0"/>
              <a:ea typeface="Tahoma" panose="020B0604030504040204" pitchFamily="34" charset="0"/>
              <a:cs typeface="Tahoma" panose="020B0604030504040204" pitchFamily="34" charset="0"/>
            </a:rPr>
            <a:t>A software design pattern for developing web and desktop applications</a:t>
          </a:r>
          <a:endParaRPr lang="en-US" sz="1400" kern="1200">
            <a:latin typeface="Tahoma" panose="020B0604030504040204" pitchFamily="34" charset="0"/>
            <a:ea typeface="Tahoma" panose="020B0604030504040204" pitchFamily="34" charset="0"/>
            <a:cs typeface="Tahoma" panose="020B0604030504040204" pitchFamily="34" charset="0"/>
          </a:endParaRPr>
        </a:p>
      </dsp:txBody>
      <dsp:txXfrm>
        <a:off x="29243" y="784603"/>
        <a:ext cx="6357843" cy="540554"/>
      </dsp:txXfrm>
    </dsp:sp>
    <dsp:sp modelId="{498C6C79-5D4B-4BBC-BCA3-BD043C4F6AC0}">
      <dsp:nvSpPr>
        <dsp:cNvPr id="0" name=""/>
        <dsp:cNvSpPr/>
      </dsp:nvSpPr>
      <dsp:spPr>
        <a:xfrm>
          <a:off x="0" y="1443513"/>
          <a:ext cx="6416329" cy="599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latin typeface="Tahoma" panose="020B0604030504040204" pitchFamily="34" charset="0"/>
              <a:ea typeface="Tahoma" panose="020B0604030504040204" pitchFamily="34" charset="0"/>
              <a:cs typeface="Tahoma" panose="020B0604030504040204" pitchFamily="34" charset="0"/>
            </a:rPr>
            <a:t>In simple words, a better way of separating the logic of your application from the display.</a:t>
          </a:r>
          <a:endParaRPr lang="en-US" sz="1400" kern="1200" dirty="0">
            <a:latin typeface="Tahoma" panose="020B0604030504040204" pitchFamily="34" charset="0"/>
            <a:ea typeface="Tahoma" panose="020B0604030504040204" pitchFamily="34" charset="0"/>
            <a:cs typeface="Tahoma" panose="020B0604030504040204" pitchFamily="34" charset="0"/>
          </a:endParaRPr>
        </a:p>
      </dsp:txBody>
      <dsp:txXfrm>
        <a:off x="29243" y="1472756"/>
        <a:ext cx="6357843" cy="540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138E5-8984-4338-8A0D-4CA0D4AD5EDD}">
      <dsp:nvSpPr>
        <dsp:cNvPr id="0" name=""/>
        <dsp:cNvSpPr/>
      </dsp:nvSpPr>
      <dsp:spPr>
        <a:xfrm>
          <a:off x="0" y="1177"/>
          <a:ext cx="6903620" cy="761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latin typeface="Tahoma" panose="020B0604030504040204" pitchFamily="34" charset="0"/>
              <a:ea typeface="Tahoma" panose="020B0604030504040204" pitchFamily="34" charset="0"/>
              <a:cs typeface="Tahoma" panose="020B0604030504040204" pitchFamily="34" charset="0"/>
            </a:rPr>
            <a:t>Data access routines and some business logic can be defined in the model. </a:t>
          </a:r>
          <a:endParaRPr lang="en-US" sz="1400" kern="1200">
            <a:latin typeface="Tahoma" panose="020B0604030504040204" pitchFamily="34" charset="0"/>
            <a:ea typeface="Tahoma" panose="020B0604030504040204" pitchFamily="34" charset="0"/>
            <a:cs typeface="Tahoma" panose="020B0604030504040204" pitchFamily="34" charset="0"/>
          </a:endParaRPr>
        </a:p>
      </dsp:txBody>
      <dsp:txXfrm>
        <a:off x="37182" y="38359"/>
        <a:ext cx="6829256" cy="687306"/>
      </dsp:txXfrm>
    </dsp:sp>
    <dsp:sp modelId="{B77F509B-C6DA-4F60-9ACA-9A1A1C5ACD7C}">
      <dsp:nvSpPr>
        <dsp:cNvPr id="0" name=""/>
        <dsp:cNvSpPr/>
      </dsp:nvSpPr>
      <dsp:spPr>
        <a:xfrm>
          <a:off x="0" y="852127"/>
          <a:ext cx="6903620" cy="761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latin typeface="Tahoma" panose="020B0604030504040204" pitchFamily="34" charset="0"/>
              <a:ea typeface="Tahoma" panose="020B0604030504040204" pitchFamily="34" charset="0"/>
              <a:cs typeface="Tahoma" panose="020B0604030504040204" pitchFamily="34" charset="0"/>
            </a:rPr>
            <a:t>Model is responsible for providing the data from the database and saving the data into the data store. </a:t>
          </a:r>
          <a:endParaRPr lang="en-US" sz="1400" kern="1200">
            <a:latin typeface="Tahoma" panose="020B0604030504040204" pitchFamily="34" charset="0"/>
            <a:ea typeface="Tahoma" panose="020B0604030504040204" pitchFamily="34" charset="0"/>
            <a:cs typeface="Tahoma" panose="020B0604030504040204" pitchFamily="34" charset="0"/>
          </a:endParaRPr>
        </a:p>
      </dsp:txBody>
      <dsp:txXfrm>
        <a:off x="37182" y="889309"/>
        <a:ext cx="6829256" cy="687306"/>
      </dsp:txXfrm>
    </dsp:sp>
    <dsp:sp modelId="{D51F7E0F-262A-4C83-9866-237E7525BFB5}">
      <dsp:nvSpPr>
        <dsp:cNvPr id="0" name=""/>
        <dsp:cNvSpPr/>
      </dsp:nvSpPr>
      <dsp:spPr>
        <a:xfrm>
          <a:off x="0" y="1703078"/>
          <a:ext cx="6903620" cy="761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latin typeface="Tahoma" panose="020B0604030504040204" pitchFamily="34" charset="0"/>
              <a:ea typeface="Tahoma" panose="020B0604030504040204" pitchFamily="34" charset="0"/>
              <a:cs typeface="Tahoma" panose="020B0604030504040204" pitchFamily="34" charset="0"/>
            </a:rPr>
            <a:t>Models are active representations of database tables: they can connect to your database, query it (if instructed to do so by a controller) and save data to the database. </a:t>
          </a:r>
          <a:endParaRPr lang="en-US" sz="1400" kern="1200" dirty="0">
            <a:latin typeface="Tahoma" panose="020B0604030504040204" pitchFamily="34" charset="0"/>
            <a:ea typeface="Tahoma" panose="020B0604030504040204" pitchFamily="34" charset="0"/>
            <a:cs typeface="Tahoma" panose="020B0604030504040204" pitchFamily="34" charset="0"/>
          </a:endParaRPr>
        </a:p>
      </dsp:txBody>
      <dsp:txXfrm>
        <a:off x="37182" y="1740260"/>
        <a:ext cx="6829256" cy="687306"/>
      </dsp:txXfrm>
    </dsp:sp>
    <dsp:sp modelId="{0BF76900-1EC7-4BA2-AB53-C3CCE8021BEE}">
      <dsp:nvSpPr>
        <dsp:cNvPr id="0" name=""/>
        <dsp:cNvSpPr/>
      </dsp:nvSpPr>
      <dsp:spPr>
        <a:xfrm>
          <a:off x="0" y="2554028"/>
          <a:ext cx="6903620" cy="761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latin typeface="Tahoma" panose="020B0604030504040204" pitchFamily="34" charset="0"/>
              <a:ea typeface="Tahoma" panose="020B0604030504040204" pitchFamily="34" charset="0"/>
              <a:cs typeface="Tahoma" panose="020B0604030504040204" pitchFamily="34" charset="0"/>
            </a:rPr>
            <a:t>No interaction between models and views: all the logic is handled by controllers.</a:t>
          </a:r>
          <a:endParaRPr lang="en-US" sz="1400" kern="1200" dirty="0">
            <a:latin typeface="Tahoma" panose="020B0604030504040204" pitchFamily="34" charset="0"/>
            <a:ea typeface="Tahoma" panose="020B0604030504040204" pitchFamily="34" charset="0"/>
            <a:cs typeface="Tahoma" panose="020B0604030504040204" pitchFamily="34" charset="0"/>
          </a:endParaRPr>
        </a:p>
      </dsp:txBody>
      <dsp:txXfrm>
        <a:off x="37182" y="2591210"/>
        <a:ext cx="6829256" cy="6873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1877F-D9EB-4B78-BC57-052854C4A59E}">
      <dsp:nvSpPr>
        <dsp:cNvPr id="0" name=""/>
        <dsp:cNvSpPr/>
      </dsp:nvSpPr>
      <dsp:spPr>
        <a:xfrm>
          <a:off x="0" y="1358"/>
          <a:ext cx="6952259" cy="7156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latin typeface="Tahoma" panose="020B0604030504040204" pitchFamily="34" charset="0"/>
              <a:ea typeface="Tahoma" panose="020B0604030504040204" pitchFamily="34" charset="0"/>
              <a:cs typeface="Tahoma" panose="020B0604030504040204" pitchFamily="34" charset="0"/>
            </a:rPr>
            <a:t>Views define exactly what is presented to the user. </a:t>
          </a:r>
          <a:endParaRPr lang="en-US" sz="1400" kern="1200">
            <a:latin typeface="Tahoma" panose="020B0604030504040204" pitchFamily="34" charset="0"/>
            <a:ea typeface="Tahoma" panose="020B0604030504040204" pitchFamily="34" charset="0"/>
            <a:cs typeface="Tahoma" panose="020B0604030504040204" pitchFamily="34" charset="0"/>
          </a:endParaRPr>
        </a:p>
      </dsp:txBody>
      <dsp:txXfrm>
        <a:off x="34936" y="36294"/>
        <a:ext cx="6882387" cy="645788"/>
      </dsp:txXfrm>
    </dsp:sp>
    <dsp:sp modelId="{CB47F7FA-1277-4C3E-A187-E017985EECBD}">
      <dsp:nvSpPr>
        <dsp:cNvPr id="0" name=""/>
        <dsp:cNvSpPr/>
      </dsp:nvSpPr>
      <dsp:spPr>
        <a:xfrm>
          <a:off x="0" y="731235"/>
          <a:ext cx="6952259" cy="7156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latin typeface="Tahoma" panose="020B0604030504040204" pitchFamily="34" charset="0"/>
              <a:ea typeface="Tahoma" panose="020B0604030504040204" pitchFamily="34" charset="0"/>
              <a:cs typeface="Tahoma" panose="020B0604030504040204" pitchFamily="34" charset="0"/>
            </a:rPr>
            <a:t>It collects data from the user and gives it to controller and controller invokes the required model. </a:t>
          </a:r>
          <a:endParaRPr lang="en-US" sz="1400" kern="1200" dirty="0">
            <a:latin typeface="Tahoma" panose="020B0604030504040204" pitchFamily="34" charset="0"/>
            <a:ea typeface="Tahoma" panose="020B0604030504040204" pitchFamily="34" charset="0"/>
            <a:cs typeface="Tahoma" panose="020B0604030504040204" pitchFamily="34" charset="0"/>
          </a:endParaRPr>
        </a:p>
      </dsp:txBody>
      <dsp:txXfrm>
        <a:off x="34936" y="766171"/>
        <a:ext cx="6882387" cy="645788"/>
      </dsp:txXfrm>
    </dsp:sp>
    <dsp:sp modelId="{6D1944C4-8F9C-439F-97E1-D49CCE762E4E}">
      <dsp:nvSpPr>
        <dsp:cNvPr id="0" name=""/>
        <dsp:cNvSpPr/>
      </dsp:nvSpPr>
      <dsp:spPr>
        <a:xfrm>
          <a:off x="0" y="1461113"/>
          <a:ext cx="6952259" cy="7156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latin typeface="Tahoma" panose="020B0604030504040204" pitchFamily="34" charset="0"/>
              <a:ea typeface="Tahoma" panose="020B0604030504040204" pitchFamily="34" charset="0"/>
              <a:cs typeface="Tahoma" panose="020B0604030504040204" pitchFamily="34" charset="0"/>
            </a:rPr>
            <a:t>Controllers pass data to each view to render in some format. </a:t>
          </a:r>
          <a:endParaRPr lang="en-US" sz="1400" kern="1200">
            <a:latin typeface="Tahoma" panose="020B0604030504040204" pitchFamily="34" charset="0"/>
            <a:ea typeface="Tahoma" panose="020B0604030504040204" pitchFamily="34" charset="0"/>
            <a:cs typeface="Tahoma" panose="020B0604030504040204" pitchFamily="34" charset="0"/>
          </a:endParaRPr>
        </a:p>
      </dsp:txBody>
      <dsp:txXfrm>
        <a:off x="34936" y="1496049"/>
        <a:ext cx="6882387" cy="645788"/>
      </dsp:txXfrm>
    </dsp:sp>
    <dsp:sp modelId="{04F20EBB-B4E8-4719-AA5E-A57BF998BAE0}">
      <dsp:nvSpPr>
        <dsp:cNvPr id="0" name=""/>
        <dsp:cNvSpPr/>
      </dsp:nvSpPr>
      <dsp:spPr>
        <a:xfrm>
          <a:off x="0" y="2190991"/>
          <a:ext cx="6952259" cy="7156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latin typeface="Tahoma" panose="020B0604030504040204" pitchFamily="34" charset="0"/>
              <a:ea typeface="Tahoma" panose="020B0604030504040204" pitchFamily="34" charset="0"/>
              <a:cs typeface="Tahoma" panose="020B0604030504040204" pitchFamily="34" charset="0"/>
            </a:rPr>
            <a:t>Views can be described as template files that present their content to the user: variables, arrays and objects that are used in views are registered through a controller. </a:t>
          </a:r>
          <a:endParaRPr lang="en-US" sz="1400" kern="1200" dirty="0">
            <a:latin typeface="Tahoma" panose="020B0604030504040204" pitchFamily="34" charset="0"/>
            <a:ea typeface="Tahoma" panose="020B0604030504040204" pitchFamily="34" charset="0"/>
            <a:cs typeface="Tahoma" panose="020B0604030504040204" pitchFamily="34" charset="0"/>
          </a:endParaRPr>
        </a:p>
      </dsp:txBody>
      <dsp:txXfrm>
        <a:off x="34936" y="2225927"/>
        <a:ext cx="6882387" cy="645788"/>
      </dsp:txXfrm>
    </dsp:sp>
    <dsp:sp modelId="{5B35999B-CDCD-48A2-BBA7-9288B2DEA5E1}">
      <dsp:nvSpPr>
        <dsp:cNvPr id="0" name=""/>
        <dsp:cNvSpPr/>
      </dsp:nvSpPr>
      <dsp:spPr>
        <a:xfrm>
          <a:off x="0" y="2920869"/>
          <a:ext cx="6952259" cy="7156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latin typeface="Tahoma" panose="020B0604030504040204" pitchFamily="34" charset="0"/>
              <a:ea typeface="Tahoma" panose="020B0604030504040204" pitchFamily="34" charset="0"/>
              <a:cs typeface="Tahoma" panose="020B0604030504040204" pitchFamily="34" charset="0"/>
            </a:rPr>
            <a:t>Views should not contain complex business logic; only the elementary control structures necessary to perform particular operations, such as the iteration of collected data through a foreach construct, should be contained within a view.</a:t>
          </a:r>
          <a:endParaRPr lang="en-US" sz="1400" kern="1200">
            <a:latin typeface="Tahoma" panose="020B0604030504040204" pitchFamily="34" charset="0"/>
            <a:ea typeface="Tahoma" panose="020B0604030504040204" pitchFamily="34" charset="0"/>
            <a:cs typeface="Tahoma" panose="020B0604030504040204" pitchFamily="34" charset="0"/>
          </a:endParaRPr>
        </a:p>
      </dsp:txBody>
      <dsp:txXfrm>
        <a:off x="34936" y="2955805"/>
        <a:ext cx="6882387" cy="6457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1FECF-62F6-41B2-8463-D5DDFF2F6285}">
      <dsp:nvSpPr>
        <dsp:cNvPr id="0" name=""/>
        <dsp:cNvSpPr/>
      </dsp:nvSpPr>
      <dsp:spPr>
        <a:xfrm>
          <a:off x="0" y="302"/>
          <a:ext cx="7224633" cy="7033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latin typeface="Tahoma" panose="020B0604030504040204" pitchFamily="34" charset="0"/>
              <a:ea typeface="Tahoma" panose="020B0604030504040204" pitchFamily="34" charset="0"/>
              <a:cs typeface="Tahoma" panose="020B0604030504040204" pitchFamily="34" charset="0"/>
            </a:rPr>
            <a:t>Controllers bind the whole pattern together. </a:t>
          </a:r>
          <a:endParaRPr lang="en-US" sz="1400" kern="1200">
            <a:latin typeface="Tahoma" panose="020B0604030504040204" pitchFamily="34" charset="0"/>
            <a:ea typeface="Tahoma" panose="020B0604030504040204" pitchFamily="34" charset="0"/>
            <a:cs typeface="Tahoma" panose="020B0604030504040204" pitchFamily="34" charset="0"/>
          </a:endParaRPr>
        </a:p>
      </dsp:txBody>
      <dsp:txXfrm>
        <a:off x="34334" y="34636"/>
        <a:ext cx="7155965" cy="634662"/>
      </dsp:txXfrm>
    </dsp:sp>
    <dsp:sp modelId="{225AB2A9-FACE-42B0-8909-62D6DF5D7EE3}">
      <dsp:nvSpPr>
        <dsp:cNvPr id="0" name=""/>
        <dsp:cNvSpPr/>
      </dsp:nvSpPr>
      <dsp:spPr>
        <a:xfrm>
          <a:off x="0" y="716767"/>
          <a:ext cx="7224633" cy="7033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latin typeface="Tahoma" panose="020B0604030504040204" pitchFamily="34" charset="0"/>
              <a:ea typeface="Tahoma" panose="020B0604030504040204" pitchFamily="34" charset="0"/>
              <a:cs typeface="Tahoma" panose="020B0604030504040204" pitchFamily="34" charset="0"/>
            </a:rPr>
            <a:t>Controller is intermediary between View and Model. </a:t>
          </a:r>
          <a:endParaRPr lang="en-US" sz="1400" kern="1200">
            <a:latin typeface="Tahoma" panose="020B0604030504040204" pitchFamily="34" charset="0"/>
            <a:ea typeface="Tahoma" panose="020B0604030504040204" pitchFamily="34" charset="0"/>
            <a:cs typeface="Tahoma" panose="020B0604030504040204" pitchFamily="34" charset="0"/>
          </a:endParaRPr>
        </a:p>
      </dsp:txBody>
      <dsp:txXfrm>
        <a:off x="34334" y="751101"/>
        <a:ext cx="7155965" cy="634662"/>
      </dsp:txXfrm>
    </dsp:sp>
    <dsp:sp modelId="{1F47F015-A9A2-46DB-945D-9F3E266AEE6B}">
      <dsp:nvSpPr>
        <dsp:cNvPr id="0" name=""/>
        <dsp:cNvSpPr/>
      </dsp:nvSpPr>
      <dsp:spPr>
        <a:xfrm>
          <a:off x="0" y="1433232"/>
          <a:ext cx="7224633" cy="7033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latin typeface="Tahoma" panose="020B0604030504040204" pitchFamily="34" charset="0"/>
              <a:ea typeface="Tahoma" panose="020B0604030504040204" pitchFamily="34" charset="0"/>
              <a:cs typeface="Tahoma" panose="020B0604030504040204" pitchFamily="34" charset="0"/>
            </a:rPr>
            <a:t>Controllers contain the logic of your application. </a:t>
          </a:r>
          <a:endParaRPr lang="en-US" sz="1400" kern="1200">
            <a:latin typeface="Tahoma" panose="020B0604030504040204" pitchFamily="34" charset="0"/>
            <a:ea typeface="Tahoma" panose="020B0604030504040204" pitchFamily="34" charset="0"/>
            <a:cs typeface="Tahoma" panose="020B0604030504040204" pitchFamily="34" charset="0"/>
          </a:endParaRPr>
        </a:p>
      </dsp:txBody>
      <dsp:txXfrm>
        <a:off x="34334" y="1467566"/>
        <a:ext cx="7155965" cy="634662"/>
      </dsp:txXfrm>
    </dsp:sp>
    <dsp:sp modelId="{D8684E0B-2BA8-420B-A388-06C2CD3E025E}">
      <dsp:nvSpPr>
        <dsp:cNvPr id="0" name=""/>
        <dsp:cNvSpPr/>
      </dsp:nvSpPr>
      <dsp:spPr>
        <a:xfrm>
          <a:off x="0" y="2149697"/>
          <a:ext cx="7224633" cy="7033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latin typeface="Tahoma" panose="020B0604030504040204" pitchFamily="34" charset="0"/>
              <a:ea typeface="Tahoma" panose="020B0604030504040204" pitchFamily="34" charset="0"/>
              <a:cs typeface="Tahoma" panose="020B0604030504040204" pitchFamily="34" charset="0"/>
            </a:rPr>
            <a:t>Each controller can offer different functionality; controllers retrieve and modify data by accessing database tables through models; and they register variables and objects, which can be used in views. </a:t>
          </a:r>
          <a:endParaRPr lang="en-US" sz="1400" kern="1200">
            <a:latin typeface="Tahoma" panose="020B0604030504040204" pitchFamily="34" charset="0"/>
            <a:ea typeface="Tahoma" panose="020B0604030504040204" pitchFamily="34" charset="0"/>
            <a:cs typeface="Tahoma" panose="020B0604030504040204" pitchFamily="34" charset="0"/>
          </a:endParaRPr>
        </a:p>
      </dsp:txBody>
      <dsp:txXfrm>
        <a:off x="34334" y="2184031"/>
        <a:ext cx="7155965" cy="634662"/>
      </dsp:txXfrm>
    </dsp:sp>
    <dsp:sp modelId="{553BFB17-3B34-4007-A787-B36B696E2881}">
      <dsp:nvSpPr>
        <dsp:cNvPr id="0" name=""/>
        <dsp:cNvSpPr/>
      </dsp:nvSpPr>
      <dsp:spPr>
        <a:xfrm>
          <a:off x="0" y="2866161"/>
          <a:ext cx="7224633" cy="7033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latin typeface="Tahoma" panose="020B0604030504040204" pitchFamily="34" charset="0"/>
              <a:ea typeface="Tahoma" panose="020B0604030504040204" pitchFamily="34" charset="0"/>
              <a:cs typeface="Tahoma" panose="020B0604030504040204" pitchFamily="34" charset="0"/>
            </a:rPr>
            <a:t>Once request is received from client it executes the appropriate business logic from the model, decide which view to display based on the user's request and other factors, pass along the data that each view will need, or hand off control to another controller entirely. </a:t>
          </a:r>
          <a:endParaRPr lang="en-US" sz="1400" kern="1200">
            <a:latin typeface="Tahoma" panose="020B0604030504040204" pitchFamily="34" charset="0"/>
            <a:ea typeface="Tahoma" panose="020B0604030504040204" pitchFamily="34" charset="0"/>
            <a:cs typeface="Tahoma" panose="020B0604030504040204" pitchFamily="34" charset="0"/>
          </a:endParaRPr>
        </a:p>
      </dsp:txBody>
      <dsp:txXfrm>
        <a:off x="34334" y="2900495"/>
        <a:ext cx="7155965" cy="6346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77A40-CC36-4460-81CF-9907B7E6FFC1}">
      <dsp:nvSpPr>
        <dsp:cNvPr id="0" name=""/>
        <dsp:cNvSpPr/>
      </dsp:nvSpPr>
      <dsp:spPr>
        <a:xfrm>
          <a:off x="0" y="370058"/>
          <a:ext cx="1994001" cy="1993996"/>
        </a:xfrm>
        <a:prstGeom prst="ellipse">
          <a:avLst/>
        </a:prstGeom>
        <a:solidFill>
          <a:schemeClr val="accent1">
            <a:alpha val="50000"/>
            <a:hueOff val="0"/>
            <a:satOff val="0"/>
            <a:lumOff val="0"/>
            <a:alphaOff val="0"/>
          </a:schemeClr>
        </a:solidFill>
        <a:ln>
          <a:noFill/>
        </a:ln>
        <a:effectLst/>
        <a:sp3d extrusionH="50600" prstMaterial="clear">
          <a:bevelT w="101600" h="80600" prst="relaxedInset"/>
          <a:bevelB w="80600" h="80600" prst="relaxedInset"/>
        </a:sp3d>
      </dsp:spPr>
      <dsp:style>
        <a:lnRef idx="0">
          <a:scrgbClr r="0" g="0" b="0"/>
        </a:lnRef>
        <a:fillRef idx="1">
          <a:scrgbClr r="0" g="0" b="0"/>
        </a:fillRef>
        <a:effectRef idx="0">
          <a:scrgbClr r="0" g="0" b="0"/>
        </a:effectRef>
        <a:fontRef idx="minor">
          <a:schemeClr val="tx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Separation of Concerns</a:t>
          </a:r>
          <a:endParaRPr lang="en-US" sz="1500" kern="1200" dirty="0"/>
        </a:p>
      </dsp:txBody>
      <dsp:txXfrm>
        <a:off x="292015" y="662072"/>
        <a:ext cx="1409971" cy="1409968"/>
      </dsp:txXfrm>
    </dsp:sp>
    <dsp:sp modelId="{E1AC890D-55D5-4A1A-BF6F-5DB6A8368F7D}">
      <dsp:nvSpPr>
        <dsp:cNvPr id="0" name=""/>
        <dsp:cNvSpPr/>
      </dsp:nvSpPr>
      <dsp:spPr>
        <a:xfrm>
          <a:off x="1025347" y="1699944"/>
          <a:ext cx="1994001" cy="1993996"/>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p3d extrusionH="50600"/>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Multiple View Support</a:t>
          </a:r>
          <a:endParaRPr lang="en-US" sz="1500" kern="1200" dirty="0"/>
        </a:p>
      </dsp:txBody>
      <dsp:txXfrm>
        <a:off x="1317362" y="1991958"/>
        <a:ext cx="1409971" cy="1409968"/>
      </dsp:txXfrm>
    </dsp:sp>
    <dsp:sp modelId="{302FC2E2-D2BA-449C-A014-02B231B33D74}">
      <dsp:nvSpPr>
        <dsp:cNvPr id="0" name=""/>
        <dsp:cNvSpPr/>
      </dsp:nvSpPr>
      <dsp:spPr>
        <a:xfrm>
          <a:off x="2051304" y="370058"/>
          <a:ext cx="1994001" cy="1993996"/>
        </a:xfrm>
        <a:prstGeom prst="ellipse">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a:sp3d extrusionH="50600"/>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Parallel development by separate teams</a:t>
          </a:r>
          <a:endParaRPr lang="en-US" sz="1500" kern="1200" dirty="0"/>
        </a:p>
      </dsp:txBody>
      <dsp:txXfrm>
        <a:off x="2343319" y="662072"/>
        <a:ext cx="1409971" cy="1409968"/>
      </dsp:txXfrm>
    </dsp:sp>
    <dsp:sp modelId="{3DF6C899-2C36-42F6-AC9A-D09AF2A0CF20}">
      <dsp:nvSpPr>
        <dsp:cNvPr id="0" name=""/>
        <dsp:cNvSpPr/>
      </dsp:nvSpPr>
      <dsp:spPr>
        <a:xfrm>
          <a:off x="3076651" y="1699944"/>
          <a:ext cx="1994001" cy="1993996"/>
        </a:xfrm>
        <a:prstGeom prst="ellipse">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a:sp3d extrusionH="50600"/>
      </dsp:spPr>
      <dsp:style>
        <a:lnRef idx="1">
          <a:schemeClr val="accent2"/>
        </a:lnRef>
        <a:fillRef idx="2">
          <a:schemeClr val="accent2"/>
        </a:fillRef>
        <a:effectRef idx="1">
          <a:schemeClr val="accent2"/>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Highly Organized and Maintainable</a:t>
          </a:r>
          <a:endParaRPr lang="en-US" sz="1500" kern="1200" dirty="0"/>
        </a:p>
      </dsp:txBody>
      <dsp:txXfrm>
        <a:off x="3368666" y="1991958"/>
        <a:ext cx="1409971" cy="1409968"/>
      </dsp:txXfrm>
    </dsp:sp>
    <dsp:sp modelId="{0A38BD30-9C19-48FC-AFF5-0C7485ECEAA3}">
      <dsp:nvSpPr>
        <dsp:cNvPr id="0" name=""/>
        <dsp:cNvSpPr/>
      </dsp:nvSpPr>
      <dsp:spPr>
        <a:xfrm>
          <a:off x="4101998" y="370058"/>
          <a:ext cx="1994001" cy="1993996"/>
        </a:xfrm>
        <a:prstGeom prst="ellipse">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a:sp3d extrusionH="50600"/>
      </dsp:spPr>
      <dsp:style>
        <a:lnRef idx="1">
          <a:schemeClr val="accent6"/>
        </a:lnRef>
        <a:fillRef idx="2">
          <a:schemeClr val="accent6"/>
        </a:fillRef>
        <a:effectRef idx="1">
          <a:schemeClr val="accent6"/>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Change Accommodation</a:t>
          </a:r>
          <a:endParaRPr lang="en-US" sz="1500" kern="1200" dirty="0"/>
        </a:p>
      </dsp:txBody>
      <dsp:txXfrm>
        <a:off x="4394013" y="662072"/>
        <a:ext cx="1409971" cy="14099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26E7E-2F0B-4AC2-AD6F-93B1B88AF8C8}" type="datetimeFigureOut">
              <a:rPr lang="en-IN" smtClean="0"/>
              <a:pPr/>
              <a:t>03-08-2015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8A833-AE93-4139-817F-FAF153CDC784}" type="slidenum">
              <a:rPr lang="en-IN" smtClean="0"/>
              <a:pPr/>
              <a:t>‹#›</a:t>
            </a:fld>
            <a:endParaRPr lang="en-IN"/>
          </a:p>
        </p:txBody>
      </p:sp>
    </p:spTree>
    <p:extLst>
      <p:ext uri="{BB962C8B-B14F-4D97-AF65-F5344CB8AC3E}">
        <p14:creationId xmlns:p14="http://schemas.microsoft.com/office/powerpoint/2010/main" val="2767822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1610E-CA69-4419-8132-CB4BA6DBC7A0}" type="datetimeFigureOut">
              <a:rPr lang="en-IN" smtClean="0"/>
              <a:pPr/>
              <a:t>03-08-2015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E33455-0439-48A9-8026-64001E22A131}" type="slidenum">
              <a:rPr lang="en-IN" smtClean="0"/>
              <a:pPr/>
              <a:t>‹#›</a:t>
            </a:fld>
            <a:endParaRPr lang="en-IN"/>
          </a:p>
        </p:txBody>
      </p:sp>
    </p:spTree>
    <p:extLst>
      <p:ext uri="{BB962C8B-B14F-4D97-AF65-F5344CB8AC3E}">
        <p14:creationId xmlns:p14="http://schemas.microsoft.com/office/powerpoint/2010/main" val="1213520740"/>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jpeg"/><Relationship Id="rId1" Type="http://schemas.openxmlformats.org/officeDocument/2006/relationships/slideMaster" Target="../slideMasters/slideMaster1.xml"/><Relationship Id="rId4" Type="http://schemas.openxmlformats.org/officeDocument/2006/relationships/image" Target="../media/image2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57150"/>
            <a:ext cx="8403020" cy="51435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opyright stamp - stock photo"/>
          <p:cNvPicPr>
            <a:picLocks noChangeAspect="1" noChangeArrowheads="1"/>
          </p:cNvPicPr>
          <p:nvPr userDrawn="1"/>
        </p:nvPicPr>
        <p:blipFill>
          <a:blip r:embed="rId4"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2315076" y="666749"/>
            <a:ext cx="4286250" cy="447675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339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9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4" cstate="print">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10"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3" name="Rectangle 12"/>
          <p:cNvSpPr/>
          <p:nvPr userDrawn="1"/>
        </p:nvSpPr>
        <p:spPr>
          <a:xfrm>
            <a:off x="6529492" y="4801172"/>
            <a:ext cx="2609369" cy="276999"/>
          </a:xfrm>
          <a:prstGeom prst="rect">
            <a:avLst/>
          </a:prstGeom>
        </p:spPr>
        <p:txBody>
          <a:bodyPr wrap="none">
            <a:spAutoFit/>
          </a:bodyPr>
          <a:lstStyle/>
          <a:p>
            <a:pPr marL="0" algn="l" defTabSz="685800" rtl="0" eaLnBrk="1" latinLnBrk="0" hangingPunct="1"/>
            <a:r>
              <a:rPr lang="en-IN" sz="1200" kern="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http://www.edureka.co/php-mysql</a:t>
            </a:r>
            <a:endParaRPr lang="en-IN" sz="1200" kern="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70855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0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44075" y="123478"/>
            <a:ext cx="1840832" cy="331350"/>
          </a:xfrm>
          <a:prstGeom prst="rect">
            <a:avLst/>
          </a:prstGeom>
        </p:spPr>
      </p:pic>
    </p:spTree>
    <p:extLst>
      <p:ext uri="{BB962C8B-B14F-4D97-AF65-F5344CB8AC3E}">
        <p14:creationId xmlns:p14="http://schemas.microsoft.com/office/powerpoint/2010/main" val="1093210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p:nvPr>
        </p:nvSpPr>
        <p:spPr>
          <a:xfrm>
            <a:off x="1124400" y="2057400"/>
            <a:ext cx="7010400" cy="857250"/>
          </a:xfrm>
        </p:spPr>
        <p:txBody>
          <a:bodyPr/>
          <a:lstStyle>
            <a:lvl1pPr algn="l">
              <a:defRPr/>
            </a:lvl1pPr>
          </a:lstStyle>
          <a:p>
            <a:r>
              <a:rPr lang="en-US" smtClean="0"/>
              <a:t>Click to edit Master title style</a:t>
            </a:r>
            <a:endParaRPr lang="en-US" dirty="0"/>
          </a:p>
        </p:txBody>
      </p:sp>
      <p:sp>
        <p:nvSpPr>
          <p:cNvPr id="7" name="Rectangle 6"/>
          <p:cNvSpPr/>
          <p:nvPr userDrawn="1"/>
        </p:nvSpPr>
        <p:spPr>
          <a:xfrm>
            <a:off x="8371368" y="4356249"/>
            <a:ext cx="772633" cy="8229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8"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3200400" y="1200152"/>
            <a:ext cx="3238500" cy="653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9042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userDrawn="1"/>
        </p:nvSpPr>
        <p:spPr>
          <a:xfrm>
            <a:off x="0" y="0"/>
            <a:ext cx="9144000" cy="5143499"/>
          </a:xfrm>
          <a:prstGeom prst="rect">
            <a:avLst/>
          </a:prstGeom>
          <a:blipFill>
            <a:blip r:embed="rId2" cstate="print"/>
            <a:stretch>
              <a:fillRect/>
            </a:stretch>
          </a:blipFill>
        </p:spPr>
        <p:txBody>
          <a:bodyPr wrap="square" lIns="0" tIns="0" rIns="0" bIns="0" rtlCol="0">
            <a:spAutoFit/>
          </a:body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dirty="0"/>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24000" y="382589"/>
            <a:ext cx="5914368" cy="1840847"/>
          </a:xfrm>
          <a:prstGeom prst="rect">
            <a:avLst/>
          </a:prstGeom>
        </p:spPr>
      </p:pic>
    </p:spTree>
    <p:extLst>
      <p:ext uri="{BB962C8B-B14F-4D97-AF65-F5344CB8AC3E}">
        <p14:creationId xmlns:p14="http://schemas.microsoft.com/office/powerpoint/2010/main" val="20197061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and Conte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5662" y="285750"/>
            <a:ext cx="1614488" cy="290608"/>
          </a:xfrm>
          <a:prstGeom prst="rect">
            <a:avLst/>
          </a:prstGeom>
        </p:spPr>
      </p:pic>
      <p:sp>
        <p:nvSpPr>
          <p:cNvPr id="6" name="TextBox 5"/>
          <p:cNvSpPr txBox="1"/>
          <p:nvPr userDrawn="1"/>
        </p:nvSpPr>
        <p:spPr>
          <a:xfrm>
            <a:off x="866275" y="4786214"/>
            <a:ext cx="6400800" cy="492443"/>
          </a:xfrm>
          <a:prstGeom prst="rect">
            <a:avLst/>
          </a:prstGeom>
          <a:noFill/>
        </p:spPr>
        <p:txBody>
          <a:bodyPr wrap="square" rtlCol="0">
            <a:spAutoFit/>
          </a:bodyPr>
          <a:lstStyle/>
          <a:p>
            <a:pPr lvl="1"/>
            <a:r>
              <a:rPr lang="en-US" sz="1400" dirty="0" smtClean="0"/>
              <a:t> </a:t>
            </a:r>
            <a:r>
              <a:rPr lang="en-US" sz="1200" dirty="0" smtClean="0"/>
              <a:t>Twitter </a:t>
            </a:r>
            <a:r>
              <a:rPr lang="en-US" sz="1200" dirty="0">
                <a:solidFill>
                  <a:srgbClr val="00B0F0"/>
                </a:solidFill>
              </a:rPr>
              <a:t>@</a:t>
            </a:r>
            <a:r>
              <a:rPr lang="en-US" sz="1200" dirty="0" smtClean="0">
                <a:solidFill>
                  <a:srgbClr val="00B0F0"/>
                </a:solidFill>
              </a:rPr>
              <a:t>edurekaIN</a:t>
            </a:r>
            <a:r>
              <a:rPr lang="en-US" sz="1200" dirty="0" smtClean="0"/>
              <a:t>, Facebook </a:t>
            </a:r>
            <a:r>
              <a:rPr lang="en-US" sz="1200" dirty="0">
                <a:solidFill>
                  <a:srgbClr val="00B0F0"/>
                </a:solidFill>
              </a:rPr>
              <a:t>/</a:t>
            </a:r>
            <a:r>
              <a:rPr lang="en-US" sz="1200" dirty="0" smtClean="0">
                <a:solidFill>
                  <a:srgbClr val="00B0F0"/>
                </a:solidFill>
              </a:rPr>
              <a:t>edurekaIN</a:t>
            </a:r>
            <a:r>
              <a:rPr lang="en-US" sz="1200" dirty="0" smtClean="0"/>
              <a:t>, use </a:t>
            </a:r>
            <a:r>
              <a:rPr lang="en-US" sz="1200" dirty="0" smtClean="0">
                <a:solidFill>
                  <a:srgbClr val="00B0F0"/>
                </a:solidFill>
              </a:rPr>
              <a:t>#askEdureka </a:t>
            </a:r>
            <a:r>
              <a:rPr lang="en-US" sz="1200" dirty="0" smtClean="0"/>
              <a:t>for Questions</a:t>
            </a:r>
          </a:p>
          <a:p>
            <a:pPr lvl="1"/>
            <a:endParaRPr lang="en-US" sz="1200" dirty="0">
              <a:solidFill>
                <a:schemeClr val="tx2">
                  <a:lumMod val="60000"/>
                  <a:lumOff val="40000"/>
                </a:schemeClr>
              </a:solidFill>
            </a:endParaRPr>
          </a:p>
        </p:txBody>
      </p:sp>
    </p:spTree>
    <p:extLst>
      <p:ext uri="{BB962C8B-B14F-4D97-AF65-F5344CB8AC3E}">
        <p14:creationId xmlns:p14="http://schemas.microsoft.com/office/powerpoint/2010/main" val="2376441351"/>
      </p:ext>
    </p:extLst>
  </p:cSld>
  <p:clrMapOvr>
    <a:masterClrMapping/>
  </p:clrMapOvr>
  <p:transition spd="slow"/>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5662" y="285750"/>
            <a:ext cx="1614488" cy="290608"/>
          </a:xfrm>
          <a:prstGeom prst="rect">
            <a:avLst/>
          </a:prstGeom>
        </p:spPr>
      </p:pic>
    </p:spTree>
    <p:extLst>
      <p:ext uri="{BB962C8B-B14F-4D97-AF65-F5344CB8AC3E}">
        <p14:creationId xmlns:p14="http://schemas.microsoft.com/office/powerpoint/2010/main" val="2663369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6771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1" y="2880361"/>
            <a:ext cx="6400799" cy="49249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1" y="4783456"/>
            <a:ext cx="2926079" cy="257175"/>
          </a:xfrm>
          <a:prstGeom prst="rect">
            <a:avLst/>
          </a:prstGeom>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4783456"/>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8/3/2015</a:t>
            </a:fld>
            <a:endParaRPr lang="en-US">
              <a:solidFill>
                <a:prstClr val="black">
                  <a:tint val="75000"/>
                </a:prstClr>
              </a:solidFill>
            </a:endParaRPr>
          </a:p>
        </p:txBody>
      </p:sp>
      <p:sp>
        <p:nvSpPr>
          <p:cNvPr id="6" name="Holder 6"/>
          <p:cNvSpPr>
            <a:spLocks noGrp="1"/>
          </p:cNvSpPr>
          <p:nvPr>
            <p:ph type="sldNum" sz="quarter" idx="7"/>
          </p:nvPr>
        </p:nvSpPr>
        <p:spPr>
          <a:xfrm>
            <a:off x="6583680" y="4783456"/>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75299195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ic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5662" y="285750"/>
            <a:ext cx="1614488" cy="290608"/>
          </a:xfrm>
          <a:prstGeom prst="rect">
            <a:avLst/>
          </a:prstGeom>
        </p:spPr>
      </p:pic>
      <p:sp>
        <p:nvSpPr>
          <p:cNvPr id="7" name="Rectangle 6"/>
          <p:cNvSpPr/>
          <p:nvPr userDrawn="1"/>
        </p:nvSpPr>
        <p:spPr>
          <a:xfrm>
            <a:off x="6529492" y="4801172"/>
            <a:ext cx="2609369" cy="276999"/>
          </a:xfrm>
          <a:prstGeom prst="rect">
            <a:avLst/>
          </a:prstGeom>
        </p:spPr>
        <p:txBody>
          <a:bodyPr wrap="none">
            <a:spAutoFit/>
          </a:bodyPr>
          <a:lstStyle/>
          <a:p>
            <a:pPr marL="0" algn="l" defTabSz="685800" rtl="0" eaLnBrk="1" latinLnBrk="0" hangingPunct="1"/>
            <a:r>
              <a:rPr lang="en-IN" sz="1200" kern="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http://www.edureka.co/php-mysql</a:t>
            </a:r>
            <a:endParaRPr lang="en-IN" sz="1200" kern="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71900567"/>
      </p:ext>
    </p:extLst>
  </p:cSld>
  <p:clrMapOvr>
    <a:masterClrMapping/>
  </p:clrMapOvr>
  <p:transition spd="slow"/>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opic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5662" y="285750"/>
            <a:ext cx="1614488" cy="290608"/>
          </a:xfrm>
          <a:prstGeom prst="rect">
            <a:avLst/>
          </a:prstGeom>
        </p:spPr>
      </p:pic>
      <p:sp>
        <p:nvSpPr>
          <p:cNvPr id="7" name="Rectangle 6"/>
          <p:cNvSpPr/>
          <p:nvPr userDrawn="1"/>
        </p:nvSpPr>
        <p:spPr>
          <a:xfrm>
            <a:off x="6529492" y="4801172"/>
            <a:ext cx="2609369" cy="276999"/>
          </a:xfrm>
          <a:prstGeom prst="rect">
            <a:avLst/>
          </a:prstGeom>
        </p:spPr>
        <p:txBody>
          <a:bodyPr wrap="none">
            <a:spAutoFit/>
          </a:bodyPr>
          <a:lstStyle/>
          <a:p>
            <a:pPr marL="0" algn="l" defTabSz="685800" rtl="0" eaLnBrk="1" latinLnBrk="0" hangingPunct="1"/>
            <a:r>
              <a:rPr lang="en-IN" sz="1200" kern="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http://www.edureka.co/php-mysql</a:t>
            </a:r>
            <a:endParaRPr lang="en-IN" sz="1200" kern="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06483981"/>
      </p:ext>
    </p:extLst>
  </p:cSld>
  <p:clrMapOvr>
    <a:masterClrMapping/>
  </p:clrMapOvr>
  <p:transition spd="slow"/>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5662" y="285750"/>
            <a:ext cx="1614488" cy="290608"/>
          </a:xfrm>
          <a:prstGeom prst="rect">
            <a:avLst/>
          </a:prstGeom>
        </p:spPr>
      </p:pic>
      <p:sp>
        <p:nvSpPr>
          <p:cNvPr id="7" name="Rectangle 6"/>
          <p:cNvSpPr/>
          <p:nvPr userDrawn="1"/>
        </p:nvSpPr>
        <p:spPr>
          <a:xfrm>
            <a:off x="6943380" y="4801172"/>
            <a:ext cx="2081788" cy="276999"/>
          </a:xfrm>
          <a:prstGeom prst="rect">
            <a:avLst/>
          </a:prstGeom>
        </p:spPr>
        <p:txBody>
          <a:bodyPr wrap="none">
            <a:spAutoFit/>
          </a:bodyPr>
          <a:lstStyle/>
          <a:p>
            <a:pPr marL="0" algn="l" defTabSz="685800" rtl="0" eaLnBrk="1" latinLnBrk="0" hangingPunct="1"/>
            <a:r>
              <a:rPr lang="en-IN" sz="1200" kern="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www.edureka.co/php-mysql</a:t>
            </a:r>
            <a:endParaRPr lang="en-IN" sz="1200" kern="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37845907"/>
      </p:ext>
    </p:extLst>
  </p:cSld>
  <p:clrMapOvr>
    <a:masterClrMapping/>
  </p:clrMapOvr>
  <p:transition spd="slow"/>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2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7950" y="142280"/>
            <a:ext cx="8403020" cy="514350"/>
          </a:xfrm>
        </p:spPr>
        <p:txBody>
          <a:bodyPr anchor="ctr" anchorCtr="0">
            <a:normAutofit/>
          </a:bodyPr>
          <a:lstStyle>
            <a:lvl1pPr algn="l">
              <a:defRPr sz="2600" b="0" baseline="0">
                <a:solidFill>
                  <a:schemeClr val="tx1">
                    <a:lumMod val="85000"/>
                    <a:lumOff val="15000"/>
                  </a:schemeClr>
                </a:solidFill>
              </a:defRPr>
            </a:lvl1pPr>
          </a:lstStyle>
          <a:p>
            <a:r>
              <a:rPr lang="en-US" dirty="0" smtClean="0"/>
              <a:t>How it Works?</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 name="Table 21"/>
          <p:cNvGraphicFramePr>
            <a:graphicFrameLocks noGrp="1"/>
          </p:cNvGraphicFramePr>
          <p:nvPr userDrawn="1">
            <p:extLst>
              <p:ext uri="{D42A27DB-BD31-4B8C-83A1-F6EECF244321}">
                <p14:modId xmlns:p14="http://schemas.microsoft.com/office/powerpoint/2010/main" val="583226866"/>
              </p:ext>
            </p:extLst>
          </p:nvPr>
        </p:nvGraphicFramePr>
        <p:xfrm>
          <a:off x="456714" y="574982"/>
          <a:ext cx="6059016" cy="4457700"/>
        </p:xfrm>
        <a:graphic>
          <a:graphicData uri="http://schemas.openxmlformats.org/drawingml/2006/table">
            <a:tbl>
              <a:tblPr firstRow="1" bandRow="1"/>
              <a:tblGrid>
                <a:gridCol w="1066800"/>
                <a:gridCol w="4992216"/>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 on Large Data Base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bl>
          </a:graphicData>
        </a:graphic>
      </p:graphicFrame>
      <p:grpSp>
        <p:nvGrpSpPr>
          <p:cNvPr id="23" name="Group 22"/>
          <p:cNvGrpSpPr/>
          <p:nvPr userDrawn="1"/>
        </p:nvGrpSpPr>
        <p:grpSpPr>
          <a:xfrm>
            <a:off x="533400" y="742950"/>
            <a:ext cx="965632" cy="4114800"/>
            <a:chOff x="533400" y="895350"/>
            <a:chExt cx="965632" cy="4114800"/>
          </a:xfrm>
        </p:grpSpPr>
        <p:pic>
          <p:nvPicPr>
            <p:cNvPr id="24" name="Picture 23"/>
            <p:cNvPicPr>
              <a:picLocks noChangeAspect="1"/>
            </p:cNvPicPr>
            <p:nvPr/>
          </p:nvPicPr>
          <p:blipFill>
            <a:blip r:embed="rId4"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25" name="Group 24"/>
            <p:cNvGrpSpPr/>
            <p:nvPr/>
          </p:nvGrpSpPr>
          <p:grpSpPr>
            <a:xfrm>
              <a:off x="762000" y="2296350"/>
              <a:ext cx="720000" cy="504000"/>
              <a:chOff x="5659045" y="1210738"/>
              <a:chExt cx="2153043" cy="1368288"/>
            </a:xfrm>
          </p:grpSpPr>
          <p:pic>
            <p:nvPicPr>
              <p:cNvPr id="30" name="Picture 29"/>
              <p:cNvPicPr>
                <a:picLocks noChangeAspect="1"/>
              </p:cNvPicPr>
              <p:nvPr/>
            </p:nvPicPr>
            <p:blipFill>
              <a:blip r:embed="rId5"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31" name="Picture 30"/>
              <p:cNvPicPr>
                <a:picLocks noChangeAspect="1"/>
              </p:cNvPicPr>
              <p:nvPr/>
            </p:nvPicPr>
            <p:blipFill>
              <a:blip r:embed="rId6"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26" name="Picture 2" descr="http://www.thewellatlentrise.org/img/quiz.png"/>
            <p:cNvPicPr>
              <a:picLocks noChangeAspect="1" noChangeArrowheads="1"/>
            </p:cNvPicPr>
            <p:nvPr/>
          </p:nvPicPr>
          <p:blipFill>
            <a:blip r:embed="rId7"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28" name="Picture 27"/>
            <p:cNvPicPr>
              <a:picLocks noChangeAspect="1"/>
            </p:cNvPicPr>
            <p:nvPr/>
          </p:nvPicPr>
          <p:blipFill>
            <a:blip r:embed="rId9"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29" name="Picture 28"/>
            <p:cNvPicPr>
              <a:picLocks noChangeAspect="1"/>
            </p:cNvPicPr>
            <p:nvPr/>
          </p:nvPicPr>
          <p:blipFill>
            <a:blip r:embed="rId10"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sp>
        <p:nvSpPr>
          <p:cNvPr id="21" name="TextBox 10"/>
          <p:cNvSpPr txBox="1"/>
          <p:nvPr userDrawn="1"/>
        </p:nvSpPr>
        <p:spPr>
          <a:xfrm>
            <a:off x="152517" y="4800141"/>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32" name="TextBox 31"/>
          <p:cNvSpPr txBox="1"/>
          <p:nvPr userDrawn="1"/>
        </p:nvSpPr>
        <p:spPr>
          <a:xfrm>
            <a:off x="786932" y="4789345"/>
            <a:ext cx="6400800" cy="492443"/>
          </a:xfrm>
          <a:prstGeom prst="rect">
            <a:avLst/>
          </a:prstGeom>
          <a:noFill/>
        </p:spPr>
        <p:txBody>
          <a:bodyPr wrap="square" rtlCol="0">
            <a:spAutoFit/>
          </a:bodyPr>
          <a:lstStyle/>
          <a:p>
            <a:pPr marL="457200" lvl="1" defTabSz="914400"/>
            <a:r>
              <a:rPr lang="en-US" sz="1400" dirty="0" smtClean="0">
                <a:solidFill>
                  <a:srgbClr val="262626"/>
                </a:solidFill>
              </a:rPr>
              <a:t> </a:t>
            </a:r>
            <a:r>
              <a:rPr lang="en-US" sz="1200" dirty="0" smtClean="0">
                <a:solidFill>
                  <a:srgbClr val="262626"/>
                </a:solidFill>
              </a:rPr>
              <a:t>Twitter </a:t>
            </a:r>
            <a:r>
              <a:rPr lang="en-US" sz="1200" dirty="0">
                <a:solidFill>
                  <a:srgbClr val="0070C0"/>
                </a:solidFill>
              </a:rPr>
              <a:t>@</a:t>
            </a:r>
            <a:r>
              <a:rPr lang="en-US" sz="1200" dirty="0" err="1" smtClean="0">
                <a:solidFill>
                  <a:srgbClr val="0070C0"/>
                </a:solidFill>
              </a:rPr>
              <a:t>edurekaIN</a:t>
            </a:r>
            <a:r>
              <a:rPr lang="en-US" sz="1200" dirty="0" smtClean="0">
                <a:solidFill>
                  <a:srgbClr val="262626"/>
                </a:solidFill>
              </a:rPr>
              <a:t>, Facebook </a:t>
            </a:r>
            <a:r>
              <a:rPr lang="en-US" sz="1200" dirty="0">
                <a:solidFill>
                  <a:srgbClr val="0070C0"/>
                </a:solidFill>
              </a:rPr>
              <a:t>/</a:t>
            </a:r>
            <a:r>
              <a:rPr lang="en-US" sz="1200" dirty="0" err="1" smtClean="0">
                <a:solidFill>
                  <a:srgbClr val="0070C0"/>
                </a:solidFill>
              </a:rPr>
              <a:t>edurekaIN</a:t>
            </a:r>
            <a:r>
              <a:rPr lang="en-US" sz="1200" dirty="0" smtClean="0">
                <a:solidFill>
                  <a:srgbClr val="262626"/>
                </a:solidFill>
              </a:rPr>
              <a:t>, use </a:t>
            </a:r>
            <a:r>
              <a:rPr lang="en-US" sz="1200" b="1" dirty="0" smtClean="0">
                <a:solidFill>
                  <a:srgbClr val="0070C0"/>
                </a:solidFill>
              </a:rPr>
              <a:t>#</a:t>
            </a:r>
            <a:r>
              <a:rPr lang="en-US" sz="1200" b="1" dirty="0" err="1" smtClean="0">
                <a:solidFill>
                  <a:srgbClr val="0070C0"/>
                </a:solidFill>
              </a:rPr>
              <a:t>AskEdureka</a:t>
            </a:r>
            <a:r>
              <a:rPr lang="en-US" sz="1200" b="1" dirty="0" smtClean="0">
                <a:solidFill>
                  <a:srgbClr val="0070C0"/>
                </a:solidFill>
              </a:rPr>
              <a:t> </a:t>
            </a:r>
            <a:r>
              <a:rPr lang="en-US" sz="1200" dirty="0" smtClean="0">
                <a:solidFill>
                  <a:srgbClr val="262626"/>
                </a:solidFill>
              </a:rPr>
              <a:t>for Questions</a:t>
            </a:r>
          </a:p>
          <a:p>
            <a:pPr marL="457200" lvl="1" defTabSz="914400"/>
            <a:endParaRPr lang="en-US" sz="1200" dirty="0">
              <a:solidFill>
                <a:srgbClr val="595959">
                  <a:lumMod val="60000"/>
                  <a:lumOff val="40000"/>
                </a:srgbClr>
              </a:solidFill>
            </a:endParaRPr>
          </a:p>
        </p:txBody>
      </p:sp>
      <p:sp>
        <p:nvSpPr>
          <p:cNvPr id="19" name="Rectangle 18"/>
          <p:cNvSpPr/>
          <p:nvPr userDrawn="1"/>
        </p:nvSpPr>
        <p:spPr>
          <a:xfrm>
            <a:off x="6529492" y="4801172"/>
            <a:ext cx="2609369" cy="276999"/>
          </a:xfrm>
          <a:prstGeom prst="rect">
            <a:avLst/>
          </a:prstGeom>
        </p:spPr>
        <p:txBody>
          <a:bodyPr wrap="none">
            <a:spAutoFit/>
          </a:bodyPr>
          <a:lstStyle/>
          <a:p>
            <a:pPr marL="0" algn="l" defTabSz="685800" rtl="0" eaLnBrk="1" latinLnBrk="0" hangingPunct="1"/>
            <a:r>
              <a:rPr lang="en-IN" sz="1200" kern="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http://www.edureka.co/php-mysql</a:t>
            </a:r>
            <a:endParaRPr lang="en-IN" sz="1200" kern="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63025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4"/>
          <p:cNvGrpSpPr>
            <a:grpSpLocks/>
          </p:cNvGrpSpPr>
          <p:nvPr userDrawn="1"/>
        </p:nvGrpSpPr>
        <p:grpSpPr bwMode="auto">
          <a:xfrm>
            <a:off x="722070" y="2258039"/>
            <a:ext cx="2601913" cy="2371712"/>
            <a:chOff x="684209" y="1762202"/>
            <a:chExt cx="2804581" cy="2175717"/>
          </a:xfrm>
        </p:grpSpPr>
        <p:sp>
          <p:nvSpPr>
            <p:cNvPr id="18" name="object 4"/>
            <p:cNvSpPr>
              <a:spLocks/>
            </p:cNvSpPr>
            <p:nvPr/>
          </p:nvSpPr>
          <p:spPr bwMode="auto">
            <a:xfrm>
              <a:off x="684209" y="1849496"/>
              <a:ext cx="2804581" cy="1965606"/>
            </a:xfrm>
            <a:custGeom>
              <a:avLst/>
              <a:gdLst>
                <a:gd name="T0" fmla="*/ 1259027 w 2804581"/>
                <a:gd name="T1" fmla="*/ 5527 h 1965606"/>
                <a:gd name="T2" fmla="*/ 1051882 w 2804581"/>
                <a:gd name="T3" fmla="*/ 31015 h 1965606"/>
                <a:gd name="T4" fmla="*/ 856487 w 2804581"/>
                <a:gd name="T5" fmla="*/ 77538 h 1965606"/>
                <a:gd name="T6" fmla="*/ 675790 w 2804581"/>
                <a:gd name="T7" fmla="*/ 141719 h 1965606"/>
                <a:gd name="T8" fmla="*/ 509771 w 2804581"/>
                <a:gd name="T9" fmla="*/ 224785 h 1965606"/>
                <a:gd name="T10" fmla="*/ 364346 w 2804581"/>
                <a:gd name="T11" fmla="*/ 322284 h 1965606"/>
                <a:gd name="T12" fmla="*/ 239453 w 2804581"/>
                <a:gd name="T13" fmla="*/ 432988 h 1965606"/>
                <a:gd name="T14" fmla="*/ 138095 w 2804581"/>
                <a:gd name="T15" fmla="*/ 555899 h 1965606"/>
                <a:gd name="T16" fmla="*/ 63172 w 2804581"/>
                <a:gd name="T17" fmla="*/ 689895 h 1965606"/>
                <a:gd name="T18" fmla="*/ 16159 w 2804581"/>
                <a:gd name="T19" fmla="*/ 832751 h 1965606"/>
                <a:gd name="T20" fmla="*/ 0 w 2804581"/>
                <a:gd name="T21" fmla="*/ 982239 h 1965606"/>
                <a:gd name="T22" fmla="*/ 16159 w 2804581"/>
                <a:gd name="T23" fmla="*/ 1131743 h 1965606"/>
                <a:gd name="T24" fmla="*/ 63172 w 2804581"/>
                <a:gd name="T25" fmla="*/ 1274599 h 1965606"/>
                <a:gd name="T26" fmla="*/ 138095 w 2804581"/>
                <a:gd name="T27" fmla="*/ 1408595 h 1965606"/>
                <a:gd name="T28" fmla="*/ 239453 w 2804581"/>
                <a:gd name="T29" fmla="*/ 1532611 h 1965606"/>
                <a:gd name="T30" fmla="*/ 364346 w 2804581"/>
                <a:gd name="T31" fmla="*/ 1643361 h 1965606"/>
                <a:gd name="T32" fmla="*/ 509771 w 2804581"/>
                <a:gd name="T33" fmla="*/ 1740799 h 1965606"/>
                <a:gd name="T34" fmla="*/ 675790 w 2804581"/>
                <a:gd name="T35" fmla="*/ 1823865 h 1965606"/>
                <a:gd name="T36" fmla="*/ 856487 w 2804581"/>
                <a:gd name="T37" fmla="*/ 1888092 h 1965606"/>
                <a:gd name="T38" fmla="*/ 1051882 w 2804581"/>
                <a:gd name="T39" fmla="*/ 1934600 h 1965606"/>
                <a:gd name="T40" fmla="*/ 1259027 w 2804581"/>
                <a:gd name="T41" fmla="*/ 1960069 h 1965606"/>
                <a:gd name="T42" fmla="*/ 1474975 w 2804581"/>
                <a:gd name="T43" fmla="*/ 1964499 h 1965606"/>
                <a:gd name="T44" fmla="*/ 1685068 w 2804581"/>
                <a:gd name="T45" fmla="*/ 1945673 h 1965606"/>
                <a:gd name="T46" fmla="*/ 1884864 w 2804581"/>
                <a:gd name="T47" fmla="*/ 1905811 h 1965606"/>
                <a:gd name="T48" fmla="*/ 2071518 w 2804581"/>
                <a:gd name="T49" fmla="*/ 1847112 h 1965606"/>
                <a:gd name="T50" fmla="*/ 2294651 w 2804581"/>
                <a:gd name="T51" fmla="*/ 1740799 h 1965606"/>
                <a:gd name="T52" fmla="*/ 2440199 w 2804581"/>
                <a:gd name="T53" fmla="*/ 1643361 h 1965606"/>
                <a:gd name="T54" fmla="*/ 2565072 w 2804581"/>
                <a:gd name="T55" fmla="*/ 1532611 h 1965606"/>
                <a:gd name="T56" fmla="*/ 2666403 w 2804581"/>
                <a:gd name="T57" fmla="*/ 1408595 h 1965606"/>
                <a:gd name="T58" fmla="*/ 2741326 w 2804581"/>
                <a:gd name="T59" fmla="*/ 1274599 h 1965606"/>
                <a:gd name="T60" fmla="*/ 2788409 w 2804581"/>
                <a:gd name="T61" fmla="*/ 1131743 h 1965606"/>
                <a:gd name="T62" fmla="*/ 2804581 w 2804581"/>
                <a:gd name="T63" fmla="*/ 982239 h 1965606"/>
                <a:gd name="T64" fmla="*/ 2788409 w 2804581"/>
                <a:gd name="T65" fmla="*/ 832751 h 1965606"/>
                <a:gd name="T66" fmla="*/ 2741326 w 2804581"/>
                <a:gd name="T67" fmla="*/ 689895 h 1965606"/>
                <a:gd name="T68" fmla="*/ 2666403 w 2804581"/>
                <a:gd name="T69" fmla="*/ 555899 h 1965606"/>
                <a:gd name="T70" fmla="*/ 2565072 w 2804581"/>
                <a:gd name="T71" fmla="*/ 432988 h 1965606"/>
                <a:gd name="T72" fmla="*/ 2440199 w 2804581"/>
                <a:gd name="T73" fmla="*/ 322285 h 1965606"/>
                <a:gd name="T74" fmla="*/ 2294651 w 2804581"/>
                <a:gd name="T75" fmla="*/ 224785 h 1965606"/>
                <a:gd name="T76" fmla="*/ 2130269 w 2804581"/>
                <a:gd name="T77" fmla="*/ 141719 h 1965606"/>
                <a:gd name="T78" fmla="*/ 1948037 w 2804581"/>
                <a:gd name="T79" fmla="*/ 77538 h 1965606"/>
                <a:gd name="T80" fmla="*/ 1752642 w 2804581"/>
                <a:gd name="T81" fmla="*/ 31015 h 1965606"/>
                <a:gd name="T82" fmla="*/ 1546971 w 2804581"/>
                <a:gd name="T83" fmla="*/ 5527 h 1965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4581" h="1965606">
                  <a:moveTo>
                    <a:pt x="1402999" y="0"/>
                  </a:moveTo>
                  <a:lnTo>
                    <a:pt x="1331003" y="1074"/>
                  </a:lnTo>
                  <a:lnTo>
                    <a:pt x="1259027" y="5527"/>
                  </a:lnTo>
                  <a:lnTo>
                    <a:pt x="1188505" y="11055"/>
                  </a:lnTo>
                  <a:lnTo>
                    <a:pt x="1119457" y="19960"/>
                  </a:lnTo>
                  <a:lnTo>
                    <a:pt x="1051882" y="31015"/>
                  </a:lnTo>
                  <a:lnTo>
                    <a:pt x="985761" y="44220"/>
                  </a:lnTo>
                  <a:lnTo>
                    <a:pt x="919660" y="59727"/>
                  </a:lnTo>
                  <a:lnTo>
                    <a:pt x="856487" y="77538"/>
                  </a:lnTo>
                  <a:lnTo>
                    <a:pt x="794788" y="96270"/>
                  </a:lnTo>
                  <a:lnTo>
                    <a:pt x="734542" y="118534"/>
                  </a:lnTo>
                  <a:lnTo>
                    <a:pt x="675790" y="141719"/>
                  </a:lnTo>
                  <a:lnTo>
                    <a:pt x="618492" y="167207"/>
                  </a:lnTo>
                  <a:lnTo>
                    <a:pt x="562668" y="194844"/>
                  </a:lnTo>
                  <a:lnTo>
                    <a:pt x="509771" y="224785"/>
                  </a:lnTo>
                  <a:lnTo>
                    <a:pt x="459822" y="254726"/>
                  </a:lnTo>
                  <a:lnTo>
                    <a:pt x="411347" y="287891"/>
                  </a:lnTo>
                  <a:lnTo>
                    <a:pt x="364346" y="322284"/>
                  </a:lnTo>
                  <a:lnTo>
                    <a:pt x="320272" y="357753"/>
                  </a:lnTo>
                  <a:lnTo>
                    <a:pt x="279126" y="394296"/>
                  </a:lnTo>
                  <a:lnTo>
                    <a:pt x="239453" y="432988"/>
                  </a:lnTo>
                  <a:lnTo>
                    <a:pt x="202736" y="472909"/>
                  </a:lnTo>
                  <a:lnTo>
                    <a:pt x="168947" y="513751"/>
                  </a:lnTo>
                  <a:lnTo>
                    <a:pt x="138095" y="555899"/>
                  </a:lnTo>
                  <a:lnTo>
                    <a:pt x="110183" y="600196"/>
                  </a:lnTo>
                  <a:lnTo>
                    <a:pt x="85207" y="644493"/>
                  </a:lnTo>
                  <a:lnTo>
                    <a:pt x="63172" y="689895"/>
                  </a:lnTo>
                  <a:lnTo>
                    <a:pt x="44072" y="736403"/>
                  </a:lnTo>
                  <a:lnTo>
                    <a:pt x="27913" y="784016"/>
                  </a:lnTo>
                  <a:lnTo>
                    <a:pt x="16159" y="832751"/>
                  </a:lnTo>
                  <a:lnTo>
                    <a:pt x="7345" y="881470"/>
                  </a:lnTo>
                  <a:lnTo>
                    <a:pt x="1469" y="931309"/>
                  </a:lnTo>
                  <a:lnTo>
                    <a:pt x="0" y="982239"/>
                  </a:lnTo>
                  <a:lnTo>
                    <a:pt x="1469" y="1033185"/>
                  </a:lnTo>
                  <a:lnTo>
                    <a:pt x="7345" y="1083024"/>
                  </a:lnTo>
                  <a:lnTo>
                    <a:pt x="16159" y="1131743"/>
                  </a:lnTo>
                  <a:lnTo>
                    <a:pt x="27913" y="1180462"/>
                  </a:lnTo>
                  <a:lnTo>
                    <a:pt x="44072" y="1228091"/>
                  </a:lnTo>
                  <a:lnTo>
                    <a:pt x="63172" y="1274599"/>
                  </a:lnTo>
                  <a:lnTo>
                    <a:pt x="85207" y="1321107"/>
                  </a:lnTo>
                  <a:lnTo>
                    <a:pt x="110183" y="1365404"/>
                  </a:lnTo>
                  <a:lnTo>
                    <a:pt x="138095" y="1408595"/>
                  </a:lnTo>
                  <a:lnTo>
                    <a:pt x="168947" y="1451771"/>
                  </a:lnTo>
                  <a:lnTo>
                    <a:pt x="202736" y="1492752"/>
                  </a:lnTo>
                  <a:lnTo>
                    <a:pt x="239453" y="1532611"/>
                  </a:lnTo>
                  <a:lnTo>
                    <a:pt x="279126" y="1571381"/>
                  </a:lnTo>
                  <a:lnTo>
                    <a:pt x="320272" y="1607924"/>
                  </a:lnTo>
                  <a:lnTo>
                    <a:pt x="364346" y="1643361"/>
                  </a:lnTo>
                  <a:lnTo>
                    <a:pt x="411347" y="1677678"/>
                  </a:lnTo>
                  <a:lnTo>
                    <a:pt x="459822" y="1710904"/>
                  </a:lnTo>
                  <a:lnTo>
                    <a:pt x="509771" y="1740799"/>
                  </a:lnTo>
                  <a:lnTo>
                    <a:pt x="562668" y="1770709"/>
                  </a:lnTo>
                  <a:lnTo>
                    <a:pt x="618492" y="1797287"/>
                  </a:lnTo>
                  <a:lnTo>
                    <a:pt x="675790" y="1823865"/>
                  </a:lnTo>
                  <a:lnTo>
                    <a:pt x="734542" y="1847112"/>
                  </a:lnTo>
                  <a:lnTo>
                    <a:pt x="794788" y="1869268"/>
                  </a:lnTo>
                  <a:lnTo>
                    <a:pt x="856487" y="1888092"/>
                  </a:lnTo>
                  <a:lnTo>
                    <a:pt x="919660" y="1905811"/>
                  </a:lnTo>
                  <a:lnTo>
                    <a:pt x="985761" y="1921311"/>
                  </a:lnTo>
                  <a:lnTo>
                    <a:pt x="1051882" y="1934600"/>
                  </a:lnTo>
                  <a:lnTo>
                    <a:pt x="1119457" y="1945673"/>
                  </a:lnTo>
                  <a:lnTo>
                    <a:pt x="1188505" y="1954533"/>
                  </a:lnTo>
                  <a:lnTo>
                    <a:pt x="1259027" y="1960069"/>
                  </a:lnTo>
                  <a:lnTo>
                    <a:pt x="1331003" y="1964499"/>
                  </a:lnTo>
                  <a:lnTo>
                    <a:pt x="1402999" y="1965606"/>
                  </a:lnTo>
                  <a:lnTo>
                    <a:pt x="1474975" y="1964499"/>
                  </a:lnTo>
                  <a:lnTo>
                    <a:pt x="1546971" y="1960069"/>
                  </a:lnTo>
                  <a:lnTo>
                    <a:pt x="1616020" y="1954533"/>
                  </a:lnTo>
                  <a:lnTo>
                    <a:pt x="1685068" y="1945673"/>
                  </a:lnTo>
                  <a:lnTo>
                    <a:pt x="1752642" y="1934600"/>
                  </a:lnTo>
                  <a:lnTo>
                    <a:pt x="1820217" y="1921311"/>
                  </a:lnTo>
                  <a:lnTo>
                    <a:pt x="1884864" y="1905811"/>
                  </a:lnTo>
                  <a:lnTo>
                    <a:pt x="1948037" y="1888092"/>
                  </a:lnTo>
                  <a:lnTo>
                    <a:pt x="2011190" y="1869268"/>
                  </a:lnTo>
                  <a:lnTo>
                    <a:pt x="2071518" y="1847112"/>
                  </a:lnTo>
                  <a:lnTo>
                    <a:pt x="2130269" y="1823865"/>
                  </a:lnTo>
                  <a:lnTo>
                    <a:pt x="2241836" y="1770709"/>
                  </a:lnTo>
                  <a:lnTo>
                    <a:pt x="2294651" y="1740799"/>
                  </a:lnTo>
                  <a:lnTo>
                    <a:pt x="2344600" y="1710904"/>
                  </a:lnTo>
                  <a:lnTo>
                    <a:pt x="2394549" y="1677678"/>
                  </a:lnTo>
                  <a:lnTo>
                    <a:pt x="2440199" y="1643361"/>
                  </a:lnTo>
                  <a:lnTo>
                    <a:pt x="2484212" y="1607924"/>
                  </a:lnTo>
                  <a:lnTo>
                    <a:pt x="2526791" y="1571381"/>
                  </a:lnTo>
                  <a:lnTo>
                    <a:pt x="2565072" y="1532611"/>
                  </a:lnTo>
                  <a:lnTo>
                    <a:pt x="2601715" y="1492752"/>
                  </a:lnTo>
                  <a:lnTo>
                    <a:pt x="2635492" y="1451771"/>
                  </a:lnTo>
                  <a:lnTo>
                    <a:pt x="2666403" y="1408595"/>
                  </a:lnTo>
                  <a:lnTo>
                    <a:pt x="2694243" y="1365404"/>
                  </a:lnTo>
                  <a:lnTo>
                    <a:pt x="2719218" y="1321107"/>
                  </a:lnTo>
                  <a:lnTo>
                    <a:pt x="2741326" y="1274599"/>
                  </a:lnTo>
                  <a:lnTo>
                    <a:pt x="2760364" y="1228091"/>
                  </a:lnTo>
                  <a:lnTo>
                    <a:pt x="2776536" y="1180462"/>
                  </a:lnTo>
                  <a:lnTo>
                    <a:pt x="2788409" y="1131743"/>
                  </a:lnTo>
                  <a:lnTo>
                    <a:pt x="2797212" y="1083024"/>
                  </a:lnTo>
                  <a:lnTo>
                    <a:pt x="2802944" y="1033185"/>
                  </a:lnTo>
                  <a:lnTo>
                    <a:pt x="2804581" y="982239"/>
                  </a:lnTo>
                  <a:lnTo>
                    <a:pt x="2802944" y="931309"/>
                  </a:lnTo>
                  <a:lnTo>
                    <a:pt x="2797212" y="881470"/>
                  </a:lnTo>
                  <a:lnTo>
                    <a:pt x="2788409" y="832751"/>
                  </a:lnTo>
                  <a:lnTo>
                    <a:pt x="2776536" y="784016"/>
                  </a:lnTo>
                  <a:lnTo>
                    <a:pt x="2760364" y="736403"/>
                  </a:lnTo>
                  <a:lnTo>
                    <a:pt x="2741326" y="689895"/>
                  </a:lnTo>
                  <a:lnTo>
                    <a:pt x="2719218" y="644493"/>
                  </a:lnTo>
                  <a:lnTo>
                    <a:pt x="2694243" y="600196"/>
                  </a:lnTo>
                  <a:lnTo>
                    <a:pt x="2666403" y="555899"/>
                  </a:lnTo>
                  <a:lnTo>
                    <a:pt x="2635492" y="513752"/>
                  </a:lnTo>
                  <a:lnTo>
                    <a:pt x="2601715" y="472909"/>
                  </a:lnTo>
                  <a:lnTo>
                    <a:pt x="2565072" y="432988"/>
                  </a:lnTo>
                  <a:lnTo>
                    <a:pt x="2526791" y="394296"/>
                  </a:lnTo>
                  <a:lnTo>
                    <a:pt x="2484212" y="357753"/>
                  </a:lnTo>
                  <a:lnTo>
                    <a:pt x="2440199" y="322285"/>
                  </a:lnTo>
                  <a:lnTo>
                    <a:pt x="2394549" y="287891"/>
                  </a:lnTo>
                  <a:lnTo>
                    <a:pt x="2344600" y="254726"/>
                  </a:lnTo>
                  <a:lnTo>
                    <a:pt x="2294651" y="224785"/>
                  </a:lnTo>
                  <a:lnTo>
                    <a:pt x="2241836" y="194845"/>
                  </a:lnTo>
                  <a:lnTo>
                    <a:pt x="2185950" y="167207"/>
                  </a:lnTo>
                  <a:lnTo>
                    <a:pt x="2130269" y="141719"/>
                  </a:lnTo>
                  <a:lnTo>
                    <a:pt x="2071518" y="118534"/>
                  </a:lnTo>
                  <a:lnTo>
                    <a:pt x="2011190" y="96270"/>
                  </a:lnTo>
                  <a:lnTo>
                    <a:pt x="1948037" y="77538"/>
                  </a:lnTo>
                  <a:lnTo>
                    <a:pt x="1884864" y="59727"/>
                  </a:lnTo>
                  <a:lnTo>
                    <a:pt x="1820217" y="44220"/>
                  </a:lnTo>
                  <a:lnTo>
                    <a:pt x="1752642" y="31015"/>
                  </a:lnTo>
                  <a:lnTo>
                    <a:pt x="1685068" y="19960"/>
                  </a:lnTo>
                  <a:lnTo>
                    <a:pt x="1616020" y="11055"/>
                  </a:lnTo>
                  <a:lnTo>
                    <a:pt x="1546971" y="5527"/>
                  </a:lnTo>
                  <a:lnTo>
                    <a:pt x="1474975" y="1074"/>
                  </a:lnTo>
                  <a:lnTo>
                    <a:pt x="1402999" y="0"/>
                  </a:lnTo>
                  <a:close/>
                </a:path>
              </a:pathLst>
            </a:custGeom>
            <a:solidFill>
              <a:srgbClr val="F7F81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800">
                <a:solidFill>
                  <a:srgbClr val="262626"/>
                </a:solidFill>
              </a:endParaRPr>
            </a:p>
          </p:txBody>
        </p:sp>
        <p:sp>
          <p:nvSpPr>
            <p:cNvPr id="19" name="object 5"/>
            <p:cNvSpPr>
              <a:spLocks noChangeArrowheads="1"/>
            </p:cNvSpPr>
            <p:nvPr/>
          </p:nvSpPr>
          <p:spPr bwMode="auto">
            <a:xfrm>
              <a:off x="943438" y="1762202"/>
              <a:ext cx="2033679" cy="2175717"/>
            </a:xfrm>
            <a:prstGeom prst="rect">
              <a:avLst/>
            </a:prstGeom>
            <a:blipFill dpi="0" rotWithShape="1">
              <a:blip r:embed="rId4"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1800">
                <a:solidFill>
                  <a:srgbClr val="262626"/>
                </a:solidFill>
              </a:endParaRPr>
            </a:p>
          </p:txBody>
        </p:sp>
      </p:grpSp>
      <p:sp>
        <p:nvSpPr>
          <p:cNvPr id="9"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54940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2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userDrawn="1"/>
        </p:nvPicPr>
        <p:blipFill>
          <a:blip r:embed="rId4" cstate="print">
            <a:duotone>
              <a:schemeClr val="accent5">
                <a:shade val="45000"/>
                <a:satMod val="135000"/>
              </a:schemeClr>
              <a:prstClr val="white"/>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4229100" y="1128714"/>
            <a:ext cx="4457700" cy="3638550"/>
          </a:xfrm>
          <a:prstGeom prst="rect">
            <a:avLst/>
          </a:prstGeom>
        </p:spPr>
      </p:pic>
      <p:sp>
        <p:nvSpPr>
          <p:cNvPr id="12" name="TextBox 10"/>
          <p:cNvSpPr txBox="1"/>
          <p:nvPr userDrawn="1"/>
        </p:nvSpPr>
        <p:spPr>
          <a:xfrm>
            <a:off x="152517" y="4800141"/>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userDrawn="1"/>
        </p:nvSpPr>
        <p:spPr>
          <a:xfrm>
            <a:off x="6529492" y="4801172"/>
            <a:ext cx="2466509" cy="276999"/>
          </a:xfrm>
          <a:prstGeom prst="rect">
            <a:avLst/>
          </a:prstGeom>
        </p:spPr>
        <p:txBody>
          <a:bodyPr wrap="none">
            <a:spAutoFit/>
          </a:bodyPr>
          <a:lstStyle/>
          <a:p>
            <a:pPr marL="0" algn="l" defTabSz="685800" rtl="0" eaLnBrk="1" latinLnBrk="0" hangingPunct="1"/>
            <a:r>
              <a:rPr lang="en-IN" sz="1200" kern="1200" baseline="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IN" sz="1200" kern="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www.edureka.co/php-mysql</a:t>
            </a:r>
            <a:endParaRPr lang="en-IN" sz="1200" kern="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73184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7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userDrawn="1"/>
        </p:nvPicPr>
        <p:blipFill>
          <a:blip r:embed="rId4" cstate="email">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3982166" y="1425362"/>
            <a:ext cx="4911175" cy="2790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56451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userDrawn="1"/>
        </p:nvPicPr>
        <p:blipFill>
          <a:blip r:embed="rId4"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7" name="Rectangle 6"/>
          <p:cNvSpPr/>
          <p:nvPr userDrawn="1"/>
        </p:nvSpPr>
        <p:spPr>
          <a:xfrm>
            <a:off x="6529492" y="4801172"/>
            <a:ext cx="2609369" cy="276999"/>
          </a:xfrm>
          <a:prstGeom prst="rect">
            <a:avLst/>
          </a:prstGeom>
        </p:spPr>
        <p:txBody>
          <a:bodyPr wrap="none">
            <a:spAutoFit/>
          </a:bodyPr>
          <a:lstStyle/>
          <a:p>
            <a:pPr marL="0" algn="l" defTabSz="685800" rtl="0" eaLnBrk="1" latinLnBrk="0" hangingPunct="1"/>
            <a:r>
              <a:rPr lang="en-IN" sz="1200" kern="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http://www.edureka.co/php-mysql</a:t>
            </a:r>
            <a:endParaRPr lang="en-IN" sz="1200" kern="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14831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a:blip r:embed="rId4"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83878" y="743186"/>
            <a:ext cx="6624736" cy="4161000"/>
          </a:xfrm>
          <a:prstGeom prst="rect">
            <a:avLst/>
          </a:prstGeom>
        </p:spPr>
      </p:pic>
      <p:sp>
        <p:nvSpPr>
          <p:cNvPr id="9"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26808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a:blip r:embed="rId4" cstate="print">
            <a:lum bright="70000" contrast="-70000"/>
          </a:blip>
          <a:stretch>
            <a:fillRect/>
          </a:stretch>
        </p:blipFill>
        <p:spPr>
          <a:xfrm>
            <a:off x="2600528" y="923497"/>
            <a:ext cx="3743325" cy="3668757"/>
          </a:xfrm>
          <a:prstGeom prst="rect">
            <a:avLst/>
          </a:prstGeom>
        </p:spPr>
      </p:pic>
      <p:sp>
        <p:nvSpPr>
          <p:cNvPr id="7" name="Rectangle 6"/>
          <p:cNvSpPr/>
          <p:nvPr userDrawn="1"/>
        </p:nvSpPr>
        <p:spPr>
          <a:xfrm>
            <a:off x="6529492" y="4801172"/>
            <a:ext cx="2609369" cy="276999"/>
          </a:xfrm>
          <a:prstGeom prst="rect">
            <a:avLst/>
          </a:prstGeom>
        </p:spPr>
        <p:txBody>
          <a:bodyPr wrap="none">
            <a:spAutoFit/>
          </a:bodyPr>
          <a:lstStyle/>
          <a:p>
            <a:pPr marL="0" algn="l" defTabSz="685800" rtl="0" eaLnBrk="1" latinLnBrk="0" hangingPunct="1"/>
            <a:r>
              <a:rPr lang="en-IN" sz="1200" kern="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http://www.edureka.co/php-mysql</a:t>
            </a:r>
            <a:endParaRPr lang="en-IN" sz="1200" kern="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83739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rotWithShape="1">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10" name="Rectangle 9"/>
          <p:cNvSpPr/>
          <p:nvPr userDrawn="1"/>
        </p:nvSpPr>
        <p:spPr>
          <a:xfrm>
            <a:off x="3282612" y="761226"/>
            <a:ext cx="2165978" cy="477054"/>
          </a:xfrm>
          <a:prstGeom prst="rect">
            <a:avLst/>
          </a:prstGeom>
        </p:spPr>
        <p:txBody>
          <a:bodyPr wrap="none">
            <a:spAutoFit/>
          </a:bodyPr>
          <a:lstStyle/>
          <a:p>
            <a:r>
              <a:rPr lang="en-IN" sz="2500" b="1" dirty="0">
                <a:solidFill>
                  <a:srgbClr val="002060"/>
                </a:solidFill>
                <a:latin typeface="Castellar" pitchFamily="18" charset="0"/>
              </a:rPr>
              <a:t>Questions</a:t>
            </a:r>
          </a:p>
        </p:txBody>
      </p:sp>
      <p:sp>
        <p:nvSpPr>
          <p:cNvPr id="12"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4" name="Rectangle 13"/>
          <p:cNvSpPr/>
          <p:nvPr userDrawn="1"/>
        </p:nvSpPr>
        <p:spPr>
          <a:xfrm>
            <a:off x="6529492" y="4801172"/>
            <a:ext cx="2466509" cy="276999"/>
          </a:xfrm>
          <a:prstGeom prst="rect">
            <a:avLst/>
          </a:prstGeom>
        </p:spPr>
        <p:txBody>
          <a:bodyPr wrap="none">
            <a:spAutoFit/>
          </a:bodyPr>
          <a:lstStyle/>
          <a:p>
            <a:pPr marL="0" algn="l" defTabSz="685800" rtl="0" eaLnBrk="1" latinLnBrk="0" hangingPunct="1"/>
            <a:r>
              <a:rPr lang="en-IN" sz="1200" kern="1200" baseline="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IN" sz="1200" kern="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www.edureka.co/php-mysql</a:t>
            </a:r>
            <a:endParaRPr lang="en-IN" sz="1200" kern="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786932" y="4789345"/>
            <a:ext cx="6400800" cy="492443"/>
          </a:xfrm>
          <a:prstGeom prst="rect">
            <a:avLst/>
          </a:prstGeom>
          <a:noFill/>
        </p:spPr>
        <p:txBody>
          <a:bodyPr wrap="square" rtlCol="0">
            <a:spAutoFit/>
          </a:bodyPr>
          <a:lstStyle/>
          <a:p>
            <a:pPr marL="457200" lvl="1" defTabSz="914400"/>
            <a:r>
              <a:rPr lang="en-US" sz="1400" dirty="0" smtClean="0">
                <a:solidFill>
                  <a:srgbClr val="262626"/>
                </a:solidFill>
              </a:rPr>
              <a:t> </a:t>
            </a:r>
            <a:r>
              <a:rPr lang="en-US" sz="1200" dirty="0" smtClean="0">
                <a:solidFill>
                  <a:srgbClr val="262626"/>
                </a:solidFill>
              </a:rPr>
              <a:t>Twitter </a:t>
            </a:r>
            <a:r>
              <a:rPr lang="en-US" sz="1200" dirty="0">
                <a:solidFill>
                  <a:srgbClr val="0070C0"/>
                </a:solidFill>
              </a:rPr>
              <a:t>@</a:t>
            </a:r>
            <a:r>
              <a:rPr lang="en-US" sz="1200" dirty="0" err="1" smtClean="0">
                <a:solidFill>
                  <a:srgbClr val="0070C0"/>
                </a:solidFill>
              </a:rPr>
              <a:t>edurekaIN</a:t>
            </a:r>
            <a:r>
              <a:rPr lang="en-US" sz="1200" dirty="0" smtClean="0">
                <a:solidFill>
                  <a:srgbClr val="262626"/>
                </a:solidFill>
              </a:rPr>
              <a:t>, Facebook </a:t>
            </a:r>
            <a:r>
              <a:rPr lang="en-US" sz="1200" dirty="0">
                <a:solidFill>
                  <a:srgbClr val="0070C0"/>
                </a:solidFill>
              </a:rPr>
              <a:t>/</a:t>
            </a:r>
            <a:r>
              <a:rPr lang="en-US" sz="1200" dirty="0" err="1" smtClean="0">
                <a:solidFill>
                  <a:srgbClr val="0070C0"/>
                </a:solidFill>
              </a:rPr>
              <a:t>edurekaIN</a:t>
            </a:r>
            <a:r>
              <a:rPr lang="en-US" sz="1200" dirty="0" smtClean="0">
                <a:solidFill>
                  <a:srgbClr val="262626"/>
                </a:solidFill>
              </a:rPr>
              <a:t>, use </a:t>
            </a:r>
            <a:r>
              <a:rPr lang="en-US" sz="1200" b="1" dirty="0" smtClean="0">
                <a:solidFill>
                  <a:srgbClr val="0070C0"/>
                </a:solidFill>
              </a:rPr>
              <a:t>#</a:t>
            </a:r>
            <a:r>
              <a:rPr lang="en-US" sz="1200" b="1" dirty="0" err="1" smtClean="0">
                <a:solidFill>
                  <a:srgbClr val="0070C0"/>
                </a:solidFill>
              </a:rPr>
              <a:t>AskEdureka</a:t>
            </a:r>
            <a:r>
              <a:rPr lang="en-US" sz="1200" b="1" dirty="0" smtClean="0">
                <a:solidFill>
                  <a:srgbClr val="0070C0"/>
                </a:solidFill>
              </a:rPr>
              <a:t> </a:t>
            </a:r>
            <a:r>
              <a:rPr lang="en-US" sz="1200" dirty="0" smtClean="0">
                <a:solidFill>
                  <a:srgbClr val="262626"/>
                </a:solidFill>
              </a:rPr>
              <a:t>for Questions</a:t>
            </a:r>
          </a:p>
          <a:p>
            <a:pPr marL="457200" lvl="1" defTabSz="914400"/>
            <a:endParaRPr lang="en-US" sz="1200" dirty="0">
              <a:solidFill>
                <a:srgbClr val="595959">
                  <a:lumMod val="60000"/>
                  <a:lumOff val="40000"/>
                </a:srgbClr>
              </a:solidFill>
            </a:endParaRPr>
          </a:p>
        </p:txBody>
      </p:sp>
    </p:spTree>
    <p:extLst>
      <p:ext uri="{BB962C8B-B14F-4D97-AF65-F5344CB8AC3E}">
        <p14:creationId xmlns:p14="http://schemas.microsoft.com/office/powerpoint/2010/main" val="3945569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685783"/>
            <a:endParaRPr lang="en-US" dirty="0">
              <a:solidFill>
                <a:srgbClr val="262626">
                  <a:tint val="75000"/>
                </a:srgb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rgbClr val="FF0000"/>
                </a:solidFill>
              </a:defRPr>
            </a:lvl1pPr>
          </a:lstStyle>
          <a:p>
            <a:pPr defTabSz="685783"/>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685783"/>
            <a:fld id="{240D5ECE-8B49-45CD-BE81-EF81920D1969}" type="slidenum">
              <a:rPr lang="en-US" smtClean="0">
                <a:solidFill>
                  <a:srgbClr val="262626">
                    <a:tint val="75000"/>
                  </a:srgbClr>
                </a:solidFill>
              </a:rPr>
              <a:pPr defTabSz="685783"/>
              <a:t>‹#›</a:t>
            </a:fld>
            <a:endParaRPr lang="en-US" dirty="0">
              <a:solidFill>
                <a:srgbClr val="262626">
                  <a:tint val="75000"/>
                </a:srgbClr>
              </a:solidFill>
            </a:endParaRP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8095978"/>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 id="2147483684" r:id="rId4"/>
    <p:sldLayoutId id="2147483669" r:id="rId5"/>
    <p:sldLayoutId id="2147483666" r:id="rId6"/>
    <p:sldLayoutId id="2147483667" r:id="rId7"/>
    <p:sldLayoutId id="2147483668" r:id="rId8"/>
    <p:sldLayoutId id="2147483670" r:id="rId9"/>
    <p:sldLayoutId id="2147483671" r:id="rId10"/>
    <p:sldLayoutId id="2147483672" r:id="rId11"/>
    <p:sldLayoutId id="2147483662" r:id="rId12"/>
    <p:sldLayoutId id="2147483685" r:id="rId13"/>
  </p:sldLayoutIdLst>
  <p:timing>
    <p:tnLst>
      <p:par>
        <p:cTn id="1" dur="indefinite" restart="never" nodeType="tmRoot"/>
      </p:par>
    </p:tnLst>
  </p:timing>
  <p:hf sldNum="0" hdr="0" ftr="0" dt="0"/>
  <p:txStyles>
    <p:titleStyle>
      <a:lvl1pPr algn="ctr" defTabSz="914355" rtl="0" eaLnBrk="1" latinLnBrk="0" hangingPunct="1">
        <a:spcBef>
          <a:spcPct val="0"/>
        </a:spcBef>
        <a:buNone/>
        <a:defRPr sz="4400" kern="1200">
          <a:solidFill>
            <a:schemeClr val="tx1"/>
          </a:solidFill>
          <a:latin typeface="+mj-lt"/>
          <a:ea typeface="+mj-ea"/>
          <a:cs typeface="+mj-cs"/>
        </a:defRPr>
      </a:lvl1pPr>
    </p:titleStyle>
    <p:bodyStyle>
      <a:lvl1pPr marL="342884" indent="-342884" algn="l" defTabSz="91435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13" indent="-285736" algn="l" defTabSz="91435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44" indent="-228588" algn="l" defTabSz="91435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20"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97"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74"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2733419"/>
      </p:ext>
    </p:extLst>
  </p:cSld>
  <p:clrMap bg1="lt1" tx1="dk1" bg2="lt2" tx2="dk2" accent1="accent1" accent2="accent2" accent3="accent3" accent4="accent4" accent5="accent5" accent6="accent6" hlink="hlink" folHlink="folHlink"/>
  <p:sldLayoutIdLst>
    <p:sldLayoutId id="2147483674" r:id="rId1"/>
    <p:sldLayoutId id="2147483677" r:id="rId2"/>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27434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189" algn="ctr" rtl="0" fontAlgn="base">
        <a:spcBef>
          <a:spcPct val="0"/>
        </a:spcBef>
        <a:spcAft>
          <a:spcPct val="0"/>
        </a:spcAft>
        <a:defRPr sz="4400">
          <a:solidFill>
            <a:schemeClr val="tx1"/>
          </a:solidFill>
          <a:latin typeface="Calibri" panose="020F0502020204030204" pitchFamily="34" charset="0"/>
        </a:defRPr>
      </a:lvl6pPr>
      <a:lvl7pPr marL="914378" algn="ctr" rtl="0" fontAlgn="base">
        <a:spcBef>
          <a:spcPct val="0"/>
        </a:spcBef>
        <a:spcAft>
          <a:spcPct val="0"/>
        </a:spcAft>
        <a:defRPr sz="4400">
          <a:solidFill>
            <a:schemeClr val="tx1"/>
          </a:solidFill>
          <a:latin typeface="Calibri" panose="020F0502020204030204" pitchFamily="34" charset="0"/>
        </a:defRPr>
      </a:lvl7pPr>
      <a:lvl8pPr marL="1371566" algn="ctr" rtl="0" fontAlgn="base">
        <a:spcBef>
          <a:spcPct val="0"/>
        </a:spcBef>
        <a:spcAft>
          <a:spcPct val="0"/>
        </a:spcAft>
        <a:defRPr sz="4400">
          <a:solidFill>
            <a:schemeClr val="tx1"/>
          </a:solidFill>
          <a:latin typeface="Calibri" panose="020F0502020204030204" pitchFamily="34" charset="0"/>
        </a:defRPr>
      </a:lvl8pPr>
      <a:lvl9pPr marL="1828754" algn="ctr" rtl="0" fontAlgn="base">
        <a:spcBef>
          <a:spcPct val="0"/>
        </a:spcBef>
        <a:spcAft>
          <a:spcPct val="0"/>
        </a:spcAft>
        <a:defRPr sz="4400">
          <a:solidFill>
            <a:schemeClr val="tx1"/>
          </a:solidFill>
          <a:latin typeface="Calibri" panose="020F0502020204030204" pitchFamily="34" charset="0"/>
        </a:defRPr>
      </a:lvl9pPr>
    </p:titleStyle>
    <p:bodyStyle>
      <a:lvl1pPr marL="342892" indent="-3428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31" indent="-285743"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72" indent="-228594"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60"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48"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les@edureka.co" TargetMode="External"/><Relationship Id="rId2" Type="http://schemas.openxmlformats.org/officeDocument/2006/relationships/hyperlink" Target="http://www.edureka.co/php-mysql" TargetMode="Externa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jpe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791" y="2157126"/>
            <a:ext cx="4049305" cy="707886"/>
          </a:xfrm>
          <a:prstGeom prst="rect">
            <a:avLst/>
          </a:prstGeom>
          <a:noFill/>
        </p:spPr>
        <p:txBody>
          <a:bodyPr wrap="square" rtlCol="0">
            <a:spAutoFit/>
          </a:bodyPr>
          <a:lstStyle/>
          <a:p>
            <a:pPr algn="ctr"/>
            <a:r>
              <a:rPr lang="en-US" sz="2000" b="1" dirty="0">
                <a:latin typeface="Castellar" panose="020A0402060406010301" pitchFamily="18" charset="0"/>
              </a:rPr>
              <a:t>Principles of MVC For PHP Developers</a:t>
            </a:r>
          </a:p>
        </p:txBody>
      </p:sp>
      <p:sp>
        <p:nvSpPr>
          <p:cNvPr id="3" name="Rectangle 2"/>
          <p:cNvSpPr/>
          <p:nvPr/>
        </p:nvSpPr>
        <p:spPr>
          <a:xfrm>
            <a:off x="1894295" y="2890223"/>
            <a:ext cx="5387757" cy="307777"/>
          </a:xfrm>
          <a:prstGeom prst="rect">
            <a:avLst/>
          </a:prstGeom>
        </p:spPr>
        <p:txBody>
          <a:bodyPr wrap="none">
            <a:spAutoFit/>
          </a:bodyPr>
          <a:lstStyle/>
          <a:p>
            <a:r>
              <a:rPr lang="en-IN" sz="1400" dirty="0" smtClean="0">
                <a:latin typeface="Tahoma" panose="020B0604030504040204" pitchFamily="34" charset="0"/>
                <a:ea typeface="Tahoma" panose="020B0604030504040204" pitchFamily="34" charset="0"/>
                <a:cs typeface="Tahoma" panose="020B0604030504040204" pitchFamily="34" charset="0"/>
              </a:rPr>
              <a:t>View PHP &amp; MYSQL Course at: </a:t>
            </a:r>
            <a:r>
              <a:rPr lang="en-IN" sz="1400" dirty="0" smtClean="0">
                <a:latin typeface="Tahoma" panose="020B0604030504040204" pitchFamily="34" charset="0"/>
                <a:ea typeface="Tahoma" panose="020B0604030504040204" pitchFamily="34" charset="0"/>
                <a:cs typeface="Tahoma" panose="020B0604030504040204" pitchFamily="34" charset="0"/>
                <a:hlinkClick r:id="rId2"/>
              </a:rPr>
              <a:t>http</a:t>
            </a:r>
            <a:r>
              <a:rPr lang="en-IN" sz="1400" dirty="0">
                <a:latin typeface="Tahoma" panose="020B0604030504040204" pitchFamily="34" charset="0"/>
                <a:ea typeface="Tahoma" panose="020B0604030504040204" pitchFamily="34" charset="0"/>
                <a:cs typeface="Tahoma" panose="020B0604030504040204" pitchFamily="34" charset="0"/>
                <a:hlinkClick r:id="rId2"/>
              </a:rPr>
              <a:t>://</a:t>
            </a:r>
            <a:r>
              <a:rPr lang="en-IN" sz="1400" dirty="0" smtClean="0">
                <a:latin typeface="Tahoma" panose="020B0604030504040204" pitchFamily="34" charset="0"/>
                <a:ea typeface="Tahoma" panose="020B0604030504040204" pitchFamily="34" charset="0"/>
                <a:cs typeface="Tahoma" panose="020B0604030504040204" pitchFamily="34" charset="0"/>
                <a:hlinkClick r:id="rId2"/>
              </a:rPr>
              <a:t>www.edureka.co/php-mysql</a:t>
            </a:r>
            <a:endParaRPr lang="en-IN" sz="1400" dirty="0" smtClean="0">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5670181" y="3189344"/>
            <a:ext cx="2619118" cy="830997"/>
          </a:xfrm>
          <a:prstGeom prst="rect">
            <a:avLst/>
          </a:prstGeom>
          <a:noFill/>
        </p:spPr>
        <p:txBody>
          <a:bodyPr wrap="square" rtlCol="0">
            <a:spAutoFit/>
          </a:bodyPr>
          <a:lstStyle/>
          <a:p>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For more details please contact us: </a:t>
            </a:r>
          </a:p>
          <a:p>
            <a:r>
              <a:rPr lang="en-IN" sz="1200" dirty="0" smtClean="0">
                <a:latin typeface="Tahoma" panose="020B0604030504040204" pitchFamily="34" charset="0"/>
                <a:ea typeface="Tahoma" panose="020B0604030504040204" pitchFamily="34" charset="0"/>
                <a:cs typeface="Tahoma" panose="020B0604030504040204" pitchFamily="34" charset="0"/>
              </a:rPr>
              <a:t>US : 1800 275 9730 (toll free)</a:t>
            </a:r>
          </a:p>
          <a:p>
            <a:r>
              <a:rPr lang="en-IN" sz="1200" dirty="0" smtClean="0">
                <a:latin typeface="Tahoma" panose="020B0604030504040204" pitchFamily="34" charset="0"/>
                <a:ea typeface="Tahoma" panose="020B0604030504040204" pitchFamily="34" charset="0"/>
                <a:cs typeface="Tahoma" panose="020B0604030504040204" pitchFamily="34" charset="0"/>
              </a:rPr>
              <a:t>INDIA </a:t>
            </a:r>
            <a:r>
              <a:rPr lang="en-IN" sz="1200" dirty="0">
                <a:latin typeface="Tahoma" panose="020B0604030504040204" pitchFamily="34" charset="0"/>
                <a:ea typeface="Tahoma" panose="020B0604030504040204" pitchFamily="34" charset="0"/>
                <a:cs typeface="Tahoma" panose="020B0604030504040204" pitchFamily="34" charset="0"/>
              </a:rPr>
              <a:t>: +91 88808 62004</a:t>
            </a:r>
          </a:p>
          <a:p>
            <a:r>
              <a:rPr lang="en-IN" sz="1200" dirty="0">
                <a:latin typeface="Tahoma" panose="020B0604030504040204" pitchFamily="34" charset="0"/>
                <a:ea typeface="Tahoma" panose="020B0604030504040204" pitchFamily="34" charset="0"/>
                <a:cs typeface="Tahoma" panose="020B0604030504040204" pitchFamily="34" charset="0"/>
              </a:rPr>
              <a:t>Email Us : </a:t>
            </a:r>
            <a:r>
              <a:rPr lang="en-IN" sz="1200" dirty="0" smtClean="0">
                <a:latin typeface="Tahoma" panose="020B0604030504040204" pitchFamily="34" charset="0"/>
                <a:ea typeface="Tahoma" panose="020B0604030504040204" pitchFamily="34" charset="0"/>
                <a:cs typeface="Tahoma" panose="020B0604030504040204" pitchFamily="34" charset="0"/>
                <a:hlinkClick r:id="rId3"/>
              </a:rPr>
              <a:t>sales@edureka.co</a:t>
            </a:r>
            <a:endParaRPr lang="en-IN" sz="1200" dirty="0" smtClean="0">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524253" y="3223211"/>
            <a:ext cx="5029200" cy="738664"/>
          </a:xfrm>
          <a:prstGeom prst="rect">
            <a:avLst/>
          </a:prstGeom>
          <a:noFill/>
        </p:spPr>
        <p:txBody>
          <a:bodyPr wrap="square" rtlCol="0">
            <a:spAutoFit/>
          </a:bodyPr>
          <a:lstStyle/>
          <a:p>
            <a:r>
              <a:rPr 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For Queries:</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 </a:t>
            </a:r>
            <a:endParaRPr 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r>
              <a:rPr lang="en-US" sz="1400" dirty="0" smtClean="0">
                <a:latin typeface="Tahoma" panose="020B0604030504040204" pitchFamily="34" charset="0"/>
                <a:ea typeface="Tahoma" panose="020B0604030504040204" pitchFamily="34" charset="0"/>
                <a:cs typeface="Tahoma" panose="020B0604030504040204" pitchFamily="34" charset="0"/>
              </a:rPr>
              <a:t>Post on Twitter @edurekaIN: </a:t>
            </a:r>
            <a:r>
              <a:rPr lang="en-US" sz="1400" dirty="0" smtClean="0">
                <a:solidFill>
                  <a:srgbClr val="00B0F0"/>
                </a:solidFill>
                <a:latin typeface="Tahoma" panose="020B0604030504040204" pitchFamily="34" charset="0"/>
                <a:ea typeface="Tahoma" panose="020B0604030504040204" pitchFamily="34" charset="0"/>
                <a:cs typeface="Tahoma" panose="020B0604030504040204" pitchFamily="34" charset="0"/>
              </a:rPr>
              <a:t>#</a:t>
            </a:r>
            <a:r>
              <a:rPr lang="en-US" sz="1400" dirty="0" err="1" smtClean="0">
                <a:solidFill>
                  <a:srgbClr val="00B0F0"/>
                </a:solidFill>
                <a:latin typeface="Tahoma" panose="020B0604030504040204" pitchFamily="34" charset="0"/>
                <a:ea typeface="Tahoma" panose="020B0604030504040204" pitchFamily="34" charset="0"/>
                <a:cs typeface="Tahoma" panose="020B0604030504040204" pitchFamily="34" charset="0"/>
              </a:rPr>
              <a:t>askEdureka</a:t>
            </a:r>
            <a:endParaRPr lang="en-US" sz="1400" dirty="0" smtClean="0">
              <a:solidFill>
                <a:srgbClr val="00B0F0"/>
              </a:solidFill>
              <a:latin typeface="Tahoma" panose="020B0604030504040204" pitchFamily="34" charset="0"/>
              <a:ea typeface="Tahoma" panose="020B0604030504040204" pitchFamily="34" charset="0"/>
              <a:cs typeface="Tahoma" panose="020B0604030504040204" pitchFamily="34" charset="0"/>
            </a:endParaRPr>
          </a:p>
          <a:p>
            <a:r>
              <a:rPr lang="en-US" sz="1400" dirty="0" smtClean="0">
                <a:latin typeface="Tahoma" panose="020B0604030504040204" pitchFamily="34" charset="0"/>
                <a:ea typeface="Tahoma" panose="020B0604030504040204" pitchFamily="34" charset="0"/>
                <a:cs typeface="Tahoma" panose="020B0604030504040204" pitchFamily="34" charset="0"/>
              </a:rPr>
              <a:t>Post on Facebook </a:t>
            </a:r>
            <a:r>
              <a:rPr lang="en-US" sz="1400" dirty="0" smtClean="0">
                <a:solidFill>
                  <a:srgbClr val="00B0F0"/>
                </a:solidFill>
                <a:latin typeface="Tahoma" panose="020B0604030504040204" pitchFamily="34" charset="0"/>
                <a:ea typeface="Tahoma" panose="020B0604030504040204" pitchFamily="34" charset="0"/>
                <a:cs typeface="Tahoma" panose="020B0604030504040204" pitchFamily="34" charset="0"/>
              </a:rPr>
              <a:t>/</a:t>
            </a:r>
            <a:r>
              <a:rPr lang="en-US" sz="1400" dirty="0" err="1" smtClean="0">
                <a:solidFill>
                  <a:srgbClr val="00B0F0"/>
                </a:solidFill>
                <a:latin typeface="Tahoma" panose="020B0604030504040204" pitchFamily="34" charset="0"/>
                <a:ea typeface="Tahoma" panose="020B0604030504040204" pitchFamily="34" charset="0"/>
                <a:cs typeface="Tahoma" panose="020B0604030504040204" pitchFamily="34" charset="0"/>
              </a:rPr>
              <a:t>edurekaIN</a:t>
            </a:r>
            <a:endParaRPr lang="en-US" sz="14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93113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6797" y="770717"/>
            <a:ext cx="2571300" cy="307777"/>
          </a:xfrm>
          <a:prstGeom prst="rect">
            <a:avLst/>
          </a:prstGeom>
        </p:spPr>
        <p:txBody>
          <a:bodyPr wrap="square">
            <a:spAutoFit/>
          </a:bodyPr>
          <a:lstStyle/>
          <a:p>
            <a:pPr marL="0" lvl="1"/>
            <a:r>
              <a:rPr lang="en-US" sz="1400" dirty="0" smtClean="0">
                <a:solidFill>
                  <a:srgbClr val="0070C0"/>
                </a:solidFill>
                <a:latin typeface="Tahoma" pitchFamily="34" charset="0"/>
                <a:ea typeface="Tahoma" pitchFamily="34" charset="0"/>
                <a:cs typeface="Tahoma" pitchFamily="34" charset="0"/>
              </a:rPr>
              <a:t>View</a:t>
            </a:r>
          </a:p>
        </p:txBody>
      </p:sp>
      <p:graphicFrame>
        <p:nvGraphicFramePr>
          <p:cNvPr id="2" name="Diagram 1"/>
          <p:cNvGraphicFramePr/>
          <p:nvPr>
            <p:extLst>
              <p:ext uri="{D42A27DB-BD31-4B8C-83A1-F6EECF244321}">
                <p14:modId xmlns:p14="http://schemas.microsoft.com/office/powerpoint/2010/main" val="4221743996"/>
              </p:ext>
            </p:extLst>
          </p:nvPr>
        </p:nvGraphicFramePr>
        <p:xfrm>
          <a:off x="1189790" y="1166043"/>
          <a:ext cx="6952259" cy="3637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bject 2"/>
          <p:cNvSpPr txBox="1">
            <a:spLocks/>
          </p:cNvSpPr>
          <p:nvPr/>
        </p:nvSpPr>
        <p:spPr>
          <a:xfrm>
            <a:off x="377020" y="204045"/>
            <a:ext cx="6213475" cy="400110"/>
          </a:xfrm>
          <a:prstGeom prst="rect">
            <a:avLst/>
          </a:prstGeom>
        </p:spPr>
        <p:txBody>
          <a:bodyPr vert="horz" wrap="square" lIns="0" tIns="0" rIns="0" bIns="0" rtlCol="0">
            <a:spAutoFit/>
          </a:bodyPr>
          <a:lstStyle>
            <a:lvl1pPr>
              <a:defRPr sz="2400">
                <a:latin typeface="Calibri"/>
                <a:ea typeface="+mj-ea"/>
                <a:cs typeface="Calibri"/>
              </a:defRPr>
            </a:lvl1pPr>
          </a:lstStyle>
          <a:p>
            <a:pPr marL="84453"/>
            <a:r>
              <a:rPr lang="en-US" sz="2600" kern="0" spc="-5" dirty="0" smtClean="0">
                <a:solidFill>
                  <a:sysClr val="windowText" lastClr="000000"/>
                </a:solidFill>
              </a:rPr>
              <a:t>MVC - User Interface Layer</a:t>
            </a:r>
            <a:endParaRPr lang="en-IN" sz="2600" kern="0" spc="-5" dirty="0">
              <a:solidFill>
                <a:sysClr val="windowText" lastClr="000000"/>
              </a:solidFill>
            </a:endParaRPr>
          </a:p>
        </p:txBody>
      </p:sp>
    </p:spTree>
    <p:extLst>
      <p:ext uri="{BB962C8B-B14F-4D97-AF65-F5344CB8AC3E}">
        <p14:creationId xmlns:p14="http://schemas.microsoft.com/office/powerpoint/2010/main" val="1479958234"/>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0883" y="829082"/>
            <a:ext cx="2571300" cy="307777"/>
          </a:xfrm>
          <a:prstGeom prst="rect">
            <a:avLst/>
          </a:prstGeom>
        </p:spPr>
        <p:txBody>
          <a:bodyPr wrap="square">
            <a:spAutoFit/>
          </a:bodyPr>
          <a:lstStyle/>
          <a:p>
            <a:pPr marL="0" lvl="1"/>
            <a:r>
              <a:rPr lang="en-US" sz="1400" dirty="0" smtClean="0">
                <a:solidFill>
                  <a:srgbClr val="0070C0"/>
                </a:solidFill>
                <a:latin typeface="Tahoma" pitchFamily="34" charset="0"/>
                <a:ea typeface="Tahoma" pitchFamily="34" charset="0"/>
                <a:cs typeface="Tahoma" pitchFamily="34" charset="0"/>
              </a:rPr>
              <a:t>Controller</a:t>
            </a:r>
          </a:p>
        </p:txBody>
      </p:sp>
      <p:graphicFrame>
        <p:nvGraphicFramePr>
          <p:cNvPr id="2" name="Diagram 1"/>
          <p:cNvGraphicFramePr/>
          <p:nvPr>
            <p:extLst>
              <p:ext uri="{D42A27DB-BD31-4B8C-83A1-F6EECF244321}">
                <p14:modId xmlns:p14="http://schemas.microsoft.com/office/powerpoint/2010/main" val="69333607"/>
              </p:ext>
            </p:extLst>
          </p:nvPr>
        </p:nvGraphicFramePr>
        <p:xfrm>
          <a:off x="985511" y="1148120"/>
          <a:ext cx="7224633" cy="35697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bject 2"/>
          <p:cNvSpPr txBox="1">
            <a:spLocks/>
          </p:cNvSpPr>
          <p:nvPr/>
        </p:nvSpPr>
        <p:spPr>
          <a:xfrm>
            <a:off x="377020" y="204045"/>
            <a:ext cx="6213475" cy="400110"/>
          </a:xfrm>
          <a:prstGeom prst="rect">
            <a:avLst/>
          </a:prstGeom>
        </p:spPr>
        <p:txBody>
          <a:bodyPr vert="horz" wrap="square" lIns="0" tIns="0" rIns="0" bIns="0" rtlCol="0">
            <a:spAutoFit/>
          </a:bodyPr>
          <a:lstStyle>
            <a:lvl1pPr>
              <a:defRPr sz="2400">
                <a:latin typeface="Calibri"/>
                <a:ea typeface="+mj-ea"/>
                <a:cs typeface="Calibri"/>
              </a:defRPr>
            </a:lvl1pPr>
          </a:lstStyle>
          <a:p>
            <a:pPr marL="84453"/>
            <a:r>
              <a:rPr lang="en-US" sz="2600" kern="0" spc="-5" dirty="0" smtClean="0">
                <a:solidFill>
                  <a:sysClr val="windowText" lastClr="000000"/>
                </a:solidFill>
              </a:rPr>
              <a:t>MVC </a:t>
            </a:r>
            <a:r>
              <a:rPr lang="en-US" sz="2600" kern="0" spc="-5" dirty="0">
                <a:solidFill>
                  <a:sysClr val="windowText" lastClr="000000"/>
                </a:solidFill>
              </a:rPr>
              <a:t>-</a:t>
            </a:r>
            <a:r>
              <a:rPr lang="en-US" sz="2600" kern="0" spc="-5" dirty="0" smtClean="0">
                <a:solidFill>
                  <a:sysClr val="windowText" lastClr="000000"/>
                </a:solidFill>
              </a:rPr>
              <a:t> Interacting With Model</a:t>
            </a:r>
            <a:endParaRPr lang="en-IN" sz="2600" kern="0" spc="-5" dirty="0">
              <a:solidFill>
                <a:sysClr val="windowText" lastClr="000000"/>
              </a:solidFill>
            </a:endParaRPr>
          </a:p>
        </p:txBody>
      </p:sp>
    </p:spTree>
    <p:extLst>
      <p:ext uri="{BB962C8B-B14F-4D97-AF65-F5344CB8AC3E}">
        <p14:creationId xmlns:p14="http://schemas.microsoft.com/office/powerpoint/2010/main" val="2982247673"/>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34" y="145916"/>
            <a:ext cx="4139299" cy="492443"/>
          </a:xfrm>
          <a:prstGeom prst="rect">
            <a:avLst/>
          </a:prstGeom>
          <a:noFill/>
        </p:spPr>
        <p:txBody>
          <a:bodyPr wrap="square" rtlCol="0">
            <a:spAutoFit/>
          </a:bodyPr>
          <a:lstStyle/>
          <a:p>
            <a:r>
              <a:rPr lang="en-US" sz="2600" dirty="0" smtClean="0"/>
              <a:t>DRY</a:t>
            </a:r>
            <a:endParaRPr lang="en-IN" sz="2600" dirty="0"/>
          </a:p>
        </p:txBody>
      </p:sp>
      <p:sp>
        <p:nvSpPr>
          <p:cNvPr id="5" name="TextBox 4"/>
          <p:cNvSpPr txBox="1"/>
          <p:nvPr/>
        </p:nvSpPr>
        <p:spPr>
          <a:xfrm>
            <a:off x="398834" y="785476"/>
            <a:ext cx="8377379" cy="830997"/>
          </a:xfrm>
          <a:prstGeom prst="rect">
            <a:avLst/>
          </a:prstGeom>
          <a:noFill/>
        </p:spPr>
        <p:txBody>
          <a:bodyPr wrap="square" rtlCol="0">
            <a:spAutoFit/>
          </a:bodyPr>
          <a:lstStyle/>
          <a:p>
            <a:pPr marL="283464" indent="-283464">
              <a:buFont typeface="Symbol"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DRY just means </a:t>
            </a:r>
            <a:r>
              <a:rPr lang="en-US" sz="1200" b="1" dirty="0">
                <a:solidFill>
                  <a:srgbClr val="0070C0"/>
                </a:solidFill>
                <a:latin typeface="Tahoma" panose="020B0604030504040204" pitchFamily="34" charset="0"/>
                <a:ea typeface="Tahoma" panose="020B0604030504040204" pitchFamily="34" charset="0"/>
                <a:cs typeface="Tahoma" panose="020B0604030504040204" pitchFamily="34" charset="0"/>
              </a:rPr>
              <a:t>"Don't Repeat Yourself". </a:t>
            </a:r>
            <a:r>
              <a:rPr lang="en-US" sz="1200" dirty="0">
                <a:latin typeface="Tahoma" panose="020B0604030504040204" pitchFamily="34" charset="0"/>
                <a:ea typeface="Tahoma" panose="020B0604030504040204" pitchFamily="34" charset="0"/>
                <a:cs typeface="Tahoma" panose="020B0604030504040204" pitchFamily="34" charset="0"/>
              </a:rPr>
              <a:t>Make sure that when you write code, you only write it one time. </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The DRY principle is stated as "Every piece of knowledge must have a single, unambiguous, authoritative representation within a system."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6617" y="1674841"/>
            <a:ext cx="4564807" cy="2895855"/>
          </a:xfrm>
          <a:prstGeom prst="rect">
            <a:avLst/>
          </a:prstGeom>
        </p:spPr>
      </p:pic>
      <p:sp>
        <p:nvSpPr>
          <p:cNvPr id="4" name="Rectangle 3"/>
          <p:cNvSpPr/>
          <p:nvPr/>
        </p:nvSpPr>
        <p:spPr>
          <a:xfrm>
            <a:off x="2863721" y="4624760"/>
            <a:ext cx="3175228" cy="300082"/>
          </a:xfrm>
          <a:prstGeom prst="rect">
            <a:avLst/>
          </a:prstGeom>
        </p:spPr>
        <p:txBody>
          <a:bodyPr wrap="none">
            <a:spAutoFit/>
          </a:bodyPr>
          <a:lstStyle/>
          <a:p>
            <a:r>
              <a:rPr lang="en-US" b="1" dirty="0" smtClean="0"/>
              <a:t>Reference: </a:t>
            </a:r>
            <a:r>
              <a:rPr lang="en-US" dirty="0" smtClean="0"/>
              <a:t>https</a:t>
            </a:r>
            <a:r>
              <a:rPr lang="en-US" dirty="0"/>
              <a:t>://maurits.wordpress.com</a:t>
            </a:r>
          </a:p>
        </p:txBody>
      </p:sp>
    </p:spTree>
    <p:extLst>
      <p:ext uri="{BB962C8B-B14F-4D97-AF65-F5344CB8AC3E}">
        <p14:creationId xmlns:p14="http://schemas.microsoft.com/office/powerpoint/2010/main" val="2159578352"/>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34" y="145916"/>
            <a:ext cx="5029200" cy="492443"/>
          </a:xfrm>
          <a:prstGeom prst="rect">
            <a:avLst/>
          </a:prstGeom>
          <a:noFill/>
        </p:spPr>
        <p:txBody>
          <a:bodyPr wrap="square" rtlCol="0">
            <a:spAutoFit/>
          </a:bodyPr>
          <a:lstStyle/>
          <a:p>
            <a:r>
              <a:rPr lang="en-US" sz="2600" dirty="0"/>
              <a:t>Convention Over Configuration</a:t>
            </a:r>
          </a:p>
        </p:txBody>
      </p:sp>
      <p:sp>
        <p:nvSpPr>
          <p:cNvPr id="5" name="TextBox 4"/>
          <p:cNvSpPr txBox="1"/>
          <p:nvPr/>
        </p:nvSpPr>
        <p:spPr>
          <a:xfrm>
            <a:off x="398834" y="638359"/>
            <a:ext cx="8377379" cy="4154984"/>
          </a:xfrm>
          <a:prstGeom prst="rect">
            <a:avLst/>
          </a:prstGeom>
          <a:noFill/>
        </p:spPr>
        <p:txBody>
          <a:bodyPr wrap="square" rtlCol="0">
            <a:spAutoFit/>
          </a:bodyPr>
          <a:lstStyle/>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r>
              <a:rPr lang="en-US" sz="1200" b="1" dirty="0">
                <a:solidFill>
                  <a:srgbClr val="0070C0"/>
                </a:solidFill>
                <a:latin typeface="Tahoma" panose="020B0604030504040204" pitchFamily="34" charset="0"/>
                <a:ea typeface="Tahoma" panose="020B0604030504040204" pitchFamily="34" charset="0"/>
                <a:cs typeface="Tahoma" panose="020B0604030504040204" pitchFamily="34" charset="0"/>
              </a:rPr>
              <a:t>Convention over configuration </a:t>
            </a:r>
            <a:r>
              <a:rPr lang="en-US" sz="1200" dirty="0">
                <a:latin typeface="Tahoma" panose="020B0604030504040204" pitchFamily="34" charset="0"/>
                <a:ea typeface="Tahoma" panose="020B0604030504040204" pitchFamily="34" charset="0"/>
                <a:cs typeface="Tahoma" panose="020B0604030504040204" pitchFamily="34" charset="0"/>
              </a:rPr>
              <a:t>(also known as coding by convention) is a software design paradigm which seeks </a:t>
            </a:r>
            <a:r>
              <a:rPr lang="en-US" sz="1200" dirty="0" smtClean="0">
                <a:latin typeface="Tahoma" panose="020B0604030504040204" pitchFamily="34" charset="0"/>
                <a:ea typeface="Tahoma" panose="020B0604030504040204" pitchFamily="34" charset="0"/>
                <a:cs typeface="Tahoma" panose="020B0604030504040204" pitchFamily="34" charset="0"/>
              </a:rPr>
              <a:t>to :</a:t>
            </a: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For </a:t>
            </a:r>
            <a:r>
              <a:rPr lang="en-US" sz="1200" dirty="0">
                <a:latin typeface="Tahoma" panose="020B0604030504040204" pitchFamily="34" charset="0"/>
                <a:ea typeface="Tahoma" panose="020B0604030504040204" pitchFamily="34" charset="0"/>
                <a:cs typeface="Tahoma" panose="020B0604030504040204" pitchFamily="34" charset="0"/>
              </a:rPr>
              <a:t>example, if there is a class Sale in the model, the corresponding table in the database is called "sales" by default. It is only if one deviates from this convention, such as calling the table "product sales", that one needs to write code regarding these names.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7949" y="2430242"/>
            <a:ext cx="2262742" cy="1475078"/>
          </a:xfrm>
          <a:prstGeom prst="rect">
            <a:avLst/>
          </a:prstGeom>
        </p:spPr>
      </p:pic>
      <p:sp>
        <p:nvSpPr>
          <p:cNvPr id="8" name="Oval Callout 7"/>
          <p:cNvSpPr/>
          <p:nvPr/>
        </p:nvSpPr>
        <p:spPr>
          <a:xfrm>
            <a:off x="6144077" y="2088995"/>
            <a:ext cx="1793692" cy="943878"/>
          </a:xfrm>
          <a:prstGeom prst="wedgeEllipseCallout">
            <a:avLst>
              <a:gd name="adj1" fmla="val -82963"/>
              <a:gd name="adj2" fmla="val 295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Not losing flexibility</a:t>
            </a:r>
            <a:endParaRPr lang="en-US" dirty="0"/>
          </a:p>
        </p:txBody>
      </p:sp>
      <p:sp>
        <p:nvSpPr>
          <p:cNvPr id="9" name="Oval Callout 8"/>
          <p:cNvSpPr/>
          <p:nvPr/>
        </p:nvSpPr>
        <p:spPr>
          <a:xfrm>
            <a:off x="1475362" y="1386044"/>
            <a:ext cx="1941470" cy="972766"/>
          </a:xfrm>
          <a:prstGeom prst="wedgeEllipseCallout">
            <a:avLst>
              <a:gd name="adj1" fmla="val 62842"/>
              <a:gd name="adj2" fmla="val 575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Decrease number of decisions on developers</a:t>
            </a:r>
            <a:endParaRPr lang="en-US" dirty="0"/>
          </a:p>
        </p:txBody>
      </p:sp>
      <p:sp>
        <p:nvSpPr>
          <p:cNvPr id="10" name="Oval Callout 9"/>
          <p:cNvSpPr/>
          <p:nvPr/>
        </p:nvSpPr>
        <p:spPr>
          <a:xfrm>
            <a:off x="4493360" y="1386044"/>
            <a:ext cx="1692353" cy="693223"/>
          </a:xfrm>
          <a:prstGeom prst="wedgeEllipseCallout">
            <a:avLst>
              <a:gd name="adj1" fmla="val -24724"/>
              <a:gd name="adj2" fmla="val 9835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Gain Simplicity</a:t>
            </a:r>
            <a:endParaRPr lang="en-US" dirty="0"/>
          </a:p>
        </p:txBody>
      </p:sp>
    </p:spTree>
    <p:extLst>
      <p:ext uri="{BB962C8B-B14F-4D97-AF65-F5344CB8AC3E}">
        <p14:creationId xmlns:p14="http://schemas.microsoft.com/office/powerpoint/2010/main" val="2737770838"/>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053480740"/>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object 2"/>
          <p:cNvSpPr txBox="1">
            <a:spLocks/>
          </p:cNvSpPr>
          <p:nvPr/>
        </p:nvSpPr>
        <p:spPr>
          <a:xfrm>
            <a:off x="377020" y="204045"/>
            <a:ext cx="6213475" cy="400110"/>
          </a:xfrm>
          <a:prstGeom prst="rect">
            <a:avLst/>
          </a:prstGeom>
        </p:spPr>
        <p:txBody>
          <a:bodyPr vert="horz" wrap="square" lIns="0" tIns="0" rIns="0" bIns="0" rtlCol="0">
            <a:spAutoFit/>
          </a:bodyPr>
          <a:lstStyle>
            <a:lvl1pPr>
              <a:defRPr sz="2400">
                <a:latin typeface="Calibri"/>
                <a:ea typeface="+mj-ea"/>
                <a:cs typeface="Calibri"/>
              </a:defRPr>
            </a:lvl1pPr>
          </a:lstStyle>
          <a:p>
            <a:pPr marL="84453"/>
            <a:r>
              <a:rPr lang="en-US" sz="2600" kern="0" spc="-5" dirty="0" smtClean="0">
                <a:solidFill>
                  <a:sysClr val="windowText" lastClr="000000"/>
                </a:solidFill>
              </a:rPr>
              <a:t>MVC Benefits</a:t>
            </a:r>
            <a:endParaRPr lang="en-IN" sz="2600" kern="0" spc="-5" dirty="0">
              <a:solidFill>
                <a:sysClr val="windowText" lastClr="000000"/>
              </a:solidFill>
            </a:endParaRPr>
          </a:p>
        </p:txBody>
      </p:sp>
    </p:spTree>
    <p:extLst>
      <p:ext uri="{BB962C8B-B14F-4D97-AF65-F5344CB8AC3E}">
        <p14:creationId xmlns:p14="http://schemas.microsoft.com/office/powerpoint/2010/main" val="1999903261"/>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5373" y="704036"/>
            <a:ext cx="4448783" cy="4257067"/>
          </a:xfrm>
          <a:prstGeom prst="rect">
            <a:avLst/>
          </a:prstGeom>
        </p:spPr>
      </p:pic>
      <p:sp>
        <p:nvSpPr>
          <p:cNvPr id="6" name="Rectangle 5"/>
          <p:cNvSpPr/>
          <p:nvPr/>
        </p:nvSpPr>
        <p:spPr>
          <a:xfrm>
            <a:off x="3345295" y="2684013"/>
            <a:ext cx="2472019" cy="1077218"/>
          </a:xfrm>
          <a:prstGeom prst="rect">
            <a:avLst/>
          </a:prstGeom>
          <a:noFill/>
        </p:spPr>
        <p:txBody>
          <a:bodyPr wrap="square" lIns="91440" tIns="45720" rIns="91440" bIns="45720">
            <a:spAutoFit/>
          </a:bodyPr>
          <a:lstStyle/>
          <a:p>
            <a:pPr algn="ctr"/>
            <a:r>
              <a:rPr lang="en-US" sz="3200" b="1" cap="none" spc="0" dirty="0" smtClean="0">
                <a:ln w="0"/>
                <a:solidFill>
                  <a:srgbClr val="0070C0"/>
                </a:solidFill>
                <a:effectLst>
                  <a:reflection blurRad="6350" stA="53000" endA="300" endPos="35500" dir="5400000" sy="-90000" algn="bl" rotWithShape="0"/>
                </a:effectLst>
              </a:rPr>
              <a:t>Demo on MVC in PHP</a:t>
            </a:r>
            <a:endParaRPr lang="en-US" sz="3200" b="1" cap="none" spc="0" dirty="0">
              <a:ln w="0"/>
              <a:solidFill>
                <a:srgbClr val="0070C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2970135885"/>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999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0017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34" y="145916"/>
            <a:ext cx="4139299" cy="492443"/>
          </a:xfrm>
          <a:prstGeom prst="rect">
            <a:avLst/>
          </a:prstGeom>
          <a:noFill/>
        </p:spPr>
        <p:txBody>
          <a:bodyPr wrap="square" rtlCol="0">
            <a:spAutoFit/>
          </a:bodyPr>
          <a:lstStyle/>
          <a:p>
            <a:r>
              <a:rPr lang="en-US" sz="2600" dirty="0" smtClean="0"/>
              <a:t>Objectives</a:t>
            </a:r>
            <a:endParaRPr lang="en-IN" sz="2600" dirty="0"/>
          </a:p>
        </p:txBody>
      </p:sp>
      <p:sp>
        <p:nvSpPr>
          <p:cNvPr id="6" name="TextBox 5"/>
          <p:cNvSpPr txBox="1"/>
          <p:nvPr/>
        </p:nvSpPr>
        <p:spPr>
          <a:xfrm>
            <a:off x="467543" y="913642"/>
            <a:ext cx="5504631" cy="276999"/>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At the end of this module, you will be able to understand</a:t>
            </a:r>
            <a:r>
              <a:rPr lang="en-US" sz="1200" dirty="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467543" y="1197416"/>
            <a:ext cx="5504631" cy="1754326"/>
          </a:xfrm>
          <a:prstGeom prst="rect">
            <a:avLst/>
          </a:prstGeom>
          <a:noFill/>
        </p:spPr>
        <p:txBody>
          <a:bodyPr wrap="square" rtlCol="0">
            <a:spAutoFit/>
          </a:bodyPr>
          <a:lstStyle/>
          <a:p>
            <a:pPr indent="-283464">
              <a:lnSpc>
                <a:spcPct val="150000"/>
              </a:lnSpc>
              <a:buFont typeface="Symbol"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Challenges Faced when Designing an Application Without Framework</a:t>
            </a:r>
            <a:endParaRPr lang="en-US" sz="1200" dirty="0">
              <a:latin typeface="Tahoma" panose="020B0604030504040204" pitchFamily="34" charset="0"/>
              <a:ea typeface="Tahoma" panose="020B0604030504040204" pitchFamily="34" charset="0"/>
              <a:cs typeface="Tahoma" panose="020B0604030504040204" pitchFamily="34" charset="0"/>
            </a:endParaRPr>
          </a:p>
          <a:p>
            <a:pPr indent="-283464">
              <a:lnSpc>
                <a:spcPct val="150000"/>
              </a:lnSpc>
              <a:buFont typeface="Symbol"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MCV Design Patterns</a:t>
            </a:r>
          </a:p>
          <a:p>
            <a:pPr indent="-283464">
              <a:lnSpc>
                <a:spcPct val="150000"/>
              </a:lnSpc>
              <a:buFont typeface="Symbol"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Logic Behind MVC</a:t>
            </a:r>
          </a:p>
          <a:p>
            <a:pPr indent="-283464">
              <a:lnSpc>
                <a:spcPct val="150000"/>
              </a:lnSpc>
              <a:buFont typeface="Symbol"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DRY and Convention Over Configuration</a:t>
            </a:r>
          </a:p>
          <a:p>
            <a:pPr indent="-283464">
              <a:lnSpc>
                <a:spcPct val="150000"/>
              </a:lnSpc>
              <a:buFont typeface="Symbol"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MVC Benefits</a:t>
            </a:r>
          </a:p>
          <a:p>
            <a:pPr indent="-283464">
              <a:lnSpc>
                <a:spcPct val="150000"/>
              </a:lnSpc>
              <a:buFont typeface="Symbol"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Demo on MVC in PHP</a:t>
            </a:r>
            <a:endParaRPr lang="en-IN"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67785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203" y="150136"/>
            <a:ext cx="7227263" cy="384721"/>
          </a:xfrm>
          <a:prstGeom prst="rect">
            <a:avLst/>
          </a:prstGeom>
          <a:noFill/>
        </p:spPr>
        <p:txBody>
          <a:bodyPr wrap="square" rtlCol="0">
            <a:spAutoFit/>
          </a:bodyPr>
          <a:lstStyle/>
          <a:p>
            <a:r>
              <a:rPr lang="en-US" sz="1900" dirty="0" smtClean="0"/>
              <a:t>Challenges Faced when Designing an Application without a Framework</a:t>
            </a:r>
            <a:endParaRPr lang="en-IN" sz="19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363" y="1493290"/>
            <a:ext cx="3011642" cy="2236587"/>
          </a:xfrm>
          <a:prstGeom prst="rect">
            <a:avLst/>
          </a:prstGeom>
        </p:spPr>
      </p:pic>
      <p:sp>
        <p:nvSpPr>
          <p:cNvPr id="8" name="Rectangle 7"/>
          <p:cNvSpPr/>
          <p:nvPr/>
        </p:nvSpPr>
        <p:spPr>
          <a:xfrm>
            <a:off x="9727" y="1004756"/>
            <a:ext cx="3083668" cy="300082"/>
          </a:xfrm>
          <a:prstGeom prst="rect">
            <a:avLst/>
          </a:prstGeom>
        </p:spPr>
        <p:txBody>
          <a:bodyPr wrap="square">
            <a:spAutoFit/>
          </a:bodyPr>
          <a:lstStyle/>
          <a:p>
            <a:pPr marL="285750" indent="-285750">
              <a:buFont typeface="Symbol" panose="05050102010706020507" pitchFamily="18" charset="2"/>
              <a:buChar char="®"/>
            </a:pPr>
            <a:r>
              <a:rPr lang="en-US" dirty="0" smtClean="0"/>
              <a:t>Complexity in Coding </a:t>
            </a:r>
            <a:r>
              <a:rPr lang="en-US" dirty="0"/>
              <a:t>in straight </a:t>
            </a:r>
            <a:r>
              <a:rPr lang="en-US" dirty="0" smtClean="0"/>
              <a:t>PHP</a:t>
            </a:r>
            <a:endParaRPr lang="en-US" dirty="0"/>
          </a:p>
        </p:txBody>
      </p:sp>
      <p:sp>
        <p:nvSpPr>
          <p:cNvPr id="9" name="Rectangle 8"/>
          <p:cNvSpPr/>
          <p:nvPr/>
        </p:nvSpPr>
        <p:spPr>
          <a:xfrm>
            <a:off x="5565350" y="1005766"/>
            <a:ext cx="3536096" cy="300082"/>
          </a:xfrm>
          <a:prstGeom prst="rect">
            <a:avLst/>
          </a:prstGeom>
        </p:spPr>
        <p:txBody>
          <a:bodyPr wrap="none">
            <a:spAutoFit/>
          </a:bodyPr>
          <a:lstStyle/>
          <a:p>
            <a:pPr marL="285750" indent="-285750">
              <a:buFont typeface="Symbol" panose="05050102010706020507" pitchFamily="18" charset="2"/>
              <a:buChar char="®"/>
            </a:pPr>
            <a:r>
              <a:rPr lang="en-US" dirty="0"/>
              <a:t>Everything must be tested; which is difficult</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826" y="1362647"/>
            <a:ext cx="2867065" cy="2607881"/>
          </a:xfrm>
          <a:prstGeom prst="rect">
            <a:avLst/>
          </a:prstGeom>
        </p:spPr>
      </p:pic>
      <p:sp>
        <p:nvSpPr>
          <p:cNvPr id="12" name="Rectangle 11"/>
          <p:cNvSpPr/>
          <p:nvPr/>
        </p:nvSpPr>
        <p:spPr>
          <a:xfrm>
            <a:off x="3081075" y="1893298"/>
            <a:ext cx="3210128" cy="1546577"/>
          </a:xfrm>
          <a:prstGeom prst="rect">
            <a:avLst/>
          </a:prstGeom>
        </p:spPr>
        <p:txBody>
          <a:bodyPr wrap="square">
            <a:spAutoFit/>
          </a:bodyPr>
          <a:lstStyle/>
          <a:p>
            <a:pPr marL="285750" indent="-285750">
              <a:buFont typeface="Symbol" panose="05050102010706020507" pitchFamily="18" charset="2"/>
              <a:buChar char="®"/>
            </a:pPr>
            <a:r>
              <a:rPr lang="en-US" dirty="0" smtClean="0"/>
              <a:t>Difficult </a:t>
            </a:r>
            <a:r>
              <a:rPr lang="en-US" dirty="0"/>
              <a:t>to </a:t>
            </a:r>
            <a:r>
              <a:rPr lang="en-US" dirty="0">
                <a:solidFill>
                  <a:srgbClr val="0070C0"/>
                </a:solidFill>
              </a:rPr>
              <a:t>re-use </a:t>
            </a:r>
            <a:r>
              <a:rPr lang="en-US" dirty="0" smtClean="0">
                <a:solidFill>
                  <a:srgbClr val="0070C0"/>
                </a:solidFill>
              </a:rPr>
              <a:t>code</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smtClean="0"/>
              <a:t>Hard </a:t>
            </a:r>
            <a:r>
              <a:rPr lang="en-US" dirty="0"/>
              <a:t>code everything from </a:t>
            </a:r>
            <a:r>
              <a:rPr lang="en-US" dirty="0" smtClean="0"/>
              <a:t>scratch</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Teamwork challenges - parallel programming cannot be done efficiently</a:t>
            </a:r>
          </a:p>
        </p:txBody>
      </p:sp>
    </p:spTree>
    <p:extLst>
      <p:ext uri="{BB962C8B-B14F-4D97-AF65-F5344CB8AC3E}">
        <p14:creationId xmlns:p14="http://schemas.microsoft.com/office/powerpoint/2010/main" val="2674314107"/>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03887" y="1232076"/>
            <a:ext cx="2373550" cy="300082"/>
          </a:xfrm>
          <a:prstGeom prst="rect">
            <a:avLst/>
          </a:prstGeom>
        </p:spPr>
        <p:txBody>
          <a:bodyPr wrap="square">
            <a:spAutoFit/>
          </a:bodyPr>
          <a:lstStyle/>
          <a:p>
            <a:pPr marL="285750" indent="-285750">
              <a:buFont typeface="Symbol" panose="05050102010706020507" pitchFamily="18" charset="2"/>
              <a:buChar char="®"/>
            </a:pPr>
            <a:r>
              <a:rPr lang="en-US" dirty="0"/>
              <a:t>Leads to disorganization</a:t>
            </a:r>
          </a:p>
        </p:txBody>
      </p:sp>
      <p:sp>
        <p:nvSpPr>
          <p:cNvPr id="9" name="Rectangle 8"/>
          <p:cNvSpPr/>
          <p:nvPr/>
        </p:nvSpPr>
        <p:spPr>
          <a:xfrm>
            <a:off x="5372646" y="1232076"/>
            <a:ext cx="2827505" cy="300082"/>
          </a:xfrm>
          <a:prstGeom prst="rect">
            <a:avLst/>
          </a:prstGeom>
        </p:spPr>
        <p:txBody>
          <a:bodyPr wrap="square">
            <a:spAutoFit/>
          </a:bodyPr>
          <a:lstStyle/>
          <a:p>
            <a:pPr marL="285750" indent="-285750">
              <a:buFont typeface="Symbol" panose="05050102010706020507" pitchFamily="18" charset="2"/>
              <a:buChar char="®"/>
            </a:pPr>
            <a:r>
              <a:rPr lang="en-US" dirty="0"/>
              <a:t>Change one thing , break another</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0238" y="1686236"/>
            <a:ext cx="1775265" cy="2661567"/>
          </a:xfrm>
          <a:prstGeom prst="rect">
            <a:avLst/>
          </a:prstGeom>
        </p:spPr>
      </p:pic>
      <p:sp>
        <p:nvSpPr>
          <p:cNvPr id="6" name="TextBox 5"/>
          <p:cNvSpPr txBox="1"/>
          <p:nvPr/>
        </p:nvSpPr>
        <p:spPr>
          <a:xfrm>
            <a:off x="78203" y="150136"/>
            <a:ext cx="7227263" cy="384721"/>
          </a:xfrm>
          <a:prstGeom prst="rect">
            <a:avLst/>
          </a:prstGeom>
          <a:noFill/>
        </p:spPr>
        <p:txBody>
          <a:bodyPr wrap="square" rtlCol="0">
            <a:spAutoFit/>
          </a:bodyPr>
          <a:lstStyle/>
          <a:p>
            <a:r>
              <a:rPr lang="en-US" sz="1900" dirty="0" smtClean="0"/>
              <a:t>Challenges Faced when Designing an Application without a Framework</a:t>
            </a:r>
            <a:endParaRPr lang="en-IN" sz="19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8799" y="1686236"/>
            <a:ext cx="4715201" cy="2652300"/>
          </a:xfrm>
          <a:prstGeom prst="rect">
            <a:avLst/>
          </a:prstGeom>
        </p:spPr>
      </p:pic>
    </p:spTree>
    <p:extLst>
      <p:ext uri="{BB962C8B-B14F-4D97-AF65-F5344CB8AC3E}">
        <p14:creationId xmlns:p14="http://schemas.microsoft.com/office/powerpoint/2010/main" val="767214860"/>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34" y="145916"/>
            <a:ext cx="6177064" cy="492443"/>
          </a:xfrm>
          <a:prstGeom prst="rect">
            <a:avLst/>
          </a:prstGeom>
          <a:noFill/>
        </p:spPr>
        <p:txBody>
          <a:bodyPr wrap="square" rtlCol="0">
            <a:spAutoFit/>
          </a:bodyPr>
          <a:lstStyle/>
          <a:p>
            <a:r>
              <a:rPr lang="en-US" sz="2600" dirty="0" smtClean="0"/>
              <a:t>The Solution is to use Design Patterns</a:t>
            </a:r>
            <a:endParaRPr lang="en-IN" sz="2600" dirty="0"/>
          </a:p>
        </p:txBody>
      </p:sp>
      <p:sp>
        <p:nvSpPr>
          <p:cNvPr id="5" name="TextBox 4"/>
          <p:cNvSpPr txBox="1"/>
          <p:nvPr/>
        </p:nvSpPr>
        <p:spPr>
          <a:xfrm>
            <a:off x="1815526" y="2050073"/>
            <a:ext cx="6102789" cy="1446550"/>
          </a:xfrm>
          <a:prstGeom prst="rect">
            <a:avLst/>
          </a:prstGeom>
          <a:noFill/>
        </p:spPr>
        <p:txBody>
          <a:bodyPr wrap="square" rtlCol="0">
            <a:spAutoFit/>
          </a:bodyPr>
          <a:lstStyle/>
          <a:p>
            <a:pPr algn="ctr"/>
            <a:r>
              <a:rPr lang="en-US" sz="28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Design </a:t>
            </a:r>
            <a:r>
              <a:rPr lang="en-US" sz="2800" b="1" dirty="0">
                <a:solidFill>
                  <a:srgbClr val="0070C0"/>
                </a:solidFill>
                <a:latin typeface="Tahoma" panose="020B0604030504040204" pitchFamily="34" charset="0"/>
                <a:ea typeface="Tahoma" panose="020B0604030504040204" pitchFamily="34" charset="0"/>
                <a:cs typeface="Tahoma" panose="020B0604030504040204" pitchFamily="34" charset="0"/>
              </a:rPr>
              <a:t>Patterns </a:t>
            </a:r>
            <a:r>
              <a:rPr lang="en-US" sz="1600" dirty="0" smtClean="0">
                <a:latin typeface="Tahoma" panose="020B0604030504040204" pitchFamily="34" charset="0"/>
                <a:ea typeface="Tahoma" panose="020B0604030504040204" pitchFamily="34" charset="0"/>
                <a:cs typeface="Tahoma" panose="020B0604030504040204" pitchFamily="34" charset="0"/>
              </a:rPr>
              <a:t>is the</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way to organize a program in a proper manner</a:t>
            </a:r>
          </a:p>
          <a:p>
            <a:pPr marL="283464" indent="-283464" algn="ctr">
              <a:buFont typeface="Symbol" pitchFamily="18" charset="2"/>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algn="ctr"/>
            <a:r>
              <a:rPr lang="en-US" sz="1600" dirty="0">
                <a:latin typeface="Tahoma" panose="020B0604030504040204" pitchFamily="34" charset="0"/>
                <a:ea typeface="Tahoma" panose="020B0604030504040204" pitchFamily="34" charset="0"/>
                <a:cs typeface="Tahoma" panose="020B0604030504040204" pitchFamily="34" charset="0"/>
              </a:rPr>
              <a:t>One such design pattern is </a:t>
            </a:r>
            <a:r>
              <a:rPr lang="en-US" sz="2800" b="1" dirty="0">
                <a:solidFill>
                  <a:srgbClr val="0070C0"/>
                </a:solidFill>
                <a:latin typeface="Tahoma" panose="020B0604030504040204" pitchFamily="34" charset="0"/>
                <a:ea typeface="Tahoma" panose="020B0604030504040204" pitchFamily="34" charset="0"/>
                <a:cs typeface="Tahoma" panose="020B0604030504040204" pitchFamily="34" charset="0"/>
              </a:rPr>
              <a:t>MVC</a:t>
            </a:r>
          </a:p>
        </p:txBody>
      </p:sp>
    </p:spTree>
    <p:extLst>
      <p:ext uri="{BB962C8B-B14F-4D97-AF65-F5344CB8AC3E}">
        <p14:creationId xmlns:p14="http://schemas.microsoft.com/office/powerpoint/2010/main" val="2582813155"/>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1699" y="1169549"/>
            <a:ext cx="2571300" cy="307777"/>
          </a:xfrm>
          <a:prstGeom prst="rect">
            <a:avLst/>
          </a:prstGeom>
        </p:spPr>
        <p:txBody>
          <a:bodyPr wrap="square">
            <a:spAutoFit/>
          </a:bodyPr>
          <a:lstStyle/>
          <a:p>
            <a:pPr marL="0" lvl="1"/>
            <a:r>
              <a:rPr lang="en-US" sz="1400" dirty="0" smtClean="0">
                <a:solidFill>
                  <a:srgbClr val="0070C0"/>
                </a:solidFill>
                <a:latin typeface="Tahoma" pitchFamily="34" charset="0"/>
                <a:ea typeface="Tahoma" pitchFamily="34" charset="0"/>
                <a:cs typeface="Tahoma" pitchFamily="34" charset="0"/>
              </a:rPr>
              <a:t>Introduction – What is MVC</a:t>
            </a:r>
          </a:p>
        </p:txBody>
      </p:sp>
      <p:sp>
        <p:nvSpPr>
          <p:cNvPr id="6" name="object 2"/>
          <p:cNvSpPr txBox="1">
            <a:spLocks/>
          </p:cNvSpPr>
          <p:nvPr/>
        </p:nvSpPr>
        <p:spPr>
          <a:xfrm>
            <a:off x="377020" y="204045"/>
            <a:ext cx="6213475" cy="400110"/>
          </a:xfrm>
          <a:prstGeom prst="rect">
            <a:avLst/>
          </a:prstGeom>
        </p:spPr>
        <p:txBody>
          <a:bodyPr vert="horz" wrap="square" lIns="0" tIns="0" rIns="0" bIns="0" rtlCol="0">
            <a:spAutoFit/>
          </a:bodyPr>
          <a:lstStyle>
            <a:lvl1pPr>
              <a:defRPr sz="2400">
                <a:latin typeface="Calibri"/>
                <a:ea typeface="+mj-ea"/>
                <a:cs typeface="Calibri"/>
              </a:defRPr>
            </a:lvl1pPr>
          </a:lstStyle>
          <a:p>
            <a:pPr marL="84453"/>
            <a:r>
              <a:rPr lang="en-US" sz="2600" kern="0" spc="-5" dirty="0" smtClean="0">
                <a:solidFill>
                  <a:sysClr val="windowText" lastClr="000000"/>
                </a:solidFill>
              </a:rPr>
              <a:t>MVC Introduction</a:t>
            </a:r>
            <a:endParaRPr lang="en-IN" sz="2600" kern="0" spc="-5" dirty="0">
              <a:solidFill>
                <a:sysClr val="windowText" lastClr="000000"/>
              </a:solidFill>
            </a:endParaRPr>
          </a:p>
        </p:txBody>
      </p:sp>
      <p:graphicFrame>
        <p:nvGraphicFramePr>
          <p:cNvPr id="2" name="Diagram 1"/>
          <p:cNvGraphicFramePr/>
          <p:nvPr>
            <p:extLst>
              <p:ext uri="{D42A27DB-BD31-4B8C-83A1-F6EECF244321}">
                <p14:modId xmlns:p14="http://schemas.microsoft.com/office/powerpoint/2010/main" val="2792791804"/>
              </p:ext>
            </p:extLst>
          </p:nvPr>
        </p:nvGraphicFramePr>
        <p:xfrm>
          <a:off x="1238431" y="1653957"/>
          <a:ext cx="6416329" cy="2042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2503282"/>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3109" y="911937"/>
            <a:ext cx="8377379" cy="2677656"/>
          </a:xfrm>
          <a:prstGeom prst="rect">
            <a:avLst/>
          </a:prstGeom>
          <a:noFill/>
        </p:spPr>
        <p:txBody>
          <a:bodyPr wrap="square" rtlCol="0">
            <a:spAutoFit/>
          </a:bodyPr>
          <a:lstStyle/>
          <a:p>
            <a:pPr marL="283464" indent="-283464">
              <a:buFont typeface="Symbol"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Originally </a:t>
            </a:r>
            <a:r>
              <a:rPr lang="en-US" sz="1200" dirty="0">
                <a:latin typeface="Tahoma" panose="020B0604030504040204" pitchFamily="34" charset="0"/>
                <a:ea typeface="Tahoma" panose="020B0604030504040204" pitchFamily="34" charset="0"/>
                <a:cs typeface="Tahoma" panose="020B0604030504040204" pitchFamily="34" charset="0"/>
              </a:rPr>
              <a:t>described in terms of a design pattern for use with Smalltalk by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Trygve</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Reenskaug</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in 1979. </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His </a:t>
            </a:r>
            <a:r>
              <a:rPr lang="en-US" sz="1200" dirty="0">
                <a:latin typeface="Tahoma" panose="020B0604030504040204" pitchFamily="34" charset="0"/>
                <a:ea typeface="Tahoma" panose="020B0604030504040204" pitchFamily="34" charset="0"/>
                <a:cs typeface="Tahoma" panose="020B0604030504040204" pitchFamily="34" charset="0"/>
              </a:rPr>
              <a:t>paper was published under the title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Applications Programming in Smalltalk-80: How to use Model-View-Controller</a:t>
            </a:r>
            <a:r>
              <a:rPr lang="en-US" sz="1200" dirty="0">
                <a:latin typeface="Tahoma" panose="020B0604030504040204" pitchFamily="34" charset="0"/>
                <a:ea typeface="Tahoma" panose="020B0604030504040204" pitchFamily="34" charset="0"/>
                <a:cs typeface="Tahoma" panose="020B0604030504040204" pitchFamily="34" charset="0"/>
              </a:rPr>
              <a:t>", and paved the groundwork for most future MVC implementations.</a:t>
            </a: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MVC design pattern is used to separate an application’s data, business logic, and presentation; doing so facilitates the creation of more maintainable, reusable, and testable code.</a:t>
            </a:r>
          </a:p>
          <a:p>
            <a:pPr marL="626364" lvl="1" indent="-283464">
              <a:buFont typeface="Arial" panose="020B0604020202020204" pitchFamily="34" charset="0"/>
              <a:buChar char="•"/>
            </a:pP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626364" lvl="1" indent="-283464">
              <a:buFont typeface="Arial" panose="020B0604020202020204" pitchFamily="34" charset="0"/>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Model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Data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Layer</a:t>
            </a:r>
          </a:p>
          <a:p>
            <a:pPr marL="626364" lvl="1" indent="-283464">
              <a:buFont typeface="Arial" panose="020B0604020202020204" pitchFamily="34" charset="0"/>
              <a:buChar char="•"/>
            </a:pP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626364" lvl="1" indent="-283464">
              <a:buFont typeface="Arial" panose="020B0604020202020204" pitchFamily="34" charset="0"/>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View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User Interface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Layer</a:t>
            </a:r>
          </a:p>
          <a:p>
            <a:pPr marL="626364" lvl="1" indent="-283464">
              <a:buFont typeface="Arial" panose="020B0604020202020204" pitchFamily="34" charset="0"/>
              <a:buChar char="•"/>
            </a:pP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626364" lvl="1" indent="-283464">
              <a:buFont typeface="Arial" panose="020B0604020202020204" pitchFamily="34" charset="0"/>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Controller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Interacts with the Model</a:t>
            </a: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6" name="object 2"/>
          <p:cNvSpPr txBox="1">
            <a:spLocks/>
          </p:cNvSpPr>
          <p:nvPr/>
        </p:nvSpPr>
        <p:spPr>
          <a:xfrm>
            <a:off x="377020" y="204045"/>
            <a:ext cx="6213475" cy="400110"/>
          </a:xfrm>
          <a:prstGeom prst="rect">
            <a:avLst/>
          </a:prstGeom>
        </p:spPr>
        <p:txBody>
          <a:bodyPr vert="horz" wrap="square" lIns="0" tIns="0" rIns="0" bIns="0" rtlCol="0">
            <a:spAutoFit/>
          </a:bodyPr>
          <a:lstStyle>
            <a:lvl1pPr>
              <a:defRPr sz="2400">
                <a:latin typeface="Calibri"/>
                <a:ea typeface="+mj-ea"/>
                <a:cs typeface="Calibri"/>
              </a:defRPr>
            </a:lvl1pPr>
          </a:lstStyle>
          <a:p>
            <a:pPr marL="84453"/>
            <a:r>
              <a:rPr lang="en-US" sz="2600" kern="0" spc="-5" dirty="0" smtClean="0">
                <a:solidFill>
                  <a:sysClr val="windowText" lastClr="000000"/>
                </a:solidFill>
              </a:rPr>
              <a:t>MVC Introduction</a:t>
            </a:r>
            <a:endParaRPr lang="en-IN" sz="2600" kern="0" spc="-5" dirty="0">
              <a:solidFill>
                <a:sysClr val="windowText" lastClr="000000"/>
              </a:solidFill>
            </a:endParaRPr>
          </a:p>
        </p:txBody>
      </p:sp>
    </p:spTree>
    <p:extLst>
      <p:ext uri="{BB962C8B-B14F-4D97-AF65-F5344CB8AC3E}">
        <p14:creationId xmlns:p14="http://schemas.microsoft.com/office/powerpoint/2010/main" val="325552187"/>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p:cNvSpPr>
          <p:nvPr/>
        </p:nvSpPr>
        <p:spPr>
          <a:xfrm>
            <a:off x="377020" y="204045"/>
            <a:ext cx="6213475" cy="400110"/>
          </a:xfrm>
          <a:prstGeom prst="rect">
            <a:avLst/>
          </a:prstGeom>
        </p:spPr>
        <p:txBody>
          <a:bodyPr vert="horz" wrap="square" lIns="0" tIns="0" rIns="0" bIns="0" rtlCol="0">
            <a:spAutoFit/>
          </a:bodyPr>
          <a:lstStyle>
            <a:lvl1pPr>
              <a:defRPr sz="2400">
                <a:latin typeface="Calibri"/>
                <a:ea typeface="+mj-ea"/>
                <a:cs typeface="Calibri"/>
              </a:defRPr>
            </a:lvl1pPr>
          </a:lstStyle>
          <a:p>
            <a:pPr marL="84453"/>
            <a:r>
              <a:rPr lang="en-US" sz="2600" kern="0" spc="-5" dirty="0" smtClean="0">
                <a:solidFill>
                  <a:sysClr val="windowText" lastClr="000000"/>
                </a:solidFill>
              </a:rPr>
              <a:t>MVC - Illustration</a:t>
            </a:r>
            <a:endParaRPr lang="en-IN" sz="2600" kern="0" spc="-5" dirty="0">
              <a:solidFill>
                <a:sysClr val="windowText" lastClr="000000"/>
              </a:solidFill>
            </a:endParaRPr>
          </a:p>
        </p:txBody>
      </p:sp>
      <p:sp>
        <p:nvSpPr>
          <p:cNvPr id="6" name="Rounded Rectangle 5"/>
          <p:cNvSpPr/>
          <p:nvPr/>
        </p:nvSpPr>
        <p:spPr>
          <a:xfrm>
            <a:off x="2286001" y="816182"/>
            <a:ext cx="6286500" cy="396536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7" name="Rounded Rectangle 6"/>
          <p:cNvSpPr/>
          <p:nvPr/>
        </p:nvSpPr>
        <p:spPr>
          <a:xfrm>
            <a:off x="344861" y="1156409"/>
            <a:ext cx="1417263" cy="681916"/>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r>
              <a:rPr lang="en-IN" kern="0" dirty="0" smtClean="0">
                <a:solidFill>
                  <a:prstClr val="black"/>
                </a:solidFill>
              </a:rPr>
              <a:t>Web Browser/Client</a:t>
            </a:r>
            <a:endParaRPr lang="en-IN" kern="0" dirty="0">
              <a:solidFill>
                <a:prstClr val="black"/>
              </a:solidFill>
            </a:endParaRPr>
          </a:p>
        </p:txBody>
      </p:sp>
      <p:cxnSp>
        <p:nvCxnSpPr>
          <p:cNvPr id="8" name="Straight Arrow Connector 7"/>
          <p:cNvCxnSpPr/>
          <p:nvPr/>
        </p:nvCxnSpPr>
        <p:spPr>
          <a:xfrm flipV="1">
            <a:off x="1752600" y="1365012"/>
            <a:ext cx="1476375" cy="16113"/>
          </a:xfrm>
          <a:prstGeom prst="straightConnector1">
            <a:avLst/>
          </a:prstGeom>
          <a:ln w="127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752815" y="1673081"/>
            <a:ext cx="1476160" cy="0"/>
          </a:xfrm>
          <a:prstGeom prst="straightConnector1">
            <a:avLst/>
          </a:prstGeom>
          <a:ln w="127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47850" y="1038225"/>
            <a:ext cx="1352550" cy="300082"/>
          </a:xfrm>
          <a:prstGeom prst="rect">
            <a:avLst/>
          </a:prstGeom>
          <a:noFill/>
        </p:spPr>
        <p:txBody>
          <a:bodyPr wrap="square" rtlCol="0">
            <a:spAutoFit/>
          </a:bodyPr>
          <a:lstStyle/>
          <a:p>
            <a:r>
              <a:rPr lang="en-US" dirty="0" smtClean="0"/>
              <a:t>HTTP Request</a:t>
            </a:r>
            <a:endParaRPr lang="en-US" dirty="0"/>
          </a:p>
        </p:txBody>
      </p:sp>
      <p:sp>
        <p:nvSpPr>
          <p:cNvPr id="11" name="TextBox 10"/>
          <p:cNvSpPr txBox="1"/>
          <p:nvPr/>
        </p:nvSpPr>
        <p:spPr>
          <a:xfrm>
            <a:off x="1905000" y="1704975"/>
            <a:ext cx="1352550" cy="300082"/>
          </a:xfrm>
          <a:prstGeom prst="rect">
            <a:avLst/>
          </a:prstGeom>
          <a:noFill/>
        </p:spPr>
        <p:txBody>
          <a:bodyPr wrap="square" rtlCol="0">
            <a:spAutoFit/>
          </a:bodyPr>
          <a:lstStyle/>
          <a:p>
            <a:r>
              <a:rPr lang="en-US" dirty="0" smtClean="0"/>
              <a:t>HTTP Response</a:t>
            </a:r>
            <a:endParaRPr lang="en-US" dirty="0"/>
          </a:p>
        </p:txBody>
      </p:sp>
      <p:sp>
        <p:nvSpPr>
          <p:cNvPr id="12" name="Rounded Rectangle 11"/>
          <p:cNvSpPr/>
          <p:nvPr/>
        </p:nvSpPr>
        <p:spPr>
          <a:xfrm>
            <a:off x="3219450" y="1038224"/>
            <a:ext cx="1828799" cy="88582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t>CONTROLLER</a:t>
            </a:r>
            <a:endParaRPr lang="en-IN" dirty="0"/>
          </a:p>
        </p:txBody>
      </p:sp>
      <p:sp>
        <p:nvSpPr>
          <p:cNvPr id="13" name="Rounded Rectangle 12"/>
          <p:cNvSpPr/>
          <p:nvPr/>
        </p:nvSpPr>
        <p:spPr>
          <a:xfrm>
            <a:off x="6332538" y="1145276"/>
            <a:ext cx="1541319" cy="62672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MODEL</a:t>
            </a:r>
            <a:endParaRPr lang="en-IN" dirty="0"/>
          </a:p>
        </p:txBody>
      </p:sp>
      <p:sp>
        <p:nvSpPr>
          <p:cNvPr id="14" name="Rounded Rectangle 13"/>
          <p:cNvSpPr/>
          <p:nvPr/>
        </p:nvSpPr>
        <p:spPr>
          <a:xfrm>
            <a:off x="3367898" y="3089380"/>
            <a:ext cx="1718451" cy="1006370"/>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r>
              <a:rPr lang="en-IN" kern="0" dirty="0" smtClean="0">
                <a:solidFill>
                  <a:prstClr val="black"/>
                </a:solidFill>
                <a:latin typeface="Calibri"/>
              </a:rPr>
              <a:t>VIEW</a:t>
            </a:r>
            <a:endParaRPr lang="en-IN" kern="0" dirty="0">
              <a:solidFill>
                <a:prstClr val="black"/>
              </a:solidFill>
              <a:latin typeface="Calibri"/>
            </a:endParaRPr>
          </a:p>
        </p:txBody>
      </p:sp>
      <p:cxnSp>
        <p:nvCxnSpPr>
          <p:cNvPr id="15" name="Straight Arrow Connector 14"/>
          <p:cNvCxnSpPr/>
          <p:nvPr/>
        </p:nvCxnSpPr>
        <p:spPr>
          <a:xfrm flipV="1">
            <a:off x="5019675" y="1319258"/>
            <a:ext cx="1304925" cy="14243"/>
          </a:xfrm>
          <a:prstGeom prst="straightConnector1">
            <a:avLst/>
          </a:prstGeom>
          <a:ln w="127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049074" y="1615728"/>
            <a:ext cx="1276135" cy="0"/>
          </a:xfrm>
          <a:prstGeom prst="straightConnector1">
            <a:avLst/>
          </a:prstGeom>
          <a:ln w="127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05400" y="838200"/>
            <a:ext cx="1352550" cy="507831"/>
          </a:xfrm>
          <a:prstGeom prst="rect">
            <a:avLst/>
          </a:prstGeom>
          <a:noFill/>
        </p:spPr>
        <p:txBody>
          <a:bodyPr wrap="square" rtlCol="0">
            <a:spAutoFit/>
          </a:bodyPr>
          <a:lstStyle/>
          <a:p>
            <a:r>
              <a:rPr lang="en-US" dirty="0" smtClean="0"/>
              <a:t>Data object Request</a:t>
            </a:r>
            <a:endParaRPr lang="en-US" dirty="0"/>
          </a:p>
        </p:txBody>
      </p:sp>
      <p:sp>
        <p:nvSpPr>
          <p:cNvPr id="18" name="TextBox 17"/>
          <p:cNvSpPr txBox="1"/>
          <p:nvPr/>
        </p:nvSpPr>
        <p:spPr>
          <a:xfrm>
            <a:off x="5172075" y="1562100"/>
            <a:ext cx="1352550" cy="507831"/>
          </a:xfrm>
          <a:prstGeom prst="rect">
            <a:avLst/>
          </a:prstGeom>
          <a:noFill/>
        </p:spPr>
        <p:txBody>
          <a:bodyPr wrap="square" rtlCol="0">
            <a:spAutoFit/>
          </a:bodyPr>
          <a:lstStyle/>
          <a:p>
            <a:r>
              <a:rPr lang="en-US" dirty="0" smtClean="0"/>
              <a:t>Data Objects Response</a:t>
            </a:r>
            <a:endParaRPr lang="en-US" dirty="0"/>
          </a:p>
        </p:txBody>
      </p:sp>
      <p:cxnSp>
        <p:nvCxnSpPr>
          <p:cNvPr id="19" name="Straight Arrow Connector 18"/>
          <p:cNvCxnSpPr/>
          <p:nvPr/>
        </p:nvCxnSpPr>
        <p:spPr>
          <a:xfrm>
            <a:off x="4502966" y="1912167"/>
            <a:ext cx="12813" cy="1173933"/>
          </a:xfrm>
          <a:prstGeom prst="straightConnector1">
            <a:avLst/>
          </a:prstGeom>
          <a:ln w="127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3905250" y="1952625"/>
            <a:ext cx="108" cy="1139574"/>
          </a:xfrm>
          <a:prstGeom prst="straightConnector1">
            <a:avLst/>
          </a:prstGeom>
          <a:ln w="127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43425" y="2381250"/>
            <a:ext cx="1352550" cy="300082"/>
          </a:xfrm>
          <a:prstGeom prst="rect">
            <a:avLst/>
          </a:prstGeom>
          <a:noFill/>
        </p:spPr>
        <p:txBody>
          <a:bodyPr wrap="square" rtlCol="0">
            <a:spAutoFit/>
          </a:bodyPr>
          <a:lstStyle/>
          <a:p>
            <a:r>
              <a:rPr lang="en-US" dirty="0" smtClean="0"/>
              <a:t>Render data</a:t>
            </a:r>
            <a:endParaRPr lang="en-US" dirty="0"/>
          </a:p>
        </p:txBody>
      </p:sp>
      <p:sp>
        <p:nvSpPr>
          <p:cNvPr id="22" name="TextBox 21"/>
          <p:cNvSpPr txBox="1"/>
          <p:nvPr/>
        </p:nvSpPr>
        <p:spPr>
          <a:xfrm>
            <a:off x="2933701" y="2314575"/>
            <a:ext cx="1009650" cy="507831"/>
          </a:xfrm>
          <a:prstGeom prst="rect">
            <a:avLst/>
          </a:prstGeom>
          <a:noFill/>
        </p:spPr>
        <p:txBody>
          <a:bodyPr wrap="square" rtlCol="0">
            <a:spAutoFit/>
          </a:bodyPr>
          <a:lstStyle/>
          <a:p>
            <a:r>
              <a:rPr lang="en-US" dirty="0" smtClean="0"/>
              <a:t>Events (GET/POST)</a:t>
            </a:r>
            <a:endParaRPr lang="en-US" dirty="0"/>
          </a:p>
        </p:txBody>
      </p:sp>
      <p:sp>
        <p:nvSpPr>
          <p:cNvPr id="23" name="Rectangle 22"/>
          <p:cNvSpPr/>
          <p:nvPr/>
        </p:nvSpPr>
        <p:spPr>
          <a:xfrm>
            <a:off x="6172200" y="1895475"/>
            <a:ext cx="2247899" cy="2114550"/>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tx1"/>
              </a:solidFill>
            </a:endParaRPr>
          </a:p>
          <a:p>
            <a:pPr algn="ctr"/>
            <a:endParaRPr lang="en-IN" dirty="0" smtClean="0">
              <a:solidFill>
                <a:schemeClr val="tx1"/>
              </a:solidFill>
            </a:endParaRPr>
          </a:p>
          <a:p>
            <a:pPr algn="ctr"/>
            <a:endParaRPr lang="en-IN" dirty="0" smtClean="0">
              <a:solidFill>
                <a:schemeClr val="tx1"/>
              </a:solidFill>
            </a:endParaRPr>
          </a:p>
          <a:p>
            <a:pPr algn="ctr"/>
            <a:endParaRPr lang="en-IN" dirty="0" smtClean="0">
              <a:solidFill>
                <a:schemeClr val="tx1"/>
              </a:solidFill>
            </a:endParaRPr>
          </a:p>
          <a:p>
            <a:pPr algn="ctr"/>
            <a:endParaRPr lang="en-IN" dirty="0" smtClean="0">
              <a:solidFill>
                <a:schemeClr val="tx1"/>
              </a:solidFill>
            </a:endParaRPr>
          </a:p>
          <a:p>
            <a:pPr algn="ctr"/>
            <a:r>
              <a:rPr lang="en-IN" dirty="0" smtClean="0">
                <a:solidFill>
                  <a:schemeClr val="tx1"/>
                </a:solidFill>
              </a:rPr>
              <a:t>Handled by Framework (Hidden from user)</a:t>
            </a:r>
            <a:endParaRPr lang="en-IN" dirty="0">
              <a:solidFill>
                <a:schemeClr val="tx1"/>
              </a:solidFill>
            </a:endParaRPr>
          </a:p>
        </p:txBody>
      </p:sp>
      <p:sp>
        <p:nvSpPr>
          <p:cNvPr id="24" name="Flowchart: Magnetic Disk 23"/>
          <p:cNvSpPr/>
          <p:nvPr/>
        </p:nvSpPr>
        <p:spPr>
          <a:xfrm>
            <a:off x="6781800" y="2371725"/>
            <a:ext cx="857250" cy="81915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Database</a:t>
            </a:r>
            <a:endParaRPr lang="en-US" b="1" dirty="0"/>
          </a:p>
        </p:txBody>
      </p:sp>
      <p:cxnSp>
        <p:nvCxnSpPr>
          <p:cNvPr id="25" name="Straight Arrow Connector 24"/>
          <p:cNvCxnSpPr/>
          <p:nvPr/>
        </p:nvCxnSpPr>
        <p:spPr>
          <a:xfrm>
            <a:off x="7553071" y="1790700"/>
            <a:ext cx="7277" cy="666750"/>
          </a:xfrm>
          <a:prstGeom prst="straightConnector1">
            <a:avLst/>
          </a:prstGeom>
          <a:ln w="127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953358" y="1790700"/>
            <a:ext cx="0" cy="600075"/>
          </a:xfrm>
          <a:prstGeom prst="straightConnector1">
            <a:avLst/>
          </a:prstGeom>
          <a:ln w="127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562850" y="1905000"/>
            <a:ext cx="933450" cy="507831"/>
          </a:xfrm>
          <a:prstGeom prst="rect">
            <a:avLst/>
          </a:prstGeom>
          <a:noFill/>
        </p:spPr>
        <p:txBody>
          <a:bodyPr wrap="square" rtlCol="0">
            <a:spAutoFit/>
          </a:bodyPr>
          <a:lstStyle/>
          <a:p>
            <a:r>
              <a:rPr lang="en-US" dirty="0" smtClean="0"/>
              <a:t>Database Request</a:t>
            </a:r>
            <a:endParaRPr lang="en-US" dirty="0"/>
          </a:p>
        </p:txBody>
      </p:sp>
      <p:sp>
        <p:nvSpPr>
          <p:cNvPr id="28" name="TextBox 27"/>
          <p:cNvSpPr txBox="1"/>
          <p:nvPr/>
        </p:nvSpPr>
        <p:spPr>
          <a:xfrm>
            <a:off x="6162676" y="1962150"/>
            <a:ext cx="1009650" cy="507831"/>
          </a:xfrm>
          <a:prstGeom prst="rect">
            <a:avLst/>
          </a:prstGeom>
          <a:noFill/>
        </p:spPr>
        <p:txBody>
          <a:bodyPr wrap="square" rtlCol="0">
            <a:spAutoFit/>
          </a:bodyPr>
          <a:lstStyle/>
          <a:p>
            <a:r>
              <a:rPr lang="en-US" dirty="0" smtClean="0"/>
              <a:t>Raw Data Response</a:t>
            </a:r>
            <a:endParaRPr lang="en-US" dirty="0"/>
          </a:p>
        </p:txBody>
      </p:sp>
      <p:sp>
        <p:nvSpPr>
          <p:cNvPr id="29" name="TextBox 28"/>
          <p:cNvSpPr txBox="1"/>
          <p:nvPr/>
        </p:nvSpPr>
        <p:spPr>
          <a:xfrm>
            <a:off x="4514850" y="4276725"/>
            <a:ext cx="2076450" cy="400110"/>
          </a:xfrm>
          <a:prstGeom prst="rect">
            <a:avLst/>
          </a:prstGeom>
          <a:noFill/>
        </p:spPr>
        <p:txBody>
          <a:bodyPr wrap="square" rtlCol="0">
            <a:spAutoFit/>
          </a:bodyPr>
          <a:lstStyle/>
          <a:p>
            <a:r>
              <a:rPr lang="en-US" sz="2000" b="1" dirty="0" smtClean="0"/>
              <a:t>MVC Container</a:t>
            </a:r>
            <a:endParaRPr lang="en-US" sz="2000" b="1" dirty="0"/>
          </a:p>
        </p:txBody>
      </p:sp>
      <p:pic>
        <p:nvPicPr>
          <p:cNvPr id="30" name="Picture 2"/>
          <p:cNvPicPr>
            <a:picLocks noChangeAspect="1" noChangeArrowheads="1"/>
          </p:cNvPicPr>
          <p:nvPr/>
        </p:nvPicPr>
        <p:blipFill>
          <a:blip r:embed="rId2" cstate="print"/>
          <a:srcRect/>
          <a:stretch>
            <a:fillRect/>
          </a:stretch>
        </p:blipFill>
        <p:spPr bwMode="auto">
          <a:xfrm>
            <a:off x="735013" y="2884488"/>
            <a:ext cx="504720" cy="515937"/>
          </a:xfrm>
          <a:prstGeom prst="rect">
            <a:avLst/>
          </a:prstGeom>
          <a:noFill/>
          <a:ln w="9525">
            <a:noFill/>
            <a:miter lim="800000"/>
            <a:headEnd/>
            <a:tailEnd/>
          </a:ln>
        </p:spPr>
      </p:pic>
      <p:sp>
        <p:nvSpPr>
          <p:cNvPr id="31" name="TextBox 30"/>
          <p:cNvSpPr txBox="1"/>
          <p:nvPr/>
        </p:nvSpPr>
        <p:spPr>
          <a:xfrm>
            <a:off x="409575" y="3400425"/>
            <a:ext cx="1352550" cy="300082"/>
          </a:xfrm>
          <a:prstGeom prst="rect">
            <a:avLst/>
          </a:prstGeom>
          <a:noFill/>
        </p:spPr>
        <p:txBody>
          <a:bodyPr wrap="square" rtlCol="0">
            <a:spAutoFit/>
          </a:bodyPr>
          <a:lstStyle/>
          <a:p>
            <a:r>
              <a:rPr lang="en-US" dirty="0" smtClean="0"/>
              <a:t>Website User</a:t>
            </a:r>
            <a:endParaRPr lang="en-US" dirty="0"/>
          </a:p>
        </p:txBody>
      </p:sp>
      <p:cxnSp>
        <p:nvCxnSpPr>
          <p:cNvPr id="32" name="Straight Arrow Connector 31"/>
          <p:cNvCxnSpPr/>
          <p:nvPr/>
        </p:nvCxnSpPr>
        <p:spPr>
          <a:xfrm flipV="1">
            <a:off x="981075" y="1847850"/>
            <a:ext cx="0" cy="790575"/>
          </a:xfrm>
          <a:prstGeom prst="straightConnector1">
            <a:avLst/>
          </a:prstGeom>
          <a:ln w="127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4775" y="2590800"/>
            <a:ext cx="1771650" cy="246221"/>
          </a:xfrm>
          <a:prstGeom prst="rect">
            <a:avLst/>
          </a:prstGeom>
          <a:noFill/>
        </p:spPr>
        <p:txBody>
          <a:bodyPr wrap="square" rtlCol="0">
            <a:spAutoFit/>
          </a:bodyPr>
          <a:lstStyle/>
          <a:p>
            <a:r>
              <a:rPr lang="en-US" sz="1000" dirty="0" smtClean="0"/>
              <a:t>http://www.mywebsite.com</a:t>
            </a:r>
            <a:endParaRPr lang="en-US" sz="1000" dirty="0"/>
          </a:p>
        </p:txBody>
      </p:sp>
    </p:spTree>
    <p:extLst>
      <p:ext uri="{BB962C8B-B14F-4D97-AF65-F5344CB8AC3E}">
        <p14:creationId xmlns:p14="http://schemas.microsoft.com/office/powerpoint/2010/main" val="2592060937"/>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4619" y="829082"/>
            <a:ext cx="2571300" cy="307777"/>
          </a:xfrm>
          <a:prstGeom prst="rect">
            <a:avLst/>
          </a:prstGeom>
        </p:spPr>
        <p:txBody>
          <a:bodyPr wrap="square">
            <a:spAutoFit/>
          </a:bodyPr>
          <a:lstStyle/>
          <a:p>
            <a:pPr marL="0" lvl="1"/>
            <a:r>
              <a:rPr lang="en-US" sz="1400" dirty="0" smtClean="0">
                <a:solidFill>
                  <a:srgbClr val="0070C0"/>
                </a:solidFill>
                <a:latin typeface="Tahoma" pitchFamily="34" charset="0"/>
                <a:ea typeface="Tahoma" pitchFamily="34" charset="0"/>
                <a:cs typeface="Tahoma" pitchFamily="34" charset="0"/>
              </a:rPr>
              <a:t>Model</a:t>
            </a:r>
          </a:p>
        </p:txBody>
      </p:sp>
      <p:graphicFrame>
        <p:nvGraphicFramePr>
          <p:cNvPr id="2" name="Diagram 1"/>
          <p:cNvGraphicFramePr/>
          <p:nvPr>
            <p:extLst>
              <p:ext uri="{D42A27DB-BD31-4B8C-83A1-F6EECF244321}">
                <p14:modId xmlns:p14="http://schemas.microsoft.com/office/powerpoint/2010/main" val="1277565304"/>
              </p:ext>
            </p:extLst>
          </p:nvPr>
        </p:nvGraphicFramePr>
        <p:xfrm>
          <a:off x="1209248" y="1303762"/>
          <a:ext cx="6903620" cy="3316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bject 2"/>
          <p:cNvSpPr txBox="1">
            <a:spLocks/>
          </p:cNvSpPr>
          <p:nvPr/>
        </p:nvSpPr>
        <p:spPr>
          <a:xfrm>
            <a:off x="377020" y="204045"/>
            <a:ext cx="6213475" cy="800219"/>
          </a:xfrm>
          <a:prstGeom prst="rect">
            <a:avLst/>
          </a:prstGeom>
        </p:spPr>
        <p:txBody>
          <a:bodyPr vert="horz" wrap="square" lIns="0" tIns="0" rIns="0" bIns="0" rtlCol="0">
            <a:spAutoFit/>
          </a:bodyPr>
          <a:lstStyle>
            <a:lvl1pPr>
              <a:defRPr sz="2400">
                <a:latin typeface="Calibri"/>
                <a:ea typeface="+mj-ea"/>
                <a:cs typeface="Calibri"/>
              </a:defRPr>
            </a:lvl1pPr>
          </a:lstStyle>
          <a:p>
            <a:pPr marL="84453"/>
            <a:r>
              <a:rPr lang="en-US" sz="2600" kern="0" spc="-5" dirty="0" smtClean="0">
                <a:solidFill>
                  <a:sysClr val="windowText" lastClr="000000"/>
                </a:solidFill>
              </a:rPr>
              <a:t>MVC - </a:t>
            </a:r>
            <a:r>
              <a:rPr lang="en-US" sz="2600" kern="0" spc="-5" dirty="0">
                <a:solidFill>
                  <a:sysClr val="windowText" lastClr="000000"/>
                </a:solidFill>
              </a:rPr>
              <a:t>Data Layer</a:t>
            </a:r>
          </a:p>
          <a:p>
            <a:pPr marL="84453"/>
            <a:r>
              <a:rPr lang="en-US" sz="2600" kern="0" spc="-5" dirty="0" smtClean="0">
                <a:solidFill>
                  <a:sysClr val="windowText" lastClr="000000"/>
                </a:solidFill>
              </a:rPr>
              <a:t> </a:t>
            </a:r>
            <a:endParaRPr lang="en-IN" sz="2600" kern="0" spc="-5" dirty="0">
              <a:solidFill>
                <a:sysClr val="windowText" lastClr="000000"/>
              </a:solidFill>
            </a:endParaRPr>
          </a:p>
        </p:txBody>
      </p:sp>
    </p:spTree>
    <p:extLst>
      <p:ext uri="{BB962C8B-B14F-4D97-AF65-F5344CB8AC3E}">
        <p14:creationId xmlns:p14="http://schemas.microsoft.com/office/powerpoint/2010/main" val="615659704"/>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1_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6926</TotalTime>
  <Words>848</Words>
  <Application>Microsoft Office PowerPoint</Application>
  <PresentationFormat>On-screen Show (16:9)</PresentationFormat>
  <Paragraphs>128</Paragraphs>
  <Slides>17</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17</vt:i4>
      </vt:variant>
    </vt:vector>
  </HeadingPairs>
  <TitlesOfParts>
    <vt:vector size="25" baseType="lpstr">
      <vt:lpstr>Arial</vt:lpstr>
      <vt:lpstr>Calibri</vt:lpstr>
      <vt:lpstr>Castellar</vt:lpstr>
      <vt:lpstr>Symbol</vt:lpstr>
      <vt:lpstr>Tahoma</vt:lpstr>
      <vt:lpstr>1_Brain4ce_course_template</vt:lpstr>
      <vt:lpstr>2_Office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Copyright</dc:title>
  <dc:creator>Puja</dc:creator>
  <cp:lastModifiedBy>Awanish</cp:lastModifiedBy>
  <cp:revision>793</cp:revision>
  <dcterms:created xsi:type="dcterms:W3CDTF">2014-05-07T12:47:59Z</dcterms:created>
  <dcterms:modified xsi:type="dcterms:W3CDTF">2015-08-03T09:49:46Z</dcterms:modified>
</cp:coreProperties>
</file>