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90" r:id="rId3"/>
    <p:sldMasterId id="2147483765" r:id="rId4"/>
  </p:sldMasterIdLst>
  <p:notesMasterIdLst>
    <p:notesMasterId r:id="rId23"/>
  </p:notesMasterIdLst>
  <p:handoutMasterIdLst>
    <p:handoutMasterId r:id="rId24"/>
  </p:handoutMasterIdLst>
  <p:sldIdLst>
    <p:sldId id="362" r:id="rId5"/>
    <p:sldId id="441" r:id="rId6"/>
    <p:sldId id="481" r:id="rId7"/>
    <p:sldId id="482" r:id="rId8"/>
    <p:sldId id="483" r:id="rId9"/>
    <p:sldId id="484" r:id="rId10"/>
    <p:sldId id="486" r:id="rId11"/>
    <p:sldId id="488" r:id="rId12"/>
    <p:sldId id="490" r:id="rId13"/>
    <p:sldId id="491" r:id="rId14"/>
    <p:sldId id="492" r:id="rId15"/>
    <p:sldId id="493" r:id="rId16"/>
    <p:sldId id="494" r:id="rId17"/>
    <p:sldId id="495" r:id="rId18"/>
    <p:sldId id="497" r:id="rId19"/>
    <p:sldId id="496" r:id="rId20"/>
    <p:sldId id="443" r:id="rId21"/>
    <p:sldId id="442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1344" userDrawn="1">
          <p15:clr>
            <a:srgbClr val="A4A3A4"/>
          </p15:clr>
        </p15:guide>
        <p15:guide id="3" pos="2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466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2868"/>
        <p:guide pos="1344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0ED38-FA9B-E140-A9AB-AFA71EACC01A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64AF7-75AE-0648-9D1F-B720D00F4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645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F0EF8-69E7-4999-A3C9-33F144A756F2}" type="datetimeFigureOut">
              <a:rPr lang="en-IN" smtClean="0"/>
              <a:pPr/>
              <a:t>07-08-2015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601B-1D14-4C79-B4FD-029F2FB7C1D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824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5.png"/><Relationship Id="rId5" Type="http://schemas.openxmlformats.org/officeDocument/2006/relationships/image" Target="../media/image8.jpeg"/><Relationship Id="rId10" Type="http://schemas.openxmlformats.org/officeDocument/2006/relationships/image" Target="../media/image23.jpeg"/><Relationship Id="rId4" Type="http://schemas.openxmlformats.org/officeDocument/2006/relationships/image" Target="../media/image24.png"/><Relationship Id="rId9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2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4.png"/><Relationship Id="rId4" Type="http://schemas.openxmlformats.org/officeDocument/2006/relationships/image" Target="../media/image21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3.jpe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1749" y="4895105"/>
            <a:ext cx="2109851" cy="184666"/>
          </a:xfrm>
        </p:spPr>
        <p:txBody>
          <a:bodyPr lIns="0" tIns="0" rIns="0" bIns="0"/>
          <a:lstStyle>
            <a:lvl1pPr>
              <a:defRPr sz="120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/>
            <a:r>
              <a:rPr lang="en-IN" spc="-5" dirty="0" smtClean="0"/>
              <a:t>ww</a:t>
            </a:r>
            <a:r>
              <a:rPr lang="en-IN" spc="-40" dirty="0" smtClean="0"/>
              <a:t>w</a:t>
            </a:r>
            <a:r>
              <a:rPr lang="en-IN" spc="-5" dirty="0" smtClean="0"/>
              <a:t>.edureka.</a:t>
            </a:r>
            <a:r>
              <a:rPr lang="en-IN" dirty="0" smtClean="0"/>
              <a:t>in/python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 descr="edureka logol.jpg"/>
          <p:cNvPicPr>
            <a:picLocks noChangeAspect="1"/>
          </p:cNvPicPr>
          <p:nvPr userDrawn="1"/>
        </p:nvPicPr>
        <p:blipFill rotWithShape="1">
          <a:blip r:embed="rId2" cstate="print"/>
          <a:srcRect b="11556"/>
          <a:stretch/>
        </p:blipFill>
        <p:spPr>
          <a:xfrm>
            <a:off x="7277088" y="209550"/>
            <a:ext cx="1714512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bjectiv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0" y="4810125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96100" y="4803978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www.edureka.co/python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8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8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769" y="4795082"/>
            <a:ext cx="1845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www.edureka.in/hadoop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7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8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8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122036" y="2574648"/>
            <a:ext cx="9322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IN" sz="3200" b="1" dirty="0" smtClean="0">
                <a:solidFill>
                  <a:srgbClr val="0070C0"/>
                </a:solidFill>
                <a:ea typeface="Tahoma" pitchFamily="34" charset="0"/>
                <a:cs typeface="Tahoma" pitchFamily="34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6076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ie's Q n A Templa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8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8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722072" y="2258041"/>
            <a:ext cx="2601913" cy="2371712"/>
            <a:chOff x="684209" y="1762202"/>
            <a:chExt cx="2804581" cy="2175717"/>
          </a:xfrm>
        </p:grpSpPr>
        <p:sp>
          <p:nvSpPr>
            <p:cNvPr id="11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783"/>
              <a:endParaRPr lang="en-IN" dirty="0">
                <a:solidFill>
                  <a:srgbClr val="262626"/>
                </a:solidFill>
              </a:endParaRPr>
            </a:p>
          </p:txBody>
        </p:sp>
        <p:sp>
          <p:nvSpPr>
            <p:cNvPr id="13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783"/>
              <a:endParaRPr lang="en-US" dirty="0">
                <a:solidFill>
                  <a:srgbClr val="262626"/>
                </a:solidFill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6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ie's intro only in module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8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8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722072" y="2258041"/>
            <a:ext cx="2601913" cy="2371712"/>
            <a:chOff x="684209" y="1762202"/>
            <a:chExt cx="2804581" cy="2175717"/>
          </a:xfrm>
        </p:grpSpPr>
        <p:sp>
          <p:nvSpPr>
            <p:cNvPr id="11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783"/>
              <a:endParaRPr lang="en-IN" dirty="0">
                <a:solidFill>
                  <a:srgbClr val="262626"/>
                </a:solidFill>
              </a:endParaRPr>
            </a:p>
          </p:txBody>
        </p:sp>
        <p:sp>
          <p:nvSpPr>
            <p:cNvPr id="13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783"/>
              <a:endParaRPr lang="en-US" dirty="0">
                <a:solidFill>
                  <a:srgbClr val="262626"/>
                </a:solidFill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434408" y="1064248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 defTabSz="685800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 defTabSz="685800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14" name="Oval Callout 13"/>
          <p:cNvSpPr/>
          <p:nvPr userDrawn="1"/>
        </p:nvSpPr>
        <p:spPr>
          <a:xfrm>
            <a:off x="3329313" y="986319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estion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8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8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4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nds - 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7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rther Readi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4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or the next clas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signmen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68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59855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pic>
        <p:nvPicPr>
          <p:cNvPr id="10" name="Picture 9" descr="edureka logol.jpg"/>
          <p:cNvPicPr>
            <a:picLocks noChangeAspect="1"/>
          </p:cNvPicPr>
          <p:nvPr userDrawn="1"/>
        </p:nvPicPr>
        <p:blipFill rotWithShape="1">
          <a:blip r:embed="rId3" cstate="print"/>
          <a:srcRect b="11556"/>
          <a:stretch/>
        </p:blipFill>
        <p:spPr>
          <a:xfrm>
            <a:off x="7277088" y="209550"/>
            <a:ext cx="1714512" cy="381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4810125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6100" y="4803978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www.edureka.co/python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-wor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rve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00900" y="101586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0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2" descr="copyright stamp - stock photo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76" y="729258"/>
            <a:ext cx="4226401" cy="441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courseware is copyright © edureka 2014. Any reproduction without expressed written</a:t>
            </a:r>
          </a:p>
          <a:p>
            <a:pPr defTabSz="685800"/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 from edureka is strictly forbidden. PMI members, credential holders, and REP’s</a:t>
            </a:r>
          </a:p>
          <a:p>
            <a:pPr defTabSz="685800"/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Engage in unauthorized duplication of the courseware will be held duly accountable by</a:t>
            </a:r>
          </a:p>
          <a:p>
            <a:pPr defTabSz="685800"/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PMI Ethics Committee.</a:t>
            </a:r>
            <a:endParaRPr lang="en-IN" sz="14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1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mul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at’s within the LM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5181600" y="4767264"/>
            <a:ext cx="403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800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www.edureka.co/pentaho-business-intelligence-training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0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8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8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3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7950" y="14228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2600" b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On-line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 cstate="email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26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6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21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4876801" y="4804689"/>
            <a:ext cx="4280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www.edureka.co/android-development-certification-course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7" descr="edureka logol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7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7223506" y="4840833"/>
            <a:ext cx="1668145" cy="184666"/>
          </a:xfrm>
        </p:spPr>
        <p:txBody>
          <a:bodyPr lIns="0" tIns="0" rIns="0" bIns="0"/>
          <a:lstStyle>
            <a:lvl1pPr>
              <a:defRPr sz="120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/>
            <a:r>
              <a:rPr lang="en-IN" spc="-5" dirty="0" smtClean="0"/>
              <a:t>ww</a:t>
            </a:r>
            <a:r>
              <a:rPr lang="en-IN" spc="-40" dirty="0" smtClean="0"/>
              <a:t>w</a:t>
            </a:r>
            <a:r>
              <a:rPr lang="en-IN" spc="-5" dirty="0" smtClean="0"/>
              <a:t>.edureka.</a:t>
            </a:r>
            <a:r>
              <a:rPr lang="en-IN" dirty="0" smtClean="0"/>
              <a:t>in/pyth</a:t>
            </a:r>
            <a:r>
              <a:rPr lang="en-IN" spc="-5" dirty="0" smtClean="0"/>
              <a:t>on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edureka logol.jpg"/>
          <p:cNvPicPr>
            <a:picLocks noChangeAspect="1"/>
          </p:cNvPicPr>
          <p:nvPr userDrawn="1"/>
        </p:nvPicPr>
        <p:blipFill rotWithShape="1">
          <a:blip r:embed="rId2" cstate="print"/>
          <a:srcRect b="11556"/>
          <a:stretch/>
        </p:blipFill>
        <p:spPr>
          <a:xfrm>
            <a:off x="7277088" y="209550"/>
            <a:ext cx="1714512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51" y="15412"/>
            <a:ext cx="3498527" cy="2119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113876"/>
            <a:ext cx="7668994" cy="172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22" y="2114550"/>
            <a:ext cx="1461333" cy="1720388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8/7/2015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971550"/>
            <a:ext cx="5105400" cy="1062202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3086100"/>
            <a:ext cx="7315200" cy="6858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477000" y="1123949"/>
            <a:ext cx="2209798" cy="826533"/>
            <a:chOff x="7075714" y="107621"/>
            <a:chExt cx="1763486" cy="547461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7075714" y="410452"/>
              <a:ext cx="1763486" cy="244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262626"/>
                  </a:solidFill>
                </a:rPr>
                <a:t>   www.edureka.in</a:t>
              </a:r>
              <a:endParaRPr lang="en-US" dirty="0">
                <a:solidFill>
                  <a:srgbClr val="262626"/>
                </a:solidFill>
              </a:endParaRPr>
            </a:p>
          </p:txBody>
        </p:sp>
        <p:pic>
          <p:nvPicPr>
            <p:cNvPr id="19" name="Picture 2" descr="C:\Users\Edurekauser5\Desktop\losgo.png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075714" y="107621"/>
              <a:ext cx="1567543" cy="3582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8490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494266"/>
            <a:ext cx="5867400" cy="1477535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3829051"/>
            <a:ext cx="8229601" cy="28184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2" descr="C:\Users\Edurekauser5\Desktop\los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33350"/>
            <a:ext cx="2000248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820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187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8/7/2015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10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76801" y="4804689"/>
            <a:ext cx="4280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www.edureka.co/android-development-certification-course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0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8/7/2015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8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1"/>
            <a:ext cx="7068015" cy="62865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3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1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8/7/2015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4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8/7/2015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-1905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057400" y="971550"/>
            <a:ext cx="7010400" cy="3124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7200" y="1428750"/>
            <a:ext cx="914400" cy="91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8/7/2015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1818565"/>
            <a:ext cx="8694000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95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8/7/2015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12573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498585"/>
            <a:ext cx="4191000" cy="28575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1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286702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8/7/2015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2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8/7/2015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1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1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2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59855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7223506" y="4840833"/>
            <a:ext cx="1668145" cy="184666"/>
          </a:xfrm>
        </p:spPr>
        <p:txBody>
          <a:bodyPr lIns="0" tIns="0" rIns="0" bIns="0"/>
          <a:lstStyle>
            <a:lvl1pPr>
              <a:defRPr sz="120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/>
            <a:r>
              <a:rPr lang="en-IN" spc="-5" dirty="0" smtClean="0"/>
              <a:t>ww</a:t>
            </a:r>
            <a:r>
              <a:rPr lang="en-IN" spc="-40" dirty="0" smtClean="0"/>
              <a:t>w</a:t>
            </a:r>
            <a:r>
              <a:rPr lang="en-IN" spc="-5" dirty="0" smtClean="0"/>
              <a:t>.edureka.</a:t>
            </a:r>
            <a:r>
              <a:rPr lang="en-IN" dirty="0" smtClean="0"/>
              <a:t>in/pyth</a:t>
            </a:r>
            <a:r>
              <a:rPr lang="en-IN" spc="-5" dirty="0" smtClean="0"/>
              <a:t>on</a:t>
            </a:r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edureka logol.jpg"/>
          <p:cNvPicPr>
            <a:picLocks noChangeAspect="1"/>
          </p:cNvPicPr>
          <p:nvPr userDrawn="1"/>
        </p:nvPicPr>
        <p:blipFill rotWithShape="1">
          <a:blip r:embed="rId3" cstate="print"/>
          <a:srcRect b="11556"/>
          <a:stretch/>
        </p:blipFill>
        <p:spPr>
          <a:xfrm>
            <a:off x="7277088" y="209550"/>
            <a:ext cx="1714512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8/7/2015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1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8/7/2015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311150"/>
            <a:ext cx="5029200" cy="3429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6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48100" y="438150"/>
            <a:ext cx="1562100" cy="17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777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282612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17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96100" y="4803978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www.edureka.co/python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66275" y="4786214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 </a:t>
            </a:r>
            <a:r>
              <a:rPr lang="en-US" sz="1200" dirty="0" smtClean="0"/>
              <a:t>Twitter </a:t>
            </a:r>
            <a:r>
              <a:rPr lang="en-US" sz="1200" dirty="0">
                <a:solidFill>
                  <a:srgbClr val="00B0F0"/>
                </a:solidFill>
              </a:rPr>
              <a:t>@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Facebook </a:t>
            </a:r>
            <a:r>
              <a:rPr lang="en-US" sz="1200" dirty="0">
                <a:solidFill>
                  <a:srgbClr val="00B0F0"/>
                </a:solidFill>
              </a:rPr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use </a:t>
            </a:r>
            <a:r>
              <a:rPr lang="en-US" sz="1200" dirty="0" smtClean="0">
                <a:solidFill>
                  <a:srgbClr val="00B0F0"/>
                </a:solidFill>
              </a:rPr>
              <a:t>#askEdureka </a:t>
            </a:r>
            <a:r>
              <a:rPr lang="en-US" sz="1200" dirty="0" smtClean="0"/>
              <a:t>for Questions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876801" y="4804689"/>
            <a:ext cx="4280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www.edureka.co/android-development-certification-course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2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pic>
        <p:nvPicPr>
          <p:cNvPr id="12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876801" y="4804689"/>
            <a:ext cx="4280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www.edureka.co/android-development-certification-course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50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7F62-DB4D-402E-96A7-00B16665502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07-08-2015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9EBE-BBF9-4AA9-8CE0-65743A3C3C1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046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7F62-DB4D-402E-96A7-00B16665502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07-08-2015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9EBE-BBF9-4AA9-8CE0-65743A3C3C1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417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7F62-DB4D-402E-96A7-00B16665502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07-08-2015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9EBE-BBF9-4AA9-8CE0-65743A3C3C1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5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 rotWithShape="1">
          <a:blip r:embed="rId3" cstate="print"/>
          <a:srcRect b="11556"/>
          <a:stretch/>
        </p:blipFill>
        <p:spPr>
          <a:xfrm>
            <a:off x="7277088" y="209550"/>
            <a:ext cx="1714512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7F62-DB4D-402E-96A7-00B16665502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07-08-2015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9EBE-BBF9-4AA9-8CE0-65743A3C3C1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038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7F62-DB4D-402E-96A7-00B16665502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07-08-2015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9EBE-BBF9-4AA9-8CE0-65743A3C3C1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3788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7F62-DB4D-402E-96A7-00B16665502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07-08-2015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9EBE-BBF9-4AA9-8CE0-65743A3C3C1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255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7F62-DB4D-402E-96A7-00B16665502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07-08-2015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9EBE-BBF9-4AA9-8CE0-65743A3C3C1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950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7F62-DB4D-402E-96A7-00B16665502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07-08-2015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9EBE-BBF9-4AA9-8CE0-65743A3C3C1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7917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7F62-DB4D-402E-96A7-00B16665502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07-08-2015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9EBE-BBF9-4AA9-8CE0-65743A3C3C1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784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7F62-DB4D-402E-96A7-00B16665502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07-08-2015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9EBE-BBF9-4AA9-8CE0-65743A3C3C1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741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7F62-DB4D-402E-96A7-00B16665502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07-08-2015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9EBE-BBF9-4AA9-8CE0-65743A3C3C1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6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Cours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683373" y="4764109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Link</a:t>
            </a:r>
            <a:endParaRPr lang="en-IN" sz="1200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6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ow it work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14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60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opi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Url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 userDrawn="1"/>
        </p:nvSpPr>
        <p:spPr>
          <a:xfrm>
            <a:off x="517134" y="771550"/>
            <a:ext cx="4373810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1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b="1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Pentaho BI Suite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2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Report Designer - Basic</a:t>
            </a:r>
            <a:b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3</a:t>
            </a: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Report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Designer - Advanced</a:t>
            </a: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Introduction</a:t>
            </a:r>
            <a:b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5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- Transformation</a:t>
            </a:r>
            <a:b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6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- Job and More</a:t>
            </a: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 userDrawn="1"/>
        </p:nvSpPr>
        <p:spPr>
          <a:xfrm>
            <a:off x="4580404" y="771550"/>
            <a:ext cx="4106416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BA Server and User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b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8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23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9051"/>
            <a:ext cx="9144000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209" y="217551"/>
            <a:ext cx="8177580" cy="426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7745" y="1112392"/>
            <a:ext cx="7128509" cy="1288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23506" y="4840833"/>
            <a:ext cx="166814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/>
            <a:r>
              <a:rPr lang="en-IN" spc="-5" dirty="0" smtClean="0"/>
              <a:t>ww</a:t>
            </a:r>
            <a:r>
              <a:rPr lang="en-IN" spc="-40" dirty="0" smtClean="0"/>
              <a:t>w</a:t>
            </a:r>
            <a:r>
              <a:rPr lang="en-IN" spc="-5" dirty="0" smtClean="0"/>
              <a:t>.edureka.</a:t>
            </a:r>
            <a:r>
              <a:rPr lang="en-IN" dirty="0" smtClean="0"/>
              <a:t>in/python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 rotWithShape="1">
          <a:blip r:embed="rId8" cstate="print"/>
          <a:srcRect b="11556"/>
          <a:stretch/>
        </p:blipFill>
        <p:spPr>
          <a:xfrm>
            <a:off x="7277088" y="209550"/>
            <a:ext cx="1714512" cy="381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7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8/7/2015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876801" y="4804689"/>
            <a:ext cx="4280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www.edureka.co/android-development-certification-course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7" descr="edureka logol.jp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0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7F62-DB4D-402E-96A7-00B16665502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07-08-2015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E9EBE-BBF9-4AA9-8CE0-65743A3C3C1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1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edureka.co" TargetMode="Externa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edureka.co/pytho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85" y="366437"/>
            <a:ext cx="1992030" cy="196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3173" y="2343150"/>
            <a:ext cx="709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OF PYTHON PROGRAMMING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372" y="3181350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For Queries: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endParaRPr lang="en-US" sz="1400" dirty="0" smtClean="0">
              <a:solidFill>
                <a:srgbClr val="0070C0"/>
              </a:solidFill>
            </a:endParaRPr>
          </a:p>
          <a:p>
            <a:r>
              <a:rPr lang="en-US" sz="1400" dirty="0" smtClean="0"/>
              <a:t>Post on Twitter @edurekaIN: </a:t>
            </a:r>
            <a:r>
              <a:rPr lang="en-US" sz="1400" dirty="0" smtClean="0">
                <a:solidFill>
                  <a:srgbClr val="00B0F0"/>
                </a:solidFill>
              </a:rPr>
              <a:t>#askEdureka</a:t>
            </a:r>
          </a:p>
          <a:p>
            <a:r>
              <a:rPr lang="en-US" sz="1400" dirty="0" smtClean="0"/>
              <a:t>Post on Facebook </a:t>
            </a:r>
            <a:r>
              <a:rPr lang="en-US" sz="1400" dirty="0" smtClean="0">
                <a:solidFill>
                  <a:srgbClr val="00B0F0"/>
                </a:solidFill>
              </a:rPr>
              <a:t>/edurekaIN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7400" y="3181350"/>
            <a:ext cx="26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details please contact us: 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: 1800 275 9730 (toll free)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+91 88808 62004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Us :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sales@edureka.co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33600" y="2706769"/>
            <a:ext cx="6477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Mastering Python course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http://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www.edureka.co/python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3209" y="217551"/>
            <a:ext cx="8177580" cy="400110"/>
          </a:xfrm>
        </p:spPr>
        <p:txBody>
          <a:bodyPr/>
          <a:lstStyle/>
          <a:p>
            <a:r>
              <a:rPr lang="en-US" dirty="0" smtClean="0"/>
              <a:t>Python and Data Science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686299" y="2020402"/>
            <a:ext cx="3429001" cy="199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87" indent="-266687">
              <a:buFont typeface="Symbol" panose="05050102010706020507" pitchFamily="18" charset="2"/>
              <a:buChar char="®"/>
            </a:pPr>
            <a:r>
              <a:rPr lang="en-IN" sz="12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Python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an excellent choice for Data Scientist to do his day-to-day activities as it provides libraries to do all these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things</a:t>
            </a:r>
            <a:endParaRPr lang="en-IN" sz="12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6687" indent="-266687">
              <a:buFont typeface="Symbol" panose="05050102010706020507" pitchFamily="18" charset="2"/>
              <a:buChar char="®"/>
            </a:pPr>
            <a:endParaRPr lang="en-IN" sz="12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6687" indent="-266687">
              <a:buFont typeface="Symbol" panose="05050102010706020507" pitchFamily="18" charset="2"/>
              <a:buChar char="®"/>
            </a:pPr>
            <a:r>
              <a:rPr lang="en-IN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Python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has a diverse range of open source libraries for just about everything that a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Scientist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does in his day-to-day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work </a:t>
            </a:r>
            <a:endParaRPr lang="en-IN" sz="12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6687" indent="-266687">
              <a:buFont typeface="Symbol" panose="05050102010706020507" pitchFamily="18" charset="2"/>
              <a:buChar char="®"/>
            </a:pPr>
            <a:endParaRPr lang="en-IN" sz="12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6687" indent="-266687">
              <a:buFont typeface="Symbol" panose="05050102010706020507" pitchFamily="18" charset="2"/>
              <a:buChar char="®"/>
            </a:pPr>
            <a:r>
              <a:rPr lang="en-IN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Python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 most of its libraries are both </a:t>
            </a:r>
            <a:r>
              <a:rPr lang="en-IN" sz="12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open source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 </a:t>
            </a:r>
            <a:r>
              <a:rPr lang="en-IN" sz="12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free</a:t>
            </a:r>
            <a:endParaRPr lang="en-IN" sz="12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1" y="81915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day-to-day tasks of a data scientist involves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many interrelated but different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activities such as accessing and manipulating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data, computing statistics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creating visual reports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 that data,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building predictive and explanatory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models,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evaluating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these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models on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additional data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integrating models into production systems, etc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2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9" y="1598451"/>
            <a:ext cx="4045940" cy="3165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17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09" y="217551"/>
            <a:ext cx="8177580" cy="400110"/>
          </a:xfrm>
        </p:spPr>
        <p:txBody>
          <a:bodyPr/>
          <a:lstStyle/>
          <a:p>
            <a:r>
              <a:rPr lang="en-US" dirty="0" smtClean="0"/>
              <a:t>SciPy.org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819150"/>
            <a:ext cx="821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SciPy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(pronounced “Sigh Pie”) is a Python-based ecosystem of open-source software for mathematics, science, and engineering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IN" sz="12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89146" y="1809750"/>
            <a:ext cx="8565706" cy="2266950"/>
            <a:chOff x="685800" y="1714270"/>
            <a:chExt cx="8565706" cy="2266950"/>
          </a:xfrm>
        </p:grpSpPr>
        <p:grpSp>
          <p:nvGrpSpPr>
            <p:cNvPr id="13" name="Group 12"/>
            <p:cNvGrpSpPr/>
            <p:nvPr/>
          </p:nvGrpSpPr>
          <p:grpSpPr>
            <a:xfrm>
              <a:off x="685800" y="1809750"/>
              <a:ext cx="2977323" cy="2162175"/>
              <a:chOff x="1066800" y="1657350"/>
              <a:chExt cx="2977323" cy="216217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66800" y="1657350"/>
                <a:ext cx="1066800" cy="2162175"/>
              </a:xfrm>
              <a:prstGeom prst="rect">
                <a:avLst/>
              </a:prstGeom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2133600" y="1756886"/>
                <a:ext cx="1910523" cy="2034064"/>
                <a:chOff x="2133600" y="1756886"/>
                <a:chExt cx="1910523" cy="203406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2146453" y="1756886"/>
                  <a:ext cx="1799788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u="sng" dirty="0" smtClean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NumPy</a:t>
                  </a:r>
                </a:p>
                <a:p>
                  <a:r>
                    <a:rPr lang="en-US" sz="1400" dirty="0" smtClean="0">
                      <a:solidFill>
                        <a:prstClr val="black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Base N-dimensional </a:t>
                  </a:r>
                </a:p>
                <a:p>
                  <a:r>
                    <a:rPr lang="en-US" sz="1400" dirty="0">
                      <a:solidFill>
                        <a:prstClr val="black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</a:t>
                  </a:r>
                  <a:r>
                    <a:rPr lang="en-US" sz="1400" dirty="0" smtClean="0">
                      <a:solidFill>
                        <a:prstClr val="black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rray package</a:t>
                  </a:r>
                  <a:endParaRPr lang="en-US" sz="1400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133600" y="3052286"/>
                  <a:ext cx="1910523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IPython</a:t>
                  </a:r>
                </a:p>
                <a:p>
                  <a:r>
                    <a:rPr lang="en-US" sz="1400" dirty="0" smtClean="0">
                      <a:solidFill>
                        <a:prstClr val="black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Enhanced Interactive </a:t>
                  </a:r>
                </a:p>
                <a:p>
                  <a:r>
                    <a:rPr lang="en-US" sz="1400" dirty="0" smtClean="0">
                      <a:solidFill>
                        <a:prstClr val="black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Console</a:t>
                  </a:r>
                  <a:endParaRPr lang="en-US" sz="1400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3663123" y="1931721"/>
              <a:ext cx="2885906" cy="2011629"/>
              <a:chOff x="3663123" y="1931721"/>
              <a:chExt cx="2885906" cy="2011629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3123" y="1931721"/>
                <a:ext cx="954184" cy="2011629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601700" y="1931721"/>
                <a:ext cx="179978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SciPy library</a:t>
                </a:r>
              </a:p>
              <a:p>
                <a:r>
                  <a:rPr lang="en-US" sz="1400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Base N-dimensional </a:t>
                </a:r>
              </a:p>
              <a:p>
                <a:r>
                  <a:rPr lang="en-US" sz="1400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lang="en-US" sz="1400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rray package</a:t>
                </a:r>
                <a:endParaRPr lang="en-US" sz="14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598623" y="3257550"/>
                <a:ext cx="19504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Sympy</a:t>
                </a:r>
              </a:p>
              <a:p>
                <a:r>
                  <a:rPr lang="en-US" sz="1400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Symbolic mathematics</a:t>
                </a:r>
                <a:endParaRPr lang="en-US" sz="14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7534" y="1714270"/>
              <a:ext cx="986995" cy="226695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533993" y="1890006"/>
              <a:ext cx="17019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Matplotlib</a:t>
              </a:r>
            </a:p>
            <a:p>
              <a:r>
                <a:rPr lang="en-US" sz="14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Comprehensive 2D Plotting</a:t>
              </a:r>
              <a:endParaRPr lang="en-US" sz="1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9600" y="3109206"/>
              <a:ext cx="17019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pandas</a:t>
              </a:r>
            </a:p>
            <a:p>
              <a:r>
                <a:rPr lang="en-US" sz="14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structures and analysis</a:t>
              </a:r>
              <a:endParaRPr lang="en-US" sz="1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3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09" y="217551"/>
            <a:ext cx="8177580" cy="400110"/>
          </a:xfrm>
        </p:spPr>
        <p:txBody>
          <a:bodyPr/>
          <a:lstStyle/>
          <a:p>
            <a:r>
              <a:rPr lang="en-US" dirty="0" smtClean="0"/>
              <a:t>Demo: Zombie Invasion Model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83209" y="940296"/>
            <a:ext cx="8039842" cy="3231654"/>
            <a:chOff x="483209" y="819150"/>
            <a:chExt cx="8039842" cy="3231654"/>
          </a:xfrm>
        </p:grpSpPr>
        <p:sp>
          <p:nvSpPr>
            <p:cNvPr id="14" name="TextBox 13"/>
            <p:cNvSpPr txBox="1"/>
            <p:nvPr/>
          </p:nvSpPr>
          <p:spPr>
            <a:xfrm>
              <a:off x="483209" y="819150"/>
              <a:ext cx="8039842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prstClr val="black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This is a lighthearted example, a system of ODEs(Ordinary differential equations) can be used to model a "zombie invasion", using the equations specified by Philip Munz</a:t>
              </a:r>
              <a:r>
                <a:rPr lang="en-IN" sz="1200" dirty="0" smtClean="0">
                  <a:solidFill>
                    <a:prstClr val="black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</a:p>
            <a:p>
              <a:endPara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IN" sz="1200" dirty="0" smtClean="0">
                  <a:solidFill>
                    <a:prstClr val="black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The </a:t>
              </a:r>
              <a:r>
                <a:rPr lang="en-IN" sz="1200" dirty="0">
                  <a:solidFill>
                    <a:prstClr val="black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system is given as:</a:t>
              </a:r>
            </a:p>
            <a:p>
              <a:endPara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IN" sz="1200" dirty="0">
                  <a:solidFill>
                    <a:prstClr val="black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dS/dt = P - B*S*Z - d*S</a:t>
              </a:r>
            </a:p>
            <a:p>
              <a:endPara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IN" sz="1200" dirty="0">
                  <a:solidFill>
                    <a:prstClr val="black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dZ/dt = B*S*Z + G*R - A*S*Z</a:t>
              </a:r>
            </a:p>
            <a:p>
              <a:endPara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IN" sz="1200" dirty="0">
                  <a:solidFill>
                    <a:prstClr val="black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dR/dt = d*S + A*S*Z - G*</a:t>
              </a:r>
              <a:r>
                <a:rPr lang="en-IN" sz="1200" dirty="0" smtClean="0">
                  <a:solidFill>
                    <a:prstClr val="black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</a:t>
              </a:r>
              <a:endPara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endPara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IN" sz="1200" dirty="0">
                  <a:solidFill>
                    <a:prstClr val="black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There are three scenarios given in the program to show how Zombie Apocalypse vary with different initial conditions.</a:t>
              </a:r>
            </a:p>
            <a:p>
              <a:endPara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en-IN" sz="1200" dirty="0">
                  <a:solidFill>
                    <a:prstClr val="black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This involves solving a system of first order ODEs given by: dy/dt = f(y, t) Where y = [S, Z, R].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1473934"/>
              <a:ext cx="506804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 smtClean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Where:</a:t>
              </a:r>
              <a:endParaRPr lang="en-IN" sz="10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just"/>
              <a:r>
                <a:rPr lang="en-IN" sz="100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S: the number of susceptible </a:t>
              </a:r>
              <a:r>
                <a:rPr lang="en-IN" sz="1000" dirty="0" smtClean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victims</a:t>
              </a:r>
              <a:endParaRPr lang="en-IN" sz="10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just"/>
              <a:r>
                <a:rPr lang="en-IN" sz="100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Z: the number of </a:t>
              </a:r>
              <a:r>
                <a:rPr lang="en-IN" sz="1000" dirty="0" smtClean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zombies</a:t>
              </a:r>
              <a:endParaRPr lang="en-IN" sz="10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just"/>
              <a:r>
                <a:rPr lang="en-IN" sz="100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R: the number of people "</a:t>
              </a:r>
              <a:r>
                <a:rPr lang="en-IN" sz="1000" dirty="0" smtClean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killed”</a:t>
              </a:r>
            </a:p>
            <a:p>
              <a:pPr algn="just"/>
              <a:endParaRPr lang="en-IN" sz="10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just"/>
              <a:r>
                <a:rPr lang="en-IN" sz="100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P: the population birth </a:t>
              </a:r>
              <a:r>
                <a:rPr lang="en-IN" sz="1000" dirty="0" smtClean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rate</a:t>
              </a:r>
              <a:endParaRPr lang="en-IN" sz="10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just"/>
              <a:r>
                <a:rPr lang="en-IN" sz="100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d: the chance of a natural </a:t>
              </a:r>
              <a:r>
                <a:rPr lang="en-IN" sz="1000" dirty="0" smtClean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death</a:t>
              </a:r>
              <a:endParaRPr lang="en-IN" sz="10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just"/>
              <a:r>
                <a:rPr lang="en-IN" sz="100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B: the chance the "zombie disease" is transmitted (an alive person becomes a zombie</a:t>
              </a:r>
              <a:r>
                <a:rPr lang="en-IN" sz="1000" dirty="0" smtClean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)</a:t>
              </a:r>
              <a:endParaRPr lang="en-IN" sz="10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just"/>
              <a:r>
                <a:rPr lang="en-IN" sz="100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G: the chance a dead person is resurrected into a </a:t>
              </a:r>
              <a:r>
                <a:rPr lang="en-IN" sz="1000" dirty="0" smtClean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zombie</a:t>
              </a:r>
              <a:endParaRPr lang="en-IN" sz="10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just"/>
              <a:r>
                <a:rPr lang="en-IN" sz="100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A: the chance a zombie is totally destroyed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2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6047" y="1842620"/>
            <a:ext cx="6858000" cy="17907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8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86"/>
            <a:ext cx="9144000" cy="46698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400550"/>
            <a:ext cx="91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46846" y="4400550"/>
            <a:ext cx="1944753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114550"/>
            <a:ext cx="8177580" cy="40011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Demo – Line, Scatter, Bar, Histogram, Multiple Plot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09" y="217551"/>
            <a:ext cx="8177580" cy="400110"/>
          </a:xfrm>
        </p:spPr>
        <p:txBody>
          <a:bodyPr/>
          <a:lstStyle/>
          <a:p>
            <a:r>
              <a:rPr lang="en-US" dirty="0"/>
              <a:t>Python Pandas – Data Frames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42950"/>
            <a:ext cx="8224217" cy="40359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29258"/>
          <a:stretch/>
        </p:blipFill>
        <p:spPr>
          <a:xfrm>
            <a:off x="1371600" y="1647825"/>
            <a:ext cx="61722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8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09" y="217551"/>
            <a:ext cx="8177580" cy="400110"/>
          </a:xfrm>
        </p:spPr>
        <p:txBody>
          <a:bodyPr/>
          <a:lstStyle/>
          <a:p>
            <a:r>
              <a:rPr lang="en-US" dirty="0"/>
              <a:t>Demo : Python Pandas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1790829"/>
            <a:ext cx="7331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top 5 rated movies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064" y="895350"/>
            <a:ext cx="7331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huge movie data-set (movie rating, user details etc. ) that is being collected now a days,  we need to do the below analysis:</a:t>
            </a:r>
          </a:p>
          <a:p>
            <a:endParaRPr lang="en-IN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IN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 descr="http://www.ds-russia.ru/img/promo/contex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53" y="172634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mondrus.com/images/market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53" y="2743081"/>
            <a:ext cx="5429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ezhost365.com/img/uptim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53" y="384554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95400" y="2876044"/>
            <a:ext cx="7331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5 movies rated across age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groups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3935641"/>
            <a:ext cx="73313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on </a:t>
            </a:r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movies do women and men most disagree on?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91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30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87561"/>
            <a:ext cx="325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module, you will be able to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>
                <a:solidFill>
                  <a:srgbClr val="262626"/>
                </a:solidFill>
              </a:rPr>
              <a:t>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08" y="104775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Python helps to do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Python is trending for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do Visualization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where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is in terms of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09" y="217551"/>
            <a:ext cx="8177580" cy="400110"/>
          </a:xfrm>
        </p:spPr>
        <p:txBody>
          <a:bodyPr/>
          <a:lstStyle/>
          <a:p>
            <a:r>
              <a:rPr lang="en-US" dirty="0" smtClean="0"/>
              <a:t>Why Python?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95550"/>
            <a:ext cx="1992030" cy="1962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3020" y="914221"/>
            <a:ext cx="7720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87" indent="-266687">
              <a:buFont typeface="Symbol" panose="05050102010706020507" pitchFamily="18" charset="2"/>
              <a:buChar char="®"/>
            </a:pPr>
            <a:r>
              <a:rPr lang="en-IN" sz="12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Python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great language for the beginner programmers since it is easy-to-learn and easy-to-maintain.</a:t>
            </a:r>
          </a:p>
          <a:p>
            <a:pPr marL="266687" indent="-266687">
              <a:buFont typeface="Symbol" panose="05050102010706020507" pitchFamily="18" charset="2"/>
              <a:buChar char="®"/>
            </a:pPr>
            <a:endParaRPr lang="en-IN" sz="12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6687" indent="-266687">
              <a:buFont typeface="Symbol" panose="05050102010706020507" pitchFamily="18" charset="2"/>
              <a:buChar char="®"/>
            </a:pPr>
            <a:r>
              <a:rPr lang="en-IN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Python’s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biggest strength is that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bulk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it’s library is </a:t>
            </a:r>
            <a:r>
              <a:rPr lang="en-IN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portable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It also supports </a:t>
            </a:r>
            <a:r>
              <a:rPr lang="en-IN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GUI Programming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 can be used to create Applications portable on Mac, Windows and Unix X-Windows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200" dirty="0" smtClean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6687" indent="-266687"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With libraries like </a:t>
            </a:r>
            <a:r>
              <a:rPr lang="en-IN" sz="12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PyDoop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 </a:t>
            </a:r>
            <a:r>
              <a:rPr lang="en-IN" sz="12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SciPy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it</a:t>
            </a:r>
            <a:r>
              <a:rPr lang="fr-FR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’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 a dream come true for Big Data Analytics.</a:t>
            </a:r>
          </a:p>
        </p:txBody>
      </p:sp>
    </p:spTree>
    <p:extLst>
      <p:ext uri="{BB962C8B-B14F-4D97-AF65-F5344CB8AC3E}">
        <p14:creationId xmlns:p14="http://schemas.microsoft.com/office/powerpoint/2010/main" val="20999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09" y="217551"/>
            <a:ext cx="8177580" cy="400110"/>
          </a:xfrm>
        </p:spPr>
        <p:txBody>
          <a:bodyPr/>
          <a:lstStyle/>
          <a:p>
            <a:r>
              <a:rPr lang="en-US" dirty="0" smtClean="0"/>
              <a:t>Growing Interest in 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47750"/>
            <a:ext cx="6224357" cy="35918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48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09" y="217551"/>
            <a:ext cx="8177580" cy="400110"/>
          </a:xfrm>
        </p:spPr>
        <p:txBody>
          <a:bodyPr/>
          <a:lstStyle/>
          <a:p>
            <a:r>
              <a:rPr lang="en-US" dirty="0" smtClean="0"/>
              <a:t>Demo: Web Scraping using Python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53831" y="895350"/>
            <a:ext cx="7623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87" indent="-266687">
              <a:buFont typeface="Symbol" panose="05050102010706020507" pitchFamily="18" charset="2"/>
              <a:buChar char="®"/>
            </a:pP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 demonstrates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to scrape basic financial data from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IMDB webpage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6687" indent="-266687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shall use open source web scraping framework for Python called  </a:t>
            </a:r>
            <a:r>
              <a:rPr lang="en-US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12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eautiful Soup </a:t>
            </a:r>
            <a:r>
              <a:rPr lang="en-US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crawl and extract data from webpages</a:t>
            </a:r>
          </a:p>
          <a:p>
            <a:pPr marL="266687" indent="-266687">
              <a:buFont typeface="Symbol" panose="05050102010706020507" pitchFamily="18" charset="2"/>
              <a:buChar char="®"/>
            </a:pPr>
            <a:endParaRPr lang="en-US" sz="1200" b="1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6687" indent="-266687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Scraping is used for a wide range of purposes, from data mining to monitoring and automated testing</a:t>
            </a:r>
            <a:endParaRPr lang="en-IN" sz="1200" dirty="0" smtClean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3209" y="217551"/>
            <a:ext cx="8177580" cy="400110"/>
          </a:xfrm>
        </p:spPr>
        <p:txBody>
          <a:bodyPr/>
          <a:lstStyle/>
          <a:p>
            <a:r>
              <a:rPr lang="en-US" dirty="0" smtClean="0"/>
              <a:t>Demo: Collecting Tweets using Python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66950"/>
            <a:ext cx="2209800" cy="2209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" y="946487"/>
            <a:ext cx="8211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87" indent="-266687" algn="just">
              <a:buFont typeface="Symbol" panose="05050102010706020507" pitchFamily="18" charset="2"/>
              <a:buChar char="®"/>
            </a:pP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 demonstrates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to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extract historical tweets for a particular brand like “nike” or “apple”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6687" indent="-266687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shall make a REST API call to twitter to extract tweets</a:t>
            </a:r>
          </a:p>
          <a:p>
            <a:pPr marL="266687" indent="-266687" algn="just">
              <a:buFont typeface="Symbol" panose="05050102010706020507" pitchFamily="18" charset="2"/>
              <a:buChar char="®"/>
            </a:pPr>
            <a:endParaRPr lang="en-US" sz="1200" b="1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6687" indent="-266687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data can be further used to perform sentiment analysis for a particular brand on Twitter</a:t>
            </a:r>
            <a:endParaRPr lang="en-IN" sz="1200" dirty="0" smtClean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09" y="217551"/>
            <a:ext cx="8177580" cy="400110"/>
          </a:xfrm>
        </p:spPr>
        <p:txBody>
          <a:bodyPr/>
          <a:lstStyle/>
          <a:p>
            <a:r>
              <a:rPr lang="en-US" dirty="0"/>
              <a:t>Demo: Data Preparation / Cleaning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71550"/>
            <a:ext cx="7128509" cy="738664"/>
          </a:xfrm>
        </p:spPr>
        <p:txBody>
          <a:bodyPr/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b="0" dirty="0">
                <a:solidFill>
                  <a:schemeClr val="tx1"/>
                </a:solidFill>
              </a:rPr>
              <a:t>Extracting Data from JSON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b="0" dirty="0">
              <a:solidFill>
                <a:schemeClr val="tx1"/>
              </a:solidFill>
            </a:endParaRPr>
          </a:p>
          <a:p>
            <a:r>
              <a:rPr lang="en-US" sz="1200" b="0" dirty="0">
                <a:solidFill>
                  <a:schemeClr val="tx1"/>
                </a:solidFill>
              </a:rPr>
              <a:t>	- Extract Data from Complex JSON for further processing.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1602438"/>
            <a:ext cx="7128509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400" b="1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sz="1200" b="0" kern="0" dirty="0" smtClean="0">
              <a:solidFill>
                <a:prstClr val="black"/>
              </a:solidFill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b="0" kern="0" dirty="0" smtClean="0">
                <a:solidFill>
                  <a:prstClr val="black"/>
                </a:solidFill>
              </a:rPr>
              <a:t>Stop word analysis for text analytics</a:t>
            </a:r>
          </a:p>
          <a:p>
            <a:endParaRPr lang="en-US" sz="1200" b="0" kern="0" dirty="0" smtClean="0">
              <a:solidFill>
                <a:prstClr val="black"/>
              </a:solidFill>
            </a:endParaRPr>
          </a:p>
          <a:p>
            <a:r>
              <a:rPr lang="en-US" sz="1200" b="0" kern="0" dirty="0" smtClean="0">
                <a:solidFill>
                  <a:prstClr val="black"/>
                </a:solidFill>
              </a:rPr>
              <a:t>	- Remove stop words from a text Paragraph for further processing.</a:t>
            </a:r>
          </a:p>
          <a:p>
            <a:endParaRPr lang="en-US" sz="1200" b="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6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09" y="217551"/>
            <a:ext cx="8177580" cy="400110"/>
          </a:xfrm>
        </p:spPr>
        <p:txBody>
          <a:bodyPr/>
          <a:lstStyle/>
          <a:p>
            <a:r>
              <a:rPr lang="en-US" dirty="0" smtClean="0"/>
              <a:t>PyDoop – Hadoop with Python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684188"/>
            <a:ext cx="5257800" cy="2716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87" indent="-266687">
              <a:buFont typeface="Symbol" panose="05050102010706020507" pitchFamily="18" charset="2"/>
              <a:buChar char="®"/>
            </a:pPr>
            <a:r>
              <a:rPr lang="en-IN" sz="12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PyDoop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package provides a Python API for Hadoop MapReduce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HDFS</a:t>
            </a:r>
          </a:p>
          <a:p>
            <a:pPr marL="266687" indent="-266687">
              <a:buFont typeface="Symbol" panose="05050102010706020507" pitchFamily="18" charset="2"/>
              <a:buChar char="®"/>
            </a:pPr>
            <a:endParaRPr lang="en-US" sz="12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6687" indent="-266687">
              <a:buFont typeface="Symbol" panose="05050102010706020507" pitchFamily="18" charset="2"/>
              <a:buChar char="®"/>
            </a:pPr>
            <a:r>
              <a:rPr lang="en-US" sz="12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PyDoop</a:t>
            </a:r>
            <a:r>
              <a:rPr lang="en-US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has several advantages over Hadoop’s built-in solutions for Python programming, i.e., Hadoop Streaming and Jython</a:t>
            </a:r>
          </a:p>
          <a:p>
            <a:pPr marL="266687" indent="-266687">
              <a:buFont typeface="Symbol" panose="05050102010706020507" pitchFamily="18" charset="2"/>
              <a:buChar char="®"/>
            </a:pPr>
            <a:endParaRPr lang="en-US" sz="12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6687" indent="-266687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 of the biggest advantage of </a:t>
            </a:r>
            <a:r>
              <a:rPr lang="en-US" sz="12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PyDoop</a:t>
            </a:r>
            <a:r>
              <a:rPr lang="en-US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it’s  </a:t>
            </a:r>
            <a:r>
              <a:rPr lang="en-US" sz="12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HDFS API</a:t>
            </a:r>
            <a:r>
              <a:rPr lang="en-US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This allows you to connect to an HDFS installation, read and write files, and get information on files, directories and global file system properties</a:t>
            </a:r>
          </a:p>
          <a:p>
            <a:pPr marL="266687" indent="-266687">
              <a:buFont typeface="Symbol" panose="05050102010706020507" pitchFamily="18" charset="2"/>
              <a:buChar char="®"/>
            </a:pPr>
            <a:endParaRPr lang="en-US" sz="12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6687" indent="-266687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2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MapReduce API</a:t>
            </a:r>
            <a:r>
              <a:rPr lang="en-US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of PyDoop allows you to solve many complex problems with minimal programming efforts. Advance MapReduce concepts such as ‘Counters’ and ‘Record Readers’  can be implemented in Python using PyDoop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95550"/>
            <a:ext cx="22860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890885"/>
            <a:ext cx="817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Python can be used to write Hadoop MapReduce programs and applications to access HDFS </a:t>
            </a:r>
            <a:r>
              <a:rPr lang="en-IN" sz="12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API for 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Hadoop with </a:t>
            </a:r>
            <a:r>
              <a:rPr lang="en-IN" sz="12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PyDoop</a:t>
            </a:r>
            <a:r>
              <a:rPr lang="en-IN" sz="1200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package</a:t>
            </a:r>
            <a:endParaRPr lang="en-US" sz="12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09" y="217551"/>
            <a:ext cx="8177580" cy="400110"/>
          </a:xfrm>
        </p:spPr>
        <p:txBody>
          <a:bodyPr/>
          <a:lstStyle/>
          <a:p>
            <a:r>
              <a:rPr lang="en-US" dirty="0"/>
              <a:t>Demo: Python NLTK on Hadoop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71550"/>
            <a:ext cx="7128509" cy="738664"/>
          </a:xfrm>
        </p:spPr>
        <p:txBody>
          <a:bodyPr/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b="0" dirty="0">
                <a:solidFill>
                  <a:schemeClr val="tx1"/>
                </a:solidFill>
              </a:rPr>
              <a:t>Leveraging Analytical power of Python on Big Data Set. (MR + NLTK)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b="0" dirty="0">
              <a:solidFill>
                <a:schemeClr val="tx1"/>
              </a:solidFill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b="0" dirty="0">
                <a:solidFill>
                  <a:schemeClr val="tx1"/>
                </a:solidFill>
              </a:rPr>
              <a:t>Perform stop word removal using Map Reduce.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8932</TotalTime>
  <Words>886</Words>
  <Application>Microsoft Office PowerPoint</Application>
  <PresentationFormat>On-screen Show (16:9)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Castellar</vt:lpstr>
      <vt:lpstr>Georgia</vt:lpstr>
      <vt:lpstr>Symbol</vt:lpstr>
      <vt:lpstr>Tahoma</vt:lpstr>
      <vt:lpstr>Times New Roman</vt:lpstr>
      <vt:lpstr>Office Theme</vt:lpstr>
      <vt:lpstr>3_Brain4ce_course_template</vt:lpstr>
      <vt:lpstr>Brain4ce_course_template</vt:lpstr>
      <vt:lpstr>1_Office Theme</vt:lpstr>
      <vt:lpstr>PowerPoint Presentation</vt:lpstr>
      <vt:lpstr>PowerPoint Presentation</vt:lpstr>
      <vt:lpstr>Why Python?</vt:lpstr>
      <vt:lpstr>Growing Interest in Python</vt:lpstr>
      <vt:lpstr>Demo: Web Scraping using Python</vt:lpstr>
      <vt:lpstr>Demo: Collecting Tweets using Python</vt:lpstr>
      <vt:lpstr>Demo: Data Preparation / Cleaning</vt:lpstr>
      <vt:lpstr>PyDoop – Hadoop with Python</vt:lpstr>
      <vt:lpstr>Demo: Python NLTK on Hadoop</vt:lpstr>
      <vt:lpstr>Python and Data Science</vt:lpstr>
      <vt:lpstr>SciPy.org</vt:lpstr>
      <vt:lpstr>Demo: Zombie Invasion Model</vt:lpstr>
      <vt:lpstr>PowerPoint Presentation</vt:lpstr>
      <vt:lpstr>Demo – Line, Scatter, Bar, Histogram, Multiple Plot</vt:lpstr>
      <vt:lpstr>Python Pandas – Data Frames</vt:lpstr>
      <vt:lpstr>Demo : Python Pandas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Garima-Lori</dc:creator>
  <cp:lastModifiedBy>Awanish</cp:lastModifiedBy>
  <cp:revision>482</cp:revision>
  <dcterms:created xsi:type="dcterms:W3CDTF">2014-04-08T18:42:20Z</dcterms:created>
  <dcterms:modified xsi:type="dcterms:W3CDTF">2015-08-07T14:41:06Z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2014-01-26T00:00:00Z</vt:filetime>
  </property>
  <property fmtid="{D5CDD505-2E9C-101B-9397-08002B2CF9AE}" pid="3" name="LastSaved">
    <vt:filetime>2014-04-08T00:00:00Z</vt:filetime>
  </property>
</Properties>
</file>