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701" r:id="rId3"/>
    <p:sldMasterId id="214748371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4" r:id="rId6"/>
    <p:sldId id="289" r:id="rId7"/>
    <p:sldId id="278" r:id="rId8"/>
    <p:sldId id="279" r:id="rId9"/>
    <p:sldId id="282" r:id="rId10"/>
    <p:sldId id="281" r:id="rId11"/>
    <p:sldId id="280" r:id="rId12"/>
    <p:sldId id="275" r:id="rId13"/>
    <p:sldId id="283" r:id="rId14"/>
    <p:sldId id="284" r:id="rId15"/>
    <p:sldId id="285" r:id="rId16"/>
    <p:sldId id="260" r:id="rId17"/>
    <p:sldId id="293" r:id="rId18"/>
    <p:sldId id="290" r:id="rId19"/>
    <p:sldId id="291" r:id="rId20"/>
    <p:sldId id="292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98" d="100"/>
          <a:sy n="98" d="100"/>
        </p:scale>
        <p:origin x="6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Jobs in </a:t>
            </a:r>
            <a:r>
              <a:rPr lang="en-US" dirty="0" err="1">
                <a:solidFill>
                  <a:srgbClr val="92D050"/>
                </a:solidFill>
              </a:rPr>
              <a:t>QlikView</a:t>
            </a:r>
            <a:r>
              <a:rPr lang="en-US" dirty="0"/>
              <a:t> as of </a:t>
            </a: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August 2015</a:t>
            </a:r>
          </a:p>
        </c:rich>
      </c:tx>
      <c:layout>
        <c:manualLayout>
          <c:xMode val="edge"/>
          <c:yMode val="edge"/>
          <c:x val="0.19966140531060617"/>
          <c:y val="3.7037037037037035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Jobs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i="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Bengaluru</c:v>
                </c:pt>
                <c:pt idx="1">
                  <c:v>Delhi / NCR</c:v>
                </c:pt>
                <c:pt idx="2">
                  <c:v>Mumbai</c:v>
                </c:pt>
                <c:pt idx="3">
                  <c:v>Chennai</c:v>
                </c:pt>
                <c:pt idx="4">
                  <c:v>Gurgaon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182</c:v>
                </c:pt>
                <c:pt idx="1">
                  <c:v>78</c:v>
                </c:pt>
                <c:pt idx="2">
                  <c:v>69</c:v>
                </c:pt>
                <c:pt idx="3">
                  <c:v>47</c:v>
                </c:pt>
                <c:pt idx="4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806368"/>
        <c:axId val="228804688"/>
      </c:barChart>
      <c:catAx>
        <c:axId val="2288063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228804688"/>
        <c:crosses val="autoZero"/>
        <c:auto val="1"/>
        <c:lblAlgn val="ctr"/>
        <c:lblOffset val="100"/>
        <c:noMultiLvlLbl val="0"/>
      </c:catAx>
      <c:valAx>
        <c:axId val="228804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880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AC82F-2B0C-406E-ABBA-8523F83CA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3F488-468C-4D73-86D1-ECABEA6635FE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Founded in Sweden in 1993 by </a:t>
          </a:r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Björn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Berg and </a:t>
          </a:r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Staffan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Gestrelius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originally as a consultancy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2B76BB-E76D-4204-8EDF-BD91CC7CBF79}" type="parTrans" cxnId="{F53F15F4-1921-439A-BD8D-661A7B18A3E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BDA8C8-5767-46AD-A599-C824C0142460}" type="sibTrans" cxnId="{F53F15F4-1921-439A-BD8D-661A7B18A3E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A337FD-9371-469E-B649-0505D1DAF866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Originally called “QuikView” as in “Quality, Understanding, Interaction, Knowledge”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BC5921-080E-4B58-9B6D-6D257D14C747}" type="parTrans" cxnId="{FAC40582-B2B2-43D3-B6F1-895A06A074D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588478-736E-4871-B0E4-96FAFCCEAE46}" type="sibTrans" cxnId="{FAC40582-B2B2-43D3-B6F1-895A06A074D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C1C456-6033-4EE3-8694-01F116D1F7E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 was designed to mimic the way the brain works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BDFD2B-892C-4F0C-A31A-434211C76C1E}" type="parTrans" cxnId="{67512238-110D-46B8-9BF8-7556D788EC6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CEBAE1-90BC-430B-A476-EDCAC331345E}" type="sibTrans" cxnId="{67512238-110D-46B8-9BF8-7556D788EC6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EF3B89-4603-446F-B954-77817427CBF1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First two versions were basically written in Excel using VLOOKUPs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646262-AED1-4683-A058-7A9004CA91BC}" type="parTrans" cxnId="{89FDA60B-84CD-429A-AE3F-5A669D7EA02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B477E7-7392-4DC4-A0BF-C4F1CA3A10DE}" type="sibTrans" cxnId="{89FDA60B-84CD-429A-AE3F-5A669D7EA02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DC8F8E-2FCC-4239-9920-A64B68CBEAE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Now has over 24,000 customers in 100 countries and employs over 1,000 people worldwide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F8CE6B-3B43-4944-B70F-02079A98AE64}" type="parTrans" cxnId="{E6C3F6B5-8F33-4876-81C5-B6CE0B37A9B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8DF655-80EC-499D-B55D-44475EC5EBD7}" type="sibTrans" cxnId="{E6C3F6B5-8F33-4876-81C5-B6CE0B37A9B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743C98-BC35-4018-983D-E3763F4FC1D5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Market cap: $2.5 billion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28F0D3-9262-4FC4-9B66-7A4902619777}" type="parTrans" cxnId="{B2EBE81E-F2F9-43EE-A61E-EF5C216F7E4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564B88-814E-474B-8369-1BF4B46090BB}" type="sibTrans" cxnId="{B2EBE81E-F2F9-43EE-A61E-EF5C216F7E4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36EB0F-3498-4594-ADF6-CE12D503FBAE}" type="pres">
      <dgm:prSet presAssocID="{A67AC82F-2B0C-406E-ABBA-8523F83CA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6BD411-35D3-436D-A8DC-C7AFD4686135}" type="pres">
      <dgm:prSet presAssocID="{8393F488-468C-4D73-86D1-ECABEA6635F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82F8A-7A9D-4C6F-9E40-5547A2EC3C9E}" type="pres">
      <dgm:prSet presAssocID="{4CBDA8C8-5767-46AD-A599-C824C0142460}" presName="spacer" presStyleCnt="0"/>
      <dgm:spPr/>
    </dgm:pt>
    <dgm:pt modelId="{1B0FA7F0-965D-4A4E-8E25-17A7A9A49C92}" type="pres">
      <dgm:prSet presAssocID="{86A337FD-9371-469E-B649-0505D1DAF86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43BF6-B95D-45A2-8094-F68371AE1961}" type="pres">
      <dgm:prSet presAssocID="{7A588478-736E-4871-B0E4-96FAFCCEAE46}" presName="spacer" presStyleCnt="0"/>
      <dgm:spPr/>
    </dgm:pt>
    <dgm:pt modelId="{61D11B64-F457-4372-9022-048CFF5C31E0}" type="pres">
      <dgm:prSet presAssocID="{ABC1C456-6033-4EE3-8694-01F116D1F7E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7C018-7DEE-4D1F-B18C-5EC7F73505F7}" type="pres">
      <dgm:prSet presAssocID="{CFCEBAE1-90BC-430B-A476-EDCAC331345E}" presName="spacer" presStyleCnt="0"/>
      <dgm:spPr/>
    </dgm:pt>
    <dgm:pt modelId="{72AF15F0-20E9-4331-8DF8-754B89718A35}" type="pres">
      <dgm:prSet presAssocID="{72EF3B89-4603-446F-B954-77817427CBF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7765-C8AC-473D-842E-90D58B4977D3}" type="pres">
      <dgm:prSet presAssocID="{5EB477E7-7392-4DC4-A0BF-C4F1CA3A10DE}" presName="spacer" presStyleCnt="0"/>
      <dgm:spPr/>
    </dgm:pt>
    <dgm:pt modelId="{ECCD9427-B9DF-4F1B-822D-2AFB0389F65A}" type="pres">
      <dgm:prSet presAssocID="{38DC8F8E-2FCC-4239-9920-A64B68CBEAE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3A71C-E739-4A4F-B25F-C1985BA47B5A}" type="pres">
      <dgm:prSet presAssocID="{1B8DF655-80EC-499D-B55D-44475EC5EBD7}" presName="spacer" presStyleCnt="0"/>
      <dgm:spPr/>
    </dgm:pt>
    <dgm:pt modelId="{870DB80B-7E0B-45D4-B1BE-394D3F772AD1}" type="pres">
      <dgm:prSet presAssocID="{BF743C98-BC35-4018-983D-E3763F4FC1D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2AB44-7FC3-418A-B67C-A39388FF3896}" type="presOf" srcId="{ABC1C456-6033-4EE3-8694-01F116D1F7E2}" destId="{61D11B64-F457-4372-9022-048CFF5C31E0}" srcOrd="0" destOrd="0" presId="urn:microsoft.com/office/officeart/2005/8/layout/vList2"/>
    <dgm:cxn modelId="{67512238-110D-46B8-9BF8-7556D788EC68}" srcId="{A67AC82F-2B0C-406E-ABBA-8523F83CA994}" destId="{ABC1C456-6033-4EE3-8694-01F116D1F7E2}" srcOrd="2" destOrd="0" parTransId="{6EBDFD2B-892C-4F0C-A31A-434211C76C1E}" sibTransId="{CFCEBAE1-90BC-430B-A476-EDCAC331345E}"/>
    <dgm:cxn modelId="{E6C3F6B5-8F33-4876-81C5-B6CE0B37A9B6}" srcId="{A67AC82F-2B0C-406E-ABBA-8523F83CA994}" destId="{38DC8F8E-2FCC-4239-9920-A64B68CBEAE9}" srcOrd="4" destOrd="0" parTransId="{46F8CE6B-3B43-4944-B70F-02079A98AE64}" sibTransId="{1B8DF655-80EC-499D-B55D-44475EC5EBD7}"/>
    <dgm:cxn modelId="{9FF7A0B9-E658-43C3-B397-C78AB6A6909F}" type="presOf" srcId="{BF743C98-BC35-4018-983D-E3763F4FC1D5}" destId="{870DB80B-7E0B-45D4-B1BE-394D3F772AD1}" srcOrd="0" destOrd="0" presId="urn:microsoft.com/office/officeart/2005/8/layout/vList2"/>
    <dgm:cxn modelId="{FAC40582-B2B2-43D3-B6F1-895A06A074D2}" srcId="{A67AC82F-2B0C-406E-ABBA-8523F83CA994}" destId="{86A337FD-9371-469E-B649-0505D1DAF866}" srcOrd="1" destOrd="0" parTransId="{CCBC5921-080E-4B58-9B6D-6D257D14C747}" sibTransId="{7A588478-736E-4871-B0E4-96FAFCCEAE46}"/>
    <dgm:cxn modelId="{500528D0-C13D-41F0-ADF4-FF7F255F3C40}" type="presOf" srcId="{A67AC82F-2B0C-406E-ABBA-8523F83CA994}" destId="{3A36EB0F-3498-4594-ADF6-CE12D503FBAE}" srcOrd="0" destOrd="0" presId="urn:microsoft.com/office/officeart/2005/8/layout/vList2"/>
    <dgm:cxn modelId="{89FDA60B-84CD-429A-AE3F-5A669D7EA025}" srcId="{A67AC82F-2B0C-406E-ABBA-8523F83CA994}" destId="{72EF3B89-4603-446F-B954-77817427CBF1}" srcOrd="3" destOrd="0" parTransId="{B7646262-AED1-4683-A058-7A9004CA91BC}" sibTransId="{5EB477E7-7392-4DC4-A0BF-C4F1CA3A10DE}"/>
    <dgm:cxn modelId="{5166FB25-9474-437D-B736-BFDDBDBC7A82}" type="presOf" srcId="{72EF3B89-4603-446F-B954-77817427CBF1}" destId="{72AF15F0-20E9-4331-8DF8-754B89718A35}" srcOrd="0" destOrd="0" presId="urn:microsoft.com/office/officeart/2005/8/layout/vList2"/>
    <dgm:cxn modelId="{7ED91FE5-8BF3-4E72-AA74-FDD01BB61985}" type="presOf" srcId="{86A337FD-9371-469E-B649-0505D1DAF866}" destId="{1B0FA7F0-965D-4A4E-8E25-17A7A9A49C92}" srcOrd="0" destOrd="0" presId="urn:microsoft.com/office/officeart/2005/8/layout/vList2"/>
    <dgm:cxn modelId="{B2EBE81E-F2F9-43EE-A61E-EF5C216F7E47}" srcId="{A67AC82F-2B0C-406E-ABBA-8523F83CA994}" destId="{BF743C98-BC35-4018-983D-E3763F4FC1D5}" srcOrd="5" destOrd="0" parTransId="{4F28F0D3-9262-4FC4-9B66-7A4902619777}" sibTransId="{74564B88-814E-474B-8369-1BF4B46090BB}"/>
    <dgm:cxn modelId="{03750011-6530-46BE-84EE-E0BDEDD6C82F}" type="presOf" srcId="{38DC8F8E-2FCC-4239-9920-A64B68CBEAE9}" destId="{ECCD9427-B9DF-4F1B-822D-2AFB0389F65A}" srcOrd="0" destOrd="0" presId="urn:microsoft.com/office/officeart/2005/8/layout/vList2"/>
    <dgm:cxn modelId="{3A567F69-B4E3-4A04-882A-C2AA4054A87F}" type="presOf" srcId="{8393F488-468C-4D73-86D1-ECABEA6635FE}" destId="{B36BD411-35D3-436D-A8DC-C7AFD4686135}" srcOrd="0" destOrd="0" presId="urn:microsoft.com/office/officeart/2005/8/layout/vList2"/>
    <dgm:cxn modelId="{F53F15F4-1921-439A-BD8D-661A7B18A3E4}" srcId="{A67AC82F-2B0C-406E-ABBA-8523F83CA994}" destId="{8393F488-468C-4D73-86D1-ECABEA6635FE}" srcOrd="0" destOrd="0" parTransId="{2F2B76BB-E76D-4204-8EDF-BD91CC7CBF79}" sibTransId="{4CBDA8C8-5767-46AD-A599-C824C0142460}"/>
    <dgm:cxn modelId="{1E340C79-3611-48D2-822F-37932FFB9F17}" type="presParOf" srcId="{3A36EB0F-3498-4594-ADF6-CE12D503FBAE}" destId="{B36BD411-35D3-436D-A8DC-C7AFD4686135}" srcOrd="0" destOrd="0" presId="urn:microsoft.com/office/officeart/2005/8/layout/vList2"/>
    <dgm:cxn modelId="{D3F83717-0C5E-4724-A1AD-011D5FD18E1F}" type="presParOf" srcId="{3A36EB0F-3498-4594-ADF6-CE12D503FBAE}" destId="{05882F8A-7A9D-4C6F-9E40-5547A2EC3C9E}" srcOrd="1" destOrd="0" presId="urn:microsoft.com/office/officeart/2005/8/layout/vList2"/>
    <dgm:cxn modelId="{F4A957D7-ABCA-4305-8CFC-AB2C9803FF03}" type="presParOf" srcId="{3A36EB0F-3498-4594-ADF6-CE12D503FBAE}" destId="{1B0FA7F0-965D-4A4E-8E25-17A7A9A49C92}" srcOrd="2" destOrd="0" presId="urn:microsoft.com/office/officeart/2005/8/layout/vList2"/>
    <dgm:cxn modelId="{6CC7B4E9-337C-40F9-81B8-B95FAF36CE02}" type="presParOf" srcId="{3A36EB0F-3498-4594-ADF6-CE12D503FBAE}" destId="{2D143BF6-B95D-45A2-8094-F68371AE1961}" srcOrd="3" destOrd="0" presId="urn:microsoft.com/office/officeart/2005/8/layout/vList2"/>
    <dgm:cxn modelId="{3429432E-BBFA-4F2D-80E7-68CC3FC01A3C}" type="presParOf" srcId="{3A36EB0F-3498-4594-ADF6-CE12D503FBAE}" destId="{61D11B64-F457-4372-9022-048CFF5C31E0}" srcOrd="4" destOrd="0" presId="urn:microsoft.com/office/officeart/2005/8/layout/vList2"/>
    <dgm:cxn modelId="{AE8E269F-F32F-4AF5-A96B-62211A4927E7}" type="presParOf" srcId="{3A36EB0F-3498-4594-ADF6-CE12D503FBAE}" destId="{F617C018-7DEE-4D1F-B18C-5EC7F73505F7}" srcOrd="5" destOrd="0" presId="urn:microsoft.com/office/officeart/2005/8/layout/vList2"/>
    <dgm:cxn modelId="{EDFAB079-F1E0-4C6F-B180-9C0B433F431D}" type="presParOf" srcId="{3A36EB0F-3498-4594-ADF6-CE12D503FBAE}" destId="{72AF15F0-20E9-4331-8DF8-754B89718A35}" srcOrd="6" destOrd="0" presId="urn:microsoft.com/office/officeart/2005/8/layout/vList2"/>
    <dgm:cxn modelId="{EA218424-C2FB-4B2C-9EA7-923C61FF1FFE}" type="presParOf" srcId="{3A36EB0F-3498-4594-ADF6-CE12D503FBAE}" destId="{F4967765-C8AC-473D-842E-90D58B4977D3}" srcOrd="7" destOrd="0" presId="urn:microsoft.com/office/officeart/2005/8/layout/vList2"/>
    <dgm:cxn modelId="{1FF2335B-0FA3-4731-9C4E-ABF175C7F932}" type="presParOf" srcId="{3A36EB0F-3498-4594-ADF6-CE12D503FBAE}" destId="{ECCD9427-B9DF-4F1B-822D-2AFB0389F65A}" srcOrd="8" destOrd="0" presId="urn:microsoft.com/office/officeart/2005/8/layout/vList2"/>
    <dgm:cxn modelId="{8A9CE3E9-C7CD-4E73-9AF7-6A9252BE2432}" type="presParOf" srcId="{3A36EB0F-3498-4594-ADF6-CE12D503FBAE}" destId="{9473A71C-E739-4A4F-B25F-C1985BA47B5A}" srcOrd="9" destOrd="0" presId="urn:microsoft.com/office/officeart/2005/8/layout/vList2"/>
    <dgm:cxn modelId="{F9A4FE28-34B0-40A6-B7B7-B40C0DC842E6}" type="presParOf" srcId="{3A36EB0F-3498-4594-ADF6-CE12D503FBAE}" destId="{870DB80B-7E0B-45D4-B1BE-394D3F772AD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BABDD-7307-4CFD-92E7-6E56EAD71685}" type="doc">
      <dgm:prSet loTypeId="urn:microsoft.com/office/officeart/2005/8/layout/hProcess3" loCatId="process" qsTypeId="urn:microsoft.com/office/officeart/2005/8/quickstyle/simple4" qsCatId="simple" csTypeId="urn:microsoft.com/office/officeart/2005/8/colors/colorful1" csCatId="colorful" phldr="0"/>
      <dgm:spPr/>
    </dgm:pt>
    <dgm:pt modelId="{A966E0DE-FA93-4AF6-A822-48D5FE7A11F8}" type="pres">
      <dgm:prSet presAssocID="{42ABABDD-7307-4CFD-92E7-6E56EAD71685}" presName="Name0" presStyleCnt="0">
        <dgm:presLayoutVars>
          <dgm:dir/>
          <dgm:animLvl val="lvl"/>
          <dgm:resizeHandles val="exact"/>
        </dgm:presLayoutVars>
      </dgm:prSet>
      <dgm:spPr/>
    </dgm:pt>
    <dgm:pt modelId="{BB7A09F0-E921-4C7D-95BE-04551EE09176}" type="pres">
      <dgm:prSet presAssocID="{42ABABDD-7307-4CFD-92E7-6E56EAD71685}" presName="dummy" presStyleCnt="0"/>
      <dgm:spPr/>
    </dgm:pt>
    <dgm:pt modelId="{EE4055A4-2C4F-4CA0-8297-F2D4C6E10380}" type="pres">
      <dgm:prSet presAssocID="{42ABABDD-7307-4CFD-92E7-6E56EAD71685}" presName="linH" presStyleCnt="0"/>
      <dgm:spPr/>
    </dgm:pt>
    <dgm:pt modelId="{CA89DC58-B54A-4CD9-A3D4-5A88699CFF52}" type="pres">
      <dgm:prSet presAssocID="{42ABABDD-7307-4CFD-92E7-6E56EAD71685}" presName="padding1" presStyleCnt="0"/>
      <dgm:spPr/>
    </dgm:pt>
    <dgm:pt modelId="{4EA633DA-8810-4326-B7C3-11AE57EB843E}" type="pres">
      <dgm:prSet presAssocID="{42ABABDD-7307-4CFD-92E7-6E56EAD71685}" presName="padding2" presStyleCnt="0"/>
      <dgm:spPr/>
    </dgm:pt>
    <dgm:pt modelId="{EE5C97E0-434E-4E77-998B-E5FE917AFEC1}" type="pres">
      <dgm:prSet presAssocID="{42ABABDD-7307-4CFD-92E7-6E56EAD71685}" presName="negArrow" presStyleCnt="0"/>
      <dgm:spPr/>
    </dgm:pt>
    <dgm:pt modelId="{18EDCEF9-02A4-4266-A302-7C0EE9F52FAF}" type="pres">
      <dgm:prSet presAssocID="{42ABABDD-7307-4CFD-92E7-6E56EAD71685}" presName="backgroundArrow" presStyleLbl="node1" presStyleIdx="0" presStyleCnt="1" custLinFactNeighborY="3477"/>
      <dgm:spPr/>
    </dgm:pt>
  </dgm:ptLst>
  <dgm:cxnLst>
    <dgm:cxn modelId="{08739AC4-5C02-41A9-BE88-0A7D9088AACF}" type="presOf" srcId="{42ABABDD-7307-4CFD-92E7-6E56EAD71685}" destId="{A966E0DE-FA93-4AF6-A822-48D5FE7A11F8}" srcOrd="0" destOrd="0" presId="urn:microsoft.com/office/officeart/2005/8/layout/hProcess3"/>
    <dgm:cxn modelId="{BAC8316B-620E-42E1-8EED-2DD2AF46AB77}" type="presParOf" srcId="{A966E0DE-FA93-4AF6-A822-48D5FE7A11F8}" destId="{BB7A09F0-E921-4C7D-95BE-04551EE09176}" srcOrd="0" destOrd="0" presId="urn:microsoft.com/office/officeart/2005/8/layout/hProcess3"/>
    <dgm:cxn modelId="{48A022BF-2080-4C1C-87A6-AACBA22D69F1}" type="presParOf" srcId="{A966E0DE-FA93-4AF6-A822-48D5FE7A11F8}" destId="{EE4055A4-2C4F-4CA0-8297-F2D4C6E10380}" srcOrd="1" destOrd="0" presId="urn:microsoft.com/office/officeart/2005/8/layout/hProcess3"/>
    <dgm:cxn modelId="{B0893D7F-63F7-41A4-ABCF-EBB7F9B486E9}" type="presParOf" srcId="{EE4055A4-2C4F-4CA0-8297-F2D4C6E10380}" destId="{CA89DC58-B54A-4CD9-A3D4-5A88699CFF52}" srcOrd="0" destOrd="0" presId="urn:microsoft.com/office/officeart/2005/8/layout/hProcess3"/>
    <dgm:cxn modelId="{6E4CCC42-43AF-479C-8BB7-57EAB32CCB0E}" type="presParOf" srcId="{EE4055A4-2C4F-4CA0-8297-F2D4C6E10380}" destId="{4EA633DA-8810-4326-B7C3-11AE57EB843E}" srcOrd="1" destOrd="0" presId="urn:microsoft.com/office/officeart/2005/8/layout/hProcess3"/>
    <dgm:cxn modelId="{FD1BBC93-4607-40EE-AA2F-F4C366CF6067}" type="presParOf" srcId="{EE4055A4-2C4F-4CA0-8297-F2D4C6E10380}" destId="{EE5C97E0-434E-4E77-998B-E5FE917AFEC1}" srcOrd="2" destOrd="0" presId="urn:microsoft.com/office/officeart/2005/8/layout/hProcess3"/>
    <dgm:cxn modelId="{D25DE057-3E02-4240-B490-715A6BAEAA5B}" type="presParOf" srcId="{EE4055A4-2C4F-4CA0-8297-F2D4C6E10380}" destId="{18EDCEF9-02A4-4266-A302-7C0EE9F52FAF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767D8E-0154-4BC8-8466-1A94C07F98EB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949A707D-D6A0-4685-961C-6C2DC979BF05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2BC6D105-5354-4A23-B64C-6524D90090C7}" type="parTrans" cxnId="{5B6216E4-81EF-4E41-960D-A91DA16FC83B}">
      <dgm:prSet/>
      <dgm:spPr/>
      <dgm:t>
        <a:bodyPr/>
        <a:lstStyle/>
        <a:p>
          <a:endParaRPr lang="en-US"/>
        </a:p>
      </dgm:t>
    </dgm:pt>
    <dgm:pt modelId="{7BCFF177-E673-475F-8DEE-00067368436D}" type="sibTrans" cxnId="{5B6216E4-81EF-4E41-960D-A91DA16FC83B}">
      <dgm:prSet/>
      <dgm:spPr/>
      <dgm:t>
        <a:bodyPr/>
        <a:lstStyle/>
        <a:p>
          <a:endParaRPr lang="en-US"/>
        </a:p>
      </dgm:t>
    </dgm:pt>
    <dgm:pt modelId="{A00A255F-FBCF-47C4-96C3-8F0E97C5F4A9}">
      <dgm:prSet phldrT="[Text]"/>
      <dgm:spPr/>
      <dgm:t>
        <a:bodyPr/>
        <a:lstStyle/>
        <a:p>
          <a:r>
            <a:rPr lang="en-US" dirty="0" smtClean="0"/>
            <a:t>Modeling</a:t>
          </a:r>
          <a:endParaRPr lang="en-US" dirty="0"/>
        </a:p>
      </dgm:t>
    </dgm:pt>
    <dgm:pt modelId="{AACC4467-DE87-4D6F-B46F-9C577643C1CE}" type="parTrans" cxnId="{7DC09887-A9BD-4587-9159-BFC9E9DE9876}">
      <dgm:prSet/>
      <dgm:spPr/>
      <dgm:t>
        <a:bodyPr/>
        <a:lstStyle/>
        <a:p>
          <a:endParaRPr lang="en-US"/>
        </a:p>
      </dgm:t>
    </dgm:pt>
    <dgm:pt modelId="{79BD7472-1E9B-43CD-BE0F-1B62D89A1430}" type="sibTrans" cxnId="{7DC09887-A9BD-4587-9159-BFC9E9DE9876}">
      <dgm:prSet/>
      <dgm:spPr/>
      <dgm:t>
        <a:bodyPr/>
        <a:lstStyle/>
        <a:p>
          <a:endParaRPr lang="en-US"/>
        </a:p>
      </dgm:t>
    </dgm:pt>
    <dgm:pt modelId="{839251A5-884E-44E2-8BB0-D990D0ABF9A5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6ED7A5F8-20B8-4193-B5D9-AC2B0AEB1293}" type="parTrans" cxnId="{E7963D97-7698-45D0-990F-A02292FBD3F0}">
      <dgm:prSet/>
      <dgm:spPr/>
      <dgm:t>
        <a:bodyPr/>
        <a:lstStyle/>
        <a:p>
          <a:endParaRPr lang="en-US"/>
        </a:p>
      </dgm:t>
    </dgm:pt>
    <dgm:pt modelId="{61F8B91D-E240-41AA-AD1D-30DFA442A50A}" type="sibTrans" cxnId="{E7963D97-7698-45D0-990F-A02292FBD3F0}">
      <dgm:prSet/>
      <dgm:spPr/>
      <dgm:t>
        <a:bodyPr/>
        <a:lstStyle/>
        <a:p>
          <a:endParaRPr lang="en-US"/>
        </a:p>
      </dgm:t>
    </dgm:pt>
    <dgm:pt modelId="{A0BC60D6-6493-4D64-8FD8-896CC57B49E2}" type="pres">
      <dgm:prSet presAssocID="{FF767D8E-0154-4BC8-8466-1A94C07F98EB}" presName="Name0" presStyleCnt="0">
        <dgm:presLayoutVars>
          <dgm:dir/>
          <dgm:animLvl val="lvl"/>
          <dgm:resizeHandles val="exact"/>
        </dgm:presLayoutVars>
      </dgm:prSet>
      <dgm:spPr/>
    </dgm:pt>
    <dgm:pt modelId="{3C0F8F2F-F139-487A-B37B-C6D7C78C7935}" type="pres">
      <dgm:prSet presAssocID="{949A707D-D6A0-4685-961C-6C2DC979BF0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C4E93-DF93-4885-AB0A-7FB64CA34E67}" type="pres">
      <dgm:prSet presAssocID="{7BCFF177-E673-475F-8DEE-00067368436D}" presName="parTxOnlySpace" presStyleCnt="0"/>
      <dgm:spPr/>
    </dgm:pt>
    <dgm:pt modelId="{52D0E50D-04CA-4D22-BBBA-CBB848AE80B0}" type="pres">
      <dgm:prSet presAssocID="{A00A255F-FBCF-47C4-96C3-8F0E97C5F4A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B1926-DF8F-4041-81A2-437AE775C10B}" type="pres">
      <dgm:prSet presAssocID="{79BD7472-1E9B-43CD-BE0F-1B62D89A1430}" presName="parTxOnlySpace" presStyleCnt="0"/>
      <dgm:spPr/>
    </dgm:pt>
    <dgm:pt modelId="{3E6F8D5E-C56E-4835-8A25-DC58566BEBFA}" type="pres">
      <dgm:prSet presAssocID="{839251A5-884E-44E2-8BB0-D990D0ABF9A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3A6AB5-F7FA-45E3-93C8-8EA485F8C13D}" type="presOf" srcId="{949A707D-D6A0-4685-961C-6C2DC979BF05}" destId="{3C0F8F2F-F139-487A-B37B-C6D7C78C7935}" srcOrd="0" destOrd="0" presId="urn:microsoft.com/office/officeart/2005/8/layout/chevron1"/>
    <dgm:cxn modelId="{6D73348C-B46D-483E-A862-F8B4AB6875E7}" type="presOf" srcId="{FF767D8E-0154-4BC8-8466-1A94C07F98EB}" destId="{A0BC60D6-6493-4D64-8FD8-896CC57B49E2}" srcOrd="0" destOrd="0" presId="urn:microsoft.com/office/officeart/2005/8/layout/chevron1"/>
    <dgm:cxn modelId="{7DC09887-A9BD-4587-9159-BFC9E9DE9876}" srcId="{FF767D8E-0154-4BC8-8466-1A94C07F98EB}" destId="{A00A255F-FBCF-47C4-96C3-8F0E97C5F4A9}" srcOrd="1" destOrd="0" parTransId="{AACC4467-DE87-4D6F-B46F-9C577643C1CE}" sibTransId="{79BD7472-1E9B-43CD-BE0F-1B62D89A1430}"/>
    <dgm:cxn modelId="{5B6216E4-81EF-4E41-960D-A91DA16FC83B}" srcId="{FF767D8E-0154-4BC8-8466-1A94C07F98EB}" destId="{949A707D-D6A0-4685-961C-6C2DC979BF05}" srcOrd="0" destOrd="0" parTransId="{2BC6D105-5354-4A23-B64C-6524D90090C7}" sibTransId="{7BCFF177-E673-475F-8DEE-00067368436D}"/>
    <dgm:cxn modelId="{E7963D97-7698-45D0-990F-A02292FBD3F0}" srcId="{FF767D8E-0154-4BC8-8466-1A94C07F98EB}" destId="{839251A5-884E-44E2-8BB0-D990D0ABF9A5}" srcOrd="2" destOrd="0" parTransId="{6ED7A5F8-20B8-4193-B5D9-AC2B0AEB1293}" sibTransId="{61F8B91D-E240-41AA-AD1D-30DFA442A50A}"/>
    <dgm:cxn modelId="{D554B28E-8607-4AC8-B2A3-92BC51AE10F2}" type="presOf" srcId="{A00A255F-FBCF-47C4-96C3-8F0E97C5F4A9}" destId="{52D0E50D-04CA-4D22-BBBA-CBB848AE80B0}" srcOrd="0" destOrd="0" presId="urn:microsoft.com/office/officeart/2005/8/layout/chevron1"/>
    <dgm:cxn modelId="{0EF2BEF2-2670-4AC2-B143-380795C22C76}" type="presOf" srcId="{839251A5-884E-44E2-8BB0-D990D0ABF9A5}" destId="{3E6F8D5E-C56E-4835-8A25-DC58566BEBFA}" srcOrd="0" destOrd="0" presId="urn:microsoft.com/office/officeart/2005/8/layout/chevron1"/>
    <dgm:cxn modelId="{D886A364-5EF3-447D-8EA8-1D757263A227}" type="presParOf" srcId="{A0BC60D6-6493-4D64-8FD8-896CC57B49E2}" destId="{3C0F8F2F-F139-487A-B37B-C6D7C78C7935}" srcOrd="0" destOrd="0" presId="urn:microsoft.com/office/officeart/2005/8/layout/chevron1"/>
    <dgm:cxn modelId="{80130184-1AD3-4E44-91C6-EFBAF69B7682}" type="presParOf" srcId="{A0BC60D6-6493-4D64-8FD8-896CC57B49E2}" destId="{D7FC4E93-DF93-4885-AB0A-7FB64CA34E67}" srcOrd="1" destOrd="0" presId="urn:microsoft.com/office/officeart/2005/8/layout/chevron1"/>
    <dgm:cxn modelId="{64A3D43F-9578-4724-8D22-263E95FBB653}" type="presParOf" srcId="{A0BC60D6-6493-4D64-8FD8-896CC57B49E2}" destId="{52D0E50D-04CA-4D22-BBBA-CBB848AE80B0}" srcOrd="2" destOrd="0" presId="urn:microsoft.com/office/officeart/2005/8/layout/chevron1"/>
    <dgm:cxn modelId="{0B6A68C8-5BC4-4527-B664-4F2EFD1E267E}" type="presParOf" srcId="{A0BC60D6-6493-4D64-8FD8-896CC57B49E2}" destId="{9C7B1926-DF8F-4041-81A2-437AE775C10B}" srcOrd="3" destOrd="0" presId="urn:microsoft.com/office/officeart/2005/8/layout/chevron1"/>
    <dgm:cxn modelId="{D1CAE180-8B8E-426F-969C-7528420D3A77}" type="presParOf" srcId="{A0BC60D6-6493-4D64-8FD8-896CC57B49E2}" destId="{3E6F8D5E-C56E-4835-8A25-DC58566BEBF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7AD8-F30C-4F9C-820E-149D077B2CA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7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2996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6.jpeg"/><Relationship Id="rId9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93" y="310754"/>
            <a:ext cx="3193708" cy="3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556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46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6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0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816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41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481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654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51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593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587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066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54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970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190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2230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7"/>
          <p:cNvSpPr/>
          <p:nvPr userDrawn="1"/>
        </p:nvSpPr>
        <p:spPr>
          <a:xfrm>
            <a:off x="0" y="602650"/>
            <a:ext cx="466725" cy="82550"/>
          </a:xfrm>
          <a:prstGeom prst="rect">
            <a:avLst/>
          </a:prstGeom>
          <a:solidFill>
            <a:srgbClr val="4BACC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689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4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IN" sz="1200" b="1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pPr>
                <a:buSzPct val="25000"/>
              </a:pPr>
              <a:t>‹#›</a:t>
            </a:fld>
            <a:endParaRPr lang="en-IN" sz="12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0" y="602650"/>
            <a:ext cx="466725" cy="82550"/>
          </a:xfrm>
          <a:prstGeom prst="rect">
            <a:avLst/>
          </a:prstGeom>
          <a:solidFill>
            <a:srgbClr val="4BACC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4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551281" y="4755657"/>
            <a:ext cx="3623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www.edureka.co/testing-with-selenium-webdriver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17821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4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19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78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658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3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20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61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368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02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1749" y="4895105"/>
            <a:ext cx="2109851" cy="184666"/>
          </a:xfrm>
        </p:spPr>
        <p:txBody>
          <a:bodyPr lIns="0" tIns="0" rIns="0" bIns="0"/>
          <a:lstStyle>
            <a:lvl1pPr>
              <a:defRPr sz="120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IN" spc="-5" dirty="0" smtClean="0"/>
              <a:t>ww</a:t>
            </a:r>
            <a:r>
              <a:rPr lang="en-IN" spc="-40" dirty="0" smtClean="0"/>
              <a:t>w</a:t>
            </a:r>
            <a:r>
              <a:rPr lang="en-IN" spc="-5" dirty="0" smtClean="0"/>
              <a:t>.edureka.</a:t>
            </a:r>
            <a:r>
              <a:rPr lang="en-IN" dirty="0" smtClean="0"/>
              <a:t>in/python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dureka logol.jpg"/>
          <p:cNvPicPr>
            <a:picLocks noChangeAspect="1"/>
          </p:cNvPicPr>
          <p:nvPr userDrawn="1"/>
        </p:nvPicPr>
        <p:blipFill rotWithShape="1">
          <a:blip r:embed="rId2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6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59855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  <p:pic>
        <p:nvPicPr>
          <p:cNvPr id="10" name="Picture 9" descr="edureka logol.jpg"/>
          <p:cNvPicPr>
            <a:picLocks noChangeAspect="1"/>
          </p:cNvPicPr>
          <p:nvPr userDrawn="1"/>
        </p:nvPicPr>
        <p:blipFill rotWithShape="1">
          <a:blip r:embed="rId3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4810125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6100" y="4803978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www.edureka.co/python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8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223506" y="4840833"/>
            <a:ext cx="1668145" cy="184666"/>
          </a:xfrm>
        </p:spPr>
        <p:txBody>
          <a:bodyPr lIns="0" tIns="0" rIns="0" bIns="0"/>
          <a:lstStyle>
            <a:lvl1pPr>
              <a:defRPr sz="120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IN" spc="-5" dirty="0" smtClean="0"/>
              <a:t>ww</a:t>
            </a:r>
            <a:r>
              <a:rPr lang="en-IN" spc="-40" dirty="0" smtClean="0"/>
              <a:t>w</a:t>
            </a:r>
            <a:r>
              <a:rPr lang="en-IN" spc="-5" dirty="0" smtClean="0"/>
              <a:t>.edureka.</a:t>
            </a:r>
            <a:r>
              <a:rPr lang="en-IN" dirty="0" smtClean="0"/>
              <a:t>in/pyth</a:t>
            </a:r>
            <a:r>
              <a:rPr lang="en-IN" spc="-5" dirty="0" smtClean="0"/>
              <a:t>on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edureka logol.jpg"/>
          <p:cNvPicPr>
            <a:picLocks noChangeAspect="1"/>
          </p:cNvPicPr>
          <p:nvPr userDrawn="1"/>
        </p:nvPicPr>
        <p:blipFill rotWithShape="1">
          <a:blip r:embed="rId2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87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59855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223506" y="4840833"/>
            <a:ext cx="1668145" cy="184666"/>
          </a:xfrm>
        </p:spPr>
        <p:txBody>
          <a:bodyPr lIns="0" tIns="0" rIns="0" bIns="0"/>
          <a:lstStyle>
            <a:lvl1pPr>
              <a:defRPr sz="120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IN" spc="-5" dirty="0" smtClean="0"/>
              <a:t>ww</a:t>
            </a:r>
            <a:r>
              <a:rPr lang="en-IN" spc="-40" dirty="0" smtClean="0"/>
              <a:t>w</a:t>
            </a:r>
            <a:r>
              <a:rPr lang="en-IN" spc="-5" dirty="0" smtClean="0"/>
              <a:t>.edureka.</a:t>
            </a:r>
            <a:r>
              <a:rPr lang="en-IN" dirty="0" smtClean="0"/>
              <a:t>in/pyth</a:t>
            </a:r>
            <a:r>
              <a:rPr lang="en-IN" spc="-5" dirty="0" smtClean="0"/>
              <a:t>on</a:t>
            </a:r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edureka logol.jpg"/>
          <p:cNvPicPr>
            <a:picLocks noChangeAspect="1"/>
          </p:cNvPicPr>
          <p:nvPr userDrawn="1"/>
        </p:nvPicPr>
        <p:blipFill rotWithShape="1">
          <a:blip r:embed="rId3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5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 rotWithShape="1">
          <a:blip r:embed="rId3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586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612275"/>
            <a:ext cx="466725" cy="82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www.edureka.co/qlikview</a:t>
            </a:r>
            <a:endParaRPr lang="en-IN" sz="1200" kern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749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551281" y="4755657"/>
            <a:ext cx="3623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www.edureka.co/testing-with-selenium-webdriver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4.emf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29.jpe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2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www.edureka.co/qlikview</a:t>
            </a:r>
            <a:endParaRPr lang="en-IN" sz="1200" kern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7"/>
          <p:cNvSpPr/>
          <p:nvPr userDrawn="1"/>
        </p:nvSpPr>
        <p:spPr>
          <a:xfrm>
            <a:off x="0" y="602650"/>
            <a:ext cx="466725" cy="82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www.edureka.co/qlikview</a:t>
            </a:r>
            <a:endParaRPr lang="en-IN" sz="1200" kern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>
          <p15:clr>
            <a:srgbClr val="F26B43"/>
          </p15:clr>
        </p15:guide>
        <p15:guide id="2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051"/>
            <a:ext cx="9144000" cy="51434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26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745" y="1112392"/>
            <a:ext cx="7128509" cy="1288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23506" y="4840833"/>
            <a:ext cx="166814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 defTabSz="914400"/>
            <a:r>
              <a:rPr lang="en-IN" spc="-5" dirty="0" smtClean="0"/>
              <a:t>ww</a:t>
            </a:r>
            <a:r>
              <a:rPr lang="en-IN" spc="-40" dirty="0" smtClean="0"/>
              <a:t>w</a:t>
            </a:r>
            <a:r>
              <a:rPr lang="en-IN" spc="-5" dirty="0" smtClean="0"/>
              <a:t>.edureka.</a:t>
            </a:r>
            <a:r>
              <a:rPr lang="en-IN" dirty="0" smtClean="0"/>
              <a:t>in/python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 rotWithShape="1">
          <a:blip r:embed="rId10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7018" y="2481423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Castellar" panose="020A0402060406010301" pitchFamily="18" charset="0"/>
              </a:rPr>
              <a:t>Qlikview</a:t>
            </a:r>
            <a:r>
              <a:rPr lang="en-US" sz="2000" b="1" dirty="0" smtClean="0">
                <a:latin typeface="Castellar" panose="020A0402060406010301" pitchFamily="18" charset="0"/>
              </a:rPr>
              <a:t> </a:t>
            </a:r>
            <a:r>
              <a:rPr lang="en-US" sz="2000" b="1" dirty="0">
                <a:latin typeface="Castellar" panose="020A0402060406010301" pitchFamily="18" charset="0"/>
              </a:rPr>
              <a:t>for Beginners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9123" y="2881533"/>
            <a:ext cx="79488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 &amp; Data Visualization with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Qlikview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www.edureka.co/qlikview</a:t>
            </a:r>
            <a:endParaRPr lang="en-IN" sz="14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8" name="Picture 6" descr="http://tdcat.com/wp-content/uploads/2014/10/Qlikview_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25" y="839214"/>
            <a:ext cx="1527548" cy="14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Trends in India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1" y="895384"/>
            <a:ext cx="6032570" cy="36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97932" y="4715515"/>
            <a:ext cx="25583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Source: Indeed</a:t>
            </a:r>
          </a:p>
        </p:txBody>
      </p:sp>
    </p:spTree>
    <p:extLst>
      <p:ext uri="{BB962C8B-B14F-4D97-AF65-F5344CB8AC3E}">
        <p14:creationId xmlns:p14="http://schemas.microsoft.com/office/powerpoint/2010/main" val="3334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Trends in India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75351" y="4386198"/>
            <a:ext cx="25583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Naukri.com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808895"/>
              </p:ext>
            </p:extLst>
          </p:nvPr>
        </p:nvGraphicFramePr>
        <p:xfrm>
          <a:off x="1096002" y="852384"/>
          <a:ext cx="7191965" cy="345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20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</a:t>
            </a:r>
            <a:r>
              <a:rPr lang="en-US" dirty="0" err="1" smtClean="0"/>
              <a:t>QlikView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 Down – Top approach of development instead of Top - Down approach of adoption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Analyst &amp; Business Friendly approach of using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/>
              <a:t> </a:t>
            </a:r>
            <a:r>
              <a:rPr lang="en-US" dirty="0" smtClean="0"/>
              <a:t>Faster Development &amp; Change Management</a:t>
            </a:r>
          </a:p>
          <a:p>
            <a:pPr>
              <a:lnSpc>
                <a:spcPct val="250000"/>
              </a:lnSpc>
            </a:pPr>
            <a:r>
              <a:rPr lang="en-US" dirty="0"/>
              <a:t> </a:t>
            </a:r>
            <a:r>
              <a:rPr lang="en-US" dirty="0" smtClean="0"/>
              <a:t>Self Service BI for End Users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Minimal previous IT knowledge to start working on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/>
              <a:t> </a:t>
            </a:r>
            <a:r>
              <a:rPr lang="en-US" dirty="0" smtClean="0"/>
              <a:t>Data Integration, ETL and Presentation in one tool</a:t>
            </a:r>
          </a:p>
          <a:p>
            <a:pPr>
              <a:lnSpc>
                <a:spcPct val="250000"/>
              </a:lnSpc>
            </a:pPr>
            <a:r>
              <a:rPr lang="en-US" dirty="0"/>
              <a:t> </a:t>
            </a:r>
            <a:r>
              <a:rPr lang="en-US" dirty="0" smtClean="0"/>
              <a:t>Efficient Multilayer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2572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company adopting </a:t>
            </a:r>
            <a:r>
              <a:rPr lang="en-US" dirty="0" err="1" smtClean="0"/>
              <a:t>QlikView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801170"/>
            <a:ext cx="7439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0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Selenium Suite – Selenium Grid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869661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50000"/>
              </a:lnSpc>
              <a:buClr>
                <a:prstClr val="black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Selenium-Grid runs multiple tests at the same time against different machines running different browsers and operating systems</a:t>
            </a:r>
            <a:endParaRPr lang="en-US" sz="1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3808" y="1131590"/>
            <a:ext cx="5764693" cy="3211991"/>
            <a:chOff x="2835435" y="1491630"/>
            <a:chExt cx="5764693" cy="32119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8064" y="1491630"/>
              <a:ext cx="892661" cy="12497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96" y="3332179"/>
              <a:ext cx="874068" cy="874068"/>
            </a:xfrm>
            <a:prstGeom prst="rect">
              <a:avLst/>
            </a:prstGeom>
          </p:spPr>
        </p:pic>
        <p:cxnSp>
          <p:nvCxnSpPr>
            <p:cNvPr id="11" name="Elbow Connector 10"/>
            <p:cNvCxnSpPr/>
            <p:nvPr/>
          </p:nvCxnSpPr>
          <p:spPr>
            <a:xfrm rot="16200000" flipH="1">
              <a:off x="5887871" y="2447461"/>
              <a:ext cx="1002456" cy="68628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9" idx="3"/>
            </p:cNvCxnSpPr>
            <p:nvPr/>
          </p:nvCxnSpPr>
          <p:spPr>
            <a:xfrm>
              <a:off x="6040725" y="2116493"/>
              <a:ext cx="1854654" cy="119378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1"/>
            </p:cNvCxnSpPr>
            <p:nvPr/>
          </p:nvCxnSpPr>
          <p:spPr>
            <a:xfrm rot="10800000" flipV="1">
              <a:off x="3410402" y="2116492"/>
              <a:ext cx="1737663" cy="120581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5400000">
              <a:off x="4255174" y="2446830"/>
              <a:ext cx="1002457" cy="68754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35435" y="4241956"/>
              <a:ext cx="1042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1: IE on Windows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6817" y="4226854"/>
              <a:ext cx="945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2: Android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35836" y="4226854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3: Safari on Mac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73738" y="4241955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4: Firefox in Ubuntu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4000" b="1" dirty="0" smtClean="0">
                <a:solidFill>
                  <a:prstClr val="white"/>
                </a:solidFill>
                <a:cs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78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563" y="81240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>
                <a:latin typeface="Calibri" panose="020F0502020204030204" pitchFamily="34" charset="0"/>
              </a:rPr>
              <a:t>Certification </a:t>
            </a:r>
            <a:endParaRPr lang="en-US" sz="2400"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4016" y="948682"/>
            <a:ext cx="691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solidFill>
                  <a:prstClr val="black"/>
                </a:solidFill>
              </a:rPr>
              <a:t>Get certified in </a:t>
            </a:r>
            <a:r>
              <a:rPr lang="en-US" sz="1400" b="1" dirty="0">
                <a:solidFill>
                  <a:prstClr val="black"/>
                </a:solidFill>
              </a:rPr>
              <a:t>BI &amp; Data Visualization with </a:t>
            </a:r>
            <a:r>
              <a:rPr lang="en-US" sz="1400" b="1" dirty="0" err="1" smtClean="0">
                <a:solidFill>
                  <a:prstClr val="black"/>
                </a:solidFill>
              </a:rPr>
              <a:t>Qlikview</a:t>
            </a:r>
            <a:r>
              <a:rPr lang="en-US" sz="1400" b="1" dirty="0" smtClean="0">
                <a:solidFill>
                  <a:prstClr val="black"/>
                </a:solidFill>
              </a:rPr>
              <a:t> Course by </a:t>
            </a:r>
            <a:r>
              <a:rPr lang="en-US" sz="1400" b="1" dirty="0" err="1" smtClean="0">
                <a:solidFill>
                  <a:prstClr val="black"/>
                </a:solidFill>
              </a:rPr>
              <a:t>Edureka</a:t>
            </a:r>
            <a:endParaRPr lang="en-US" sz="1400" b="1" dirty="0" smtClean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341593" y="2438920"/>
            <a:ext cx="8539760" cy="2240084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200" b="1" dirty="0" err="1" smtClean="0">
                <a:solidFill>
                  <a:prstClr val="black"/>
                </a:solidFill>
              </a:rPr>
              <a:t>Edureka's</a:t>
            </a:r>
            <a:r>
              <a:rPr lang="en-US" sz="1200" b="1" dirty="0">
                <a:solidFill>
                  <a:prstClr val="black"/>
                </a:solidFill>
              </a:rPr>
              <a:t> BI &amp; Data Visualization with </a:t>
            </a:r>
            <a:r>
              <a:rPr lang="en-US" sz="1200" b="1" dirty="0" err="1" smtClean="0">
                <a:solidFill>
                  <a:prstClr val="black"/>
                </a:solidFill>
              </a:rPr>
              <a:t>Qlikview</a:t>
            </a:r>
            <a:r>
              <a:rPr lang="en-US" sz="1200" b="1" dirty="0" smtClean="0">
                <a:solidFill>
                  <a:prstClr val="black"/>
                </a:solidFill>
              </a:rPr>
              <a:t> course: </a:t>
            </a:r>
          </a:p>
          <a:p>
            <a:pPr defTabSz="457200"/>
            <a:endParaRPr lang="en-US" sz="1200" b="1" dirty="0" smtClean="0">
              <a:solidFill>
                <a:prstClr val="black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This course covers all the concepts of </a:t>
            </a:r>
            <a:r>
              <a:rPr lang="en-US" sz="1200" dirty="0" err="1">
                <a:solidFill>
                  <a:prstClr val="black"/>
                </a:solidFill>
              </a:rPr>
              <a:t>Qlikview</a:t>
            </a:r>
            <a:r>
              <a:rPr lang="en-US" sz="1200" dirty="0">
                <a:solidFill>
                  <a:prstClr val="black"/>
                </a:solidFill>
              </a:rPr>
              <a:t> tools like Data Interpretation, Designing, Modeling and then dives into advance features of </a:t>
            </a:r>
            <a:r>
              <a:rPr lang="en-US" sz="1200" dirty="0" err="1">
                <a:solidFill>
                  <a:prstClr val="black"/>
                </a:solidFill>
              </a:rPr>
              <a:t>Qlikview</a:t>
            </a:r>
            <a:r>
              <a:rPr lang="en-US" sz="1200" dirty="0">
                <a:solidFill>
                  <a:prstClr val="black"/>
                </a:solidFill>
              </a:rPr>
              <a:t> like </a:t>
            </a:r>
            <a:r>
              <a:rPr lang="en-US" sz="1200" dirty="0" err="1">
                <a:solidFill>
                  <a:prstClr val="black"/>
                </a:solidFill>
              </a:rPr>
              <a:t>Analyzying</a:t>
            </a:r>
            <a:r>
              <a:rPr lang="en-US" sz="1200" dirty="0">
                <a:solidFill>
                  <a:prstClr val="black"/>
                </a:solidFill>
              </a:rPr>
              <a:t> the data, Discovering the hidden data and generating attractive graphs and charts</a:t>
            </a:r>
            <a:r>
              <a:rPr lang="en-US" sz="1200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You </a:t>
            </a:r>
            <a:r>
              <a:rPr lang="en-US" sz="1200" dirty="0">
                <a:solidFill>
                  <a:prstClr val="black"/>
                </a:solidFill>
              </a:rPr>
              <a:t>will </a:t>
            </a:r>
            <a:r>
              <a:rPr lang="en-US" sz="1200" dirty="0" smtClean="0">
                <a:solidFill>
                  <a:prstClr val="black"/>
                </a:solidFill>
              </a:rPr>
              <a:t>work </a:t>
            </a:r>
            <a:r>
              <a:rPr lang="en-US" sz="1200" dirty="0">
                <a:solidFill>
                  <a:prstClr val="black"/>
                </a:solidFill>
              </a:rPr>
              <a:t>on a real life Project, implementing data into image for </a:t>
            </a:r>
            <a:r>
              <a:rPr lang="en-US" sz="1200" dirty="0" smtClean="0">
                <a:solidFill>
                  <a:prstClr val="black"/>
                </a:solidFill>
              </a:rPr>
              <a:t>Dashboard.</a:t>
            </a:r>
            <a:endParaRPr lang="en-US" sz="1200" dirty="0">
              <a:solidFill>
                <a:prstClr val="black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Online Live Courses: 24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Assignments: 25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Project: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Lifetime Access + 24 X 7 Support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1897" y="1431801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</a:rPr>
              <a:t>Go </a:t>
            </a:r>
            <a:r>
              <a:rPr lang="en-US" sz="2000" b="1" dirty="0" smtClean="0">
                <a:solidFill>
                  <a:prstClr val="white"/>
                </a:solidFill>
              </a:rPr>
              <a:t>to www.edureka.co/qlikview</a:t>
            </a: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5307" y="2088235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cs typeface="HP Simplified" pitchFamily="34" charset="0"/>
              </a:rPr>
              <a:t>Batch starts from 7</a:t>
            </a:r>
            <a:r>
              <a:rPr lang="en-US" sz="1400" i="1" baseline="30000" dirty="0" smtClean="0">
                <a:solidFill>
                  <a:srgbClr val="000000"/>
                </a:solidFill>
                <a:cs typeface="HP Simplified" pitchFamily="34" charset="0"/>
              </a:rPr>
              <a:t>th</a:t>
            </a:r>
            <a:r>
              <a:rPr lang="en-US" sz="1400" i="1" dirty="0" smtClean="0">
                <a:solidFill>
                  <a:srgbClr val="000000"/>
                </a:solidFill>
                <a:cs typeface="HP Simplified" pitchFamily="34" charset="0"/>
              </a:rPr>
              <a:t> November (Weekend)</a:t>
            </a:r>
          </a:p>
        </p:txBody>
      </p:sp>
      <p:pic>
        <p:nvPicPr>
          <p:cNvPr id="8" name="Picture 7"/>
          <p:cNvPicPr preferRelativeResize="0">
            <a:picLocks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1561897" y="770013"/>
            <a:ext cx="572119" cy="60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4307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398837" y="145918"/>
            <a:ext cx="6313247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IN" sz="2600" dirty="0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Survey</a:t>
            </a:r>
            <a:endParaRPr lang="en-IN" sz="2600" dirty="0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0746" y="1117408"/>
            <a:ext cx="84767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vital for us, be it a compliment, a suggestion or a complaint. </a:t>
            </a:r>
            <a:r>
              <a:rPr lang="en-IN" sz="16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</a:t>
            </a:r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helps us to make your experience better</a:t>
            </a:r>
            <a:r>
              <a:rPr lang="en-IN" sz="16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  <a:p>
            <a:pPr defTabSz="430213">
              <a:spcAft>
                <a:spcPts val="400"/>
              </a:spcAft>
              <a:buSzPct val="100000"/>
            </a:pPr>
            <a:endParaRPr lang="en-IN" sz="1600" dirty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en-IN" sz="16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</a:t>
            </a:r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6442768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Thank You …</a:t>
            </a:r>
          </a:p>
          <a:p>
            <a:pPr defTabSz="457200"/>
            <a:endParaRPr lang="en-US" sz="32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32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Questions/Queries/Feedback</a:t>
            </a:r>
            <a:endParaRPr lang="en-US" sz="32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endParaRPr lang="en-US" sz="20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Recording and presentation will be made available to you within 24 hours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mtClean="0">
                <a:solidFill>
                  <a:prstClr val="black"/>
                </a:solidFill>
              </a:rPr>
              <a:t>What will you learn today?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5943" y="1291085"/>
            <a:ext cx="3413050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Brief history of </a:t>
            </a:r>
            <a:r>
              <a:rPr lang="en-US" sz="12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QlikView</a:t>
            </a:r>
            <a:endParaRPr lang="en-US" sz="1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sz="12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QlikView</a:t>
            </a:r>
            <a:r>
              <a: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compare to other BI </a:t>
            </a:r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Career </a:t>
            </a:r>
            <a:r>
              <a: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Opportunities with </a:t>
            </a:r>
            <a:r>
              <a:rPr lang="en-US" sz="12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QlikView</a:t>
            </a:r>
            <a:endParaRPr lang="en-US" sz="1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</a:t>
            </a:r>
            <a:r>
              <a: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using </a:t>
            </a:r>
            <a:r>
              <a:rPr lang="en-US" sz="12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QlikView</a:t>
            </a:r>
            <a:endParaRPr lang="en-US" sz="1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companies are adopting </a:t>
            </a:r>
            <a:r>
              <a:rPr lang="en-US" sz="12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12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likView</a:t>
            </a:r>
            <a:endParaRPr lang="en-US" sz="1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Hands On </a:t>
            </a:r>
            <a:r>
              <a: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defTabSz="914400"/>
            <a:endParaRPr lang="en-US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12524" y="1370506"/>
            <a:ext cx="2458192" cy="2459736"/>
          </a:xfrm>
          <a:prstGeom prst="ellipse">
            <a:avLst/>
          </a:prstGeom>
          <a:solidFill>
            <a:srgbClr val="0F6FC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1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1469593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60" y="234000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65" y="2340005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316838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101"/>
          <p:cNvGrpSpPr>
            <a:grpSpLocks/>
          </p:cNvGrpSpPr>
          <p:nvPr/>
        </p:nvGrpSpPr>
        <p:grpSpPr>
          <a:xfrm>
            <a:off x="6567300" y="2224384"/>
            <a:ext cx="612648" cy="603504"/>
            <a:chOff x="2644022" y="3804641"/>
            <a:chExt cx="258802" cy="373251"/>
          </a:xfrm>
          <a:solidFill>
            <a:sysClr val="window" lastClr="FFFFFF"/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38" name="Freeform 37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7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5541269" y="1289793"/>
            <a:ext cx="2612574" cy="2615184"/>
          </a:xfrm>
          <a:prstGeom prst="ellipse">
            <a:avLst/>
          </a:prstGeom>
          <a:noFill/>
          <a:ln w="19050" cap="flat" cmpd="sng" algn="ctr">
            <a:solidFill>
              <a:srgbClr val="0F6F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1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37" y="2337786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538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</a:t>
            </a:r>
            <a:r>
              <a:rPr lang="en-US" dirty="0" err="1" smtClean="0"/>
              <a:t>QlikView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383703"/>
              </p:ext>
            </p:extLst>
          </p:nvPr>
        </p:nvGraphicFramePr>
        <p:xfrm>
          <a:off x="477296" y="823118"/>
          <a:ext cx="7886700" cy="392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5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QlikView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>
                <a:solidFill>
                  <a:srgbClr val="0070C0"/>
                </a:solidFill>
              </a:rPr>
              <a:t> Patented in-memory technology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Faster BI solutions development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solidFill>
                  <a:srgbClr val="0070C0"/>
                </a:solidFill>
              </a:rPr>
              <a:t> Complete suite for R&amp;A (Integration -&gt; Modeling -&gt; Presentation)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solidFill>
                  <a:srgbClr val="0070C0"/>
                </a:solidFill>
              </a:rPr>
              <a:t> Associative User Experience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Technology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32" y="1290084"/>
            <a:ext cx="3517437" cy="257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8" y="1468402"/>
            <a:ext cx="3577506" cy="250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9353439"/>
              </p:ext>
            </p:extLst>
          </p:nvPr>
        </p:nvGraphicFramePr>
        <p:xfrm>
          <a:off x="4064742" y="2369423"/>
          <a:ext cx="1435007" cy="62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21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BI Solutions Development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84" y="1314453"/>
            <a:ext cx="5739961" cy="353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1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suite for R&amp;A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02" y="1546008"/>
            <a:ext cx="5399632" cy="336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0310484"/>
              </p:ext>
            </p:extLst>
          </p:nvPr>
        </p:nvGraphicFramePr>
        <p:xfrm>
          <a:off x="1722008" y="753324"/>
          <a:ext cx="5757821" cy="75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Associative user experience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81" y="1259159"/>
            <a:ext cx="5280929" cy="29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6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/>
              <a:t>Companies using </a:t>
            </a:r>
            <a:r>
              <a:rPr lang="en-US" dirty="0" err="1" smtClean="0"/>
              <a:t>Qlikview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3" y="1515657"/>
            <a:ext cx="18716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885950"/>
            <a:ext cx="33337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74" y="1023937"/>
            <a:ext cx="26479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80" y="3491573"/>
            <a:ext cx="36480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8" y="3121871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3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ebinar 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1A638F-D534-4893-8334-C3557A3DF38E}" vid="{7A7BC7EA-CE97-4DE6-9916-D3AFDCC7F7FC}"/>
    </a:ext>
  </a:extLst>
</a:theme>
</file>

<file path=ppt/theme/theme2.xml><?xml version="1.0" encoding="utf-8"?>
<a:theme xmlns:a="http://schemas.openxmlformats.org/drawingml/2006/main" name="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3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Webinar Template</Template>
  <TotalTime>922</TotalTime>
  <Words>478</Words>
  <Application>Microsoft Office PowerPoint</Application>
  <PresentationFormat>On-screen Show (16:9)</PresentationFormat>
  <Paragraphs>78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Castellar</vt:lpstr>
      <vt:lpstr>HP Simplified</vt:lpstr>
      <vt:lpstr>Lucida Grande</vt:lpstr>
      <vt:lpstr>Symbol</vt:lpstr>
      <vt:lpstr>Tahoma</vt:lpstr>
      <vt:lpstr>Wingdings</vt:lpstr>
      <vt:lpstr>Webinar Template</vt:lpstr>
      <vt:lpstr>Brain4ce_course_template</vt:lpstr>
      <vt:lpstr>HP_PPT_Standard_16x9</vt:lpstr>
      <vt:lpstr>Office Theme</vt:lpstr>
      <vt:lpstr>think-cell Slide</vt:lpstr>
      <vt:lpstr>PowerPoint Presentation</vt:lpstr>
      <vt:lpstr>PowerPoint Presentation</vt:lpstr>
      <vt:lpstr>Brief history of QlikView</vt:lpstr>
      <vt:lpstr>Why QlikView?</vt:lpstr>
      <vt:lpstr>In-Memory Technology</vt:lpstr>
      <vt:lpstr>Faster BI Solutions Development</vt:lpstr>
      <vt:lpstr>Complete suite for R&amp;A</vt:lpstr>
      <vt:lpstr>Associative user experience</vt:lpstr>
      <vt:lpstr>Major Companies using Qlikview</vt:lpstr>
      <vt:lpstr>Salary Trends in India</vt:lpstr>
      <vt:lpstr>Job Trends in India</vt:lpstr>
      <vt:lpstr>Advantages of using QlikView</vt:lpstr>
      <vt:lpstr>Ways company adopting QlikView</vt:lpstr>
      <vt:lpstr>PowerPoint Presentation</vt:lpstr>
      <vt:lpstr>PowerPoint Presentation</vt:lpstr>
      <vt:lpstr>PowerPoint Presentation</vt:lpstr>
      <vt:lpstr>PowerPoint Presentation</vt:lpstr>
    </vt:vector>
  </TitlesOfParts>
  <Company>Red Hat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abagarwa</dc:creator>
  <cp:lastModifiedBy>Awanish</cp:lastModifiedBy>
  <cp:revision>53</cp:revision>
  <dcterms:created xsi:type="dcterms:W3CDTF">2015-08-15T13:11:29Z</dcterms:created>
  <dcterms:modified xsi:type="dcterms:W3CDTF">2015-10-26T10:18:32Z</dcterms:modified>
</cp:coreProperties>
</file>