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9"/>
  </p:notesMasterIdLst>
  <p:handoutMasterIdLst>
    <p:handoutMasterId r:id="rId30"/>
  </p:handoutMasterIdLst>
  <p:sldIdLst>
    <p:sldId id="256" r:id="rId3"/>
    <p:sldId id="259" r:id="rId4"/>
    <p:sldId id="274" r:id="rId5"/>
    <p:sldId id="298" r:id="rId6"/>
    <p:sldId id="299" r:id="rId7"/>
    <p:sldId id="293" r:id="rId8"/>
    <p:sldId id="319" r:id="rId9"/>
    <p:sldId id="302" r:id="rId10"/>
    <p:sldId id="306" r:id="rId11"/>
    <p:sldId id="307" r:id="rId12"/>
    <p:sldId id="308" r:id="rId13"/>
    <p:sldId id="309" r:id="rId14"/>
    <p:sldId id="310" r:id="rId15"/>
    <p:sldId id="312" r:id="rId16"/>
    <p:sldId id="316" r:id="rId17"/>
    <p:sldId id="317" r:id="rId18"/>
    <p:sldId id="318" r:id="rId19"/>
    <p:sldId id="301" r:id="rId20"/>
    <p:sldId id="297" r:id="rId21"/>
    <p:sldId id="261" r:id="rId22"/>
    <p:sldId id="313" r:id="rId23"/>
    <p:sldId id="272" r:id="rId24"/>
    <p:sldId id="292" r:id="rId25"/>
    <p:sldId id="320" r:id="rId26"/>
    <p:sldId id="291" r:id="rId27"/>
    <p:sldId id="268"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showGuides="1">
      <p:cViewPr varScale="1">
        <p:scale>
          <a:sx n="98" d="100"/>
          <a:sy n="98" d="100"/>
        </p:scale>
        <p:origin x="600" y="84"/>
      </p:cViewPr>
      <p:guideLst>
        <p:guide orient="horz" pos="1620"/>
        <p:guide pos="2880"/>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5/25/2015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5/25/2015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55327" y="-122046"/>
            <a:ext cx="3044023" cy="3044023"/>
          </a:xfrm>
          <a:prstGeom prst="rect">
            <a:avLst/>
          </a:prstGeom>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68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391287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22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5955" y="89806"/>
            <a:ext cx="2762669" cy="2762669"/>
          </a:xfrm>
          <a:prstGeom prst="rect">
            <a:avLst/>
          </a:prstGeom>
        </p:spPr>
      </p:pic>
    </p:spTree>
    <p:extLst>
      <p:ext uri="{BB962C8B-B14F-4D97-AF65-F5344CB8AC3E}">
        <p14:creationId xmlns:p14="http://schemas.microsoft.com/office/powerpoint/2010/main" val="129528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147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23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996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 Url</a:t>
            </a: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684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956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865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400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49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6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566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1523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2710775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1131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321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5251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342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6260087"/>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4"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4E6B9651-867E-4D20-998C-18529276BC19}"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622A41B4-41A6-4290-9D2C-6D642A58B6DA}" type="slidenum">
              <a:rPr lang="en-US" altLang="en-US"/>
              <a:pPr>
                <a:defRPr/>
              </a:pPr>
              <a:t>‹#›</a:t>
            </a:fld>
            <a:endParaRPr lang="en-US" altLang="en-US"/>
          </a:p>
        </p:txBody>
      </p:sp>
    </p:spTree>
    <p:extLst>
      <p:ext uri="{BB962C8B-B14F-4D97-AF65-F5344CB8AC3E}">
        <p14:creationId xmlns:p14="http://schemas.microsoft.com/office/powerpoint/2010/main" val="3034862812"/>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p:cNvGrpSpPr>
          <p:nvPr userDrawn="1"/>
        </p:nvGrpSpPr>
        <p:grpSpPr bwMode="auto">
          <a:xfrm>
            <a:off x="722313" y="2257425"/>
            <a:ext cx="2601912" cy="2371725"/>
            <a:chOff x="684209" y="1762202"/>
            <a:chExt cx="2804581" cy="2175717"/>
          </a:xfrm>
        </p:grpSpPr>
        <p:sp>
          <p:nvSpPr>
            <p:cNvPr id="5" name="object 4"/>
            <p:cNvSpPr>
              <a:spLocks/>
            </p:cNvSpPr>
            <p:nvPr/>
          </p:nvSpPr>
          <p:spPr bwMode="auto">
            <a:xfrm>
              <a:off x="684209" y="1849580"/>
              <a:ext cx="2804581" cy="1966009"/>
            </a:xfrm>
            <a:custGeom>
              <a:avLst/>
              <a:gdLst>
                <a:gd name="T0" fmla="*/ 1259027 w 2804581"/>
                <a:gd name="T1" fmla="*/ 5541 h 1965606"/>
                <a:gd name="T2" fmla="*/ 1051882 w 2804581"/>
                <a:gd name="T3" fmla="*/ 31099 h 1965606"/>
                <a:gd name="T4" fmla="*/ 856487 w 2804581"/>
                <a:gd name="T5" fmla="*/ 77762 h 1965606"/>
                <a:gd name="T6" fmla="*/ 675790 w 2804581"/>
                <a:gd name="T7" fmla="*/ 142125 h 1965606"/>
                <a:gd name="T8" fmla="*/ 509771 w 2804581"/>
                <a:gd name="T9" fmla="*/ 225429 h 1965606"/>
                <a:gd name="T10" fmla="*/ 364346 w 2804581"/>
                <a:gd name="T11" fmla="*/ 323208 h 1965606"/>
                <a:gd name="T12" fmla="*/ 239453 w 2804581"/>
                <a:gd name="T13" fmla="*/ 434234 h 1965606"/>
                <a:gd name="T14" fmla="*/ 138095 w 2804581"/>
                <a:gd name="T15" fmla="*/ 557495 h 1965606"/>
                <a:gd name="T16" fmla="*/ 63172 w 2804581"/>
                <a:gd name="T17" fmla="*/ 691881 h 1965606"/>
                <a:gd name="T18" fmla="*/ 16159 w 2804581"/>
                <a:gd name="T19" fmla="*/ 835145 h 1965606"/>
                <a:gd name="T20" fmla="*/ 0 w 2804581"/>
                <a:gd name="T21" fmla="*/ 985064 h 1965606"/>
                <a:gd name="T22" fmla="*/ 16159 w 2804581"/>
                <a:gd name="T23" fmla="*/ 1134995 h 1965606"/>
                <a:gd name="T24" fmla="*/ 63172 w 2804581"/>
                <a:gd name="T25" fmla="*/ 1278263 h 1965606"/>
                <a:gd name="T26" fmla="*/ 138095 w 2804581"/>
                <a:gd name="T27" fmla="*/ 1412643 h 1965606"/>
                <a:gd name="T28" fmla="*/ 239453 w 2804581"/>
                <a:gd name="T29" fmla="*/ 1537016 h 1965606"/>
                <a:gd name="T30" fmla="*/ 364346 w 2804581"/>
                <a:gd name="T31" fmla="*/ 1648084 h 1965606"/>
                <a:gd name="T32" fmla="*/ 509771 w 2804581"/>
                <a:gd name="T33" fmla="*/ 1745802 h 1965606"/>
                <a:gd name="T34" fmla="*/ 675790 w 2804581"/>
                <a:gd name="T35" fmla="*/ 1829107 h 1965606"/>
                <a:gd name="T36" fmla="*/ 856487 w 2804581"/>
                <a:gd name="T37" fmla="*/ 1893519 h 1965606"/>
                <a:gd name="T38" fmla="*/ 1051882 w 2804581"/>
                <a:gd name="T39" fmla="*/ 1940161 h 1965606"/>
                <a:gd name="T40" fmla="*/ 1259027 w 2804581"/>
                <a:gd name="T41" fmla="*/ 1965703 h 1965606"/>
                <a:gd name="T42" fmla="*/ 1474975 w 2804581"/>
                <a:gd name="T43" fmla="*/ 1970146 h 1965606"/>
                <a:gd name="T44" fmla="*/ 1685068 w 2804581"/>
                <a:gd name="T45" fmla="*/ 1951265 h 1965606"/>
                <a:gd name="T46" fmla="*/ 1884864 w 2804581"/>
                <a:gd name="T47" fmla="*/ 1911289 h 1965606"/>
                <a:gd name="T48" fmla="*/ 2071518 w 2804581"/>
                <a:gd name="T49" fmla="*/ 1852421 h 1965606"/>
                <a:gd name="T50" fmla="*/ 2294651 w 2804581"/>
                <a:gd name="T51" fmla="*/ 1745802 h 1965606"/>
                <a:gd name="T52" fmla="*/ 2440199 w 2804581"/>
                <a:gd name="T53" fmla="*/ 1648084 h 1965606"/>
                <a:gd name="T54" fmla="*/ 2565072 w 2804581"/>
                <a:gd name="T55" fmla="*/ 1537016 h 1965606"/>
                <a:gd name="T56" fmla="*/ 2666403 w 2804581"/>
                <a:gd name="T57" fmla="*/ 1412643 h 1965606"/>
                <a:gd name="T58" fmla="*/ 2741326 w 2804581"/>
                <a:gd name="T59" fmla="*/ 1278263 h 1965606"/>
                <a:gd name="T60" fmla="*/ 2788409 w 2804581"/>
                <a:gd name="T61" fmla="*/ 1134995 h 1965606"/>
                <a:gd name="T62" fmla="*/ 2804581 w 2804581"/>
                <a:gd name="T63" fmla="*/ 985064 h 1965606"/>
                <a:gd name="T64" fmla="*/ 2788409 w 2804581"/>
                <a:gd name="T65" fmla="*/ 835145 h 1965606"/>
                <a:gd name="T66" fmla="*/ 2741326 w 2804581"/>
                <a:gd name="T67" fmla="*/ 691881 h 1965606"/>
                <a:gd name="T68" fmla="*/ 2666403 w 2804581"/>
                <a:gd name="T69" fmla="*/ 557495 h 1965606"/>
                <a:gd name="T70" fmla="*/ 2565072 w 2804581"/>
                <a:gd name="T71" fmla="*/ 434234 h 1965606"/>
                <a:gd name="T72" fmla="*/ 2440199 w 2804581"/>
                <a:gd name="T73" fmla="*/ 323209 h 1965606"/>
                <a:gd name="T74" fmla="*/ 2294651 w 2804581"/>
                <a:gd name="T75" fmla="*/ 225429 h 1965606"/>
                <a:gd name="T76" fmla="*/ 2130269 w 2804581"/>
                <a:gd name="T77" fmla="*/ 142125 h 1965606"/>
                <a:gd name="T78" fmla="*/ 1948037 w 2804581"/>
                <a:gd name="T79" fmla="*/ 77762 h 1965606"/>
                <a:gd name="T80" fmla="*/ 1752642 w 2804581"/>
                <a:gd name="T81" fmla="*/ 31099 h 1965606"/>
                <a:gd name="T82" fmla="*/ 1546971 w 2804581"/>
                <a:gd name="T83" fmla="*/ 5541 h 19656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solidFill>
                  <a:srgbClr val="262626"/>
                </a:solidFill>
              </a:endParaRPr>
            </a:p>
          </p:txBody>
        </p:sp>
        <p:sp>
          <p:nvSpPr>
            <p:cNvPr id="6" name="object 5"/>
            <p:cNvSpPr>
              <a:spLocks noChangeArrowheads="1"/>
            </p:cNvSpPr>
            <p:nvPr/>
          </p:nvSpPr>
          <p:spPr bwMode="auto">
            <a:xfrm>
              <a:off x="942593" y="1762202"/>
              <a:ext cx="2034563" cy="2175717"/>
            </a:xfrm>
            <a:prstGeom prst="rect">
              <a:avLst/>
            </a:prstGeom>
            <a:blipFill dpi="0" rotWithShape="1">
              <a:blip r:embed="rId4" cstate="print"/>
              <a:srcRect/>
              <a:stretch>
                <a:fillRect/>
              </a:stretch>
            </a:blipFill>
            <a:ln>
              <a:noFill/>
            </a:ln>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1800" dirty="0">
                <a:solidFill>
                  <a:srgbClr val="262626"/>
                </a:solidFill>
              </a:endParaRPr>
            </a:p>
          </p:txBody>
        </p:sp>
      </p:grpSp>
      <p:sp>
        <p:nvSpPr>
          <p:cNvPr id="7"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BFCCD384-0A75-45FE-ACE6-58B5DAFECE50}"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8" name="TextBox 10"/>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Tree>
    <p:extLst>
      <p:ext uri="{BB962C8B-B14F-4D97-AF65-F5344CB8AC3E}">
        <p14:creationId xmlns:p14="http://schemas.microsoft.com/office/powerpoint/2010/main" val="243098132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34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4">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84288" y="657225"/>
            <a:ext cx="6624637"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3A343B10-BEFE-406B-8E87-4016B1B011A4}"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BB9BB64-ED26-4122-B0A2-36D9BEE81D31}" type="slidenum">
              <a:rPr lang="en-US" altLang="en-US"/>
              <a:pPr>
                <a:defRPr/>
              </a:pPr>
              <a:t>‹#›</a:t>
            </a:fld>
            <a:endParaRPr lang="en-US" altLang="en-US"/>
          </a:p>
        </p:txBody>
      </p:sp>
    </p:spTree>
    <p:extLst>
      <p:ext uri="{BB962C8B-B14F-4D97-AF65-F5344CB8AC3E}">
        <p14:creationId xmlns:p14="http://schemas.microsoft.com/office/powerpoint/2010/main" val="221115166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t="13580" r="3827" b="9027"/>
          <a:stretch>
            <a:fillRect/>
          </a:stretch>
        </p:blipFill>
        <p:spPr bwMode="auto">
          <a:xfrm>
            <a:off x="4681538" y="1265238"/>
            <a:ext cx="37433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FDAC8EFF-7A5E-49B7-B412-E227BE269B62}"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4CA5575-0FDA-4A87-99DE-EF4ED07BA0BD}" type="slidenum">
              <a:rPr lang="en-US" altLang="en-US"/>
              <a:pPr>
                <a:defRPr/>
              </a:pPr>
              <a:t>‹#›</a:t>
            </a:fld>
            <a:endParaRPr lang="en-US" altLang="en-US"/>
          </a:p>
        </p:txBody>
      </p:sp>
    </p:spTree>
    <p:extLst>
      <p:ext uri="{BB962C8B-B14F-4D97-AF65-F5344CB8AC3E}">
        <p14:creationId xmlns:p14="http://schemas.microsoft.com/office/powerpoint/2010/main" val="4241192970"/>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600325" y="923925"/>
            <a:ext cx="3743325"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6D42B06-E11F-4CF4-861C-6F75C9981A28}"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25E5B78E-A1B7-403E-8E4D-07483E7EBD35}" type="slidenum">
              <a:rPr lang="en-US" altLang="en-US"/>
              <a:pPr>
                <a:defRPr/>
              </a:pPr>
              <a:t>‹#›</a:t>
            </a:fld>
            <a:endParaRPr lang="en-US" altLang="en-US"/>
          </a:p>
        </p:txBody>
      </p:sp>
    </p:spTree>
    <p:extLst>
      <p:ext uri="{BB962C8B-B14F-4D97-AF65-F5344CB8AC3E}">
        <p14:creationId xmlns:p14="http://schemas.microsoft.com/office/powerpoint/2010/main" val="2764860696"/>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blip>
          <a:stretch>
            <a:fillRect/>
          </a:stretch>
        </p:blipFill>
        <p:spPr>
          <a:xfrm>
            <a:off x="3605326" y="698984"/>
            <a:ext cx="5424375" cy="4068281"/>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074342E-9D0B-42B2-AF78-AD6FBE8016A0}"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0B9180CD-2810-4A29-B851-69ACBF8CB1DC}" type="slidenum">
              <a:rPr lang="en-US" altLang="en-US"/>
              <a:pPr>
                <a:defRPr/>
              </a:pPr>
              <a:t>‹#›</a:t>
            </a:fld>
            <a:endParaRPr lang="en-US" altLang="en-US"/>
          </a:p>
        </p:txBody>
      </p:sp>
    </p:spTree>
    <p:extLst>
      <p:ext uri="{BB962C8B-B14F-4D97-AF65-F5344CB8AC3E}">
        <p14:creationId xmlns:p14="http://schemas.microsoft.com/office/powerpoint/2010/main" val="3635464786"/>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3347424196"/>
      </p:ext>
    </p:extLst>
  </p:cSld>
  <p:clrMapOvr>
    <a:masterClrMapping/>
  </p:clrMapOvr>
  <p:transition spd="slow"/>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 </a:t>
            </a:r>
            <a:r>
              <a:rPr lang="en-US" sz="120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977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471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1" r:id="rId17"/>
    <p:sldLayoutId id="2147483682" r:id="rId18"/>
    <p:sldLayoutId id="2147483683" r:id="rId19"/>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72719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angular-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sales@edureka.co" TargetMode="Externa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1418" y="3073363"/>
            <a:ext cx="7620000" cy="738664"/>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a:t>
            </a:r>
            <a:r>
              <a:rPr lang="en-US" sz="1400" dirty="0" smtClean="0">
                <a:latin typeface="Tahoma" pitchFamily="34" charset="0"/>
                <a:ea typeface="Tahoma" pitchFamily="34" charset="0"/>
                <a:cs typeface="Tahoma" pitchFamily="34" charset="0"/>
              </a:rPr>
              <a:t>AngularJS course details at </a:t>
            </a:r>
            <a:r>
              <a:rPr lang="en-US" sz="1400" dirty="0" smtClean="0">
                <a:latin typeface="Tahoma" pitchFamily="34" charset="0"/>
                <a:ea typeface="Tahoma" pitchFamily="34" charset="0"/>
                <a:cs typeface="Tahoma" pitchFamily="34" charset="0"/>
                <a:hlinkClick r:id="rId2"/>
              </a:rPr>
              <a:t>www.edureka.co/angular-js</a:t>
            </a:r>
            <a:endParaRPr lang="en-US" sz="1400" dirty="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p:txBody>
      </p:sp>
      <p:sp>
        <p:nvSpPr>
          <p:cNvPr id="6" name="TextBox 5"/>
          <p:cNvSpPr txBox="1"/>
          <p:nvPr/>
        </p:nvSpPr>
        <p:spPr>
          <a:xfrm>
            <a:off x="76200" y="3488862"/>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 during the session and class recording:</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7" name="TextBox 6"/>
          <p:cNvSpPr txBox="1"/>
          <p:nvPr/>
        </p:nvSpPr>
        <p:spPr>
          <a:xfrm>
            <a:off x="5772300" y="3488996"/>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587017" y="2705040"/>
            <a:ext cx="8464516" cy="369332"/>
          </a:xfrm>
          <a:prstGeom prst="rect">
            <a:avLst/>
          </a:prstGeom>
          <a:noFill/>
        </p:spPr>
        <p:txBody>
          <a:bodyPr wrap="square" rtlCol="0">
            <a:spAutoFit/>
          </a:bodyPr>
          <a:lstStyle/>
          <a:p>
            <a:pPr algn="ctr"/>
            <a:r>
              <a:rPr lang="en-IN" sz="1800" b="1" dirty="0">
                <a:latin typeface="Castellar" panose="020A0402060406010301" pitchFamily="18" charset="0"/>
              </a:rPr>
              <a:t>Angular JS - Develop Responsive Single Page Application</a:t>
            </a:r>
          </a:p>
        </p:txBody>
      </p:sp>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3" y="1285910"/>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85482" y="917610"/>
            <a:ext cx="2065251"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2120753" y="917610"/>
            <a:ext cx="6673925" cy="1200329"/>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clean</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easy</a:t>
            </a:r>
            <a:r>
              <a:rPr lang="en-US" sz="1200" dirty="0">
                <a:latin typeface="Tahoma" panose="020B0604030504040204" pitchFamily="34" charset="0"/>
                <a:ea typeface="Tahoma" panose="020B0604030504040204" pitchFamily="34" charset="0"/>
                <a:cs typeface="Tahoma" panose="020B0604030504040204" pitchFamily="34" charset="0"/>
              </a:rPr>
              <a:t> to use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main objective of AngularJS is 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simplify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web</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development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experience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in spite of it being heavy duty capabilities makes it look so uncomplicated and </a:t>
            </a:r>
            <a:r>
              <a:rPr lang="en-US" sz="1200" dirty="0" smtClean="0">
                <a:latin typeface="Tahoma" panose="020B0604030504040204" pitchFamily="34" charset="0"/>
                <a:ea typeface="Tahoma" panose="020B0604030504040204" pitchFamily="34" charset="0"/>
                <a:cs typeface="Tahoma" panose="020B0604030504040204" pitchFamily="34" charset="0"/>
              </a:rPr>
              <a:t>easy</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1334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7" y="1654209"/>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96073"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673925" cy="1477328"/>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main focus of AngularJS is to be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testable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takes out the difficulty of unit testing of the codes, with the help of MVC framework and efficient development methods</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This tool also includes an end-to-end scenario runner for automated unit testing scripts with minimum code</a:t>
            </a: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52174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7" y="1997108"/>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54976"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Flexible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and</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673925" cy="1754326"/>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very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accommodating</a:t>
            </a:r>
            <a:r>
              <a:rPr lang="en-US" sz="1200" dirty="0">
                <a:latin typeface="Tahoma" panose="020B0604030504040204" pitchFamily="34" charset="0"/>
                <a:ea typeface="Tahoma" panose="020B0604030504040204" pitchFamily="34" charset="0"/>
                <a:cs typeface="Tahoma" panose="020B0604030504040204" pitchFamily="34" charset="0"/>
              </a:rPr>
              <a:t> when it comes to integrating with the existing technology </a:t>
            </a:r>
            <a:r>
              <a:rPr lang="en-US" sz="1200" dirty="0" smtClean="0">
                <a:latin typeface="Tahoma" panose="020B0604030504040204" pitchFamily="34" charset="0"/>
                <a:ea typeface="Tahoma" panose="020B0604030504040204" pitchFamily="34" charset="0"/>
                <a:cs typeface="Tahoma" panose="020B0604030504040204" pitchFamily="34" charset="0"/>
              </a:rPr>
              <a:t>stack</a:t>
            </a: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As a </a:t>
            </a:r>
            <a:r>
              <a:rPr lang="en-US" sz="1200" dirty="0" err="1">
                <a:latin typeface="Tahoma" panose="020B0604030504040204" pitchFamily="34" charset="0"/>
                <a:ea typeface="Tahoma" panose="020B0604030504040204" pitchFamily="34" charset="0"/>
                <a:cs typeface="Tahoma" panose="020B0604030504040204" pitchFamily="34" charset="0"/>
              </a:rPr>
              <a:t>Javascript</a:t>
            </a:r>
            <a:r>
              <a:rPr lang="en-US" sz="1200" dirty="0">
                <a:latin typeface="Tahoma" panose="020B0604030504040204" pitchFamily="34" charset="0"/>
                <a:ea typeface="Tahoma" panose="020B0604030504040204" pitchFamily="34" charset="0"/>
                <a:cs typeface="Tahoma" panose="020B0604030504040204" pitchFamily="34" charset="0"/>
              </a:rPr>
              <a:t> client-side tool, it can be used with any server-side technology that is in </a:t>
            </a:r>
            <a:r>
              <a:rPr lang="en-US" sz="1200" dirty="0" smtClean="0">
                <a:latin typeface="Tahoma" panose="020B0604030504040204" pitchFamily="34" charset="0"/>
                <a:ea typeface="Tahoma" panose="020B0604030504040204" pitchFamily="34" charset="0"/>
                <a:cs typeface="Tahoma" panose="020B0604030504040204" pitchFamily="34" charset="0"/>
              </a:rPr>
              <a:t>use</a:t>
            </a: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It also gets along with other client-side technologies, and can be customized in such a way that it is not interfering with the existent </a:t>
            </a:r>
            <a:r>
              <a:rPr lang="en-US" sz="1200" dirty="0" smtClean="0">
                <a:latin typeface="Tahoma" panose="020B0604030504040204" pitchFamily="34" charset="0"/>
                <a:ea typeface="Tahoma" panose="020B0604030504040204" pitchFamily="34" charset="0"/>
                <a:cs typeface="Tahoma" panose="020B0604030504040204" pitchFamily="34" charset="0"/>
              </a:rPr>
              <a:t>setup</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02711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3" y="2374859"/>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24154"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468443" cy="1477328"/>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has been widely used since 2010 and its usage and popularity continues to grow</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Numerous Fortune 500 companies along with startups are implementing AngularJS</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demand for AngularJS has become so high that it has become an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essential</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skill</a:t>
            </a:r>
            <a:r>
              <a:rPr lang="en-US" sz="1200" dirty="0">
                <a:latin typeface="Tahoma" panose="020B0604030504040204" pitchFamily="34" charset="0"/>
                <a:ea typeface="Tahoma" panose="020B0604030504040204" pitchFamily="34" charset="0"/>
                <a:cs typeface="Tahoma" panose="020B0604030504040204" pitchFamily="34" charset="0"/>
              </a:rPr>
              <a:t> for </a:t>
            </a:r>
            <a:r>
              <a:rPr lang="en-US" sz="1200" dirty="0" smtClean="0">
                <a:latin typeface="Tahoma" panose="020B0604030504040204" pitchFamily="34" charset="0"/>
                <a:ea typeface="Tahoma" panose="020B0604030504040204" pitchFamily="34" charset="0"/>
                <a:cs typeface="Tahoma" panose="020B0604030504040204" pitchFamily="34" charset="0"/>
              </a:rPr>
              <a:t>Developers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2283193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Features of AngularJS</a:t>
            </a:r>
            <a:endParaRPr lang="en-US" dirty="0"/>
          </a:p>
        </p:txBody>
      </p: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27051"/>
          <a:stretch/>
        </p:blipFill>
        <p:spPr>
          <a:xfrm>
            <a:off x="2855291" y="771511"/>
            <a:ext cx="3433417" cy="3600478"/>
          </a:xfrm>
          <a:prstGeom prst="rect">
            <a:avLst/>
          </a:prstGeom>
        </p:spPr>
      </p:pic>
      <p:pic>
        <p:nvPicPr>
          <p:cNvPr id="38" name="Picture 37"/>
          <p:cNvPicPr>
            <a:picLocks noChangeAspect="1"/>
          </p:cNvPicPr>
          <p:nvPr/>
        </p:nvPicPr>
        <p:blipFill rotWithShape="1">
          <a:blip r:embed="rId2">
            <a:extLst>
              <a:ext uri="{28A0092B-C50C-407E-A947-70E740481C1C}">
                <a14:useLocalDpi xmlns:a14="http://schemas.microsoft.com/office/drawing/2010/main" val="0"/>
              </a:ext>
            </a:extLst>
          </a:blip>
          <a:srcRect t="73255" b="193"/>
          <a:stretch/>
        </p:blipFill>
        <p:spPr>
          <a:xfrm>
            <a:off x="3278212" y="4146346"/>
            <a:ext cx="2587576" cy="997154"/>
          </a:xfrm>
          <a:prstGeom prst="rect">
            <a:avLst/>
          </a:prstGeom>
        </p:spPr>
      </p:pic>
    </p:spTree>
    <p:extLst>
      <p:ext uri="{BB962C8B-B14F-4D97-AF65-F5344CB8AC3E}">
        <p14:creationId xmlns:p14="http://schemas.microsoft.com/office/powerpoint/2010/main" val="198610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748" y="867524"/>
            <a:ext cx="4926769" cy="2123658"/>
          </a:xfrm>
          <a:prstGeom prst="rect">
            <a:avLst/>
          </a:prstGeom>
          <a:noFill/>
        </p:spPr>
        <p:txBody>
          <a:bodyPr wrap="square" rtlCol="0">
            <a:spAutoFit/>
          </a:bodyPr>
          <a:lstStyle/>
          <a:p>
            <a:pPr defTabSz="685783"/>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MVC pattern separates the application into 3 concerns</a:t>
            </a:r>
          </a:p>
          <a:p>
            <a:pPr defTabSz="685783"/>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model is responsible for all behaviour and data of the application. It is responsible for managing data, this included all creation, retrieval, update and delete of data</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View: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layer is responsible for the presentation of data and user interaction</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component handles the interaction between the View and the Model</a:t>
            </a:r>
          </a:p>
        </p:txBody>
      </p:sp>
      <p:grpSp>
        <p:nvGrpSpPr>
          <p:cNvPr id="2" name="Group 1"/>
          <p:cNvGrpSpPr/>
          <p:nvPr/>
        </p:nvGrpSpPr>
        <p:grpSpPr>
          <a:xfrm>
            <a:off x="5875600" y="1101845"/>
            <a:ext cx="2752163" cy="2055237"/>
            <a:chOff x="5875600" y="1101845"/>
            <a:chExt cx="2752163" cy="2055237"/>
          </a:xfrm>
        </p:grpSpPr>
        <p:sp>
          <p:nvSpPr>
            <p:cNvPr id="4" name="Rounded Rectangle 3"/>
            <p:cNvSpPr/>
            <p:nvPr/>
          </p:nvSpPr>
          <p:spPr>
            <a:xfrm>
              <a:off x="6311029" y="1101845"/>
              <a:ext cx="1680760" cy="57476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6" name="Rounded Rectangle 5"/>
            <p:cNvSpPr/>
            <p:nvPr/>
          </p:nvSpPr>
          <p:spPr>
            <a:xfrm>
              <a:off x="5875600" y="2678111"/>
              <a:ext cx="1071154" cy="4789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Model</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7556609" y="2678111"/>
              <a:ext cx="1071154" cy="4789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View</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Arrow Connector 8"/>
            <p:cNvCxnSpPr/>
            <p:nvPr/>
          </p:nvCxnSpPr>
          <p:spPr>
            <a:xfrm flipH="1" flipV="1">
              <a:off x="7463152" y="1676611"/>
              <a:ext cx="470268" cy="100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20053062">
              <a:off x="7439518" y="1823909"/>
              <a:ext cx="353943" cy="910009"/>
            </a:xfrm>
            <a:prstGeom prst="rect">
              <a:avLst/>
            </a:prstGeom>
            <a:noFill/>
          </p:spPr>
          <p:txBody>
            <a:bodyPr vert="vert" wrap="squar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User action</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Arrow Connector 22"/>
            <p:cNvCxnSpPr/>
            <p:nvPr/>
          </p:nvCxnSpPr>
          <p:spPr>
            <a:xfrm>
              <a:off x="7695691" y="1676611"/>
              <a:ext cx="478969" cy="100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rot="20053062">
              <a:off x="7857657" y="1805863"/>
              <a:ext cx="353943" cy="536365"/>
            </a:xfrm>
            <a:prstGeom prst="rect">
              <a:avLst/>
            </a:prstGeom>
            <a:noFill/>
          </p:spPr>
          <p:txBody>
            <a:bodyPr vert="vert"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Arrow Connector 26"/>
            <p:cNvCxnSpPr/>
            <p:nvPr/>
          </p:nvCxnSpPr>
          <p:spPr>
            <a:xfrm flipH="1">
              <a:off x="6119418" y="1676609"/>
              <a:ext cx="398114" cy="10058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6358914" y="1676609"/>
              <a:ext cx="361406" cy="10015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7418059">
              <a:off x="5890255" y="1948571"/>
              <a:ext cx="628698" cy="261610"/>
            </a:xfrm>
            <a:prstGeom prst="rect">
              <a:avLst/>
            </a:prstGeom>
            <a:noFill/>
          </p:spPr>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37" name="TextBox 36"/>
            <p:cNvSpPr txBox="1"/>
            <p:nvPr/>
          </p:nvSpPr>
          <p:spPr>
            <a:xfrm rot="17418059">
              <a:off x="6376555" y="2086610"/>
              <a:ext cx="550151" cy="261610"/>
            </a:xfrm>
            <a:prstGeom prst="rect">
              <a:avLst/>
            </a:prstGeom>
            <a:noFill/>
          </p:spPr>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Notify</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grpSp>
      <p:sp>
        <p:nvSpPr>
          <p:cNvPr id="16"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JavaScript MVC framework</a:t>
            </a:r>
          </a:p>
        </p:txBody>
      </p:sp>
    </p:spTree>
    <p:extLst>
      <p:ext uri="{BB962C8B-B14F-4D97-AF65-F5344CB8AC3E}">
        <p14:creationId xmlns:p14="http://schemas.microsoft.com/office/powerpoint/2010/main" val="254848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296" y="867524"/>
            <a:ext cx="8227669" cy="1200329"/>
          </a:xfrm>
          <a:prstGeom prst="rect">
            <a:avLst/>
          </a:prstGeom>
          <a:noFill/>
        </p:spPr>
        <p:txBody>
          <a:bodyPr wrap="square" rtlCol="0">
            <a:spAutoFit/>
          </a:bodyPr>
          <a:lstStyle/>
          <a:p>
            <a:pPr>
              <a:lnSpc>
                <a:spcPct val="150000"/>
              </a:lnSpc>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Separating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Model from View (that is, separating data representation from presentation</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Easy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to add multiple data presentations for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same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data</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Facilitates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adding new types of data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presentation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as technology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develops</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Model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and View components can vary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independently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enhancing maintainability</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extensibility, and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testability</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Advantages of MVC</a:t>
            </a:r>
          </a:p>
        </p:txBody>
      </p:sp>
    </p:spTree>
    <p:extLst>
      <p:ext uri="{BB962C8B-B14F-4D97-AF65-F5344CB8AC3E}">
        <p14:creationId xmlns:p14="http://schemas.microsoft.com/office/powerpoint/2010/main" val="1210492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8213" y="1322451"/>
            <a:ext cx="1280160" cy="3317965"/>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1279801" y="1940759"/>
            <a:ext cx="940526" cy="44413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Static</a:t>
            </a:r>
          </a:p>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1279801" y="3817820"/>
            <a:ext cx="940526" cy="44413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Dynamic</a:t>
            </a:r>
          </a:p>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7" name="Rounded Rectangle 6"/>
          <p:cNvSpPr/>
          <p:nvPr/>
        </p:nvSpPr>
        <p:spPr>
          <a:xfrm>
            <a:off x="2917365" y="1884153"/>
            <a:ext cx="1271451" cy="55734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 Content Load Event</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4467305" y="1367246"/>
            <a:ext cx="3988718" cy="323087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360102" y="1994802"/>
            <a:ext cx="2307772"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rPr>
              <a:t>n</a:t>
            </a: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g-app=“application name”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360102" y="2592465"/>
            <a:ext cx="2307772"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$injector</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983387" y="3148581"/>
            <a:ext cx="1332457"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$compile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6831926" y="3148581"/>
            <a:ext cx="1332457"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$rootscope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p:cNvSpPr/>
          <p:nvPr/>
        </p:nvSpPr>
        <p:spPr>
          <a:xfrm>
            <a:off x="4611219" y="3818139"/>
            <a:ext cx="2177142" cy="44482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$compile(</a:t>
            </a:r>
            <a:r>
              <a:rPr lang="en-IN" sz="1100" dirty="0" err="1" smtClean="0">
                <a:solidFill>
                  <a:srgbClr val="262626"/>
                </a:solidFill>
                <a:latin typeface="Tahoma" panose="020B0604030504040204" pitchFamily="34" charset="0"/>
                <a:ea typeface="Tahoma" panose="020B0604030504040204" pitchFamily="34" charset="0"/>
                <a:cs typeface="Tahoma" panose="020B0604030504040204" pitchFamily="34" charset="0"/>
              </a:rPr>
              <a:t>dom</a:t>
            </a: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$rootscope)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406059" y="1534284"/>
            <a:ext cx="688009"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Browser</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120874" y="1534284"/>
            <a:ext cx="800219"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AngularJS</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1458026" y="842544"/>
            <a:ext cx="540533"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HTML</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Arrow Connector 26"/>
          <p:cNvCxnSpPr>
            <a:stCxn id="5" idx="3"/>
            <a:endCxn id="7" idx="1"/>
          </p:cNvCxnSpPr>
          <p:nvPr/>
        </p:nvCxnSpPr>
        <p:spPr>
          <a:xfrm flipV="1">
            <a:off x="2220327" y="2162827"/>
            <a:ext cx="697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7" idx="3"/>
            <a:endCxn id="9" idx="1"/>
          </p:cNvCxnSpPr>
          <p:nvPr/>
        </p:nvCxnSpPr>
        <p:spPr>
          <a:xfrm flipV="1">
            <a:off x="4188816" y="2160265"/>
            <a:ext cx="1171286" cy="2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3" idx="1"/>
            <a:endCxn id="6" idx="3"/>
          </p:cNvCxnSpPr>
          <p:nvPr/>
        </p:nvCxnSpPr>
        <p:spPr>
          <a:xfrm flipH="1" flipV="1">
            <a:off x="2220327" y="4039889"/>
            <a:ext cx="2390892" cy="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2"/>
            <a:endCxn id="4" idx="0"/>
          </p:cNvCxnSpPr>
          <p:nvPr/>
        </p:nvCxnSpPr>
        <p:spPr>
          <a:xfrm>
            <a:off x="1728293" y="1104154"/>
            <a:ext cx="0" cy="21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0" idx="2"/>
            <a:endCxn id="11" idx="0"/>
          </p:cNvCxnSpPr>
          <p:nvPr/>
        </p:nvCxnSpPr>
        <p:spPr>
          <a:xfrm flipH="1">
            <a:off x="5649616" y="2923391"/>
            <a:ext cx="864372" cy="22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0" idx="2"/>
            <a:endCxn id="12" idx="0"/>
          </p:cNvCxnSpPr>
          <p:nvPr/>
        </p:nvCxnSpPr>
        <p:spPr>
          <a:xfrm>
            <a:off x="6513988" y="2923391"/>
            <a:ext cx="984167" cy="22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9" idx="2"/>
            <a:endCxn id="10" idx="0"/>
          </p:cNvCxnSpPr>
          <p:nvPr/>
        </p:nvCxnSpPr>
        <p:spPr>
          <a:xfrm>
            <a:off x="6513988" y="2325728"/>
            <a:ext cx="0" cy="266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AngularJS: Architecture</a:t>
            </a:r>
          </a:p>
        </p:txBody>
      </p:sp>
    </p:spTree>
    <p:extLst>
      <p:ext uri="{BB962C8B-B14F-4D97-AF65-F5344CB8AC3E}">
        <p14:creationId xmlns:p14="http://schemas.microsoft.com/office/powerpoint/2010/main" val="246651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67524"/>
            <a:ext cx="3492522" cy="1661993"/>
          </a:xfrm>
          <a:prstGeom prst="rect">
            <a:avLst/>
          </a:prstGeom>
          <a:noFill/>
        </p:spPr>
        <p:txBody>
          <a:bodyPr wrap="square" rtlCol="0">
            <a:spAutoFit/>
          </a:bodyPr>
          <a:lstStyle/>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Steps to create an AngularJS Application</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Include AngularJS</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Bootstrap the App</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 </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the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 the View</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Run the Application</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AngularJS: Your first program</a:t>
            </a:r>
          </a:p>
        </p:txBody>
      </p:sp>
      <p:pic>
        <p:nvPicPr>
          <p:cNvPr id="6" name="Picture 5"/>
          <p:cNvPicPr>
            <a:picLocks noChangeAspect="1"/>
          </p:cNvPicPr>
          <p:nvPr/>
        </p:nvPicPr>
        <p:blipFill>
          <a:blip r:embed="rId2"/>
          <a:stretch>
            <a:fillRect/>
          </a:stretch>
        </p:blipFill>
        <p:spPr>
          <a:xfrm>
            <a:off x="2297746" y="1246023"/>
            <a:ext cx="6527483" cy="25669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2575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dirty="0"/>
              <a:t>Building </a:t>
            </a:r>
            <a:r>
              <a:rPr lang="en-US" sz="2550" dirty="0" smtClean="0"/>
              <a:t>Highly </a:t>
            </a:r>
            <a:r>
              <a:rPr lang="en-US" sz="2550" dirty="0"/>
              <a:t>R</a:t>
            </a:r>
            <a:r>
              <a:rPr lang="en-US" sz="2550" dirty="0" smtClean="0"/>
              <a:t>esponsive </a:t>
            </a:r>
            <a:r>
              <a:rPr lang="en-US" sz="2550" dirty="0"/>
              <a:t>Single Page Application </a:t>
            </a:r>
          </a:p>
        </p:txBody>
      </p:sp>
      <p:sp>
        <p:nvSpPr>
          <p:cNvPr id="3" name="Content Placeholder 2"/>
          <p:cNvSpPr>
            <a:spLocks noGrp="1"/>
          </p:cNvSpPr>
          <p:nvPr>
            <p:ph idx="1"/>
          </p:nvPr>
        </p:nvSpPr>
        <p:spPr>
          <a:xfrm>
            <a:off x="457200" y="780670"/>
            <a:ext cx="8297186" cy="4061673"/>
          </a:xfrm>
        </p:spPr>
        <p:txBody>
          <a:bodyPr>
            <a:normAutofit lnSpcReduction="10000"/>
          </a:bodyPr>
          <a:lstStyle/>
          <a:p>
            <a:pPr algn="l"/>
            <a:r>
              <a:rPr lang="en-IN" dirty="0" err="1" smtClean="0">
                <a:solidFill>
                  <a:srgbClr val="0070C0"/>
                </a:solidFill>
              </a:rPr>
              <a:t>Usecase</a:t>
            </a:r>
            <a:r>
              <a:rPr lang="en-IN" dirty="0" smtClean="0">
                <a:solidFill>
                  <a:srgbClr val="0070C0"/>
                </a:solidFill>
              </a:rPr>
              <a:t> </a:t>
            </a:r>
            <a:r>
              <a:rPr lang="en-IN" dirty="0"/>
              <a:t>: </a:t>
            </a:r>
            <a:r>
              <a:rPr lang="en-IN" dirty="0" smtClean="0"/>
              <a:t>Build </a:t>
            </a:r>
            <a:r>
              <a:rPr lang="en-IN" dirty="0"/>
              <a:t>a User Management Application</a:t>
            </a:r>
          </a:p>
          <a:p>
            <a:pPr algn="l"/>
            <a:r>
              <a:rPr lang="en-IN" dirty="0" smtClean="0">
                <a:solidFill>
                  <a:srgbClr val="0070C0"/>
                </a:solidFill>
              </a:rPr>
              <a:t>Prerequisite</a:t>
            </a:r>
            <a:r>
              <a:rPr lang="en-IN" dirty="0" smtClean="0"/>
              <a:t> :</a:t>
            </a:r>
            <a:endParaRPr lang="en-IN" dirty="0"/>
          </a:p>
          <a:p>
            <a:pPr lvl="1" algn="l"/>
            <a:r>
              <a:rPr lang="en-IN" dirty="0"/>
              <a:t>Text Editor (sublime or </a:t>
            </a:r>
            <a:r>
              <a:rPr lang="en-IN" dirty="0" err="1"/>
              <a:t>notepadd</a:t>
            </a:r>
            <a:r>
              <a:rPr lang="en-IN" dirty="0"/>
              <a:t> ++)</a:t>
            </a:r>
          </a:p>
          <a:p>
            <a:pPr lvl="1" algn="l"/>
            <a:r>
              <a:rPr lang="en-IN" dirty="0"/>
              <a:t>Latest browser (Firefox or Chrome)</a:t>
            </a:r>
          </a:p>
          <a:p>
            <a:pPr lvl="1" algn="l"/>
            <a:r>
              <a:rPr lang="en-IN" dirty="0"/>
              <a:t>Installed </a:t>
            </a:r>
            <a:r>
              <a:rPr lang="en-IN" dirty="0" err="1"/>
              <a:t>NodeJS</a:t>
            </a:r>
            <a:r>
              <a:rPr lang="en-IN" dirty="0"/>
              <a:t> (server)</a:t>
            </a:r>
          </a:p>
          <a:p>
            <a:pPr lvl="1" algn="l"/>
            <a:r>
              <a:rPr lang="en-IN" dirty="0"/>
              <a:t>Mongo (To store </a:t>
            </a:r>
            <a:r>
              <a:rPr lang="en-IN" dirty="0" err="1"/>
              <a:t>userinfo</a:t>
            </a:r>
            <a:r>
              <a:rPr lang="en-IN" dirty="0"/>
              <a:t>)</a:t>
            </a:r>
          </a:p>
          <a:p>
            <a:r>
              <a:rPr lang="en-IN" dirty="0">
                <a:solidFill>
                  <a:srgbClr val="0070C0"/>
                </a:solidFill>
              </a:rPr>
              <a:t>Project</a:t>
            </a:r>
            <a:r>
              <a:rPr lang="en-IN" dirty="0"/>
              <a:t> </a:t>
            </a:r>
            <a:r>
              <a:rPr lang="en-IN" dirty="0">
                <a:solidFill>
                  <a:srgbClr val="0070C0"/>
                </a:solidFill>
              </a:rPr>
              <a:t>Specifications</a:t>
            </a:r>
            <a:r>
              <a:rPr lang="en-IN" dirty="0"/>
              <a:t> :</a:t>
            </a:r>
          </a:p>
          <a:p>
            <a:pPr lvl="1"/>
            <a:r>
              <a:rPr lang="en-IN" dirty="0"/>
              <a:t>Login to the Application</a:t>
            </a:r>
          </a:p>
          <a:p>
            <a:pPr lvl="1"/>
            <a:r>
              <a:rPr lang="en-IN" dirty="0"/>
              <a:t>Create a new user</a:t>
            </a:r>
          </a:p>
          <a:p>
            <a:pPr lvl="1"/>
            <a:r>
              <a:rPr lang="en-IN" dirty="0"/>
              <a:t>View Users List</a:t>
            </a:r>
          </a:p>
          <a:p>
            <a:pPr lvl="1"/>
            <a:r>
              <a:rPr lang="en-IN" dirty="0"/>
              <a:t>Update a existing user</a:t>
            </a:r>
          </a:p>
          <a:p>
            <a:pPr lvl="1"/>
            <a:r>
              <a:rPr lang="en-IN" dirty="0"/>
              <a:t>Delete user</a:t>
            </a:r>
          </a:p>
          <a:p>
            <a:pPr lvl="1"/>
            <a:r>
              <a:rPr lang="en-IN" dirty="0" err="1"/>
              <a:t>Signout</a:t>
            </a:r>
            <a:endParaRPr lang="en-IN" dirty="0"/>
          </a:p>
          <a:p>
            <a:pPr algn="l"/>
            <a:endParaRPr lang="en-US" dirty="0"/>
          </a:p>
        </p:txBody>
      </p:sp>
    </p:spTree>
    <p:extLst>
      <p:ext uri="{BB962C8B-B14F-4D97-AF65-F5344CB8AC3E}">
        <p14:creationId xmlns:p14="http://schemas.microsoft.com/office/powerpoint/2010/main" val="79610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At the end of the session you will be able to learn:</a:t>
            </a:r>
            <a:endParaRPr lang="en-US" dirty="0"/>
          </a:p>
          <a:p>
            <a:r>
              <a:rPr lang="en-US" dirty="0" smtClean="0"/>
              <a:t>What is AngularJS</a:t>
            </a:r>
          </a:p>
          <a:p>
            <a:r>
              <a:rPr lang="en-US" dirty="0" smtClean="0"/>
              <a:t>Global opportunities for AngularJS</a:t>
            </a:r>
          </a:p>
          <a:p>
            <a:r>
              <a:rPr lang="en-US" dirty="0" smtClean="0"/>
              <a:t>Why you should learn AngularJS</a:t>
            </a:r>
          </a:p>
          <a:p>
            <a:r>
              <a:rPr lang="en-US" dirty="0" smtClean="0"/>
              <a:t>AngularJS Features</a:t>
            </a:r>
          </a:p>
          <a:p>
            <a:r>
              <a:rPr lang="en-US" dirty="0" smtClean="0"/>
              <a:t>MVC Architecture</a:t>
            </a:r>
          </a:p>
          <a:p>
            <a:r>
              <a:rPr lang="en-US" dirty="0" smtClean="0"/>
              <a:t>How to build a responsive single page application</a:t>
            </a:r>
          </a:p>
          <a:p>
            <a:r>
              <a:rPr lang="en-US" dirty="0" smtClean="0"/>
              <a:t>Compare AngularJS, Backbone.js and Ember.js</a:t>
            </a:r>
          </a:p>
        </p:txBody>
      </p:sp>
    </p:spTree>
    <p:extLst>
      <p:ext uri="{BB962C8B-B14F-4D97-AF65-F5344CB8AC3E}">
        <p14:creationId xmlns:p14="http://schemas.microsoft.com/office/powerpoint/2010/main" val="1740739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727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Vs Backbone.js </a:t>
            </a:r>
            <a:r>
              <a:rPr lang="en-US" dirty="0"/>
              <a:t>Vs </a:t>
            </a:r>
            <a:r>
              <a:rPr lang="en-US" dirty="0" smtClean="0"/>
              <a:t>Ember.js</a:t>
            </a:r>
            <a:endParaRPr lang="en-US" dirty="0"/>
          </a:p>
        </p:txBody>
      </p:sp>
      <p:pic>
        <p:nvPicPr>
          <p:cNvPr id="6" name="Picture 5"/>
          <p:cNvPicPr>
            <a:picLocks noChangeAspect="1"/>
          </p:cNvPicPr>
          <p:nvPr/>
        </p:nvPicPr>
        <p:blipFill>
          <a:blip r:embed="rId2"/>
          <a:stretch>
            <a:fillRect/>
          </a:stretch>
        </p:blipFill>
        <p:spPr>
          <a:xfrm>
            <a:off x="2455008" y="2645937"/>
            <a:ext cx="4233983" cy="220651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10158802"/>
              </p:ext>
            </p:extLst>
          </p:nvPr>
        </p:nvGraphicFramePr>
        <p:xfrm>
          <a:off x="477296" y="857250"/>
          <a:ext cx="7721481" cy="1619876"/>
        </p:xfrm>
        <a:graphic>
          <a:graphicData uri="http://schemas.openxmlformats.org/drawingml/2006/table">
            <a:tbl>
              <a:tblPr firstRow="1" bandRow="1"/>
              <a:tblGrid>
                <a:gridCol w="1849413"/>
                <a:gridCol w="1957356"/>
                <a:gridCol w="1957356"/>
                <a:gridCol w="1957356"/>
              </a:tblGrid>
              <a:tr h="290669">
                <a:tc>
                  <a:txBody>
                    <a:bodyPr/>
                    <a:lstStyle/>
                    <a:p>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AngularJs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Backbone.js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Ember.js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Dependencies</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r>
                        <a:rPr lang="en-US" sz="1200" baseline="0" dirty="0" smtClean="0">
                          <a:latin typeface="Tahoma" panose="020B0604030504040204" pitchFamily="34" charset="0"/>
                          <a:ea typeface="Tahoma" panose="020B0604030504040204" pitchFamily="34" charset="0"/>
                          <a:cs typeface="Tahoma" panose="020B0604030504040204" pitchFamily="34" charset="0"/>
                        </a:rPr>
                        <a:t> No Dependencies</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Underscore.js , jQuery</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Handlebars, jQuery</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Data Binding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Fully Supported</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Needs plugins to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Fully Supported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Routing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Simple</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Simple</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Complex</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Testing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Awesome test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No default test solution</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Poor testing initially, good test support now</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extLst>
      <p:ext uri="{BB962C8B-B14F-4D97-AF65-F5344CB8AC3E}">
        <p14:creationId xmlns:p14="http://schemas.microsoft.com/office/powerpoint/2010/main" val="3216477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7" name="Content Placeholder 2"/>
          <p:cNvSpPr>
            <a:spLocks noGrp="1"/>
          </p:cNvSpPr>
          <p:nvPr/>
        </p:nvSpPr>
        <p:spPr>
          <a:xfrm>
            <a:off x="476038" y="867524"/>
            <a:ext cx="405486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1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Introduction </a:t>
            </a:r>
            <a:r>
              <a:rPr lang="en-IN" sz="1200" dirty="0" smtClean="0">
                <a:latin typeface="Tahoma" panose="020B0604030504040204" pitchFamily="34" charset="0"/>
                <a:ea typeface="Tahoma" panose="020B0604030504040204" pitchFamily="34" charset="0"/>
                <a:cs typeface="Tahoma" panose="020B0604030504040204" pitchFamily="34" charset="0"/>
              </a:rPr>
              <a:t>to JavaScript </a:t>
            </a:r>
            <a:r>
              <a:rPr lang="en-IN" sz="1200" dirty="0">
                <a:latin typeface="Tahoma" panose="020B0604030504040204" pitchFamily="34" charset="0"/>
                <a:ea typeface="Tahoma" panose="020B0604030504040204" pitchFamily="34" charset="0"/>
                <a:cs typeface="Tahoma" panose="020B0604030504040204" pitchFamily="34" charset="0"/>
              </a:rPr>
              <a:t>MVC </a:t>
            </a:r>
            <a:r>
              <a:rPr lang="en-IN" sz="1200" dirty="0" smtClean="0">
                <a:latin typeface="Tahoma" panose="020B0604030504040204" pitchFamily="34" charset="0"/>
                <a:ea typeface="Tahoma" panose="020B0604030504040204" pitchFamily="34" charset="0"/>
                <a:cs typeface="Tahoma" panose="020B0604030504040204" pitchFamily="34" charset="0"/>
              </a:rPr>
              <a:t>Framework </a:t>
            </a:r>
            <a:r>
              <a:rPr lang="en-IN" sz="1200" dirty="0">
                <a:latin typeface="Tahoma" panose="020B0604030504040204" pitchFamily="34" charset="0"/>
                <a:ea typeface="Tahoma" panose="020B0604030504040204" pitchFamily="34" charset="0"/>
                <a:cs typeface="Tahoma" panose="020B0604030504040204" pitchFamily="34" charset="0"/>
              </a:rPr>
              <a:t>and AngularJS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Dependency Injection and  Controllers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3</a:t>
            </a:r>
          </a:p>
          <a:p>
            <a:pPr lvl="1">
              <a:buFont typeface="Tahoma" panose="020B0604030504040204" pitchFamily="34" charset="0"/>
              <a:buChar char="»"/>
            </a:pPr>
            <a:r>
              <a:rPr lang="en-IN" sz="1200" dirty="0" smtClean="0">
                <a:latin typeface="Tahoma" panose="020B0604030504040204" pitchFamily="34" charset="0"/>
                <a:ea typeface="Tahoma" panose="020B0604030504040204" pitchFamily="34" charset="0"/>
                <a:cs typeface="Tahoma" panose="020B0604030504040204" pitchFamily="34" charset="0"/>
              </a:rPr>
              <a:t>Route, Directive and Filters</a:t>
            </a:r>
            <a:r>
              <a:rPr lang="en-IN" sz="1200" b="1" dirty="0">
                <a:latin typeface="Tahoma" panose="020B0604030504040204" pitchFamily="34" charset="0"/>
                <a:ea typeface="Tahoma" panose="020B0604030504040204" pitchFamily="34" charset="0"/>
                <a:cs typeface="Tahoma" panose="020B0604030504040204" pitchFamily="34" charset="0"/>
              </a:rPr>
              <a:t/>
            </a:r>
            <a:br>
              <a:rPr lang="en-IN" sz="1200" b="1" dirty="0">
                <a:latin typeface="Tahoma" panose="020B0604030504040204" pitchFamily="34" charset="0"/>
                <a:ea typeface="Tahoma" panose="020B0604030504040204" pitchFamily="34" charset="0"/>
                <a:cs typeface="Tahoma" panose="020B0604030504040204" pitchFamily="34" charset="0"/>
              </a:rPr>
            </a:br>
            <a:endParaRPr lang="en-IN" sz="1200" b="1"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Creating Custom Directives and Filters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
        <p:nvSpPr>
          <p:cNvPr id="8" name="Content Placeholder 2"/>
          <p:cNvSpPr>
            <a:spLocks noGrp="1"/>
          </p:cNvSpPr>
          <p:nvPr/>
        </p:nvSpPr>
        <p:spPr>
          <a:xfrm>
            <a:off x="4582274" y="867524"/>
            <a:ext cx="410641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Third-party </a:t>
            </a:r>
            <a:r>
              <a:rPr lang="en-IN" sz="1200" dirty="0" smtClean="0">
                <a:latin typeface="Tahoma" panose="020B0604030504040204" pitchFamily="34" charset="0"/>
                <a:ea typeface="Tahoma" panose="020B0604030504040204" pitchFamily="34" charset="0"/>
                <a:cs typeface="Tahoma" panose="020B0604030504040204" pitchFamily="34" charset="0"/>
              </a:rPr>
              <a:t>AngularJS </a:t>
            </a:r>
            <a:r>
              <a:rPr lang="en-IN" sz="1200" dirty="0">
                <a:latin typeface="Tahoma" panose="020B0604030504040204" pitchFamily="34" charset="0"/>
                <a:ea typeface="Tahoma" panose="020B0604030504040204" pitchFamily="34" charset="0"/>
                <a:cs typeface="Tahoma" panose="020B0604030504040204" pitchFamily="34" charset="0"/>
              </a:rPr>
              <a:t>Modules and Testing Angular</a:t>
            </a:r>
            <a:br>
              <a:rPr lang="en-IN" sz="1200" dirty="0">
                <a:latin typeface="Tahoma" panose="020B0604030504040204" pitchFamily="34" charset="0"/>
                <a:ea typeface="Tahoma" panose="020B0604030504040204" pitchFamily="34" charset="0"/>
                <a:cs typeface="Tahoma" panose="020B0604030504040204" pitchFamily="34" charset="0"/>
              </a:rPr>
            </a:b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AngularJS with </a:t>
            </a:r>
            <a:r>
              <a:rPr lang="en-IN" sz="1200" dirty="0" smtClean="0">
                <a:latin typeface="Tahoma" panose="020B0604030504040204" pitchFamily="34" charset="0"/>
                <a:ea typeface="Tahoma" panose="020B0604030504040204" pitchFamily="34" charset="0"/>
                <a:cs typeface="Tahoma" panose="020B0604030504040204" pitchFamily="34" charset="0"/>
              </a:rPr>
              <a:t>Node.js</a:t>
            </a:r>
          </a:p>
          <a:p>
            <a:pPr lvl="1">
              <a:buFont typeface="Tahoma" panose="020B0604030504040204" pitchFamily="34" charset="0"/>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Project Discussion</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1200" dirty="0">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01348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Features	</a:t>
            </a:r>
            <a:endParaRPr lang="en-US" dirty="0"/>
          </a:p>
        </p:txBody>
      </p:sp>
    </p:spTree>
    <p:extLst>
      <p:ext uri="{BB962C8B-B14F-4D97-AF65-F5344CB8AC3E}">
        <p14:creationId xmlns:p14="http://schemas.microsoft.com/office/powerpoint/2010/main" val="30255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532" y="1799623"/>
            <a:ext cx="8977468" cy="1077218"/>
          </a:xfrm>
          <a:prstGeom prst="rect">
            <a:avLst/>
          </a:prstGeom>
        </p:spPr>
        <p:txBody>
          <a:bodyPr wrap="square">
            <a:spAutoFit/>
          </a:bodyPr>
          <a:lstStyle/>
          <a:p>
            <a:pPr algn="ctr"/>
            <a:r>
              <a:rPr lang="en-US" altLang="en-US" sz="3200" b="1" dirty="0" smtClean="0">
                <a:solidFill>
                  <a:srgbClr val="0070C0"/>
                </a:solidFill>
              </a:rPr>
              <a:t>Exclusive Offer</a:t>
            </a:r>
            <a:endParaRPr lang="en-US" altLang="en-US" sz="3200" b="1" dirty="0">
              <a:solidFill>
                <a:srgbClr val="0070C0"/>
              </a:solidFill>
            </a:endParaRPr>
          </a:p>
          <a:p>
            <a:pPr algn="ctr"/>
            <a:r>
              <a:rPr lang="en-US" altLang="en-US" sz="3200" b="1" dirty="0" smtClean="0">
                <a:solidFill>
                  <a:srgbClr val="0070C0"/>
                </a:solidFill>
              </a:rPr>
              <a:t>“Buy</a:t>
            </a:r>
            <a:r>
              <a:rPr lang="en-US" altLang="en-US" sz="3200" b="1" dirty="0" smtClean="0">
                <a:solidFill>
                  <a:srgbClr val="0070C0"/>
                </a:solidFill>
              </a:rPr>
              <a:t> </a:t>
            </a:r>
            <a:r>
              <a:rPr lang="en-US" altLang="en-US" sz="3200" b="1" dirty="0" smtClean="0">
                <a:solidFill>
                  <a:srgbClr val="0070C0"/>
                </a:solidFill>
              </a:rPr>
              <a:t>AngularJS </a:t>
            </a:r>
            <a:r>
              <a:rPr lang="en-US" altLang="en-US" sz="3200" b="1" dirty="0" smtClean="0">
                <a:solidFill>
                  <a:srgbClr val="0070C0"/>
                </a:solidFill>
              </a:rPr>
              <a:t>and get Node.js Course free”</a:t>
            </a:r>
            <a:endParaRPr lang="en-US" altLang="en-US" sz="3200" b="1" dirty="0">
              <a:solidFill>
                <a:srgbClr val="0070C0"/>
              </a:solidFill>
            </a:endParaRPr>
          </a:p>
        </p:txBody>
      </p:sp>
      <p:sp>
        <p:nvSpPr>
          <p:cNvPr id="7" name="TextBox 6"/>
          <p:cNvSpPr txBox="1"/>
          <p:nvPr/>
        </p:nvSpPr>
        <p:spPr>
          <a:xfrm>
            <a:off x="3230776" y="3488893"/>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To avail this offer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2"/>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2702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919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using AngularJS</a:t>
            </a:r>
            <a:endParaRPr lang="en-US" dirty="0"/>
          </a:p>
        </p:txBody>
      </p:sp>
      <p:pic>
        <p:nvPicPr>
          <p:cNvPr id="3" name="Picture 2"/>
          <p:cNvPicPr>
            <a:picLocks noChangeAspect="1"/>
          </p:cNvPicPr>
          <p:nvPr/>
        </p:nvPicPr>
        <p:blipFill>
          <a:blip r:embed="rId2"/>
          <a:stretch>
            <a:fillRect/>
          </a:stretch>
        </p:blipFill>
        <p:spPr>
          <a:xfrm>
            <a:off x="1335311" y="2734345"/>
            <a:ext cx="2213510" cy="823510"/>
          </a:xfrm>
          <a:prstGeom prst="rect">
            <a:avLst/>
          </a:prstGeom>
        </p:spPr>
      </p:pic>
      <p:pic>
        <p:nvPicPr>
          <p:cNvPr id="1026" name="Picture 2" descr="http://3.bp.blogspot.com/-Sff89YZ1Kq0/T-dvh03TsnI/AAAAAAAAADo/ZOnhfHNRUXM/s1600/Freelancer-copy.com_logo_color_on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259073"/>
            <a:ext cx="4268121" cy="893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arch.gigaom.com/wp-content/uploads/sites/3/2012/06/Netfli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311" y="4138654"/>
            <a:ext cx="2177794" cy="591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thepowderstash.com/images/Weather.co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195" y="2600741"/>
            <a:ext cx="2765348" cy="20366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63744" y="810971"/>
            <a:ext cx="3182603" cy="1706509"/>
            <a:chOff x="663744" y="810971"/>
            <a:chExt cx="3182603" cy="1706509"/>
          </a:xfrm>
        </p:grpSpPr>
        <p:pic>
          <p:nvPicPr>
            <p:cNvPr id="5" name="Picture 4"/>
            <p:cNvPicPr>
              <a:picLocks noChangeAspect="1"/>
            </p:cNvPicPr>
            <p:nvPr/>
          </p:nvPicPr>
          <p:blipFill>
            <a:blip r:embed="rId6"/>
            <a:stretch>
              <a:fillRect/>
            </a:stretch>
          </p:blipFill>
          <p:spPr>
            <a:xfrm>
              <a:off x="838959" y="810971"/>
              <a:ext cx="2832174" cy="1434242"/>
            </a:xfrm>
            <a:prstGeom prst="rect">
              <a:avLst/>
            </a:prstGeom>
          </p:spPr>
        </p:pic>
        <p:sp>
          <p:nvSpPr>
            <p:cNvPr id="4" name="TextBox 3"/>
            <p:cNvSpPr txBox="1"/>
            <p:nvPr/>
          </p:nvSpPr>
          <p:spPr>
            <a:xfrm>
              <a:off x="663744" y="2240481"/>
              <a:ext cx="3182603" cy="276999"/>
            </a:xfrm>
            <a:prstGeom prst="rect">
              <a:avLst/>
            </a:prstGeom>
            <a:noFill/>
          </p:spPr>
          <p:txBody>
            <a:bodyPr wrap="non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YouTube application for Sony's PlayStation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3</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81003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Opportunities</a:t>
            </a:r>
            <a:endParaRPr lang="en-US" dirty="0"/>
          </a:p>
        </p:txBody>
      </p:sp>
      <p:pic>
        <p:nvPicPr>
          <p:cNvPr id="2050" name="Picture 2" descr="angular js Job Trends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980" y="846306"/>
            <a:ext cx="6624604" cy="368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47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Trend</a:t>
            </a:r>
            <a:endParaRPr lang="en-US" dirty="0"/>
          </a:p>
        </p:txBody>
      </p:sp>
      <p:pic>
        <p:nvPicPr>
          <p:cNvPr id="5" name="Content Placeholder 4"/>
          <p:cNvPicPr>
            <a:picLocks noGrp="1" noChangeAspect="1"/>
          </p:cNvPicPr>
          <p:nvPr>
            <p:ph idx="1"/>
          </p:nvPr>
        </p:nvPicPr>
        <p:blipFill>
          <a:blip r:embed="rId2"/>
          <a:stretch>
            <a:fillRect/>
          </a:stretch>
        </p:blipFill>
        <p:spPr>
          <a:xfrm>
            <a:off x="1909661" y="677203"/>
            <a:ext cx="5224251" cy="4118635"/>
          </a:xfrm>
          <a:prstGeom prst="rect">
            <a:avLst/>
          </a:prstGeom>
        </p:spPr>
      </p:pic>
    </p:spTree>
    <p:extLst>
      <p:ext uri="{BB962C8B-B14F-4D97-AF65-F5344CB8AC3E}">
        <p14:creationId xmlns:p14="http://schemas.microsoft.com/office/powerpoint/2010/main" val="488352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a:xfrm>
            <a:off x="447478" y="1986816"/>
            <a:ext cx="4134255" cy="3927702"/>
          </a:xfrm>
        </p:spPr>
        <p:txBody>
          <a:bodyPr/>
          <a:lstStyle/>
          <a:p>
            <a:r>
              <a:rPr lang="en-IN" dirty="0" smtClean="0">
                <a:solidFill>
                  <a:srgbClr val="262626"/>
                </a:solidFill>
              </a:rPr>
              <a:t>Now its an </a:t>
            </a:r>
            <a:r>
              <a:rPr lang="en-IN" dirty="0" err="1" smtClean="0">
                <a:solidFill>
                  <a:srgbClr val="262626"/>
                </a:solidFill>
              </a:rPr>
              <a:t>OpenSource</a:t>
            </a:r>
            <a:r>
              <a:rPr lang="en-IN" dirty="0" smtClean="0">
                <a:solidFill>
                  <a:srgbClr val="262626"/>
                </a:solidFill>
              </a:rPr>
              <a:t> </a:t>
            </a:r>
            <a:r>
              <a:rPr lang="en-IN" dirty="0">
                <a:solidFill>
                  <a:srgbClr val="262626"/>
                </a:solidFill>
              </a:rPr>
              <a:t>client side JavaScript framework created by </a:t>
            </a:r>
            <a:r>
              <a:rPr lang="en-IN" dirty="0" smtClean="0">
                <a:solidFill>
                  <a:srgbClr val="0070C0"/>
                </a:solidFill>
              </a:rPr>
              <a:t>Google</a:t>
            </a:r>
            <a:endParaRPr lang="en-US" dirty="0">
              <a:solidFill>
                <a:srgbClr val="0070C0"/>
              </a:solidFill>
            </a:endParaRPr>
          </a:p>
          <a:p>
            <a:r>
              <a:rPr lang="en-US" dirty="0" smtClean="0"/>
              <a:t>It designed </a:t>
            </a:r>
            <a:r>
              <a:rPr lang="en-US" dirty="0"/>
              <a:t>for web developers and designers, who needs to have </a:t>
            </a:r>
            <a:r>
              <a:rPr lang="en-US" dirty="0">
                <a:solidFill>
                  <a:srgbClr val="0070C0"/>
                </a:solidFill>
              </a:rPr>
              <a:t>more</a:t>
            </a:r>
            <a:r>
              <a:rPr lang="en-US" dirty="0"/>
              <a:t> </a:t>
            </a:r>
            <a:r>
              <a:rPr lang="en-US" dirty="0">
                <a:solidFill>
                  <a:srgbClr val="0070C0"/>
                </a:solidFill>
              </a:rPr>
              <a:t>control</a:t>
            </a:r>
            <a:r>
              <a:rPr lang="en-US" dirty="0"/>
              <a:t> over their web </a:t>
            </a:r>
            <a:r>
              <a:rPr lang="en-US" dirty="0" smtClean="0"/>
              <a:t>Applications</a:t>
            </a:r>
          </a:p>
          <a:p>
            <a:r>
              <a:rPr lang="en-US" dirty="0" smtClean="0"/>
              <a:t> </a:t>
            </a:r>
            <a:r>
              <a:rPr lang="en-US" dirty="0"/>
              <a:t>For a web developer, it means having a </a:t>
            </a:r>
            <a:r>
              <a:rPr lang="en-US" dirty="0">
                <a:solidFill>
                  <a:srgbClr val="0070C0"/>
                </a:solidFill>
              </a:rPr>
              <a:t>rich</a:t>
            </a:r>
            <a:r>
              <a:rPr lang="en-US" dirty="0"/>
              <a:t> </a:t>
            </a:r>
            <a:r>
              <a:rPr lang="en-US" dirty="0">
                <a:solidFill>
                  <a:srgbClr val="0070C0"/>
                </a:solidFill>
              </a:rPr>
              <a:t>feature</a:t>
            </a:r>
            <a:r>
              <a:rPr lang="en-US" dirty="0"/>
              <a:t> that allows them to </a:t>
            </a:r>
            <a:r>
              <a:rPr lang="en-US" dirty="0">
                <a:solidFill>
                  <a:srgbClr val="0070C0"/>
                </a:solidFill>
              </a:rPr>
              <a:t>add</a:t>
            </a:r>
            <a:r>
              <a:rPr lang="en-US" dirty="0"/>
              <a:t> </a:t>
            </a:r>
            <a:r>
              <a:rPr lang="en-US" dirty="0">
                <a:solidFill>
                  <a:srgbClr val="0070C0"/>
                </a:solidFill>
              </a:rPr>
              <a:t>more</a:t>
            </a:r>
            <a:r>
              <a:rPr lang="en-US" dirty="0"/>
              <a:t> </a:t>
            </a:r>
            <a:r>
              <a:rPr lang="en-US" dirty="0">
                <a:solidFill>
                  <a:srgbClr val="0070C0"/>
                </a:solidFill>
              </a:rPr>
              <a:t>value</a:t>
            </a:r>
            <a:r>
              <a:rPr lang="en-US" dirty="0"/>
              <a:t> to the client side of the </a:t>
            </a:r>
            <a:r>
              <a:rPr lang="en-US" dirty="0" smtClean="0"/>
              <a:t>applications</a:t>
            </a:r>
          </a:p>
          <a:p>
            <a:r>
              <a:rPr lang="en-US" dirty="0" smtClean="0"/>
              <a:t> </a:t>
            </a:r>
            <a:r>
              <a:rPr lang="en-US" dirty="0"/>
              <a:t>AngularJS accomplishes a lot by embracing </a:t>
            </a:r>
            <a:r>
              <a:rPr lang="en-US" dirty="0">
                <a:solidFill>
                  <a:srgbClr val="0070C0"/>
                </a:solidFill>
              </a:rPr>
              <a:t>HTML</a:t>
            </a:r>
            <a:r>
              <a:rPr lang="en-US" dirty="0"/>
              <a:t>, </a:t>
            </a:r>
            <a:r>
              <a:rPr lang="en-US" dirty="0">
                <a:solidFill>
                  <a:srgbClr val="0070C0"/>
                </a:solidFill>
              </a:rPr>
              <a:t>JavaScript</a:t>
            </a:r>
            <a:r>
              <a:rPr lang="en-US" dirty="0"/>
              <a:t> and </a:t>
            </a:r>
            <a:r>
              <a:rPr lang="en-US" dirty="0">
                <a:solidFill>
                  <a:srgbClr val="0070C0"/>
                </a:solidFill>
              </a:rPr>
              <a:t>CSS</a:t>
            </a:r>
          </a:p>
        </p:txBody>
      </p:sp>
      <p:pic>
        <p:nvPicPr>
          <p:cNvPr id="1026" name="Picture 2" descr="http://i.ytimg.com/vi/4EVBg1pNdtc/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276" y="1443592"/>
            <a:ext cx="4117975" cy="23163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3671" y="1074260"/>
            <a:ext cx="3836975" cy="646331"/>
          </a:xfrm>
          <a:prstGeom prst="rect">
            <a:avLst/>
          </a:prstGeom>
          <a:noFill/>
        </p:spPr>
        <p:txBody>
          <a:bodyPr wrap="square" rtlCol="0">
            <a:spAutoFit/>
          </a:bodyPr>
          <a:lstStyle/>
          <a:p>
            <a:pPr algn="ct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AngularJS was originally developed in 2009 by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Misko</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Hevery</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and </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Adam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Abrons</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at Brat Tech LLC, firstly named as </a:t>
            </a:r>
            <a:r>
              <a:rPr lang="en-US" sz="12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GetAngular</a:t>
            </a:r>
            <a:endPar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383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5262663" y="735017"/>
            <a:ext cx="3346316" cy="2975044"/>
          </a:xfrm>
          <a:prstGeom prst="cloudCallout">
            <a:avLst>
              <a:gd name="adj1" fmla="val -78432"/>
              <a:gd name="adj2" fmla="val 18296"/>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1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 </a:t>
            </a:r>
            <a:r>
              <a:rPr lang="en-US" sz="1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better way to think about angular is </a:t>
            </a:r>
            <a:r>
              <a:rPr lang="en-US" sz="1100" b="1" u="sng" dirty="0">
                <a:solidFill>
                  <a:srgbClr val="C00000"/>
                </a:solidFill>
                <a:latin typeface="Tahoma" panose="020B0604030504040204" pitchFamily="34" charset="0"/>
                <a:ea typeface="Tahoma" panose="020B0604030504040204" pitchFamily="34" charset="0"/>
                <a:cs typeface="Tahoma" panose="020B0604030504040204" pitchFamily="34" charset="0"/>
              </a:rPr>
              <a:t>not</a:t>
            </a:r>
            <a:r>
              <a:rPr lang="en-US" sz="11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 think about it as framework but as HTML compiler which allows you to create your OWN DSL in HTML, by attaching your own behavior to any HTML element, attribute or text. And by any I mean that you can make up your own names (outside those of HTML spec)</a:t>
            </a:r>
          </a:p>
        </p:txBody>
      </p:sp>
      <p:pic>
        <p:nvPicPr>
          <p:cNvPr id="5" name="Picture 4"/>
          <p:cNvPicPr>
            <a:picLocks noChangeAspect="1"/>
          </p:cNvPicPr>
          <p:nvPr/>
        </p:nvPicPr>
        <p:blipFill>
          <a:blip r:embed="rId2"/>
          <a:stretch>
            <a:fillRect/>
          </a:stretch>
        </p:blipFill>
        <p:spPr>
          <a:xfrm>
            <a:off x="1653353" y="2870577"/>
            <a:ext cx="2510085" cy="1678968"/>
          </a:xfrm>
          <a:prstGeom prst="rect">
            <a:avLst/>
          </a:prstGeom>
        </p:spPr>
      </p:pic>
      <p:sp>
        <p:nvSpPr>
          <p:cNvPr id="8" name="Rectangle 7"/>
          <p:cNvSpPr/>
          <p:nvPr/>
        </p:nvSpPr>
        <p:spPr>
          <a:xfrm>
            <a:off x="2181273" y="2460619"/>
            <a:ext cx="1454244" cy="307777"/>
          </a:xfrm>
          <a:prstGeom prst="rect">
            <a:avLst/>
          </a:prstGeom>
        </p:spPr>
        <p:txBody>
          <a:bodyPr wrap="none">
            <a:spAutoFit/>
          </a:bodyPr>
          <a:lstStyle/>
          <a:p>
            <a:r>
              <a:rPr lang="en-US" sz="14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Misko</a:t>
            </a:r>
            <a:r>
              <a:rPr lang="en-US" sz="14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4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Hevery</a:t>
            </a:r>
            <a:r>
              <a:rPr lang="en-US" sz="14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02619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432" y="863806"/>
            <a:ext cx="7984620" cy="2031325"/>
          </a:xfrm>
          <a:prstGeom prst="rect">
            <a:avLst/>
          </a:prstGeom>
          <a:noFill/>
        </p:spPr>
        <p:txBody>
          <a:bodyPr wrap="square" rtlCol="0">
            <a:spAutoFit/>
          </a:bodyPr>
          <a:lstStyle/>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Device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Need to adapt user interface to a wide variety of devices like laptops, mobile-phones, tablets running on different operating systems</a:t>
            </a:r>
          </a:p>
          <a:p>
            <a:pPr marL="228600" indent="-228600" algn="just" defTabSz="685783">
              <a:lnSpc>
                <a:spcPct val="150000"/>
              </a:lnSpc>
              <a:buClr>
                <a:schemeClr val="tx1"/>
              </a:buClr>
              <a:buFont typeface="+mj-lt"/>
              <a:buAutoNum type="arabicPeriod"/>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User Preferences</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Diverse User preferences in viewing data ranging from spreadsheets to charts</a:t>
            </a: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Skill Sets</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Resource skills rarely cover all aspects of development. A good graphic designer usually does not have coding skills and vice-versa</a:t>
            </a:r>
          </a:p>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Agility</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Need to rapidly service new requests for information in a highly competitive environment faced by enterprises</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Challenges </a:t>
            </a:r>
            <a:r>
              <a:rPr lang="en-US" dirty="0"/>
              <a:t>of Web Development</a:t>
            </a:r>
          </a:p>
        </p:txBody>
      </p:sp>
    </p:spTree>
    <p:extLst>
      <p:ext uri="{BB962C8B-B14F-4D97-AF65-F5344CB8AC3E}">
        <p14:creationId xmlns:p14="http://schemas.microsoft.com/office/powerpoint/2010/main" val="52095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2" y="917610"/>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TextBox 3"/>
          <p:cNvSpPr txBox="1"/>
          <p:nvPr/>
        </p:nvSpPr>
        <p:spPr>
          <a:xfrm>
            <a:off x="585482" y="917610"/>
            <a:ext cx="2116621"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120753" y="917610"/>
            <a:ext cx="6673925" cy="1015663"/>
          </a:xfrm>
          <a:prstGeom prst="rect">
            <a:avLst/>
          </a:prstGeom>
        </p:spPr>
        <p:txBody>
          <a:bodyPr wrap="square">
            <a:spAutoFit/>
          </a:bodyPr>
          <a:lstStyle/>
          <a:p>
            <a:pPr marL="628650" lvl="1" indent="-171450">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has numerous features that allow it to expand the capabilities of web applications beyond basic HTML, CSS, and </a:t>
            </a:r>
            <a:r>
              <a:rPr lang="en-US" sz="1200" dirty="0" err="1" smtClean="0">
                <a:latin typeface="Tahoma" panose="020B0604030504040204" pitchFamily="34" charset="0"/>
                <a:ea typeface="Tahoma" panose="020B0604030504040204" pitchFamily="34" charset="0"/>
                <a:cs typeface="Tahoma" panose="020B0604030504040204" pitchFamily="34" charset="0"/>
              </a:rPr>
              <a:t>Javascript</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With </a:t>
            </a:r>
            <a:r>
              <a:rPr lang="en-US" sz="1200" dirty="0">
                <a:latin typeface="Tahoma" panose="020B0604030504040204" pitchFamily="34" charset="0"/>
                <a:ea typeface="Tahoma" panose="020B0604030504040204" pitchFamily="34" charset="0"/>
                <a:cs typeface="Tahoma" panose="020B0604030504040204" pitchFamily="34" charset="0"/>
              </a:rPr>
              <a:t>features like two-way data binding, custom directives and </a:t>
            </a:r>
            <a:r>
              <a:rPr lang="en-US" sz="1200" dirty="0" smtClean="0">
                <a:latin typeface="Tahoma" panose="020B0604030504040204" pitchFamily="34" charset="0"/>
                <a:ea typeface="Tahoma" panose="020B0604030504040204" pitchFamily="34" charset="0"/>
                <a:cs typeface="Tahoma" panose="020B0604030504040204" pitchFamily="34" charset="0"/>
              </a:rPr>
              <a:t>services, </a:t>
            </a:r>
            <a:r>
              <a:rPr lang="en-US" sz="1200" dirty="0">
                <a:latin typeface="Tahoma" panose="020B0604030504040204" pitchFamily="34" charset="0"/>
                <a:ea typeface="Tahoma" panose="020B0604030504040204" pitchFamily="34" charset="0"/>
                <a:cs typeface="Tahoma" panose="020B0604030504040204" pitchFamily="34" charset="0"/>
              </a:rPr>
              <a:t>and client-side validation, AngularJS is much more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dynamic</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a:t>
            </a:r>
          </a:p>
        </p:txBody>
      </p:sp>
      <p:sp>
        <p:nvSpPr>
          <p:cNvPr id="7"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57947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binar EdurekaTemplate" id="{452A3A16-C0C5-41A8-9027-3FB0E2E247B2}" vid="{95E9C04D-E104-4D45-BFF2-79ABBB5D25AF}"/>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F9F14CF6-D38C-49D2-99F2-2C9F9AA9BBAF}" vid="{DDA1398E-4555-467B-8376-8AFFDA04FD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Webinar EdurekaTemplate</Template>
  <TotalTime>991</TotalTime>
  <Words>944</Words>
  <Application>Microsoft Office PowerPoint</Application>
  <PresentationFormat>On-screen Show (16:9)</PresentationFormat>
  <Paragraphs>200</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Castellar</vt:lpstr>
      <vt:lpstr>Symbol</vt:lpstr>
      <vt:lpstr>Tahoma</vt:lpstr>
      <vt:lpstr>Brain4ce_course_template</vt:lpstr>
      <vt:lpstr>1_Brain4ce_course_template</vt:lpstr>
      <vt:lpstr>PowerPoint Presentation</vt:lpstr>
      <vt:lpstr>Objectives</vt:lpstr>
      <vt:lpstr>Who are using AngularJS</vt:lpstr>
      <vt:lpstr>Global Opportunities</vt:lpstr>
      <vt:lpstr>Salary Trend</vt:lpstr>
      <vt:lpstr>What is AngularJS?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Highly Responsive Single Page Application </vt:lpstr>
      <vt:lpstr>PowerPoint Presentation</vt:lpstr>
      <vt:lpstr>AngularJS Vs Backbone.js Vs Ember.js</vt:lpstr>
      <vt:lpstr>Course Topics</vt:lpstr>
      <vt:lpstr>Course Features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Komala</dc:creator>
  <cp:lastModifiedBy>Awanish</cp:lastModifiedBy>
  <cp:revision>94</cp:revision>
  <dcterms:created xsi:type="dcterms:W3CDTF">2015-04-07T13:08:00Z</dcterms:created>
  <dcterms:modified xsi:type="dcterms:W3CDTF">2015-05-25T07:31:45Z</dcterms:modified>
</cp:coreProperties>
</file>