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29"/>
  </p:notesMasterIdLst>
  <p:handoutMasterIdLst>
    <p:handoutMasterId r:id="rId30"/>
  </p:handoutMasterIdLst>
  <p:sldIdLst>
    <p:sldId id="256" r:id="rId3"/>
    <p:sldId id="259" r:id="rId4"/>
    <p:sldId id="274" r:id="rId5"/>
    <p:sldId id="298" r:id="rId6"/>
    <p:sldId id="299" r:id="rId7"/>
    <p:sldId id="293" r:id="rId8"/>
    <p:sldId id="319" r:id="rId9"/>
    <p:sldId id="302" r:id="rId10"/>
    <p:sldId id="306" r:id="rId11"/>
    <p:sldId id="307" r:id="rId12"/>
    <p:sldId id="308" r:id="rId13"/>
    <p:sldId id="309" r:id="rId14"/>
    <p:sldId id="310" r:id="rId15"/>
    <p:sldId id="312" r:id="rId16"/>
    <p:sldId id="316" r:id="rId17"/>
    <p:sldId id="317" r:id="rId18"/>
    <p:sldId id="318" r:id="rId19"/>
    <p:sldId id="301" r:id="rId20"/>
    <p:sldId id="297" r:id="rId21"/>
    <p:sldId id="261" r:id="rId22"/>
    <p:sldId id="313" r:id="rId23"/>
    <p:sldId id="272" r:id="rId24"/>
    <p:sldId id="320" r:id="rId25"/>
    <p:sldId id="292" r:id="rId26"/>
    <p:sldId id="291" r:id="rId27"/>
    <p:sldId id="268" r:id="rId2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showGuides="1">
      <p:cViewPr varScale="1">
        <p:scale>
          <a:sx n="98" d="100"/>
          <a:sy n="98" d="100"/>
        </p:scale>
        <p:origin x="600" y="84"/>
      </p:cViewPr>
      <p:guideLst>
        <p:guide orient="horz" pos="1620"/>
        <p:guide pos="2880"/>
      </p:guideLst>
    </p:cSldViewPr>
  </p:slideViewPr>
  <p:notesTextViewPr>
    <p:cViewPr>
      <p:scale>
        <a:sx n="1" d="1"/>
        <a:sy n="1" d="1"/>
      </p:scale>
      <p:origin x="0" y="0"/>
    </p:cViewPr>
  </p:notesTextViewPr>
  <p:notesViewPr>
    <p:cSldViewPr snapToGrid="0" showGuides="1">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B9D668-99ED-49CF-831F-A840C6D76BAE}" type="datetimeFigureOut">
              <a:rPr lang="en-US" smtClean="0"/>
              <a:pPr/>
              <a:t>6/24/2015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292529-66D3-43A7-9086-539AA4A35910}" type="slidenum">
              <a:rPr lang="en-US" smtClean="0"/>
              <a:pPr/>
              <a:t>‹#›</a:t>
            </a:fld>
            <a:endParaRPr lang="en-US"/>
          </a:p>
        </p:txBody>
      </p:sp>
    </p:spTree>
    <p:extLst>
      <p:ext uri="{BB962C8B-B14F-4D97-AF65-F5344CB8AC3E}">
        <p14:creationId xmlns:p14="http://schemas.microsoft.com/office/powerpoint/2010/main" val="2956762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4A736-C162-4D71-AF44-405F76366576}" type="datetimeFigureOut">
              <a:rPr lang="en-US" smtClean="0"/>
              <a:pPr/>
              <a:t>6/24/2015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97AD8-F30C-4F9C-820E-149D077B2CA4}" type="slidenum">
              <a:rPr lang="en-US" smtClean="0"/>
              <a:pPr/>
              <a:t>‹#›</a:t>
            </a:fld>
            <a:endParaRPr lang="en-US"/>
          </a:p>
        </p:txBody>
      </p:sp>
    </p:spTree>
    <p:extLst>
      <p:ext uri="{BB962C8B-B14F-4D97-AF65-F5344CB8AC3E}">
        <p14:creationId xmlns:p14="http://schemas.microsoft.com/office/powerpoint/2010/main" val="26720250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3.jpe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20.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2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www.edureka.co/angular-js</a:t>
            </a:r>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55327" y="-122046"/>
            <a:ext cx="3044023" cy="3044023"/>
          </a:xfrm>
          <a:prstGeom prst="rect">
            <a:avLst/>
          </a:prstGeom>
        </p:spPr>
      </p:pic>
    </p:spTree>
    <p:extLst>
      <p:ext uri="{BB962C8B-B14F-4D97-AF65-F5344CB8AC3E}">
        <p14:creationId xmlns:p14="http://schemas.microsoft.com/office/powerpoint/2010/main" val="1849526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19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minutes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295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3581116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extLst>
      <p:ext uri="{BB962C8B-B14F-4D97-AF65-F5344CB8AC3E}">
        <p14:creationId xmlns:p14="http://schemas.microsoft.com/office/powerpoint/2010/main" val="205344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668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76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23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urse Topic">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38723"/>
            <a:ext cx="3703320" cy="3017520"/>
          </a:xfrm>
          <a:prstGeom prst="rect">
            <a:avLst/>
          </a:prstGeom>
        </p:spPr>
        <p:txBody>
          <a:bodyPr/>
          <a:lstStyle>
            <a:lvl1pPr>
              <a:defRPr>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97681" y="838723"/>
            <a:ext cx="3703320" cy="3017520"/>
          </a:xfrm>
          <a:prstGeom prst="rect">
            <a:avLst/>
          </a:prstGeom>
        </p:spPr>
        <p:txBody>
          <a:bodyPr/>
          <a:lstStyle>
            <a:lvl1pPr marL="128588" indent="-128588">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128588" lvl="0" indent="-128588" algn="just" defTabSz="914378" rtl="0" eaLnBrk="1" latinLnBrk="0" hangingPunct="1">
              <a:lnSpc>
                <a:spcPct val="150000"/>
              </a:lnSpc>
              <a:spcBef>
                <a:spcPct val="20000"/>
              </a:spcBef>
              <a:buFont typeface="Symbol" panose="05050102010706020507" pitchFamily="18" charset="2"/>
              <a:buChar char="®"/>
            </a:pPr>
            <a:r>
              <a:rPr lang="en-US" smtClean="0"/>
              <a:t>Click to edit Master text styles</a:t>
            </a:r>
          </a:p>
          <a:p>
            <a:pPr marL="128588" lvl="1" indent="-128588" algn="just" defTabSz="914378" rtl="0" eaLnBrk="1" latinLnBrk="0" hangingPunct="1">
              <a:lnSpc>
                <a:spcPct val="150000"/>
              </a:lnSpc>
              <a:spcBef>
                <a:spcPct val="20000"/>
              </a:spcBef>
              <a:buFont typeface="Symbol" panose="05050102010706020507" pitchFamily="18" charset="2"/>
              <a:buChar char="®"/>
            </a:pPr>
            <a:r>
              <a:rPr lang="en-US" smtClean="0"/>
              <a:t>Second level</a:t>
            </a:r>
          </a:p>
          <a:p>
            <a:pPr marL="128588" lvl="2" indent="-128588" algn="just" defTabSz="914378" rtl="0" eaLnBrk="1" latinLnBrk="0" hangingPunct="1">
              <a:lnSpc>
                <a:spcPct val="150000"/>
              </a:lnSpc>
              <a:spcBef>
                <a:spcPct val="20000"/>
              </a:spcBef>
              <a:buFont typeface="Symbol" panose="05050102010706020507" pitchFamily="18" charset="2"/>
              <a:buChar char="®"/>
            </a:pPr>
            <a:r>
              <a:rPr lang="en-US" smtClean="0"/>
              <a:t>Third level</a:t>
            </a:r>
          </a:p>
          <a:p>
            <a:pPr marL="128588" lvl="3" indent="-128588" algn="just" defTabSz="914378" rtl="0" eaLnBrk="1" latinLnBrk="0" hangingPunct="1">
              <a:lnSpc>
                <a:spcPct val="150000"/>
              </a:lnSpc>
              <a:spcBef>
                <a:spcPct val="20000"/>
              </a:spcBef>
              <a:buFont typeface="Symbol" panose="05050102010706020507" pitchFamily="18" charset="2"/>
              <a:buChar char="®"/>
            </a:pPr>
            <a:r>
              <a:rPr lang="en-US" smtClean="0"/>
              <a:t>Fourth level</a:t>
            </a:r>
          </a:p>
          <a:p>
            <a:pPr marL="128588" lvl="4" indent="-128588" algn="just" defTabSz="914378" rtl="0" eaLnBrk="1" latinLnBrk="0" hangingPunct="1">
              <a:lnSpc>
                <a:spcPct val="150000"/>
              </a:lnSpc>
              <a:spcBef>
                <a:spcPct val="20000"/>
              </a:spcBef>
              <a:buFont typeface="Symbol" panose="05050102010706020507" pitchFamily="18" charset="2"/>
              <a:buChar char="®"/>
            </a:pPr>
            <a:r>
              <a:rPr lang="en-US" smtClean="0"/>
              <a:t>Fifth level</a:t>
            </a:r>
            <a:endParaRPr lang="en-US" dirty="0"/>
          </a:p>
        </p:txBody>
      </p:sp>
      <p:sp>
        <p:nvSpPr>
          <p:cNvPr id="8" name="Title 7"/>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7687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0"/>
          <p:cNvSpPr txBox="1"/>
          <p:nvPr userDrawn="1"/>
        </p:nvSpPr>
        <p:spPr>
          <a:xfrm>
            <a:off x="34925" y="4795838"/>
            <a:ext cx="1441450" cy="276225"/>
          </a:xfrm>
          <a:prstGeom prst="rect">
            <a:avLst/>
          </a:prstGeom>
          <a:noFill/>
        </p:spPr>
        <p:txBody>
          <a:bodyPr>
            <a:spAutoFit/>
          </a:bodyPr>
          <a:lstStyle>
            <a:lvl1pPr defTabSz="684213">
              <a:defRPr sz="1300">
                <a:solidFill>
                  <a:schemeClr val="tx1"/>
                </a:solidFill>
                <a:latin typeface="Arial" panose="020B0604020202020204" pitchFamily="34" charset="0"/>
                <a:cs typeface="Arial" panose="020B0604020202020204" pitchFamily="34" charset="0"/>
              </a:defRPr>
            </a:lvl1pPr>
            <a:lvl2pPr marL="742950" indent="-285750" defTabSz="684213">
              <a:defRPr sz="1300">
                <a:solidFill>
                  <a:schemeClr val="tx1"/>
                </a:solidFill>
                <a:latin typeface="Arial" panose="020B0604020202020204" pitchFamily="34" charset="0"/>
                <a:cs typeface="Arial" panose="020B0604020202020204" pitchFamily="34" charset="0"/>
              </a:defRPr>
            </a:lvl2pPr>
            <a:lvl3pPr marL="1143000" indent="-228600" defTabSz="684213">
              <a:defRPr sz="1300">
                <a:solidFill>
                  <a:schemeClr val="tx1"/>
                </a:solidFill>
                <a:latin typeface="Arial" panose="020B0604020202020204" pitchFamily="34" charset="0"/>
                <a:cs typeface="Arial" panose="020B0604020202020204" pitchFamily="34" charset="0"/>
              </a:defRPr>
            </a:lvl3pPr>
            <a:lvl4pPr marL="1600200" indent="-228600" defTabSz="684213">
              <a:defRPr sz="1300">
                <a:solidFill>
                  <a:schemeClr val="tx1"/>
                </a:solidFill>
                <a:latin typeface="Arial" panose="020B0604020202020204" pitchFamily="34" charset="0"/>
                <a:cs typeface="Arial" panose="020B0604020202020204" pitchFamily="34" charset="0"/>
              </a:defRPr>
            </a:lvl4pPr>
            <a:lvl5pPr marL="2057400" indent="-228600" defTabSz="684213">
              <a:defRPr sz="1300">
                <a:solidFill>
                  <a:schemeClr val="tx1"/>
                </a:solidFill>
                <a:latin typeface="Arial" panose="020B0604020202020204" pitchFamily="34" charset="0"/>
                <a:cs typeface="Arial" panose="020B0604020202020204" pitchFamily="34" charset="0"/>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07A182C6-DE33-4717-9328-D7A600982F21}"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6F270763-AED9-45CD-9365-BBCA49DD3BFC}"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E72573F4-59D0-4B9B-8D74-A125A38C884A}"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53912879"/>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dirty="0">
              <a:solidFill>
                <a:prstClr val="white"/>
              </a:solidFill>
            </a:endParaRPr>
          </a:p>
        </p:txBody>
      </p:sp>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www.edureka.co/angular-js</a:t>
            </a: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8220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2396403058"/>
              </p:ext>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730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3071192"/>
            <a:ext cx="7010400" cy="857250"/>
          </a:xfrm>
          <a:prstGeom prst="rect">
            <a:avLst/>
          </a:prstGeom>
        </p:spPr>
        <p:txBody>
          <a:bodyPr>
            <a:noAutofit/>
          </a:bodyPr>
          <a:lstStyle>
            <a:lvl1pPr algn="ctr">
              <a:defRPr sz="2100">
                <a:latin typeface="Castellar" panose="020A0402060406010301" pitchFamily="18" charset="0"/>
              </a:defRPr>
            </a:lvl1pPr>
          </a:lstStyle>
          <a:p>
            <a:r>
              <a:rPr lang="en-US" smtClean="0"/>
              <a:t>Click to edit Master title style</a:t>
            </a:r>
            <a:endParaRPr lang="en-US" dirty="0"/>
          </a:p>
        </p:txBody>
      </p:sp>
      <p:sp>
        <p:nvSpPr>
          <p:cNvPr id="5"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prstClr val="white"/>
                </a:solidFill>
                <a:latin typeface="Tahoma" panose="020B0604030504040204" pitchFamily="34" charset="0"/>
                <a:ea typeface="Tahoma" panose="020B0604030504040204" pitchFamily="34" charset="0"/>
                <a:cs typeface="Tahoma" panose="020B0604030504040204" pitchFamily="34" charset="0"/>
              </a:rPr>
              <a:t>www.edureka.co/angular-js</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85955" y="89806"/>
            <a:ext cx="2762669" cy="2762669"/>
          </a:xfrm>
          <a:prstGeom prst="rect">
            <a:avLst/>
          </a:prstGeom>
        </p:spPr>
      </p:pic>
    </p:spTree>
    <p:extLst>
      <p:ext uri="{BB962C8B-B14F-4D97-AF65-F5344CB8AC3E}">
        <p14:creationId xmlns:p14="http://schemas.microsoft.com/office/powerpoint/2010/main" val="1295281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2147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urse Topic">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38723"/>
            <a:ext cx="3703320" cy="3017520"/>
          </a:xfrm>
          <a:prstGeom prst="rect">
            <a:avLst/>
          </a:prstGeom>
        </p:spPr>
        <p:txBody>
          <a:bodyPr/>
          <a:lstStyle>
            <a:lvl1pPr>
              <a:defRPr>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97681" y="838723"/>
            <a:ext cx="3703320" cy="3017520"/>
          </a:xfrm>
          <a:prstGeom prst="rect">
            <a:avLst/>
          </a:prstGeom>
        </p:spPr>
        <p:txBody>
          <a:bodyPr/>
          <a:lstStyle>
            <a:lvl1pPr marL="128588" indent="-128588">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128588" lvl="0" indent="-128588" algn="just" defTabSz="914378" rtl="0" eaLnBrk="1" latinLnBrk="0" hangingPunct="1">
              <a:lnSpc>
                <a:spcPct val="150000"/>
              </a:lnSpc>
              <a:spcBef>
                <a:spcPct val="20000"/>
              </a:spcBef>
              <a:buFont typeface="Symbol" panose="05050102010706020507" pitchFamily="18" charset="2"/>
              <a:buChar char="®"/>
            </a:pPr>
            <a:r>
              <a:rPr lang="en-US" smtClean="0"/>
              <a:t>Click to edit Master text styles</a:t>
            </a:r>
          </a:p>
          <a:p>
            <a:pPr marL="128588" lvl="1" indent="-128588" algn="just" defTabSz="914378" rtl="0" eaLnBrk="1" latinLnBrk="0" hangingPunct="1">
              <a:lnSpc>
                <a:spcPct val="150000"/>
              </a:lnSpc>
              <a:spcBef>
                <a:spcPct val="20000"/>
              </a:spcBef>
              <a:buFont typeface="Symbol" panose="05050102010706020507" pitchFamily="18" charset="2"/>
              <a:buChar char="®"/>
            </a:pPr>
            <a:r>
              <a:rPr lang="en-US" smtClean="0"/>
              <a:t>Second level</a:t>
            </a:r>
          </a:p>
          <a:p>
            <a:pPr marL="128588" lvl="2" indent="-128588" algn="just" defTabSz="914378" rtl="0" eaLnBrk="1" latinLnBrk="0" hangingPunct="1">
              <a:lnSpc>
                <a:spcPct val="150000"/>
              </a:lnSpc>
              <a:spcBef>
                <a:spcPct val="20000"/>
              </a:spcBef>
              <a:buFont typeface="Symbol" panose="05050102010706020507" pitchFamily="18" charset="2"/>
              <a:buChar char="®"/>
            </a:pPr>
            <a:r>
              <a:rPr lang="en-US" smtClean="0"/>
              <a:t>Third level</a:t>
            </a:r>
          </a:p>
          <a:p>
            <a:pPr marL="128588" lvl="3" indent="-128588" algn="just" defTabSz="914378" rtl="0" eaLnBrk="1" latinLnBrk="0" hangingPunct="1">
              <a:lnSpc>
                <a:spcPct val="150000"/>
              </a:lnSpc>
              <a:spcBef>
                <a:spcPct val="20000"/>
              </a:spcBef>
              <a:buFont typeface="Symbol" panose="05050102010706020507" pitchFamily="18" charset="2"/>
              <a:buChar char="®"/>
            </a:pPr>
            <a:r>
              <a:rPr lang="en-US" smtClean="0"/>
              <a:t>Fourth level</a:t>
            </a:r>
          </a:p>
          <a:p>
            <a:pPr marL="128588" lvl="4" indent="-128588" algn="just" defTabSz="914378" rtl="0" eaLnBrk="1" latinLnBrk="0" hangingPunct="1">
              <a:lnSpc>
                <a:spcPct val="150000"/>
              </a:lnSpc>
              <a:spcBef>
                <a:spcPct val="20000"/>
              </a:spcBef>
              <a:buFont typeface="Symbol" panose="05050102010706020507" pitchFamily="18" charset="2"/>
              <a:buChar char="®"/>
            </a:pPr>
            <a:r>
              <a:rPr lang="en-US" smtClean="0"/>
              <a:t>Fifth level</a:t>
            </a:r>
            <a:endParaRPr lang="en-US" dirty="0"/>
          </a:p>
        </p:txBody>
      </p:sp>
      <p:sp>
        <p:nvSpPr>
          <p:cNvPr id="8" name="Title 7"/>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232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0996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Course Url</a:t>
            </a: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36847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4122036" y="2574648"/>
            <a:ext cx="932285" cy="584775"/>
          </a:xfrm>
          <a:prstGeom prst="rect">
            <a:avLst/>
          </a:prstGeom>
        </p:spPr>
        <p:txBody>
          <a:bodyPr wrap="square">
            <a:spAutoFit/>
          </a:bodyPr>
          <a:lstStyle/>
          <a:p>
            <a:pPr algn="ctr"/>
            <a:r>
              <a:rPr lang="en-IN" sz="3200" b="1" dirty="0" smtClean="0">
                <a:solidFill>
                  <a:srgbClr val="0070C0"/>
                </a:solidFill>
                <a:ea typeface="Tahoma" pitchFamily="34" charset="0"/>
                <a:cs typeface="Tahoma" pitchFamily="34" charset="0"/>
              </a:rPr>
              <a:t>LAB</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9956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1865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14004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2499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16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122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45660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minutes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51523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27107755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extLst>
      <p:ext uri="{BB962C8B-B14F-4D97-AF65-F5344CB8AC3E}">
        <p14:creationId xmlns:p14="http://schemas.microsoft.com/office/powerpoint/2010/main" val="20511311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7321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5251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53425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0"/>
          <p:cNvSpPr txBox="1"/>
          <p:nvPr userDrawn="1"/>
        </p:nvSpPr>
        <p:spPr>
          <a:xfrm>
            <a:off x="34925" y="4795838"/>
            <a:ext cx="1441450" cy="276225"/>
          </a:xfrm>
          <a:prstGeom prst="rect">
            <a:avLst/>
          </a:prstGeom>
          <a:noFill/>
        </p:spPr>
        <p:txBody>
          <a:bodyPr>
            <a:spAutoFit/>
          </a:bodyPr>
          <a:lstStyle>
            <a:lvl1pPr defTabSz="684213">
              <a:defRPr sz="1300">
                <a:solidFill>
                  <a:schemeClr val="tx1"/>
                </a:solidFill>
                <a:latin typeface="Arial" panose="020B0604020202020204" pitchFamily="34" charset="0"/>
                <a:cs typeface="Arial" panose="020B0604020202020204" pitchFamily="34" charset="0"/>
              </a:defRPr>
            </a:lvl1pPr>
            <a:lvl2pPr marL="742950" indent="-285750" defTabSz="684213">
              <a:defRPr sz="1300">
                <a:solidFill>
                  <a:schemeClr val="tx1"/>
                </a:solidFill>
                <a:latin typeface="Arial" panose="020B0604020202020204" pitchFamily="34" charset="0"/>
                <a:cs typeface="Arial" panose="020B0604020202020204" pitchFamily="34" charset="0"/>
              </a:defRPr>
            </a:lvl2pPr>
            <a:lvl3pPr marL="1143000" indent="-228600" defTabSz="684213">
              <a:defRPr sz="1300">
                <a:solidFill>
                  <a:schemeClr val="tx1"/>
                </a:solidFill>
                <a:latin typeface="Arial" panose="020B0604020202020204" pitchFamily="34" charset="0"/>
                <a:cs typeface="Arial" panose="020B0604020202020204" pitchFamily="34" charset="0"/>
              </a:defRPr>
            </a:lvl3pPr>
            <a:lvl4pPr marL="1600200" indent="-228600" defTabSz="684213">
              <a:defRPr sz="1300">
                <a:solidFill>
                  <a:schemeClr val="tx1"/>
                </a:solidFill>
                <a:latin typeface="Arial" panose="020B0604020202020204" pitchFamily="34" charset="0"/>
                <a:cs typeface="Arial" panose="020B0604020202020204" pitchFamily="34" charset="0"/>
              </a:defRPr>
            </a:lvl4pPr>
            <a:lvl5pPr marL="2057400" indent="-228600" defTabSz="684213">
              <a:defRPr sz="1300">
                <a:solidFill>
                  <a:schemeClr val="tx1"/>
                </a:solidFill>
                <a:latin typeface="Arial" panose="020B0604020202020204" pitchFamily="34" charset="0"/>
                <a:cs typeface="Arial" panose="020B0604020202020204" pitchFamily="34" charset="0"/>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07A182C6-DE33-4717-9328-D7A600982F21}"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6F270763-AED9-45CD-9365-BBCA49DD3BFC}"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E72573F4-59D0-4B9B-8D74-A125A38C884A}"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26260087"/>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8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p:cNvPicPr>
          <p:nvPr userDrawn="1"/>
        </p:nvPicPr>
        <p:blipFill>
          <a:blip r:embed="rId4" cstate="print">
            <a:duotone>
              <a:schemeClr val="accent5">
                <a:shade val="45000"/>
                <a:satMod val="135000"/>
              </a:schemeClr>
              <a:prstClr val="white"/>
            </a:duotone>
            <a:extLst/>
          </a:blip>
          <a:stretch>
            <a:fillRect/>
          </a:stretch>
        </p:blipFill>
        <p:spPr>
          <a:xfrm>
            <a:off x="4229100" y="1128714"/>
            <a:ext cx="4457700" cy="3638550"/>
          </a:xfrm>
          <a:prstGeom prst="rect">
            <a:avLst/>
          </a:prstGeom>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4E6B9651-867E-4D20-998C-18529276BC19}"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622A41B4-41A6-4290-9D2C-6D642A58B6DA}" type="slidenum">
              <a:rPr lang="en-US" altLang="en-US"/>
              <a:pPr>
                <a:defRPr/>
              </a:pPr>
              <a:t>‹#›</a:t>
            </a:fld>
            <a:endParaRPr lang="en-US" altLang="en-US"/>
          </a:p>
        </p:txBody>
      </p:sp>
    </p:spTree>
    <p:extLst>
      <p:ext uri="{BB962C8B-B14F-4D97-AF65-F5344CB8AC3E}">
        <p14:creationId xmlns:p14="http://schemas.microsoft.com/office/powerpoint/2010/main" val="3034862812"/>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4"/>
          <p:cNvGrpSpPr>
            <a:grpSpLocks/>
          </p:cNvGrpSpPr>
          <p:nvPr userDrawn="1"/>
        </p:nvGrpSpPr>
        <p:grpSpPr bwMode="auto">
          <a:xfrm>
            <a:off x="722313" y="2257425"/>
            <a:ext cx="2601912" cy="2371725"/>
            <a:chOff x="684209" y="1762202"/>
            <a:chExt cx="2804581" cy="2175717"/>
          </a:xfrm>
        </p:grpSpPr>
        <p:sp>
          <p:nvSpPr>
            <p:cNvPr id="5" name="object 4"/>
            <p:cNvSpPr>
              <a:spLocks/>
            </p:cNvSpPr>
            <p:nvPr/>
          </p:nvSpPr>
          <p:spPr bwMode="auto">
            <a:xfrm>
              <a:off x="684209" y="1849580"/>
              <a:ext cx="2804581" cy="1966009"/>
            </a:xfrm>
            <a:custGeom>
              <a:avLst/>
              <a:gdLst>
                <a:gd name="T0" fmla="*/ 1259027 w 2804581"/>
                <a:gd name="T1" fmla="*/ 5541 h 1965606"/>
                <a:gd name="T2" fmla="*/ 1051882 w 2804581"/>
                <a:gd name="T3" fmla="*/ 31099 h 1965606"/>
                <a:gd name="T4" fmla="*/ 856487 w 2804581"/>
                <a:gd name="T5" fmla="*/ 77762 h 1965606"/>
                <a:gd name="T6" fmla="*/ 675790 w 2804581"/>
                <a:gd name="T7" fmla="*/ 142125 h 1965606"/>
                <a:gd name="T8" fmla="*/ 509771 w 2804581"/>
                <a:gd name="T9" fmla="*/ 225429 h 1965606"/>
                <a:gd name="T10" fmla="*/ 364346 w 2804581"/>
                <a:gd name="T11" fmla="*/ 323208 h 1965606"/>
                <a:gd name="T12" fmla="*/ 239453 w 2804581"/>
                <a:gd name="T13" fmla="*/ 434234 h 1965606"/>
                <a:gd name="T14" fmla="*/ 138095 w 2804581"/>
                <a:gd name="T15" fmla="*/ 557495 h 1965606"/>
                <a:gd name="T16" fmla="*/ 63172 w 2804581"/>
                <a:gd name="T17" fmla="*/ 691881 h 1965606"/>
                <a:gd name="T18" fmla="*/ 16159 w 2804581"/>
                <a:gd name="T19" fmla="*/ 835145 h 1965606"/>
                <a:gd name="T20" fmla="*/ 0 w 2804581"/>
                <a:gd name="T21" fmla="*/ 985064 h 1965606"/>
                <a:gd name="T22" fmla="*/ 16159 w 2804581"/>
                <a:gd name="T23" fmla="*/ 1134995 h 1965606"/>
                <a:gd name="T24" fmla="*/ 63172 w 2804581"/>
                <a:gd name="T25" fmla="*/ 1278263 h 1965606"/>
                <a:gd name="T26" fmla="*/ 138095 w 2804581"/>
                <a:gd name="T27" fmla="*/ 1412643 h 1965606"/>
                <a:gd name="T28" fmla="*/ 239453 w 2804581"/>
                <a:gd name="T29" fmla="*/ 1537016 h 1965606"/>
                <a:gd name="T30" fmla="*/ 364346 w 2804581"/>
                <a:gd name="T31" fmla="*/ 1648084 h 1965606"/>
                <a:gd name="T32" fmla="*/ 509771 w 2804581"/>
                <a:gd name="T33" fmla="*/ 1745802 h 1965606"/>
                <a:gd name="T34" fmla="*/ 675790 w 2804581"/>
                <a:gd name="T35" fmla="*/ 1829107 h 1965606"/>
                <a:gd name="T36" fmla="*/ 856487 w 2804581"/>
                <a:gd name="T37" fmla="*/ 1893519 h 1965606"/>
                <a:gd name="T38" fmla="*/ 1051882 w 2804581"/>
                <a:gd name="T39" fmla="*/ 1940161 h 1965606"/>
                <a:gd name="T40" fmla="*/ 1259027 w 2804581"/>
                <a:gd name="T41" fmla="*/ 1965703 h 1965606"/>
                <a:gd name="T42" fmla="*/ 1474975 w 2804581"/>
                <a:gd name="T43" fmla="*/ 1970146 h 1965606"/>
                <a:gd name="T44" fmla="*/ 1685068 w 2804581"/>
                <a:gd name="T45" fmla="*/ 1951265 h 1965606"/>
                <a:gd name="T46" fmla="*/ 1884864 w 2804581"/>
                <a:gd name="T47" fmla="*/ 1911289 h 1965606"/>
                <a:gd name="T48" fmla="*/ 2071518 w 2804581"/>
                <a:gd name="T49" fmla="*/ 1852421 h 1965606"/>
                <a:gd name="T50" fmla="*/ 2294651 w 2804581"/>
                <a:gd name="T51" fmla="*/ 1745802 h 1965606"/>
                <a:gd name="T52" fmla="*/ 2440199 w 2804581"/>
                <a:gd name="T53" fmla="*/ 1648084 h 1965606"/>
                <a:gd name="T54" fmla="*/ 2565072 w 2804581"/>
                <a:gd name="T55" fmla="*/ 1537016 h 1965606"/>
                <a:gd name="T56" fmla="*/ 2666403 w 2804581"/>
                <a:gd name="T57" fmla="*/ 1412643 h 1965606"/>
                <a:gd name="T58" fmla="*/ 2741326 w 2804581"/>
                <a:gd name="T59" fmla="*/ 1278263 h 1965606"/>
                <a:gd name="T60" fmla="*/ 2788409 w 2804581"/>
                <a:gd name="T61" fmla="*/ 1134995 h 1965606"/>
                <a:gd name="T62" fmla="*/ 2804581 w 2804581"/>
                <a:gd name="T63" fmla="*/ 985064 h 1965606"/>
                <a:gd name="T64" fmla="*/ 2788409 w 2804581"/>
                <a:gd name="T65" fmla="*/ 835145 h 1965606"/>
                <a:gd name="T66" fmla="*/ 2741326 w 2804581"/>
                <a:gd name="T67" fmla="*/ 691881 h 1965606"/>
                <a:gd name="T68" fmla="*/ 2666403 w 2804581"/>
                <a:gd name="T69" fmla="*/ 557495 h 1965606"/>
                <a:gd name="T70" fmla="*/ 2565072 w 2804581"/>
                <a:gd name="T71" fmla="*/ 434234 h 1965606"/>
                <a:gd name="T72" fmla="*/ 2440199 w 2804581"/>
                <a:gd name="T73" fmla="*/ 323209 h 1965606"/>
                <a:gd name="T74" fmla="*/ 2294651 w 2804581"/>
                <a:gd name="T75" fmla="*/ 225429 h 1965606"/>
                <a:gd name="T76" fmla="*/ 2130269 w 2804581"/>
                <a:gd name="T77" fmla="*/ 142125 h 1965606"/>
                <a:gd name="T78" fmla="*/ 1948037 w 2804581"/>
                <a:gd name="T79" fmla="*/ 77762 h 1965606"/>
                <a:gd name="T80" fmla="*/ 1752642 w 2804581"/>
                <a:gd name="T81" fmla="*/ 31099 h 1965606"/>
                <a:gd name="T82" fmla="*/ 1546971 w 2804581"/>
                <a:gd name="T83" fmla="*/ 5541 h 19656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804581" h="1965606">
                  <a:moveTo>
                    <a:pt x="1402999" y="0"/>
                  </a:moveTo>
                  <a:lnTo>
                    <a:pt x="1331003" y="1074"/>
                  </a:lnTo>
                  <a:lnTo>
                    <a:pt x="1259027" y="5527"/>
                  </a:lnTo>
                  <a:lnTo>
                    <a:pt x="1188505" y="11055"/>
                  </a:lnTo>
                  <a:lnTo>
                    <a:pt x="1119457" y="19960"/>
                  </a:lnTo>
                  <a:lnTo>
                    <a:pt x="1051882" y="31015"/>
                  </a:lnTo>
                  <a:lnTo>
                    <a:pt x="985761" y="44220"/>
                  </a:lnTo>
                  <a:lnTo>
                    <a:pt x="919660" y="59727"/>
                  </a:lnTo>
                  <a:lnTo>
                    <a:pt x="856487" y="77538"/>
                  </a:lnTo>
                  <a:lnTo>
                    <a:pt x="794788" y="96270"/>
                  </a:lnTo>
                  <a:lnTo>
                    <a:pt x="734542" y="118534"/>
                  </a:lnTo>
                  <a:lnTo>
                    <a:pt x="675790" y="141719"/>
                  </a:lnTo>
                  <a:lnTo>
                    <a:pt x="618492" y="167207"/>
                  </a:lnTo>
                  <a:lnTo>
                    <a:pt x="562668" y="194844"/>
                  </a:lnTo>
                  <a:lnTo>
                    <a:pt x="509771" y="224785"/>
                  </a:lnTo>
                  <a:lnTo>
                    <a:pt x="459822" y="254726"/>
                  </a:lnTo>
                  <a:lnTo>
                    <a:pt x="411347" y="287891"/>
                  </a:lnTo>
                  <a:lnTo>
                    <a:pt x="364346" y="322284"/>
                  </a:lnTo>
                  <a:lnTo>
                    <a:pt x="320272" y="357753"/>
                  </a:lnTo>
                  <a:lnTo>
                    <a:pt x="279126" y="394296"/>
                  </a:lnTo>
                  <a:lnTo>
                    <a:pt x="239453" y="432988"/>
                  </a:lnTo>
                  <a:lnTo>
                    <a:pt x="202736" y="472909"/>
                  </a:lnTo>
                  <a:lnTo>
                    <a:pt x="168947" y="513751"/>
                  </a:lnTo>
                  <a:lnTo>
                    <a:pt x="138095" y="555899"/>
                  </a:lnTo>
                  <a:lnTo>
                    <a:pt x="110183" y="600196"/>
                  </a:lnTo>
                  <a:lnTo>
                    <a:pt x="85207" y="644493"/>
                  </a:lnTo>
                  <a:lnTo>
                    <a:pt x="63172" y="689895"/>
                  </a:lnTo>
                  <a:lnTo>
                    <a:pt x="44072" y="736403"/>
                  </a:lnTo>
                  <a:lnTo>
                    <a:pt x="27913" y="784016"/>
                  </a:lnTo>
                  <a:lnTo>
                    <a:pt x="16159" y="832751"/>
                  </a:lnTo>
                  <a:lnTo>
                    <a:pt x="7345" y="881470"/>
                  </a:lnTo>
                  <a:lnTo>
                    <a:pt x="1469" y="931309"/>
                  </a:lnTo>
                  <a:lnTo>
                    <a:pt x="0" y="982239"/>
                  </a:lnTo>
                  <a:lnTo>
                    <a:pt x="1469" y="1033185"/>
                  </a:lnTo>
                  <a:lnTo>
                    <a:pt x="7345" y="1083024"/>
                  </a:lnTo>
                  <a:lnTo>
                    <a:pt x="16159" y="1131743"/>
                  </a:lnTo>
                  <a:lnTo>
                    <a:pt x="27913" y="1180462"/>
                  </a:lnTo>
                  <a:lnTo>
                    <a:pt x="44072" y="1228091"/>
                  </a:lnTo>
                  <a:lnTo>
                    <a:pt x="63172" y="1274599"/>
                  </a:lnTo>
                  <a:lnTo>
                    <a:pt x="85207" y="1321107"/>
                  </a:lnTo>
                  <a:lnTo>
                    <a:pt x="110183" y="1365404"/>
                  </a:lnTo>
                  <a:lnTo>
                    <a:pt x="138095" y="1408595"/>
                  </a:lnTo>
                  <a:lnTo>
                    <a:pt x="168947" y="1451771"/>
                  </a:lnTo>
                  <a:lnTo>
                    <a:pt x="202736" y="1492752"/>
                  </a:lnTo>
                  <a:lnTo>
                    <a:pt x="239453" y="1532611"/>
                  </a:lnTo>
                  <a:lnTo>
                    <a:pt x="279126" y="1571381"/>
                  </a:lnTo>
                  <a:lnTo>
                    <a:pt x="320272" y="1607924"/>
                  </a:lnTo>
                  <a:lnTo>
                    <a:pt x="364346" y="1643361"/>
                  </a:lnTo>
                  <a:lnTo>
                    <a:pt x="411347" y="1677678"/>
                  </a:lnTo>
                  <a:lnTo>
                    <a:pt x="459822" y="1710904"/>
                  </a:lnTo>
                  <a:lnTo>
                    <a:pt x="509771" y="1740799"/>
                  </a:lnTo>
                  <a:lnTo>
                    <a:pt x="562668" y="1770709"/>
                  </a:lnTo>
                  <a:lnTo>
                    <a:pt x="618492" y="1797287"/>
                  </a:lnTo>
                  <a:lnTo>
                    <a:pt x="675790" y="1823865"/>
                  </a:lnTo>
                  <a:lnTo>
                    <a:pt x="734542" y="1847112"/>
                  </a:lnTo>
                  <a:lnTo>
                    <a:pt x="794788" y="1869268"/>
                  </a:lnTo>
                  <a:lnTo>
                    <a:pt x="856487" y="1888092"/>
                  </a:lnTo>
                  <a:lnTo>
                    <a:pt x="919660" y="1905811"/>
                  </a:lnTo>
                  <a:lnTo>
                    <a:pt x="985761" y="1921311"/>
                  </a:lnTo>
                  <a:lnTo>
                    <a:pt x="1051882" y="1934600"/>
                  </a:lnTo>
                  <a:lnTo>
                    <a:pt x="1119457" y="1945673"/>
                  </a:lnTo>
                  <a:lnTo>
                    <a:pt x="1188505" y="1954533"/>
                  </a:lnTo>
                  <a:lnTo>
                    <a:pt x="1259027" y="1960069"/>
                  </a:lnTo>
                  <a:lnTo>
                    <a:pt x="1331003" y="1964499"/>
                  </a:lnTo>
                  <a:lnTo>
                    <a:pt x="1402999" y="1965606"/>
                  </a:lnTo>
                  <a:lnTo>
                    <a:pt x="1474975" y="1964499"/>
                  </a:lnTo>
                  <a:lnTo>
                    <a:pt x="1546971" y="1960069"/>
                  </a:lnTo>
                  <a:lnTo>
                    <a:pt x="1616020" y="1954533"/>
                  </a:lnTo>
                  <a:lnTo>
                    <a:pt x="1685068" y="1945673"/>
                  </a:lnTo>
                  <a:lnTo>
                    <a:pt x="1752642" y="1934600"/>
                  </a:lnTo>
                  <a:lnTo>
                    <a:pt x="1820217" y="1921311"/>
                  </a:lnTo>
                  <a:lnTo>
                    <a:pt x="1884864" y="1905811"/>
                  </a:lnTo>
                  <a:lnTo>
                    <a:pt x="1948037" y="1888092"/>
                  </a:lnTo>
                  <a:lnTo>
                    <a:pt x="2011190" y="1869268"/>
                  </a:lnTo>
                  <a:lnTo>
                    <a:pt x="2071518" y="1847112"/>
                  </a:lnTo>
                  <a:lnTo>
                    <a:pt x="2130269" y="1823865"/>
                  </a:lnTo>
                  <a:lnTo>
                    <a:pt x="2241836" y="1770709"/>
                  </a:lnTo>
                  <a:lnTo>
                    <a:pt x="2294651" y="1740799"/>
                  </a:lnTo>
                  <a:lnTo>
                    <a:pt x="2344600" y="1710904"/>
                  </a:lnTo>
                  <a:lnTo>
                    <a:pt x="2394549" y="1677678"/>
                  </a:lnTo>
                  <a:lnTo>
                    <a:pt x="2440199" y="1643361"/>
                  </a:lnTo>
                  <a:lnTo>
                    <a:pt x="2484212" y="1607924"/>
                  </a:lnTo>
                  <a:lnTo>
                    <a:pt x="2526791" y="1571381"/>
                  </a:lnTo>
                  <a:lnTo>
                    <a:pt x="2565072" y="1532611"/>
                  </a:lnTo>
                  <a:lnTo>
                    <a:pt x="2601715" y="1492752"/>
                  </a:lnTo>
                  <a:lnTo>
                    <a:pt x="2635492" y="1451771"/>
                  </a:lnTo>
                  <a:lnTo>
                    <a:pt x="2666403" y="1408595"/>
                  </a:lnTo>
                  <a:lnTo>
                    <a:pt x="2694243" y="1365404"/>
                  </a:lnTo>
                  <a:lnTo>
                    <a:pt x="2719218" y="1321107"/>
                  </a:lnTo>
                  <a:lnTo>
                    <a:pt x="2741326" y="1274599"/>
                  </a:lnTo>
                  <a:lnTo>
                    <a:pt x="2760364" y="1228091"/>
                  </a:lnTo>
                  <a:lnTo>
                    <a:pt x="2776536" y="1180462"/>
                  </a:lnTo>
                  <a:lnTo>
                    <a:pt x="2788409" y="1131743"/>
                  </a:lnTo>
                  <a:lnTo>
                    <a:pt x="2797212" y="1083024"/>
                  </a:lnTo>
                  <a:lnTo>
                    <a:pt x="2802944" y="1033185"/>
                  </a:lnTo>
                  <a:lnTo>
                    <a:pt x="2804581" y="982239"/>
                  </a:lnTo>
                  <a:lnTo>
                    <a:pt x="2802944" y="931309"/>
                  </a:lnTo>
                  <a:lnTo>
                    <a:pt x="2797212" y="881470"/>
                  </a:lnTo>
                  <a:lnTo>
                    <a:pt x="2788409" y="832751"/>
                  </a:lnTo>
                  <a:lnTo>
                    <a:pt x="2776536" y="784016"/>
                  </a:lnTo>
                  <a:lnTo>
                    <a:pt x="2760364" y="736403"/>
                  </a:lnTo>
                  <a:lnTo>
                    <a:pt x="2741326" y="689895"/>
                  </a:lnTo>
                  <a:lnTo>
                    <a:pt x="2719218" y="644493"/>
                  </a:lnTo>
                  <a:lnTo>
                    <a:pt x="2694243" y="600196"/>
                  </a:lnTo>
                  <a:lnTo>
                    <a:pt x="2666403" y="555899"/>
                  </a:lnTo>
                  <a:lnTo>
                    <a:pt x="2635492" y="513752"/>
                  </a:lnTo>
                  <a:lnTo>
                    <a:pt x="2601715" y="472909"/>
                  </a:lnTo>
                  <a:lnTo>
                    <a:pt x="2565072" y="432988"/>
                  </a:lnTo>
                  <a:lnTo>
                    <a:pt x="2526791" y="394296"/>
                  </a:lnTo>
                  <a:lnTo>
                    <a:pt x="2484212" y="357753"/>
                  </a:lnTo>
                  <a:lnTo>
                    <a:pt x="2440199" y="322285"/>
                  </a:lnTo>
                  <a:lnTo>
                    <a:pt x="2394549" y="287891"/>
                  </a:lnTo>
                  <a:lnTo>
                    <a:pt x="2344600" y="254726"/>
                  </a:lnTo>
                  <a:lnTo>
                    <a:pt x="2294651" y="224785"/>
                  </a:lnTo>
                  <a:lnTo>
                    <a:pt x="2241836" y="194845"/>
                  </a:lnTo>
                  <a:lnTo>
                    <a:pt x="2185950" y="167207"/>
                  </a:lnTo>
                  <a:lnTo>
                    <a:pt x="2130269" y="141719"/>
                  </a:lnTo>
                  <a:lnTo>
                    <a:pt x="2071518" y="118534"/>
                  </a:lnTo>
                  <a:lnTo>
                    <a:pt x="2011190" y="96270"/>
                  </a:lnTo>
                  <a:lnTo>
                    <a:pt x="1948037" y="77538"/>
                  </a:lnTo>
                  <a:lnTo>
                    <a:pt x="1884864" y="59727"/>
                  </a:lnTo>
                  <a:lnTo>
                    <a:pt x="1820217" y="44220"/>
                  </a:lnTo>
                  <a:lnTo>
                    <a:pt x="1752642" y="31015"/>
                  </a:lnTo>
                  <a:lnTo>
                    <a:pt x="1685068" y="19960"/>
                  </a:lnTo>
                  <a:lnTo>
                    <a:pt x="1616020" y="11055"/>
                  </a:lnTo>
                  <a:lnTo>
                    <a:pt x="1546971" y="5527"/>
                  </a:lnTo>
                  <a:lnTo>
                    <a:pt x="1474975" y="1074"/>
                  </a:lnTo>
                  <a:lnTo>
                    <a:pt x="1402999" y="0"/>
                  </a:lnTo>
                  <a:close/>
                </a:path>
              </a:pathLst>
            </a:custGeom>
            <a:solidFill>
              <a:srgbClr val="F7F81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solidFill>
                  <a:srgbClr val="262626"/>
                </a:solidFill>
              </a:endParaRPr>
            </a:p>
          </p:txBody>
        </p:sp>
        <p:sp>
          <p:nvSpPr>
            <p:cNvPr id="6" name="object 5"/>
            <p:cNvSpPr>
              <a:spLocks noChangeArrowheads="1"/>
            </p:cNvSpPr>
            <p:nvPr/>
          </p:nvSpPr>
          <p:spPr bwMode="auto">
            <a:xfrm>
              <a:off x="942593" y="1762202"/>
              <a:ext cx="2034563" cy="2175717"/>
            </a:xfrm>
            <a:prstGeom prst="rect">
              <a:avLst/>
            </a:prstGeom>
            <a:blipFill dpi="0" rotWithShape="1">
              <a:blip r:embed="rId4" cstate="print"/>
              <a:srcRect/>
              <a:stretch>
                <a:fillRect/>
              </a:stretch>
            </a:blipFill>
            <a:ln>
              <a:noFill/>
            </a:ln>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sz="1800" dirty="0">
                <a:solidFill>
                  <a:srgbClr val="262626"/>
                </a:solidFill>
              </a:endParaRPr>
            </a:p>
          </p:txBody>
        </p:sp>
      </p:grpSp>
      <p:sp>
        <p:nvSpPr>
          <p:cNvPr id="7"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BFCCD384-0A75-45FE-ACE6-58B5DAFECE50}"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8" name="TextBox 10"/>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Tree>
    <p:extLst>
      <p:ext uri="{BB962C8B-B14F-4D97-AF65-F5344CB8AC3E}">
        <p14:creationId xmlns:p14="http://schemas.microsoft.com/office/powerpoint/2010/main" val="2430981322"/>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534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83">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p:cNvPicPr>
            <a:picLocks noChangeAspect="1"/>
          </p:cNvPicPr>
          <p:nvPr userDrawn="1"/>
        </p:nvPicPr>
        <p:blipFill>
          <a:blip r:embed="rId4">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284288" y="657225"/>
            <a:ext cx="6624637" cy="416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3A343B10-BEFE-406B-8E87-4016B1B011A4}"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8BB9BB64-ED26-4122-B0A2-36D9BEE81D31}" type="slidenum">
              <a:rPr lang="en-US" altLang="en-US"/>
              <a:pPr>
                <a:defRPr/>
              </a:pPr>
              <a:t>‹#›</a:t>
            </a:fld>
            <a:endParaRPr lang="en-US" altLang="en-US"/>
          </a:p>
        </p:txBody>
      </p:sp>
    </p:spTree>
    <p:extLst>
      <p:ext uri="{BB962C8B-B14F-4D97-AF65-F5344CB8AC3E}">
        <p14:creationId xmlns:p14="http://schemas.microsoft.com/office/powerpoint/2010/main" val="2211151666"/>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p:cNvPicPr>
            <a:picLocks noChangeAspect="1"/>
          </p:cNvPicPr>
          <p:nvPr userDrawn="1"/>
        </p:nvPicPr>
        <p:blipFill>
          <a:blip r:embed="rId4">
            <a:lum bright="70000" contrast="-70000"/>
            <a:extLst>
              <a:ext uri="{28A0092B-C50C-407E-A947-70E740481C1C}">
                <a14:useLocalDpi xmlns:a14="http://schemas.microsoft.com/office/drawing/2010/main" val="0"/>
              </a:ext>
            </a:extLst>
          </a:blip>
          <a:srcRect t="13580" r="3827" b="9027"/>
          <a:stretch>
            <a:fillRect/>
          </a:stretch>
        </p:blipFill>
        <p:spPr bwMode="auto">
          <a:xfrm>
            <a:off x="4681538" y="1265238"/>
            <a:ext cx="3743325"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FDAC8EFF-7A5E-49B7-B412-E227BE269B62}"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84CA5575-0FDA-4A87-99DE-EF4ED07BA0BD}" type="slidenum">
              <a:rPr lang="en-US" altLang="en-US"/>
              <a:pPr>
                <a:defRPr/>
              </a:pPr>
              <a:t>‹#›</a:t>
            </a:fld>
            <a:endParaRPr lang="en-US" altLang="en-US"/>
          </a:p>
        </p:txBody>
      </p:sp>
    </p:spTree>
    <p:extLst>
      <p:ext uri="{BB962C8B-B14F-4D97-AF65-F5344CB8AC3E}">
        <p14:creationId xmlns:p14="http://schemas.microsoft.com/office/powerpoint/2010/main" val="4241192970"/>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83">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p:cNvPicPr>
            <a:picLocks noChangeAspect="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600325" y="923925"/>
            <a:ext cx="3743325"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06D42B06-E11F-4CF4-861C-6F75C9981A28}"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25E5B78E-A1B7-403E-8E4D-07483E7EBD35}" type="slidenum">
              <a:rPr lang="en-US" altLang="en-US"/>
              <a:pPr>
                <a:defRPr/>
              </a:pPr>
              <a:t>‹#›</a:t>
            </a:fld>
            <a:endParaRPr lang="en-US" altLang="en-US"/>
          </a:p>
        </p:txBody>
      </p:sp>
    </p:spTree>
    <p:extLst>
      <p:ext uri="{BB962C8B-B14F-4D97-AF65-F5344CB8AC3E}">
        <p14:creationId xmlns:p14="http://schemas.microsoft.com/office/powerpoint/2010/main" val="2764860696"/>
      </p:ext>
    </p:extLst>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p:cNvPicPr>
          <p:nvPr userDrawn="1"/>
        </p:nvPicPr>
        <p:blipFill>
          <a:blip r:embed="rId4" cstate="print">
            <a:clrChange>
              <a:clrFrom>
                <a:srgbClr val="FFFFFF"/>
              </a:clrFrom>
              <a:clrTo>
                <a:srgbClr val="FFFFFF">
                  <a:alpha val="0"/>
                </a:srgbClr>
              </a:clrTo>
            </a:clrChange>
            <a:duotone>
              <a:srgbClr val="4F81BD">
                <a:shade val="45000"/>
                <a:satMod val="135000"/>
              </a:srgbClr>
              <a:prstClr val="white"/>
            </a:duotone>
            <a:extLst/>
          </a:blip>
          <a:stretch>
            <a:fillRect/>
          </a:stretch>
        </p:blipFill>
        <p:spPr>
          <a:xfrm>
            <a:off x="3605326" y="698984"/>
            <a:ext cx="5424375" cy="4068281"/>
          </a:xfrm>
          <a:prstGeom prst="rect">
            <a:avLst/>
          </a:prstGeom>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0074342E-9D0B-42B2-AF78-AD6FBE8016A0}"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0B9180CD-2810-4A29-B851-69ACBF8CB1DC}" type="slidenum">
              <a:rPr lang="en-US" altLang="en-US"/>
              <a:pPr>
                <a:defRPr/>
              </a:pPr>
              <a:t>‹#›</a:t>
            </a:fld>
            <a:endParaRPr lang="en-US" altLang="en-US"/>
          </a:p>
        </p:txBody>
      </p:sp>
    </p:spTree>
    <p:extLst>
      <p:ext uri="{BB962C8B-B14F-4D97-AF65-F5344CB8AC3E}">
        <p14:creationId xmlns:p14="http://schemas.microsoft.com/office/powerpoint/2010/main" val="3635464786"/>
      </p:ext>
    </p:extLst>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opic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Tree>
    <p:extLst>
      <p:ext uri="{BB962C8B-B14F-4D97-AF65-F5344CB8AC3E}">
        <p14:creationId xmlns:p14="http://schemas.microsoft.com/office/powerpoint/2010/main" val="3347424196"/>
      </p:ext>
    </p:extLst>
  </p:cSld>
  <p:clrMapOvr>
    <a:masterClrMapping/>
  </p:clrMapOvr>
  <p:transition spd="slow"/>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dirty="0">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Course </a:t>
            </a:r>
            <a:r>
              <a:rPr lang="en-US" sz="1200" dirty="0" err="1" smtClean="0">
                <a:solidFill>
                  <a:srgbClr val="0070C0"/>
                </a:solidFill>
                <a:latin typeface="Tahoma" panose="020B0604030504040204" pitchFamily="34" charset="0"/>
                <a:ea typeface="Tahoma" panose="020B0604030504040204" pitchFamily="34" charset="0"/>
                <a:cs typeface="Tahoma" panose="020B0604030504040204" pitchFamily="34" charset="0"/>
              </a:rPr>
              <a:t>Url</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9775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5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767264"/>
            <a:ext cx="2133600" cy="273844"/>
          </a:xfrm>
          <a:prstGeom prst="rect">
            <a:avLst/>
          </a:prstGeom>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3"/>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10" name="Rectangle 9"/>
          <p:cNvSpPr/>
          <p:nvPr userDrawn="1"/>
        </p:nvSpPr>
        <p:spPr>
          <a:xfrm>
            <a:off x="3282613" y="761226"/>
            <a:ext cx="2165978" cy="477054"/>
          </a:xfrm>
          <a:prstGeom prst="rect">
            <a:avLst/>
          </a:prstGeom>
        </p:spPr>
        <p:txBody>
          <a:bodyPr wrap="none">
            <a:spAutoFit/>
          </a:bodyPr>
          <a:lstStyle/>
          <a:p>
            <a:pPr defTabSz="685783"/>
            <a:r>
              <a:rPr lang="en-IN" sz="2500" b="1" dirty="0">
                <a:solidFill>
                  <a:srgbClr val="002060"/>
                </a:solidFill>
                <a:latin typeface="Castellar" pitchFamily="18" charset="0"/>
              </a:rPr>
              <a:t>Questions</a:t>
            </a:r>
          </a:p>
        </p:txBody>
      </p:sp>
      <p:sp>
        <p:nvSpPr>
          <p:cNvPr id="9"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54714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3971311" y="2574648"/>
            <a:ext cx="1304074" cy="584775"/>
          </a:xfrm>
          <a:prstGeom prst="rect">
            <a:avLst/>
          </a:prstGeom>
        </p:spPr>
        <p:txBody>
          <a:bodyPr wrap="square">
            <a:spAutoFit/>
          </a:bodyPr>
          <a:lstStyle/>
          <a:p>
            <a:pPr algn="ctr"/>
            <a:r>
              <a:rPr lang="en-IN" sz="3200" b="1" dirty="0" smtClean="0">
                <a:solidFill>
                  <a:srgbClr val="0070C0"/>
                </a:solidFill>
                <a:latin typeface="+mj-lt"/>
                <a:ea typeface="Tahoma" pitchFamily="34" charset="0"/>
                <a:cs typeface="Tahoma" pitchFamily="34" charset="0"/>
              </a:rPr>
              <a:t>DEMO</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13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46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13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06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13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image" Target="../media/image1.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theme" Target="../theme/theme2.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www.edureka.co/angular-js</a:t>
            </a: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32687"/>
      </p:ext>
    </p:extLst>
  </p:cSld>
  <p:clrMap bg1="lt1" tx1="dk1" bg2="lt2" tx2="dk2" accent1="accent1" accent2="accent2" accent3="accent3" accent4="accent4" accent5="accent5" accent6="accent6" hlink="hlink" folHlink="folHlink"/>
  <p:sldLayoutIdLst>
    <p:sldLayoutId id="2147483662" r:id="rId1"/>
    <p:sldLayoutId id="2147483669" r:id="rId2"/>
    <p:sldLayoutId id="2147483678" r:id="rId3"/>
    <p:sldLayoutId id="2147483663" r:id="rId4"/>
    <p:sldLayoutId id="2147483670" r:id="rId5"/>
    <p:sldLayoutId id="2147483674" r:id="rId6"/>
    <p:sldLayoutId id="2147483672" r:id="rId7"/>
    <p:sldLayoutId id="2147483675" r:id="rId8"/>
    <p:sldLayoutId id="2147483673" r:id="rId9"/>
    <p:sldLayoutId id="2147483671" r:id="rId10"/>
    <p:sldLayoutId id="2147483676" r:id="rId11"/>
    <p:sldLayoutId id="2147483679" r:id="rId12"/>
    <p:sldLayoutId id="2147483680" r:id="rId13"/>
    <p:sldLayoutId id="2147483677" r:id="rId14"/>
    <p:sldLayoutId id="2147483667" r:id="rId15"/>
    <p:sldLayoutId id="2147483668" r:id="rId16"/>
    <p:sldLayoutId id="2147483681" r:id="rId17"/>
    <p:sldLayoutId id="2147483682" r:id="rId18"/>
    <p:sldLayoutId id="2147483683" r:id="rId19"/>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userDrawn="1">
          <p15:clr>
            <a:srgbClr val="F26B43"/>
          </p15:clr>
        </p15:guide>
        <p15:guide id="2"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9"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www.edureka.co/angular-js</a:t>
            </a: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672719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p15:clr>
            <a:srgbClr val="F26B43"/>
          </p15:clr>
        </p15:guide>
        <p15:guide id="2"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ales@edureka.co" TargetMode="External"/><Relationship Id="rId2" Type="http://schemas.openxmlformats.org/officeDocument/2006/relationships/hyperlink" Target="http://www.edureka.co/angular-j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hyperlink" Target="mailto:sales@edureka.co" TargetMode="External"/><Relationship Id="rId2" Type="http://schemas.openxmlformats.org/officeDocument/2006/relationships/image" Target="../media/image35.jpeg"/><Relationship Id="rId1" Type="http://schemas.openxmlformats.org/officeDocument/2006/relationships/slideLayout" Target="../slideLayouts/slideLayout18.xml"/><Relationship Id="rId4" Type="http://schemas.openxmlformats.org/officeDocument/2006/relationships/hyperlink" Target="http://www.edureka.co/angular-j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1418" y="3073363"/>
            <a:ext cx="7620000" cy="738664"/>
          </a:xfrm>
          <a:prstGeom prst="rect">
            <a:avLst/>
          </a:prstGeom>
        </p:spPr>
        <p:txBody>
          <a:bodyPr wrap="square">
            <a:spAutoFit/>
          </a:bodyPr>
          <a:lstStyle/>
          <a:p>
            <a:pPr algn="ctr"/>
            <a:r>
              <a:rPr lang="en-US" sz="1400" dirty="0">
                <a:latin typeface="Tahoma" pitchFamily="34" charset="0"/>
                <a:ea typeface="Tahoma" pitchFamily="34" charset="0"/>
                <a:cs typeface="Tahoma" pitchFamily="34" charset="0"/>
              </a:rPr>
              <a:t>View </a:t>
            </a:r>
            <a:r>
              <a:rPr lang="en-US" sz="1400" dirty="0" smtClean="0">
                <a:latin typeface="Tahoma" pitchFamily="34" charset="0"/>
                <a:ea typeface="Tahoma" pitchFamily="34" charset="0"/>
                <a:cs typeface="Tahoma" pitchFamily="34" charset="0"/>
              </a:rPr>
              <a:t>AngularJS course details at </a:t>
            </a:r>
            <a:r>
              <a:rPr lang="en-US" sz="1400" dirty="0" smtClean="0">
                <a:latin typeface="Tahoma" pitchFamily="34" charset="0"/>
                <a:ea typeface="Tahoma" pitchFamily="34" charset="0"/>
                <a:cs typeface="Tahoma" pitchFamily="34" charset="0"/>
                <a:hlinkClick r:id="rId2"/>
              </a:rPr>
              <a:t>www.edureka.co/angular-js</a:t>
            </a:r>
            <a:endParaRPr lang="en-US" sz="1400" dirty="0">
              <a:latin typeface="Tahoma" pitchFamily="34" charset="0"/>
              <a:ea typeface="Tahoma" pitchFamily="34" charset="0"/>
              <a:cs typeface="Tahoma" pitchFamily="34" charset="0"/>
            </a:endParaRPr>
          </a:p>
          <a:p>
            <a:pPr algn="ctr"/>
            <a:endParaRPr lang="en-US" sz="1400" dirty="0" smtClean="0">
              <a:latin typeface="Tahoma" pitchFamily="34" charset="0"/>
              <a:ea typeface="Tahoma" pitchFamily="34" charset="0"/>
              <a:cs typeface="Tahoma" pitchFamily="34" charset="0"/>
            </a:endParaRPr>
          </a:p>
          <a:p>
            <a:pPr algn="ctr"/>
            <a:endParaRPr lang="en-US" sz="1400" dirty="0" smtClean="0">
              <a:latin typeface="Tahoma" pitchFamily="34" charset="0"/>
              <a:ea typeface="Tahoma" pitchFamily="34" charset="0"/>
              <a:cs typeface="Tahoma" pitchFamily="34" charset="0"/>
            </a:endParaRPr>
          </a:p>
        </p:txBody>
      </p:sp>
      <p:sp>
        <p:nvSpPr>
          <p:cNvPr id="6" name="TextBox 5"/>
          <p:cNvSpPr txBox="1"/>
          <p:nvPr/>
        </p:nvSpPr>
        <p:spPr>
          <a:xfrm>
            <a:off x="76200" y="3488862"/>
            <a:ext cx="5029200" cy="646331"/>
          </a:xfrm>
          <a:prstGeom prst="rect">
            <a:avLst/>
          </a:prstGeom>
          <a:noFill/>
        </p:spPr>
        <p:txBody>
          <a:bodyPr wrap="square" rtlCol="0">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For Queries :</a:t>
            </a:r>
          </a:p>
          <a:p>
            <a:pPr lvl="1"/>
            <a:r>
              <a:rPr lang="en-US" sz="1200" dirty="0" smtClean="0">
                <a:latin typeface="Tahoma" panose="020B0604030504040204" pitchFamily="34" charset="0"/>
                <a:ea typeface="Tahoma" panose="020B0604030504040204" pitchFamily="34" charset="0"/>
                <a:cs typeface="Tahoma" panose="020B0604030504040204" pitchFamily="34" charset="0"/>
              </a:rPr>
              <a:t>Post on Twitter @edurekaIN: </a:t>
            </a:r>
            <a:r>
              <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rPr>
              <a:t>#askEdureka</a:t>
            </a:r>
            <a:endPar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endParaRPr>
          </a:p>
          <a:p>
            <a:pPr lvl="1"/>
            <a:r>
              <a:rPr lang="en-US" sz="1200" dirty="0" smtClean="0">
                <a:latin typeface="Tahoma" panose="020B0604030504040204" pitchFamily="34" charset="0"/>
                <a:ea typeface="Tahoma" panose="020B0604030504040204" pitchFamily="34" charset="0"/>
                <a:cs typeface="Tahoma" panose="020B0604030504040204" pitchFamily="34" charset="0"/>
              </a:rPr>
              <a:t>Post on Facebook </a:t>
            </a:r>
            <a:r>
              <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rPr>
              <a:t>/edurekaIN</a:t>
            </a:r>
          </a:p>
        </p:txBody>
      </p:sp>
      <p:sp>
        <p:nvSpPr>
          <p:cNvPr id="7" name="TextBox 6"/>
          <p:cNvSpPr txBox="1"/>
          <p:nvPr/>
        </p:nvSpPr>
        <p:spPr>
          <a:xfrm>
            <a:off x="5772300" y="3488996"/>
            <a:ext cx="2619118" cy="830997"/>
          </a:xfrm>
          <a:prstGeom prst="rect">
            <a:avLst/>
          </a:prstGeom>
          <a:noFill/>
        </p:spPr>
        <p:txBody>
          <a:bodyPr wrap="square" rtlCol="0">
            <a:spAutoFit/>
          </a:bodyPr>
          <a:lstStyle/>
          <a:p>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more details please contact us: </a:t>
            </a:r>
          </a:p>
          <a:p>
            <a:r>
              <a:rPr lang="en-IN" sz="1200" dirty="0" smtClean="0">
                <a:latin typeface="Tahoma" panose="020B0604030504040204" pitchFamily="34" charset="0"/>
                <a:ea typeface="Tahoma" panose="020B0604030504040204" pitchFamily="34" charset="0"/>
                <a:cs typeface="Tahoma" panose="020B0604030504040204" pitchFamily="34" charset="0"/>
              </a:rPr>
              <a:t>US : 1800 275 9730 (toll free)</a:t>
            </a:r>
          </a:p>
          <a:p>
            <a:r>
              <a:rPr lang="en-IN" sz="1200" dirty="0" smtClean="0">
                <a:latin typeface="Tahoma" panose="020B0604030504040204" pitchFamily="34" charset="0"/>
                <a:ea typeface="Tahoma" panose="020B0604030504040204" pitchFamily="34" charset="0"/>
                <a:cs typeface="Tahoma" panose="020B0604030504040204" pitchFamily="34" charset="0"/>
              </a:rPr>
              <a:t>INDIA </a:t>
            </a:r>
            <a:r>
              <a:rPr lang="en-IN" sz="1200" dirty="0">
                <a:latin typeface="Tahoma" panose="020B0604030504040204" pitchFamily="34" charset="0"/>
                <a:ea typeface="Tahoma" panose="020B0604030504040204" pitchFamily="34" charset="0"/>
                <a:cs typeface="Tahoma" panose="020B0604030504040204" pitchFamily="34" charset="0"/>
              </a:rPr>
              <a:t>: +91 88808 62004</a:t>
            </a:r>
          </a:p>
          <a:p>
            <a:r>
              <a:rPr lang="en-IN" sz="1200" dirty="0">
                <a:latin typeface="Tahoma" panose="020B0604030504040204" pitchFamily="34" charset="0"/>
                <a:ea typeface="Tahoma" panose="020B0604030504040204" pitchFamily="34" charset="0"/>
                <a:cs typeface="Tahoma" panose="020B0604030504040204" pitchFamily="34" charset="0"/>
              </a:rPr>
              <a:t>Email </a:t>
            </a:r>
            <a:r>
              <a:rPr lang="en-IN" sz="1200" dirty="0" smtClean="0">
                <a:latin typeface="Tahoma" panose="020B0604030504040204" pitchFamily="34" charset="0"/>
                <a:ea typeface="Tahoma" panose="020B0604030504040204" pitchFamily="34" charset="0"/>
                <a:cs typeface="Tahoma" panose="020B0604030504040204" pitchFamily="34" charset="0"/>
              </a:rPr>
              <a:t>us </a:t>
            </a:r>
            <a:r>
              <a:rPr lang="en-IN" sz="1200" dirty="0">
                <a:latin typeface="Tahoma" panose="020B0604030504040204" pitchFamily="34" charset="0"/>
                <a:ea typeface="Tahoma" panose="020B0604030504040204" pitchFamily="34" charset="0"/>
                <a:cs typeface="Tahoma" panose="020B0604030504040204" pitchFamily="34" charset="0"/>
              </a:rPr>
              <a:t>: </a:t>
            </a:r>
            <a:r>
              <a:rPr lang="en-IN" sz="1200" dirty="0" smtClean="0">
                <a:latin typeface="Tahoma" panose="020B0604030504040204" pitchFamily="34" charset="0"/>
                <a:ea typeface="Tahoma" panose="020B0604030504040204" pitchFamily="34" charset="0"/>
                <a:cs typeface="Tahoma" panose="020B0604030504040204" pitchFamily="34" charset="0"/>
                <a:hlinkClick r:id="rId3"/>
              </a:rPr>
              <a:t>sales@edureka.co</a:t>
            </a: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417255" y="2796230"/>
            <a:ext cx="8464516" cy="369332"/>
          </a:xfrm>
          <a:prstGeom prst="rect">
            <a:avLst/>
          </a:prstGeom>
          <a:noFill/>
        </p:spPr>
        <p:txBody>
          <a:bodyPr wrap="square" rtlCol="0">
            <a:spAutoFit/>
          </a:bodyPr>
          <a:lstStyle/>
          <a:p>
            <a:pPr algn="ctr"/>
            <a:r>
              <a:rPr lang="en-IN" sz="1800" b="1" dirty="0">
                <a:latin typeface="Castellar" panose="020A0402060406010301" pitchFamily="18" charset="0"/>
              </a:rPr>
              <a:t>AngularJS : </a:t>
            </a:r>
            <a:r>
              <a:rPr lang="en-IN" sz="1800" b="1" dirty="0" err="1">
                <a:latin typeface="Castellar" panose="020A0402060406010301" pitchFamily="18" charset="0"/>
              </a:rPr>
              <a:t>Superheroic</a:t>
            </a:r>
            <a:r>
              <a:rPr lang="en-IN" sz="1800" b="1" dirty="0">
                <a:latin typeface="Castellar" panose="020A0402060406010301" pitchFamily="18" charset="0"/>
              </a:rPr>
              <a:t> JavaScript MVW Framework</a:t>
            </a:r>
          </a:p>
        </p:txBody>
      </p:sp>
    </p:spTree>
    <p:extLst>
      <p:ext uri="{BB962C8B-B14F-4D97-AF65-F5344CB8AC3E}">
        <p14:creationId xmlns:p14="http://schemas.microsoft.com/office/powerpoint/2010/main" val="1445930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483" y="1285910"/>
            <a:ext cx="1916272" cy="304800"/>
          </a:xfrm>
          <a:prstGeom prst="rect">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585482" y="917610"/>
            <a:ext cx="2065251" cy="1938992"/>
          </a:xfrm>
          <a:prstGeom prst="rect">
            <a:avLst/>
          </a:prstGeom>
          <a:noFill/>
        </p:spPr>
        <p:txBody>
          <a:bodyPr wrap="square" rtlCol="0">
            <a:spAutoFit/>
          </a:bodyPr>
          <a:lstStyle/>
          <a:p>
            <a:pPr marL="171450" indent="-1714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More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control</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Simplicity</a:t>
            </a:r>
          </a:p>
          <a:p>
            <a:pPr marL="171450" indent="-171450" algn="just">
              <a:buFont typeface="Symbol" panose="05050102010706020507" pitchFamily="18" charset="2"/>
              <a:buChar char="®"/>
            </a:pPr>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Testing</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Flexible and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Extensible</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Popularity</a:t>
            </a:r>
          </a:p>
          <a:p>
            <a:pPr algn="just"/>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angle 14"/>
          <p:cNvSpPr/>
          <p:nvPr/>
        </p:nvSpPr>
        <p:spPr>
          <a:xfrm>
            <a:off x="2120753" y="917610"/>
            <a:ext cx="6673925" cy="1200329"/>
          </a:xfrm>
          <a:prstGeom prst="rect">
            <a:avLst/>
          </a:prstGeom>
        </p:spPr>
        <p:txBody>
          <a:bodyPr wrap="square">
            <a:spAutoFit/>
          </a:bodyPr>
          <a:lstStyle/>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AngularJS is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clean</a:t>
            </a:r>
            <a:r>
              <a:rPr lang="en-US" sz="1200" dirty="0">
                <a:latin typeface="Tahoma" panose="020B0604030504040204" pitchFamily="34" charset="0"/>
                <a:ea typeface="Tahoma" panose="020B0604030504040204" pitchFamily="34" charset="0"/>
                <a:cs typeface="Tahoma" panose="020B0604030504040204" pitchFamily="34" charset="0"/>
              </a:rPr>
              <a:t> and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easy</a:t>
            </a:r>
            <a:r>
              <a:rPr lang="en-US" sz="1200" dirty="0">
                <a:latin typeface="Tahoma" panose="020B0604030504040204" pitchFamily="34" charset="0"/>
                <a:ea typeface="Tahoma" panose="020B0604030504040204" pitchFamily="34" charset="0"/>
                <a:cs typeface="Tahoma" panose="020B0604030504040204" pitchFamily="34" charset="0"/>
              </a:rPr>
              <a:t> to use</a:t>
            </a:r>
          </a:p>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The main objective of AngularJS is to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simplify</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web</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development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experience</a:t>
            </a:r>
          </a:p>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AngularJS in spite of it being heavy duty capabilities makes it look so uncomplicated and </a:t>
            </a:r>
            <a:r>
              <a:rPr lang="en-US" sz="1200" dirty="0" smtClean="0">
                <a:latin typeface="Tahoma" panose="020B0604030504040204" pitchFamily="34" charset="0"/>
                <a:ea typeface="Tahoma" panose="020B0604030504040204" pitchFamily="34" charset="0"/>
                <a:cs typeface="Tahoma" panose="020B0604030504040204" pitchFamily="34" charset="0"/>
              </a:rPr>
              <a:t>easy</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p:cNvSpPr txBox="1">
            <a:spLocks/>
          </p:cNvSpPr>
          <p:nvPr/>
        </p:nvSpPr>
        <p:spPr>
          <a:xfrm>
            <a:off x="445928" y="154425"/>
            <a:ext cx="5497672" cy="436125"/>
          </a:xfrm>
          <a:prstGeom prst="rect">
            <a:avLst/>
          </a:prstGeom>
        </p:spPr>
        <p:txBody>
          <a:bodyPr>
            <a:noAutofit/>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algn="l"/>
            <a:r>
              <a:rPr lang="en-US" sz="2600" dirty="0">
                <a:solidFill>
                  <a:srgbClr val="262626"/>
                </a:solidFill>
              </a:rPr>
              <a:t>Why You Should Learn AngularJS? </a:t>
            </a:r>
          </a:p>
        </p:txBody>
      </p:sp>
    </p:spTree>
    <p:extLst>
      <p:ext uri="{BB962C8B-B14F-4D97-AF65-F5344CB8AC3E}">
        <p14:creationId xmlns:p14="http://schemas.microsoft.com/office/powerpoint/2010/main" val="313340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487" y="1654209"/>
            <a:ext cx="1916272" cy="304800"/>
          </a:xfrm>
          <a:prstGeom prst="rect">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585482" y="917610"/>
            <a:ext cx="2096073" cy="1938992"/>
          </a:xfrm>
          <a:prstGeom prst="rect">
            <a:avLst/>
          </a:prstGeom>
          <a:noFill/>
        </p:spPr>
        <p:txBody>
          <a:bodyPr wrap="square" rtlCol="0">
            <a:spAutoFit/>
          </a:bodyPr>
          <a:lstStyle/>
          <a:p>
            <a:pPr marL="171450" indent="-1714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More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control</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Simplicity</a:t>
            </a:r>
          </a:p>
          <a:p>
            <a:pPr marL="171450" indent="-171450" algn="just">
              <a:buFont typeface="Symbol" panose="05050102010706020507" pitchFamily="18" charset="2"/>
              <a:buChar char="®"/>
            </a:pPr>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Testing</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Flexible and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Extensible</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Popularity</a:t>
            </a:r>
          </a:p>
          <a:p>
            <a:pPr algn="just"/>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2120753" y="917610"/>
            <a:ext cx="6673925" cy="1477328"/>
          </a:xfrm>
          <a:prstGeom prst="rect">
            <a:avLst/>
          </a:prstGeom>
        </p:spPr>
        <p:txBody>
          <a:bodyPr wrap="square">
            <a:spAutoFit/>
          </a:bodyPr>
          <a:lstStyle/>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The main focus of AngularJS is to be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testable</a:t>
            </a:r>
          </a:p>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AngularJS takes out the difficulty of unit testing of the codes, with the help of MVC framework and efficient development methods</a:t>
            </a:r>
          </a:p>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This tool also includes an end-to-end scenario runner for automated unit testing scripts with minimum code</a:t>
            </a:r>
          </a:p>
        </p:txBody>
      </p:sp>
      <p:sp>
        <p:nvSpPr>
          <p:cNvPr id="6" name="Title 1"/>
          <p:cNvSpPr txBox="1">
            <a:spLocks/>
          </p:cNvSpPr>
          <p:nvPr/>
        </p:nvSpPr>
        <p:spPr>
          <a:xfrm>
            <a:off x="445928" y="154425"/>
            <a:ext cx="5497672" cy="436125"/>
          </a:xfrm>
          <a:prstGeom prst="rect">
            <a:avLst/>
          </a:prstGeom>
        </p:spPr>
        <p:txBody>
          <a:bodyPr>
            <a:noAutofit/>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algn="l"/>
            <a:r>
              <a:rPr lang="en-US" sz="2600" dirty="0">
                <a:solidFill>
                  <a:srgbClr val="262626"/>
                </a:solidFill>
              </a:rPr>
              <a:t>Why You Should Learn AngularJS? </a:t>
            </a:r>
          </a:p>
        </p:txBody>
      </p:sp>
    </p:spTree>
    <p:extLst>
      <p:ext uri="{BB962C8B-B14F-4D97-AF65-F5344CB8AC3E}">
        <p14:creationId xmlns:p14="http://schemas.microsoft.com/office/powerpoint/2010/main" val="3521740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487" y="1997108"/>
            <a:ext cx="1916272" cy="304800"/>
          </a:xfrm>
          <a:prstGeom prst="rect">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585482" y="917610"/>
            <a:ext cx="2054976" cy="1938992"/>
          </a:xfrm>
          <a:prstGeom prst="rect">
            <a:avLst/>
          </a:prstGeom>
          <a:noFill/>
        </p:spPr>
        <p:txBody>
          <a:bodyPr wrap="square" rtlCol="0">
            <a:spAutoFit/>
          </a:bodyPr>
          <a:lstStyle/>
          <a:p>
            <a:pPr marL="171450" indent="-1714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More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control</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Simplicity</a:t>
            </a:r>
          </a:p>
          <a:p>
            <a:pPr marL="171450" indent="-171450" algn="just">
              <a:buFont typeface="Symbol" panose="05050102010706020507" pitchFamily="18" charset="2"/>
              <a:buChar char="®"/>
            </a:pPr>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Testing</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Flexible</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and</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Extensible</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Popularity</a:t>
            </a:r>
          </a:p>
          <a:p>
            <a:pPr algn="just"/>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2120753" y="917610"/>
            <a:ext cx="6673925" cy="1754326"/>
          </a:xfrm>
          <a:prstGeom prst="rect">
            <a:avLst/>
          </a:prstGeom>
        </p:spPr>
        <p:txBody>
          <a:bodyPr wrap="square">
            <a:spAutoFit/>
          </a:bodyPr>
          <a:lstStyle/>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AngularJS is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very</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accommodating</a:t>
            </a:r>
            <a:r>
              <a:rPr lang="en-US" sz="1200" dirty="0">
                <a:latin typeface="Tahoma" panose="020B0604030504040204" pitchFamily="34" charset="0"/>
                <a:ea typeface="Tahoma" panose="020B0604030504040204" pitchFamily="34" charset="0"/>
                <a:cs typeface="Tahoma" panose="020B0604030504040204" pitchFamily="34" charset="0"/>
              </a:rPr>
              <a:t> when it comes to integrating with the existing technology </a:t>
            </a:r>
            <a:r>
              <a:rPr lang="en-US" sz="1200" dirty="0" smtClean="0">
                <a:latin typeface="Tahoma" panose="020B0604030504040204" pitchFamily="34" charset="0"/>
                <a:ea typeface="Tahoma" panose="020B0604030504040204" pitchFamily="34" charset="0"/>
                <a:cs typeface="Tahoma" panose="020B0604030504040204" pitchFamily="34" charset="0"/>
              </a:rPr>
              <a:t>stack</a:t>
            </a:r>
            <a:endParaRPr lang="en-US" sz="1200" dirty="0">
              <a:latin typeface="Tahoma" panose="020B0604030504040204" pitchFamily="34" charset="0"/>
              <a:ea typeface="Tahoma" panose="020B0604030504040204" pitchFamily="34" charset="0"/>
              <a:cs typeface="Tahoma" panose="020B0604030504040204" pitchFamily="34" charset="0"/>
            </a:endParaRPr>
          </a:p>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As a </a:t>
            </a:r>
            <a:r>
              <a:rPr lang="en-US" sz="1200" dirty="0" err="1">
                <a:latin typeface="Tahoma" panose="020B0604030504040204" pitchFamily="34" charset="0"/>
                <a:ea typeface="Tahoma" panose="020B0604030504040204" pitchFamily="34" charset="0"/>
                <a:cs typeface="Tahoma" panose="020B0604030504040204" pitchFamily="34" charset="0"/>
              </a:rPr>
              <a:t>Javascript</a:t>
            </a:r>
            <a:r>
              <a:rPr lang="en-US" sz="1200" dirty="0">
                <a:latin typeface="Tahoma" panose="020B0604030504040204" pitchFamily="34" charset="0"/>
                <a:ea typeface="Tahoma" panose="020B0604030504040204" pitchFamily="34" charset="0"/>
                <a:cs typeface="Tahoma" panose="020B0604030504040204" pitchFamily="34" charset="0"/>
              </a:rPr>
              <a:t> client-side tool, it can be used with any server-side technology that is in </a:t>
            </a:r>
            <a:r>
              <a:rPr lang="en-US" sz="1200" dirty="0" smtClean="0">
                <a:latin typeface="Tahoma" panose="020B0604030504040204" pitchFamily="34" charset="0"/>
                <a:ea typeface="Tahoma" panose="020B0604030504040204" pitchFamily="34" charset="0"/>
                <a:cs typeface="Tahoma" panose="020B0604030504040204" pitchFamily="34" charset="0"/>
              </a:rPr>
              <a:t>use</a:t>
            </a:r>
            <a:endParaRPr lang="en-US" sz="1200" dirty="0">
              <a:latin typeface="Tahoma" panose="020B0604030504040204" pitchFamily="34" charset="0"/>
              <a:ea typeface="Tahoma" panose="020B0604030504040204" pitchFamily="34" charset="0"/>
              <a:cs typeface="Tahoma" panose="020B0604030504040204" pitchFamily="34" charset="0"/>
            </a:endParaRPr>
          </a:p>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It also gets along with other client-side technologies, and can be customized in such a way that it is not interfering with the existent </a:t>
            </a:r>
            <a:r>
              <a:rPr lang="en-US" sz="1200" dirty="0" smtClean="0">
                <a:latin typeface="Tahoma" panose="020B0604030504040204" pitchFamily="34" charset="0"/>
                <a:ea typeface="Tahoma" panose="020B0604030504040204" pitchFamily="34" charset="0"/>
                <a:cs typeface="Tahoma" panose="020B0604030504040204" pitchFamily="34" charset="0"/>
              </a:rPr>
              <a:t>setup</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p:cNvSpPr txBox="1">
            <a:spLocks/>
          </p:cNvSpPr>
          <p:nvPr/>
        </p:nvSpPr>
        <p:spPr>
          <a:xfrm>
            <a:off x="445928" y="154425"/>
            <a:ext cx="5497672" cy="436125"/>
          </a:xfrm>
          <a:prstGeom prst="rect">
            <a:avLst/>
          </a:prstGeom>
        </p:spPr>
        <p:txBody>
          <a:bodyPr>
            <a:noAutofit/>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algn="l"/>
            <a:r>
              <a:rPr lang="en-US" sz="2600" dirty="0">
                <a:solidFill>
                  <a:srgbClr val="262626"/>
                </a:solidFill>
              </a:rPr>
              <a:t>Why You Should Learn AngularJS? </a:t>
            </a:r>
          </a:p>
        </p:txBody>
      </p:sp>
    </p:spTree>
    <p:extLst>
      <p:ext uri="{BB962C8B-B14F-4D97-AF65-F5344CB8AC3E}">
        <p14:creationId xmlns:p14="http://schemas.microsoft.com/office/powerpoint/2010/main" val="3027113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483" y="2374859"/>
            <a:ext cx="1916272" cy="304800"/>
          </a:xfrm>
          <a:prstGeom prst="rect">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585482" y="917610"/>
            <a:ext cx="2024154" cy="1938992"/>
          </a:xfrm>
          <a:prstGeom prst="rect">
            <a:avLst/>
          </a:prstGeom>
          <a:noFill/>
        </p:spPr>
        <p:txBody>
          <a:bodyPr wrap="square" rtlCol="0">
            <a:spAutoFit/>
          </a:bodyPr>
          <a:lstStyle/>
          <a:p>
            <a:pPr marL="171450" indent="-1714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More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control</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Simplicity</a:t>
            </a:r>
          </a:p>
          <a:p>
            <a:pPr marL="171450" indent="-171450" algn="just">
              <a:buFont typeface="Symbol" panose="05050102010706020507" pitchFamily="18" charset="2"/>
              <a:buChar char="®"/>
            </a:pPr>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Testing</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Flexible and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Extensible</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Popularity</a:t>
            </a:r>
          </a:p>
          <a:p>
            <a:pPr algn="just"/>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2120753" y="917610"/>
            <a:ext cx="6468443" cy="1477328"/>
          </a:xfrm>
          <a:prstGeom prst="rect">
            <a:avLst/>
          </a:prstGeom>
        </p:spPr>
        <p:txBody>
          <a:bodyPr wrap="square">
            <a:spAutoFit/>
          </a:bodyPr>
          <a:lstStyle/>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AngularJS has been widely used since 2010 and its usage and popularity continues to grow</a:t>
            </a:r>
          </a:p>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Numerous Fortune 500 companies along with startups are implementing AngularJS</a:t>
            </a:r>
          </a:p>
          <a:p>
            <a:pPr marL="628650" lvl="1" indent="-171450">
              <a:lnSpc>
                <a:spcPct val="150000"/>
              </a:lnSpc>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The demand for AngularJS has become so high that it has become an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essential</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skill</a:t>
            </a:r>
            <a:r>
              <a:rPr lang="en-US" sz="1200" dirty="0">
                <a:latin typeface="Tahoma" panose="020B0604030504040204" pitchFamily="34" charset="0"/>
                <a:ea typeface="Tahoma" panose="020B0604030504040204" pitchFamily="34" charset="0"/>
                <a:cs typeface="Tahoma" panose="020B0604030504040204" pitchFamily="34" charset="0"/>
              </a:rPr>
              <a:t> for </a:t>
            </a:r>
            <a:r>
              <a:rPr lang="en-US" sz="1200" dirty="0" smtClean="0">
                <a:latin typeface="Tahoma" panose="020B0604030504040204" pitchFamily="34" charset="0"/>
                <a:ea typeface="Tahoma" panose="020B0604030504040204" pitchFamily="34" charset="0"/>
                <a:cs typeface="Tahoma" panose="020B0604030504040204" pitchFamily="34" charset="0"/>
              </a:rPr>
              <a:t>Developers</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p:cNvSpPr txBox="1">
            <a:spLocks/>
          </p:cNvSpPr>
          <p:nvPr/>
        </p:nvSpPr>
        <p:spPr>
          <a:xfrm>
            <a:off x="445928" y="154425"/>
            <a:ext cx="5497672" cy="436125"/>
          </a:xfrm>
          <a:prstGeom prst="rect">
            <a:avLst/>
          </a:prstGeom>
        </p:spPr>
        <p:txBody>
          <a:bodyPr>
            <a:noAutofit/>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algn="l"/>
            <a:r>
              <a:rPr lang="en-US" sz="2600" dirty="0">
                <a:solidFill>
                  <a:srgbClr val="262626"/>
                </a:solidFill>
              </a:rPr>
              <a:t>Why You Should Learn AngularJS? </a:t>
            </a:r>
          </a:p>
        </p:txBody>
      </p:sp>
    </p:spTree>
    <p:extLst>
      <p:ext uri="{BB962C8B-B14F-4D97-AF65-F5344CB8AC3E}">
        <p14:creationId xmlns:p14="http://schemas.microsoft.com/office/powerpoint/2010/main" val="2283193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smtClean="0"/>
              <a:t>Features of AngularJS</a:t>
            </a:r>
            <a:endParaRPr lang="en-US" dirty="0"/>
          </a:p>
        </p:txBody>
      </p:sp>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b="27051"/>
          <a:stretch/>
        </p:blipFill>
        <p:spPr>
          <a:xfrm>
            <a:off x="2855291" y="771511"/>
            <a:ext cx="3433417" cy="3600478"/>
          </a:xfrm>
          <a:prstGeom prst="rect">
            <a:avLst/>
          </a:prstGeom>
        </p:spPr>
      </p:pic>
      <p:pic>
        <p:nvPicPr>
          <p:cNvPr id="38" name="Picture 37"/>
          <p:cNvPicPr>
            <a:picLocks noChangeAspect="1"/>
          </p:cNvPicPr>
          <p:nvPr/>
        </p:nvPicPr>
        <p:blipFill rotWithShape="1">
          <a:blip r:embed="rId2">
            <a:extLst>
              <a:ext uri="{28A0092B-C50C-407E-A947-70E740481C1C}">
                <a14:useLocalDpi xmlns:a14="http://schemas.microsoft.com/office/drawing/2010/main" val="0"/>
              </a:ext>
            </a:extLst>
          </a:blip>
          <a:srcRect t="73255" b="193"/>
          <a:stretch/>
        </p:blipFill>
        <p:spPr>
          <a:xfrm>
            <a:off x="3278212" y="4146346"/>
            <a:ext cx="2587576" cy="997154"/>
          </a:xfrm>
          <a:prstGeom prst="rect">
            <a:avLst/>
          </a:prstGeom>
        </p:spPr>
      </p:pic>
    </p:spTree>
    <p:extLst>
      <p:ext uri="{BB962C8B-B14F-4D97-AF65-F5344CB8AC3E}">
        <p14:creationId xmlns:p14="http://schemas.microsoft.com/office/powerpoint/2010/main" val="1986100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7748" y="867524"/>
            <a:ext cx="4926769" cy="2123658"/>
          </a:xfrm>
          <a:prstGeom prst="rect">
            <a:avLst/>
          </a:prstGeom>
          <a:noFill/>
        </p:spPr>
        <p:txBody>
          <a:bodyPr wrap="square" rtlCol="0">
            <a:spAutoFit/>
          </a:bodyPr>
          <a:lstStyle/>
          <a:p>
            <a:pPr defTabSz="685783"/>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The MVC pattern separates the application into 3 concerns</a:t>
            </a:r>
          </a:p>
          <a:p>
            <a:pPr defTabSz="685783"/>
            <a:endPar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Clr>
                <a:srgbClr val="0070C0"/>
              </a:buClr>
              <a:buFont typeface="Symbol" panose="05050102010706020507" pitchFamily="18" charset="2"/>
              <a:buChar cha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Model: </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The model is responsible for all behaviour and data of the application. It is responsible for managing data, this included all creation, retrieval, update and delete of data</a:t>
            </a:r>
          </a:p>
          <a:p>
            <a:pPr marL="171450" indent="-171450" defTabSz="685783">
              <a:buFont typeface="Symbol" panose="05050102010706020507" pitchFamily="18" charset="2"/>
              <a:buChar char="®"/>
            </a:pPr>
            <a:endPar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Clr>
                <a:srgbClr val="0070C0"/>
              </a:buClr>
              <a:buFont typeface="Symbol" panose="05050102010706020507" pitchFamily="18" charset="2"/>
              <a:buChar cha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View: </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This layer is responsible for the presentation of data and user interaction</a:t>
            </a:r>
          </a:p>
          <a:p>
            <a:pPr marL="171450" indent="-171450" defTabSz="685783">
              <a:buFont typeface="Symbol" panose="05050102010706020507" pitchFamily="18" charset="2"/>
              <a:buChar char="®"/>
            </a:pPr>
            <a:endPar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Clr>
                <a:srgbClr val="0070C0"/>
              </a:buClr>
              <a:buFont typeface="Symbol" panose="05050102010706020507" pitchFamily="18" charset="2"/>
              <a:buChar cha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Controller: </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This component handles the interaction between the View and the Model</a:t>
            </a:r>
          </a:p>
        </p:txBody>
      </p:sp>
      <p:grpSp>
        <p:nvGrpSpPr>
          <p:cNvPr id="2" name="Group 1"/>
          <p:cNvGrpSpPr/>
          <p:nvPr/>
        </p:nvGrpSpPr>
        <p:grpSpPr>
          <a:xfrm>
            <a:off x="5875600" y="1101845"/>
            <a:ext cx="2752163" cy="2055237"/>
            <a:chOff x="5875600" y="1101845"/>
            <a:chExt cx="2752163" cy="2055237"/>
          </a:xfrm>
        </p:grpSpPr>
        <p:sp>
          <p:nvSpPr>
            <p:cNvPr id="4" name="Rounded Rectangle 3"/>
            <p:cNvSpPr/>
            <p:nvPr/>
          </p:nvSpPr>
          <p:spPr>
            <a:xfrm>
              <a:off x="6311029" y="1101845"/>
              <a:ext cx="1680760" cy="57476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Controller</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6" name="Rounded Rectangle 5"/>
            <p:cNvSpPr/>
            <p:nvPr/>
          </p:nvSpPr>
          <p:spPr>
            <a:xfrm>
              <a:off x="5875600" y="2678111"/>
              <a:ext cx="1071154" cy="4789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Model</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18" name="Rounded Rectangle 17"/>
            <p:cNvSpPr/>
            <p:nvPr/>
          </p:nvSpPr>
          <p:spPr>
            <a:xfrm>
              <a:off x="7556609" y="2678111"/>
              <a:ext cx="1071154" cy="4789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View</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cxnSp>
          <p:nvCxnSpPr>
            <p:cNvPr id="9" name="Straight Arrow Connector 8"/>
            <p:cNvCxnSpPr/>
            <p:nvPr/>
          </p:nvCxnSpPr>
          <p:spPr>
            <a:xfrm flipH="1" flipV="1">
              <a:off x="7463152" y="1676611"/>
              <a:ext cx="470268" cy="1001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rot="20053062">
              <a:off x="7439518" y="1823909"/>
              <a:ext cx="353943" cy="910009"/>
            </a:xfrm>
            <a:prstGeom prst="rect">
              <a:avLst/>
            </a:prstGeom>
            <a:noFill/>
          </p:spPr>
          <p:txBody>
            <a:bodyPr vert="vert" wrap="square" rtlCol="0">
              <a:spAutoFit/>
            </a:bodyPr>
            <a:lstStyle/>
            <a:p>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User action</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cxnSp>
          <p:nvCxnSpPr>
            <p:cNvPr id="23" name="Straight Arrow Connector 22"/>
            <p:cNvCxnSpPr/>
            <p:nvPr/>
          </p:nvCxnSpPr>
          <p:spPr>
            <a:xfrm>
              <a:off x="7695691" y="1676611"/>
              <a:ext cx="478969" cy="1001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rot="20053062">
              <a:off x="7857657" y="1805863"/>
              <a:ext cx="353943" cy="536365"/>
            </a:xfrm>
            <a:prstGeom prst="rect">
              <a:avLst/>
            </a:prstGeom>
            <a:noFill/>
          </p:spPr>
          <p:txBody>
            <a:bodyPr vert="vert" wrap="none" rtlCol="0">
              <a:spAutoFit/>
            </a:bodyPr>
            <a:lstStyle/>
            <a:p>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Update</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cxnSp>
          <p:nvCxnSpPr>
            <p:cNvPr id="27" name="Straight Arrow Connector 26"/>
            <p:cNvCxnSpPr/>
            <p:nvPr/>
          </p:nvCxnSpPr>
          <p:spPr>
            <a:xfrm flipH="1">
              <a:off x="6119418" y="1676609"/>
              <a:ext cx="398114" cy="10058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V="1">
              <a:off x="6358914" y="1676609"/>
              <a:ext cx="361406" cy="10015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rot="17418059">
              <a:off x="5890255" y="1948571"/>
              <a:ext cx="628698" cy="261610"/>
            </a:xfrm>
            <a:prstGeom prst="rect">
              <a:avLst/>
            </a:prstGeom>
            <a:noFill/>
          </p:spPr>
          <p:txBody>
            <a:bodyPr wrap="none" rtlCol="0">
              <a:spAutoFit/>
            </a:bodyPr>
            <a:lstStyle/>
            <a:p>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Update</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37" name="TextBox 36"/>
            <p:cNvSpPr txBox="1"/>
            <p:nvPr/>
          </p:nvSpPr>
          <p:spPr>
            <a:xfrm rot="17418059">
              <a:off x="6376555" y="2086610"/>
              <a:ext cx="550151" cy="261610"/>
            </a:xfrm>
            <a:prstGeom prst="rect">
              <a:avLst/>
            </a:prstGeom>
            <a:noFill/>
          </p:spPr>
          <p:txBody>
            <a:bodyPr wrap="none" rtlCol="0">
              <a:spAutoFit/>
            </a:bodyPr>
            <a:lstStyle/>
            <a:p>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Notify</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grpSp>
      <p:sp>
        <p:nvSpPr>
          <p:cNvPr id="16"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a:solidFill>
                  <a:srgbClr val="262626"/>
                </a:solidFill>
              </a:rPr>
              <a:t>JavaScript MVC framework</a:t>
            </a:r>
          </a:p>
        </p:txBody>
      </p:sp>
    </p:spTree>
    <p:extLst>
      <p:ext uri="{BB962C8B-B14F-4D97-AF65-F5344CB8AC3E}">
        <p14:creationId xmlns:p14="http://schemas.microsoft.com/office/powerpoint/2010/main" val="2548487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7296" y="867524"/>
            <a:ext cx="8227669" cy="1200329"/>
          </a:xfrm>
          <a:prstGeom prst="rect">
            <a:avLst/>
          </a:prstGeom>
          <a:noFill/>
        </p:spPr>
        <p:txBody>
          <a:bodyPr wrap="square" rtlCol="0">
            <a:spAutoFit/>
          </a:bodyPr>
          <a:lstStyle/>
          <a:p>
            <a:pPr>
              <a:lnSpc>
                <a:spcPct val="150000"/>
              </a:lnSpc>
            </a:pP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Separating </a:t>
            </a:r>
            <a:r>
              <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Model from View (that is, separating data representation from presentation</a:t>
            </a: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a:t>
            </a:r>
            <a:endPar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Font typeface="Symbol" panose="05050102010706020507" pitchFamily="18" charset="2"/>
              <a:buChar char="®"/>
            </a:pP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Easy </a:t>
            </a:r>
            <a:r>
              <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to add multiple data presentations for </a:t>
            </a: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the </a:t>
            </a:r>
            <a:r>
              <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same </a:t>
            </a: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data</a:t>
            </a:r>
            <a:endPar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Font typeface="Symbol" panose="05050102010706020507" pitchFamily="18" charset="2"/>
              <a:buChar char="®"/>
            </a:pP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Facilitates </a:t>
            </a:r>
            <a:r>
              <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adding new types of data </a:t>
            </a: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presentation </a:t>
            </a:r>
            <a:r>
              <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as technology </a:t>
            </a: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develops</a:t>
            </a:r>
            <a:endPar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Font typeface="Symbol" panose="05050102010706020507" pitchFamily="18" charset="2"/>
              <a:buChar char="®"/>
            </a:pP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Model </a:t>
            </a:r>
            <a:r>
              <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and View components can vary </a:t>
            </a: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independently </a:t>
            </a:r>
            <a:r>
              <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enhancing maintainability</a:t>
            </a: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a:t>
            </a:r>
            <a:r>
              <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extensibility, and </a:t>
            </a:r>
            <a:r>
              <a:rPr lang="en-US"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testability</a:t>
            </a:r>
            <a:endParaRPr lang="en-US" altLang="en-US"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a:solidFill>
                  <a:srgbClr val="262626"/>
                </a:solidFill>
              </a:rPr>
              <a:t>Advantages of MVC</a:t>
            </a:r>
          </a:p>
        </p:txBody>
      </p:sp>
    </p:spTree>
    <p:extLst>
      <p:ext uri="{BB962C8B-B14F-4D97-AF65-F5344CB8AC3E}">
        <p14:creationId xmlns:p14="http://schemas.microsoft.com/office/powerpoint/2010/main" val="1210492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88213" y="1322451"/>
            <a:ext cx="1280160" cy="3317965"/>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1279801" y="1940759"/>
            <a:ext cx="940526" cy="44413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Static</a:t>
            </a:r>
          </a:p>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DOM</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1279801" y="3817820"/>
            <a:ext cx="940526" cy="44413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Dynamic</a:t>
            </a:r>
          </a:p>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DOM</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7" name="Rounded Rectangle 6"/>
          <p:cNvSpPr/>
          <p:nvPr/>
        </p:nvSpPr>
        <p:spPr>
          <a:xfrm>
            <a:off x="2917365" y="1884153"/>
            <a:ext cx="1271451" cy="55734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DOM Content Load Event</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8" name="Rounded Rectangle 7"/>
          <p:cNvSpPr/>
          <p:nvPr/>
        </p:nvSpPr>
        <p:spPr>
          <a:xfrm>
            <a:off x="4467305" y="1367246"/>
            <a:ext cx="3988718" cy="3230879"/>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5360102" y="1994802"/>
            <a:ext cx="2307772" cy="33092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rPr>
              <a:t>n</a:t>
            </a: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g-app=“application name”</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5360102" y="2592465"/>
            <a:ext cx="2307772" cy="33092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$injector</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4983387" y="3148581"/>
            <a:ext cx="1332457" cy="33092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$compile</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11"/>
          <p:cNvSpPr/>
          <p:nvPr/>
        </p:nvSpPr>
        <p:spPr>
          <a:xfrm>
            <a:off x="6831926" y="3148581"/>
            <a:ext cx="1332457" cy="33092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$rootscope</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13" name="Rounded Rectangle 12"/>
          <p:cNvSpPr/>
          <p:nvPr/>
        </p:nvSpPr>
        <p:spPr>
          <a:xfrm>
            <a:off x="4611219" y="3818139"/>
            <a:ext cx="2177142" cy="444821"/>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$compile(</a:t>
            </a:r>
            <a:r>
              <a:rPr lang="en-IN" sz="1100" dirty="0" err="1" smtClean="0">
                <a:solidFill>
                  <a:srgbClr val="262626"/>
                </a:solidFill>
                <a:latin typeface="Tahoma" panose="020B0604030504040204" pitchFamily="34" charset="0"/>
                <a:ea typeface="Tahoma" panose="020B0604030504040204" pitchFamily="34" charset="0"/>
                <a:cs typeface="Tahoma" panose="020B0604030504040204" pitchFamily="34" charset="0"/>
              </a:rPr>
              <a:t>dom</a:t>
            </a:r>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 $rootscope)</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1406059" y="1534284"/>
            <a:ext cx="688009" cy="2616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Browser</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15" name="TextBox 14"/>
          <p:cNvSpPr txBox="1"/>
          <p:nvPr/>
        </p:nvSpPr>
        <p:spPr>
          <a:xfrm>
            <a:off x="6120874" y="1534284"/>
            <a:ext cx="800219" cy="2616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AngularJS</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Box 15"/>
          <p:cNvSpPr txBox="1"/>
          <p:nvPr/>
        </p:nvSpPr>
        <p:spPr>
          <a:xfrm>
            <a:off x="1458026" y="842544"/>
            <a:ext cx="540533" cy="2616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IN"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HTML</a:t>
            </a:r>
            <a:endParaRPr lang="en-IN" sz="11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cxnSp>
        <p:nvCxnSpPr>
          <p:cNvPr id="27" name="Straight Arrow Connector 26"/>
          <p:cNvCxnSpPr>
            <a:stCxn id="5" idx="3"/>
            <a:endCxn id="7" idx="1"/>
          </p:cNvCxnSpPr>
          <p:nvPr/>
        </p:nvCxnSpPr>
        <p:spPr>
          <a:xfrm flipV="1">
            <a:off x="2220327" y="2162827"/>
            <a:ext cx="69703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7" idx="3"/>
            <a:endCxn id="9" idx="1"/>
          </p:cNvCxnSpPr>
          <p:nvPr/>
        </p:nvCxnSpPr>
        <p:spPr>
          <a:xfrm flipV="1">
            <a:off x="4188816" y="2160265"/>
            <a:ext cx="1171286" cy="2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3" idx="1"/>
            <a:endCxn id="6" idx="3"/>
          </p:cNvCxnSpPr>
          <p:nvPr/>
        </p:nvCxnSpPr>
        <p:spPr>
          <a:xfrm flipH="1" flipV="1">
            <a:off x="2220327" y="4039889"/>
            <a:ext cx="2390892" cy="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6" idx="2"/>
            <a:endCxn id="4" idx="0"/>
          </p:cNvCxnSpPr>
          <p:nvPr/>
        </p:nvCxnSpPr>
        <p:spPr>
          <a:xfrm>
            <a:off x="1728293" y="1104154"/>
            <a:ext cx="0" cy="218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10" idx="2"/>
            <a:endCxn id="11" idx="0"/>
          </p:cNvCxnSpPr>
          <p:nvPr/>
        </p:nvCxnSpPr>
        <p:spPr>
          <a:xfrm flipH="1">
            <a:off x="5649616" y="2923391"/>
            <a:ext cx="864372" cy="225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10" idx="2"/>
            <a:endCxn id="12" idx="0"/>
          </p:cNvCxnSpPr>
          <p:nvPr/>
        </p:nvCxnSpPr>
        <p:spPr>
          <a:xfrm>
            <a:off x="6513988" y="2923391"/>
            <a:ext cx="984167" cy="225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9" idx="2"/>
            <a:endCxn id="10" idx="0"/>
          </p:cNvCxnSpPr>
          <p:nvPr/>
        </p:nvCxnSpPr>
        <p:spPr>
          <a:xfrm>
            <a:off x="6513988" y="2325728"/>
            <a:ext cx="0" cy="266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a:solidFill>
                  <a:srgbClr val="262626"/>
                </a:solidFill>
              </a:rPr>
              <a:t>AngularJS: Architecture</a:t>
            </a:r>
          </a:p>
        </p:txBody>
      </p:sp>
    </p:spTree>
    <p:extLst>
      <p:ext uri="{BB962C8B-B14F-4D97-AF65-F5344CB8AC3E}">
        <p14:creationId xmlns:p14="http://schemas.microsoft.com/office/powerpoint/2010/main" val="2466517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867524"/>
            <a:ext cx="3492522" cy="1661993"/>
          </a:xfrm>
          <a:prstGeom prst="rect">
            <a:avLst/>
          </a:prstGeom>
          <a:noFill/>
        </p:spPr>
        <p:txBody>
          <a:bodyPr wrap="square" rtlCol="0">
            <a:spAutoFit/>
          </a:bodyPr>
          <a:lstStyle/>
          <a:p>
            <a:pPr defTabSz="685783"/>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Steps to create an AngularJS Application</a:t>
            </a:r>
          </a:p>
          <a:p>
            <a:pPr marL="228600" indent="-228600" defTabSz="685783">
              <a:lnSpc>
                <a:spcPct val="150000"/>
              </a:lnSpc>
              <a:buFont typeface="+mj-lt"/>
              <a:buAutoNum type="arabicPeriod"/>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Include AngularJS</a:t>
            </a:r>
          </a:p>
          <a:p>
            <a:pPr marL="228600" indent="-228600" defTabSz="685783">
              <a:lnSpc>
                <a:spcPct val="150000"/>
              </a:lnSpc>
              <a:buFont typeface="+mj-lt"/>
              <a:buAutoNum type="arabicPeriod"/>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Bootstrap the App</a:t>
            </a:r>
          </a:p>
          <a:p>
            <a:pPr marL="228600" indent="-228600" defTabSz="685783">
              <a:lnSpc>
                <a:spcPct val="150000"/>
              </a:lnSpc>
              <a:buFont typeface="+mj-lt"/>
              <a:buAutoNum type="arabicPeriod"/>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Create </a:t>
            </a: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the </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Controller</a:t>
            </a:r>
          </a:p>
          <a:p>
            <a:pPr marL="228600" indent="-228600" defTabSz="685783">
              <a:lnSpc>
                <a:spcPct val="150000"/>
              </a:lnSpc>
              <a:buFont typeface="+mj-lt"/>
              <a:buAutoNum type="arabicPeriod"/>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Create the View</a:t>
            </a:r>
          </a:p>
          <a:p>
            <a:pPr marL="228600" indent="-228600" defTabSz="685783">
              <a:lnSpc>
                <a:spcPct val="150000"/>
              </a:lnSpc>
              <a:buFont typeface="+mj-lt"/>
              <a:buAutoNum type="arabicPeriod"/>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Run the Application</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5"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a:t>AngularJS: Your first program</a:t>
            </a:r>
          </a:p>
        </p:txBody>
      </p:sp>
      <p:pic>
        <p:nvPicPr>
          <p:cNvPr id="6" name="Picture 5"/>
          <p:cNvPicPr>
            <a:picLocks noChangeAspect="1"/>
          </p:cNvPicPr>
          <p:nvPr/>
        </p:nvPicPr>
        <p:blipFill>
          <a:blip r:embed="rId2"/>
          <a:stretch>
            <a:fillRect/>
          </a:stretch>
        </p:blipFill>
        <p:spPr>
          <a:xfrm>
            <a:off x="2297746" y="1246023"/>
            <a:ext cx="6527483" cy="256698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25754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50" dirty="0"/>
              <a:t>Building </a:t>
            </a:r>
            <a:r>
              <a:rPr lang="en-US" sz="2550" dirty="0" smtClean="0"/>
              <a:t>Highly </a:t>
            </a:r>
            <a:r>
              <a:rPr lang="en-US" sz="2550" dirty="0"/>
              <a:t>R</a:t>
            </a:r>
            <a:r>
              <a:rPr lang="en-US" sz="2550" dirty="0" smtClean="0"/>
              <a:t>esponsive </a:t>
            </a:r>
            <a:r>
              <a:rPr lang="en-US" sz="2550" dirty="0"/>
              <a:t>Single Page Application </a:t>
            </a:r>
          </a:p>
        </p:txBody>
      </p:sp>
      <p:sp>
        <p:nvSpPr>
          <p:cNvPr id="3" name="Content Placeholder 2"/>
          <p:cNvSpPr>
            <a:spLocks noGrp="1"/>
          </p:cNvSpPr>
          <p:nvPr>
            <p:ph idx="1"/>
          </p:nvPr>
        </p:nvSpPr>
        <p:spPr>
          <a:xfrm>
            <a:off x="457200" y="780670"/>
            <a:ext cx="8297186" cy="4061673"/>
          </a:xfrm>
        </p:spPr>
        <p:txBody>
          <a:bodyPr>
            <a:normAutofit lnSpcReduction="10000"/>
          </a:bodyPr>
          <a:lstStyle/>
          <a:p>
            <a:pPr algn="l"/>
            <a:r>
              <a:rPr lang="en-IN" dirty="0" err="1" smtClean="0">
                <a:solidFill>
                  <a:srgbClr val="0070C0"/>
                </a:solidFill>
              </a:rPr>
              <a:t>Usecase</a:t>
            </a:r>
            <a:r>
              <a:rPr lang="en-IN" dirty="0" smtClean="0">
                <a:solidFill>
                  <a:srgbClr val="0070C0"/>
                </a:solidFill>
              </a:rPr>
              <a:t> </a:t>
            </a:r>
            <a:r>
              <a:rPr lang="en-IN" dirty="0"/>
              <a:t>: </a:t>
            </a:r>
            <a:r>
              <a:rPr lang="en-IN" dirty="0" smtClean="0"/>
              <a:t>Build </a:t>
            </a:r>
            <a:r>
              <a:rPr lang="en-IN" dirty="0"/>
              <a:t>a User Management Application</a:t>
            </a:r>
          </a:p>
          <a:p>
            <a:pPr algn="l"/>
            <a:r>
              <a:rPr lang="en-IN" dirty="0" smtClean="0">
                <a:solidFill>
                  <a:srgbClr val="0070C0"/>
                </a:solidFill>
              </a:rPr>
              <a:t>Prerequisite</a:t>
            </a:r>
            <a:r>
              <a:rPr lang="en-IN" dirty="0" smtClean="0"/>
              <a:t> :</a:t>
            </a:r>
            <a:endParaRPr lang="en-IN" dirty="0"/>
          </a:p>
          <a:p>
            <a:pPr lvl="1" algn="l"/>
            <a:r>
              <a:rPr lang="en-IN" dirty="0"/>
              <a:t>Text Editor (sublime or </a:t>
            </a:r>
            <a:r>
              <a:rPr lang="en-IN" dirty="0" err="1"/>
              <a:t>notepadd</a:t>
            </a:r>
            <a:r>
              <a:rPr lang="en-IN" dirty="0"/>
              <a:t> ++)</a:t>
            </a:r>
          </a:p>
          <a:p>
            <a:pPr lvl="1" algn="l"/>
            <a:r>
              <a:rPr lang="en-IN" dirty="0"/>
              <a:t>Latest browser (Firefox or Chrome)</a:t>
            </a:r>
          </a:p>
          <a:p>
            <a:pPr lvl="1" algn="l"/>
            <a:r>
              <a:rPr lang="en-IN" dirty="0"/>
              <a:t>Installed </a:t>
            </a:r>
            <a:r>
              <a:rPr lang="en-IN" dirty="0" err="1"/>
              <a:t>NodeJS</a:t>
            </a:r>
            <a:r>
              <a:rPr lang="en-IN" dirty="0"/>
              <a:t> (server)</a:t>
            </a:r>
          </a:p>
          <a:p>
            <a:pPr lvl="1" algn="l"/>
            <a:r>
              <a:rPr lang="en-IN" dirty="0"/>
              <a:t>Mongo (To store </a:t>
            </a:r>
            <a:r>
              <a:rPr lang="en-IN" dirty="0" err="1"/>
              <a:t>userinfo</a:t>
            </a:r>
            <a:r>
              <a:rPr lang="en-IN" dirty="0"/>
              <a:t>)</a:t>
            </a:r>
          </a:p>
          <a:p>
            <a:r>
              <a:rPr lang="en-IN" dirty="0">
                <a:solidFill>
                  <a:srgbClr val="0070C0"/>
                </a:solidFill>
              </a:rPr>
              <a:t>Project</a:t>
            </a:r>
            <a:r>
              <a:rPr lang="en-IN" dirty="0"/>
              <a:t> </a:t>
            </a:r>
            <a:r>
              <a:rPr lang="en-IN" dirty="0">
                <a:solidFill>
                  <a:srgbClr val="0070C0"/>
                </a:solidFill>
              </a:rPr>
              <a:t>Specifications</a:t>
            </a:r>
            <a:r>
              <a:rPr lang="en-IN" dirty="0"/>
              <a:t> :</a:t>
            </a:r>
          </a:p>
          <a:p>
            <a:pPr lvl="1"/>
            <a:r>
              <a:rPr lang="en-IN" dirty="0"/>
              <a:t>Login to the Application</a:t>
            </a:r>
          </a:p>
          <a:p>
            <a:pPr lvl="1"/>
            <a:r>
              <a:rPr lang="en-IN" dirty="0"/>
              <a:t>Create a new user</a:t>
            </a:r>
          </a:p>
          <a:p>
            <a:pPr lvl="1"/>
            <a:r>
              <a:rPr lang="en-IN" dirty="0"/>
              <a:t>View Users List</a:t>
            </a:r>
          </a:p>
          <a:p>
            <a:pPr lvl="1"/>
            <a:r>
              <a:rPr lang="en-IN" dirty="0"/>
              <a:t>Update a existing user</a:t>
            </a:r>
          </a:p>
          <a:p>
            <a:pPr lvl="1"/>
            <a:r>
              <a:rPr lang="en-IN" dirty="0"/>
              <a:t>Delete user</a:t>
            </a:r>
          </a:p>
          <a:p>
            <a:pPr lvl="1"/>
            <a:r>
              <a:rPr lang="en-IN" dirty="0" err="1"/>
              <a:t>Signout</a:t>
            </a:r>
            <a:endParaRPr lang="en-IN" dirty="0"/>
          </a:p>
          <a:p>
            <a:pPr algn="l"/>
            <a:endParaRPr lang="en-US" dirty="0"/>
          </a:p>
        </p:txBody>
      </p:sp>
    </p:spTree>
    <p:extLst>
      <p:ext uri="{BB962C8B-B14F-4D97-AF65-F5344CB8AC3E}">
        <p14:creationId xmlns:p14="http://schemas.microsoft.com/office/powerpoint/2010/main" val="796102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0" indent="0">
              <a:buNone/>
            </a:pPr>
            <a:r>
              <a:rPr lang="en-US" dirty="0" smtClean="0"/>
              <a:t>At the end of the session you will be able to learn:</a:t>
            </a:r>
            <a:endParaRPr lang="en-US" dirty="0"/>
          </a:p>
          <a:p>
            <a:r>
              <a:rPr lang="en-US" dirty="0" smtClean="0"/>
              <a:t>What is AngularJS</a:t>
            </a:r>
          </a:p>
          <a:p>
            <a:r>
              <a:rPr lang="en-US" dirty="0" smtClean="0"/>
              <a:t>Global opportunities for AngularJS</a:t>
            </a:r>
          </a:p>
          <a:p>
            <a:r>
              <a:rPr lang="en-US" dirty="0" smtClean="0"/>
              <a:t>Why you should learn AngularJS</a:t>
            </a:r>
          </a:p>
          <a:p>
            <a:r>
              <a:rPr lang="en-US" dirty="0" smtClean="0"/>
              <a:t>AngularJS Features</a:t>
            </a:r>
          </a:p>
          <a:p>
            <a:r>
              <a:rPr lang="en-US" dirty="0" smtClean="0"/>
              <a:t>MVC Architecture</a:t>
            </a:r>
          </a:p>
          <a:p>
            <a:r>
              <a:rPr lang="en-US" dirty="0" smtClean="0"/>
              <a:t>How to build a responsive single page application</a:t>
            </a:r>
          </a:p>
          <a:p>
            <a:r>
              <a:rPr lang="en-US" dirty="0" smtClean="0"/>
              <a:t>Compare AngularJS, Backbone.js and Ember.js</a:t>
            </a:r>
          </a:p>
        </p:txBody>
      </p:sp>
    </p:spTree>
    <p:extLst>
      <p:ext uri="{BB962C8B-B14F-4D97-AF65-F5344CB8AC3E}">
        <p14:creationId xmlns:p14="http://schemas.microsoft.com/office/powerpoint/2010/main" val="1740739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727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Vs Backbone.js </a:t>
            </a:r>
            <a:r>
              <a:rPr lang="en-US" dirty="0"/>
              <a:t>Vs </a:t>
            </a:r>
            <a:r>
              <a:rPr lang="en-US" dirty="0" smtClean="0"/>
              <a:t>Ember.js</a:t>
            </a:r>
            <a:endParaRPr lang="en-US" dirty="0"/>
          </a:p>
        </p:txBody>
      </p:sp>
      <p:pic>
        <p:nvPicPr>
          <p:cNvPr id="6" name="Picture 5"/>
          <p:cNvPicPr>
            <a:picLocks noChangeAspect="1"/>
          </p:cNvPicPr>
          <p:nvPr/>
        </p:nvPicPr>
        <p:blipFill>
          <a:blip r:embed="rId2"/>
          <a:stretch>
            <a:fillRect/>
          </a:stretch>
        </p:blipFill>
        <p:spPr>
          <a:xfrm>
            <a:off x="2455008" y="2645937"/>
            <a:ext cx="4233983" cy="220651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110158802"/>
              </p:ext>
            </p:extLst>
          </p:nvPr>
        </p:nvGraphicFramePr>
        <p:xfrm>
          <a:off x="477296" y="857250"/>
          <a:ext cx="7721481" cy="1619876"/>
        </p:xfrm>
        <a:graphic>
          <a:graphicData uri="http://schemas.openxmlformats.org/drawingml/2006/table">
            <a:tbl>
              <a:tblPr firstRow="1" bandRow="1"/>
              <a:tblGrid>
                <a:gridCol w="1849413"/>
                <a:gridCol w="1957356"/>
                <a:gridCol w="1957356"/>
                <a:gridCol w="1957356"/>
              </a:tblGrid>
              <a:tr h="290669">
                <a:tc>
                  <a:txBody>
                    <a:bodyPr/>
                    <a:lstStyle/>
                    <a:p>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r>
                        <a:rPr lang="en-US" sz="12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AngularJs</a:t>
                      </a:r>
                      <a:endPar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r>
                        <a:rPr lang="en-US"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Backbone.js</a:t>
                      </a:r>
                      <a:endPar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r>
                        <a:rPr lang="en-US" sz="1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Ember.js</a:t>
                      </a:r>
                      <a:endParaRPr lang="en-US"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290669">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Dependencies</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p>
                      <a:r>
                        <a:rPr lang="en-US" sz="1200" baseline="0" dirty="0" smtClean="0">
                          <a:latin typeface="Tahoma" panose="020B0604030504040204" pitchFamily="34" charset="0"/>
                          <a:ea typeface="Tahoma" panose="020B0604030504040204" pitchFamily="34" charset="0"/>
                          <a:cs typeface="Tahoma" panose="020B0604030504040204" pitchFamily="34" charset="0"/>
                        </a:rPr>
                        <a:t> No Dependencies</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Underscore.js , jQuery</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Handlebars, jQuery</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Data Binding</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 Fully Supported</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Needs plugins to support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indent="0" algn="l" defTabSz="914378"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Fully Supported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90669">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Routing</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 Simple</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Simple</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Complex</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r>
              <a:tr h="290669">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Testing</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 Awesome test support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No default test solution</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Poor testing initially, good test support now</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Tree>
    <p:extLst>
      <p:ext uri="{BB962C8B-B14F-4D97-AF65-F5344CB8AC3E}">
        <p14:creationId xmlns:p14="http://schemas.microsoft.com/office/powerpoint/2010/main" val="3216477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Topics</a:t>
            </a:r>
            <a:endParaRPr lang="en-US" dirty="0"/>
          </a:p>
        </p:txBody>
      </p:sp>
      <p:sp>
        <p:nvSpPr>
          <p:cNvPr id="7" name="Content Placeholder 2"/>
          <p:cNvSpPr>
            <a:spLocks noGrp="1"/>
          </p:cNvSpPr>
          <p:nvPr/>
        </p:nvSpPr>
        <p:spPr>
          <a:xfrm>
            <a:off x="476038" y="867524"/>
            <a:ext cx="4054866" cy="38020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1 </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Introduction </a:t>
            </a:r>
            <a:r>
              <a:rPr lang="en-IN" sz="1200" dirty="0" smtClean="0">
                <a:latin typeface="Tahoma" panose="020B0604030504040204" pitchFamily="34" charset="0"/>
                <a:ea typeface="Tahoma" panose="020B0604030504040204" pitchFamily="34" charset="0"/>
                <a:cs typeface="Tahoma" panose="020B0604030504040204" pitchFamily="34" charset="0"/>
              </a:rPr>
              <a:t>to JavaScript </a:t>
            </a:r>
            <a:r>
              <a:rPr lang="en-IN" sz="1200" dirty="0">
                <a:latin typeface="Tahoma" panose="020B0604030504040204" pitchFamily="34" charset="0"/>
                <a:ea typeface="Tahoma" panose="020B0604030504040204" pitchFamily="34" charset="0"/>
                <a:cs typeface="Tahoma" panose="020B0604030504040204" pitchFamily="34" charset="0"/>
              </a:rPr>
              <a:t>MVC </a:t>
            </a:r>
            <a:r>
              <a:rPr lang="en-IN" sz="1200" dirty="0" smtClean="0">
                <a:latin typeface="Tahoma" panose="020B0604030504040204" pitchFamily="34" charset="0"/>
                <a:ea typeface="Tahoma" panose="020B0604030504040204" pitchFamily="34" charset="0"/>
                <a:cs typeface="Tahoma" panose="020B0604030504040204" pitchFamily="34" charset="0"/>
              </a:rPr>
              <a:t>Framework </a:t>
            </a:r>
            <a:r>
              <a:rPr lang="en-IN" sz="1200" dirty="0">
                <a:latin typeface="Tahoma" panose="020B0604030504040204" pitchFamily="34" charset="0"/>
                <a:ea typeface="Tahoma" panose="020B0604030504040204" pitchFamily="34" charset="0"/>
                <a:cs typeface="Tahoma" panose="020B0604030504040204" pitchFamily="34" charset="0"/>
              </a:rPr>
              <a:t>and AngularJS</a:t>
            </a:r>
            <a:r>
              <a:rPr lang="en-IN" sz="1200" dirty="0" smtClean="0">
                <a:latin typeface="Tahoma" panose="020B0604030504040204" pitchFamily="34" charset="0"/>
                <a:ea typeface="Tahoma" panose="020B0604030504040204" pitchFamily="34" charset="0"/>
                <a:cs typeface="Tahoma" panose="020B0604030504040204" pitchFamily="34" charset="0"/>
              </a:rPr>
              <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2</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Dependency Injection and  Controllers</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3</a:t>
            </a:r>
          </a:p>
          <a:p>
            <a:pPr lvl="1">
              <a:buFont typeface="Tahoma" panose="020B0604030504040204" pitchFamily="34" charset="0"/>
              <a:buChar char="»"/>
            </a:pPr>
            <a:r>
              <a:rPr lang="en-IN" sz="1200" dirty="0" smtClean="0">
                <a:latin typeface="Tahoma" panose="020B0604030504040204" pitchFamily="34" charset="0"/>
                <a:ea typeface="Tahoma" panose="020B0604030504040204" pitchFamily="34" charset="0"/>
                <a:cs typeface="Tahoma" panose="020B0604030504040204" pitchFamily="34" charset="0"/>
              </a:rPr>
              <a:t>Route, Directive and Filters</a:t>
            </a:r>
            <a:r>
              <a:rPr lang="en-IN" sz="1200" b="1" dirty="0">
                <a:latin typeface="Tahoma" panose="020B0604030504040204" pitchFamily="34" charset="0"/>
                <a:ea typeface="Tahoma" panose="020B0604030504040204" pitchFamily="34" charset="0"/>
                <a:cs typeface="Tahoma" panose="020B0604030504040204" pitchFamily="34" charset="0"/>
              </a:rPr>
              <a:t/>
            </a:r>
            <a:br>
              <a:rPr lang="en-IN" sz="1200" b="1" dirty="0">
                <a:latin typeface="Tahoma" panose="020B0604030504040204" pitchFamily="34" charset="0"/>
                <a:ea typeface="Tahoma" panose="020B0604030504040204" pitchFamily="34" charset="0"/>
                <a:cs typeface="Tahoma" panose="020B0604030504040204" pitchFamily="34" charset="0"/>
              </a:rPr>
            </a:br>
            <a:endParaRPr lang="en-IN" sz="1200" b="1" dirty="0">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4</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Creating Custom Directives and Filters</a:t>
            </a:r>
            <a:r>
              <a:rPr lang="en-IN" sz="1200" dirty="0" smtClean="0">
                <a:latin typeface="Tahoma" panose="020B0604030504040204" pitchFamily="34" charset="0"/>
                <a:ea typeface="Tahoma" panose="020B0604030504040204" pitchFamily="34" charset="0"/>
                <a:cs typeface="Tahoma" panose="020B0604030504040204" pitchFamily="34" charset="0"/>
              </a:rPr>
              <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a:buFont typeface="Symbol" panose="05050102010706020507" pitchFamily="18" charset="2"/>
              <a:buChar char="®"/>
            </a:pPr>
            <a:endParaRPr lang="en-US" sz="1200" dirty="0" smtClean="0">
              <a:latin typeface="Tahoma" pitchFamily="34" charset="0"/>
              <a:ea typeface="Tahoma" pitchFamily="34" charset="0"/>
              <a:cs typeface="Tahoma" pitchFamily="34" charset="0"/>
            </a:endParaRPr>
          </a:p>
        </p:txBody>
      </p:sp>
      <p:sp>
        <p:nvSpPr>
          <p:cNvPr id="8" name="Content Placeholder 2"/>
          <p:cNvSpPr>
            <a:spLocks noGrp="1"/>
          </p:cNvSpPr>
          <p:nvPr/>
        </p:nvSpPr>
        <p:spPr>
          <a:xfrm>
            <a:off x="4582274" y="867524"/>
            <a:ext cx="4106416" cy="38020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5 </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Third-party </a:t>
            </a:r>
            <a:r>
              <a:rPr lang="en-IN" sz="1200" dirty="0" smtClean="0">
                <a:latin typeface="Tahoma" panose="020B0604030504040204" pitchFamily="34" charset="0"/>
                <a:ea typeface="Tahoma" panose="020B0604030504040204" pitchFamily="34" charset="0"/>
                <a:cs typeface="Tahoma" panose="020B0604030504040204" pitchFamily="34" charset="0"/>
              </a:rPr>
              <a:t>AngularJS </a:t>
            </a:r>
            <a:r>
              <a:rPr lang="en-IN" sz="1200" dirty="0">
                <a:latin typeface="Tahoma" panose="020B0604030504040204" pitchFamily="34" charset="0"/>
                <a:ea typeface="Tahoma" panose="020B0604030504040204" pitchFamily="34" charset="0"/>
                <a:cs typeface="Tahoma" panose="020B0604030504040204" pitchFamily="34" charset="0"/>
              </a:rPr>
              <a:t>Modules and Testing Angular</a:t>
            </a:r>
            <a:br>
              <a:rPr lang="en-IN" sz="1200" dirty="0">
                <a:latin typeface="Tahoma" panose="020B0604030504040204" pitchFamily="34" charset="0"/>
                <a:ea typeface="Tahoma" panose="020B0604030504040204" pitchFamily="34" charset="0"/>
                <a:cs typeface="Tahoma" panose="020B0604030504040204" pitchFamily="34" charset="0"/>
              </a:rPr>
            </a:br>
            <a:endPar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6</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AngularJS with </a:t>
            </a:r>
            <a:r>
              <a:rPr lang="en-IN" sz="1200" dirty="0" smtClean="0">
                <a:latin typeface="Tahoma" panose="020B0604030504040204" pitchFamily="34" charset="0"/>
                <a:ea typeface="Tahoma" panose="020B0604030504040204" pitchFamily="34" charset="0"/>
                <a:cs typeface="Tahoma" panose="020B0604030504040204" pitchFamily="34" charset="0"/>
              </a:rPr>
              <a:t>Node.js</a:t>
            </a:r>
          </a:p>
          <a:p>
            <a:pPr lvl="1">
              <a:buFont typeface="Tahoma" panose="020B0604030504040204" pitchFamily="34" charset="0"/>
              <a:buChar char="»"/>
            </a:pPr>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7</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Project Discussion</a:t>
            </a:r>
            <a:r>
              <a:rPr lang="en-IN" sz="1200" dirty="0" smtClean="0">
                <a:latin typeface="Tahoma" panose="020B0604030504040204" pitchFamily="34" charset="0"/>
                <a:ea typeface="Tahoma" panose="020B0604030504040204" pitchFamily="34" charset="0"/>
                <a:cs typeface="Tahoma" panose="020B0604030504040204" pitchFamily="34" charset="0"/>
              </a:rPr>
              <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IN" sz="1200" dirty="0">
              <a:latin typeface="Tahoma" panose="020B0604030504040204" pitchFamily="34" charset="0"/>
              <a:ea typeface="Tahoma" panose="020B0604030504040204" pitchFamily="34" charset="0"/>
              <a:cs typeface="Tahoma" panose="020B0604030504040204" pitchFamily="34" charset="0"/>
            </a:endParaRPr>
          </a:p>
          <a:p>
            <a:pPr lvl="1">
              <a:buFont typeface="Symbol" panose="05050102010706020507" pitchFamily="18" charset="2"/>
              <a:buChar char="®"/>
            </a:pPr>
            <a:endParaRPr lang="en-US" sz="1200" dirty="0" smtClean="0">
              <a:latin typeface="Tahoma" pitchFamily="34" charset="0"/>
              <a:ea typeface="Tahoma" pitchFamily="34" charset="0"/>
              <a:cs typeface="Tahoma" pitchFamily="34" charset="0"/>
            </a:endParaRPr>
          </a:p>
          <a:p>
            <a:pPr>
              <a:buFont typeface="Symbol" panose="05050102010706020507" pitchFamily="18" charset="2"/>
              <a:buChar char="®"/>
            </a:pPr>
            <a:endParaRPr lang="en-US" sz="1200" dirty="0" smtClean="0">
              <a:latin typeface="Tahoma" pitchFamily="34" charset="0"/>
              <a:ea typeface="Tahoma" pitchFamily="34" charset="0"/>
              <a:cs typeface="Tahoma" pitchFamily="34" charset="0"/>
            </a:endParaRPr>
          </a:p>
          <a:p>
            <a:pPr>
              <a:buFont typeface="Symbol" panose="05050102010706020507" pitchFamily="18" charset="2"/>
              <a:buChar char="®"/>
            </a:pPr>
            <a:endParaRPr lang="en-US" sz="1200" dirty="0" smtClean="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01348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5087" y="1212793"/>
            <a:ext cx="2040357" cy="1381322"/>
          </a:xfrm>
          <a:prstGeom prst="rect">
            <a:avLst/>
          </a:prstGeom>
        </p:spPr>
      </p:pic>
      <p:sp>
        <p:nvSpPr>
          <p:cNvPr id="5" name="Rectangle 4"/>
          <p:cNvSpPr/>
          <p:nvPr/>
        </p:nvSpPr>
        <p:spPr>
          <a:xfrm>
            <a:off x="166532" y="885793"/>
            <a:ext cx="8977468" cy="2062103"/>
          </a:xfrm>
          <a:prstGeom prst="rect">
            <a:avLst/>
          </a:prstGeom>
        </p:spPr>
        <p:txBody>
          <a:bodyPr wrap="square">
            <a:spAutoFit/>
          </a:bodyPr>
          <a:lstStyle/>
          <a:p>
            <a:pPr algn="ctr"/>
            <a:r>
              <a:rPr lang="en-US" altLang="en-US" sz="3200" b="1" dirty="0" smtClean="0">
                <a:solidFill>
                  <a:srgbClr val="0070C0"/>
                </a:solidFill>
              </a:rPr>
              <a:t>Exclusive</a:t>
            </a:r>
          </a:p>
          <a:p>
            <a:pPr algn="ctr"/>
            <a:endParaRPr lang="en-US" altLang="en-US" sz="3200" b="1" dirty="0">
              <a:solidFill>
                <a:srgbClr val="0070C0"/>
              </a:solidFill>
            </a:endParaRPr>
          </a:p>
          <a:p>
            <a:pPr algn="ctr"/>
            <a:endParaRPr lang="en-US" altLang="en-US" sz="3200" b="1" dirty="0">
              <a:solidFill>
                <a:srgbClr val="0070C0"/>
              </a:solidFill>
            </a:endParaRPr>
          </a:p>
          <a:p>
            <a:pPr algn="ctr"/>
            <a:r>
              <a:rPr lang="en-US" altLang="en-US" sz="3200" b="1" dirty="0" smtClean="0">
                <a:solidFill>
                  <a:srgbClr val="0070C0"/>
                </a:solidFill>
              </a:rPr>
              <a:t>“On AngularJS Course for Webinar Participants”</a:t>
            </a:r>
            <a:endParaRPr lang="en-US" altLang="en-US" sz="3200" b="1" dirty="0">
              <a:solidFill>
                <a:srgbClr val="0070C0"/>
              </a:solidFill>
            </a:endParaRPr>
          </a:p>
        </p:txBody>
      </p:sp>
      <p:sp>
        <p:nvSpPr>
          <p:cNvPr id="7" name="TextBox 6"/>
          <p:cNvSpPr txBox="1"/>
          <p:nvPr/>
        </p:nvSpPr>
        <p:spPr>
          <a:xfrm>
            <a:off x="3531364" y="3576442"/>
            <a:ext cx="2619118" cy="830997"/>
          </a:xfrm>
          <a:prstGeom prst="rect">
            <a:avLst/>
          </a:prstGeom>
          <a:noFill/>
        </p:spPr>
        <p:txBody>
          <a:bodyPr wrap="square" rtlCol="0">
            <a:spAutoFit/>
          </a:bodyPr>
          <a:lstStyle/>
          <a:p>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To avail this offer please contact us: </a:t>
            </a:r>
          </a:p>
          <a:p>
            <a:r>
              <a:rPr lang="en-IN" sz="1200" dirty="0" smtClean="0">
                <a:latin typeface="Tahoma" panose="020B0604030504040204" pitchFamily="34" charset="0"/>
                <a:ea typeface="Tahoma" panose="020B0604030504040204" pitchFamily="34" charset="0"/>
                <a:cs typeface="Tahoma" panose="020B0604030504040204" pitchFamily="34" charset="0"/>
              </a:rPr>
              <a:t>US : 1800 275 9730 (toll free)</a:t>
            </a:r>
          </a:p>
          <a:p>
            <a:r>
              <a:rPr lang="en-IN" sz="1200" dirty="0" smtClean="0">
                <a:latin typeface="Tahoma" panose="020B0604030504040204" pitchFamily="34" charset="0"/>
                <a:ea typeface="Tahoma" panose="020B0604030504040204" pitchFamily="34" charset="0"/>
                <a:cs typeface="Tahoma" panose="020B0604030504040204" pitchFamily="34" charset="0"/>
              </a:rPr>
              <a:t>INDIA </a:t>
            </a:r>
            <a:r>
              <a:rPr lang="en-IN" sz="1200" dirty="0">
                <a:latin typeface="Tahoma" panose="020B0604030504040204" pitchFamily="34" charset="0"/>
                <a:ea typeface="Tahoma" panose="020B0604030504040204" pitchFamily="34" charset="0"/>
                <a:cs typeface="Tahoma" panose="020B0604030504040204" pitchFamily="34" charset="0"/>
              </a:rPr>
              <a:t>: +91 88808 62004</a:t>
            </a:r>
          </a:p>
          <a:p>
            <a:r>
              <a:rPr lang="en-IN" sz="1200" dirty="0">
                <a:latin typeface="Tahoma" panose="020B0604030504040204" pitchFamily="34" charset="0"/>
                <a:ea typeface="Tahoma" panose="020B0604030504040204" pitchFamily="34" charset="0"/>
                <a:cs typeface="Tahoma" panose="020B0604030504040204" pitchFamily="34" charset="0"/>
              </a:rPr>
              <a:t>Email Us : </a:t>
            </a:r>
            <a:r>
              <a:rPr lang="en-IN" sz="1200" dirty="0" smtClean="0">
                <a:latin typeface="Tahoma" panose="020B0604030504040204" pitchFamily="34" charset="0"/>
                <a:ea typeface="Tahoma" panose="020B0604030504040204" pitchFamily="34" charset="0"/>
                <a:cs typeface="Tahoma" panose="020B0604030504040204" pitchFamily="34" charset="0"/>
                <a:hlinkClick r:id="rId3"/>
              </a:rPr>
              <a:t>sales@edureka.co</a:t>
            </a: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3160048" y="2851160"/>
            <a:ext cx="2990434" cy="300082"/>
          </a:xfrm>
          <a:prstGeom prst="rect">
            <a:avLst/>
          </a:prstGeom>
          <a:noFill/>
        </p:spPr>
        <p:txBody>
          <a:bodyPr wrap="none" rtlCol="0">
            <a:spAutoFit/>
          </a:bodyPr>
          <a:lstStyle/>
          <a:p>
            <a:r>
              <a:rPr lang="en-US" dirty="0"/>
              <a:t>Visit: </a:t>
            </a:r>
            <a:r>
              <a:rPr lang="en-US" dirty="0">
                <a:hlinkClick r:id="rId4"/>
              </a:rPr>
              <a:t>http://www.edureka.co/angular-js</a:t>
            </a:r>
            <a:endParaRPr lang="en-US" dirty="0"/>
          </a:p>
        </p:txBody>
      </p:sp>
    </p:spTree>
    <p:extLst>
      <p:ext uri="{BB962C8B-B14F-4D97-AF65-F5344CB8AC3E}">
        <p14:creationId xmlns:p14="http://schemas.microsoft.com/office/powerpoint/2010/main" val="1412702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t>
            </a:r>
            <a:r>
              <a:rPr lang="en-US" dirty="0" smtClean="0"/>
              <a:t>Features	</a:t>
            </a:r>
            <a:endParaRPr lang="en-US" dirty="0"/>
          </a:p>
        </p:txBody>
      </p:sp>
    </p:spTree>
    <p:extLst>
      <p:ext uri="{BB962C8B-B14F-4D97-AF65-F5344CB8AC3E}">
        <p14:creationId xmlns:p14="http://schemas.microsoft.com/office/powerpoint/2010/main" val="30255783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1903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18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using AngularJS</a:t>
            </a:r>
            <a:endParaRPr lang="en-US" dirty="0"/>
          </a:p>
        </p:txBody>
      </p:sp>
      <p:pic>
        <p:nvPicPr>
          <p:cNvPr id="3" name="Picture 2"/>
          <p:cNvPicPr>
            <a:picLocks noChangeAspect="1"/>
          </p:cNvPicPr>
          <p:nvPr/>
        </p:nvPicPr>
        <p:blipFill>
          <a:blip r:embed="rId2"/>
          <a:stretch>
            <a:fillRect/>
          </a:stretch>
        </p:blipFill>
        <p:spPr>
          <a:xfrm>
            <a:off x="1335311" y="2734345"/>
            <a:ext cx="2213510" cy="823510"/>
          </a:xfrm>
          <a:prstGeom prst="rect">
            <a:avLst/>
          </a:prstGeom>
        </p:spPr>
      </p:pic>
      <p:pic>
        <p:nvPicPr>
          <p:cNvPr id="1026" name="Picture 2" descr="http://3.bp.blogspot.com/-Sff89YZ1Kq0/T-dvh03TsnI/AAAAAAAAADo/ZOnhfHNRUXM/s1600/Freelancer-copy.com_logo_color_on_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259073"/>
            <a:ext cx="4268121" cy="893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arch.gigaom.com/wp-content/uploads/sites/3/2012/06/Netfli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5311" y="4138654"/>
            <a:ext cx="2177794" cy="5919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thepowderstash.com/images/Weather.com.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5195" y="2600741"/>
            <a:ext cx="2765348" cy="203668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63744" y="810971"/>
            <a:ext cx="3182603" cy="1706509"/>
            <a:chOff x="663744" y="810971"/>
            <a:chExt cx="3182603" cy="1706509"/>
          </a:xfrm>
        </p:grpSpPr>
        <p:pic>
          <p:nvPicPr>
            <p:cNvPr id="5" name="Picture 4"/>
            <p:cNvPicPr>
              <a:picLocks noChangeAspect="1"/>
            </p:cNvPicPr>
            <p:nvPr/>
          </p:nvPicPr>
          <p:blipFill>
            <a:blip r:embed="rId6"/>
            <a:stretch>
              <a:fillRect/>
            </a:stretch>
          </p:blipFill>
          <p:spPr>
            <a:xfrm>
              <a:off x="838959" y="810971"/>
              <a:ext cx="2832174" cy="1434242"/>
            </a:xfrm>
            <a:prstGeom prst="rect">
              <a:avLst/>
            </a:prstGeom>
          </p:spPr>
        </p:pic>
        <p:sp>
          <p:nvSpPr>
            <p:cNvPr id="4" name="TextBox 3"/>
            <p:cNvSpPr txBox="1"/>
            <p:nvPr/>
          </p:nvSpPr>
          <p:spPr>
            <a:xfrm>
              <a:off x="663744" y="2240481"/>
              <a:ext cx="3182603" cy="276999"/>
            </a:xfrm>
            <a:prstGeom prst="rect">
              <a:avLst/>
            </a:prstGeom>
            <a:noFill/>
          </p:spPr>
          <p:txBody>
            <a:bodyPr wrap="none" rtlCol="0">
              <a:spAutoFit/>
            </a:bodyPr>
            <a:lstStyle/>
            <a:p>
              <a:pPr algn="ct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YouTube application for Sony's PlayStation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3</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3810039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a:t>
            </a:r>
            <a:r>
              <a:rPr lang="en-US" dirty="0" smtClean="0"/>
              <a:t>Opportunities</a:t>
            </a:r>
            <a:endParaRPr lang="en-US" dirty="0"/>
          </a:p>
        </p:txBody>
      </p:sp>
      <p:pic>
        <p:nvPicPr>
          <p:cNvPr id="2050" name="Picture 2" descr="angular js Job Trends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980" y="846306"/>
            <a:ext cx="6624604" cy="3680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947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Trend</a:t>
            </a:r>
            <a:endParaRPr lang="en-US" dirty="0"/>
          </a:p>
        </p:txBody>
      </p:sp>
      <p:pic>
        <p:nvPicPr>
          <p:cNvPr id="5" name="Content Placeholder 4"/>
          <p:cNvPicPr>
            <a:picLocks noGrp="1" noChangeAspect="1"/>
          </p:cNvPicPr>
          <p:nvPr>
            <p:ph idx="1"/>
          </p:nvPr>
        </p:nvPicPr>
        <p:blipFill>
          <a:blip r:embed="rId2"/>
          <a:stretch>
            <a:fillRect/>
          </a:stretch>
        </p:blipFill>
        <p:spPr>
          <a:xfrm>
            <a:off x="1909661" y="677203"/>
            <a:ext cx="5224251" cy="4118635"/>
          </a:xfrm>
          <a:prstGeom prst="rect">
            <a:avLst/>
          </a:prstGeom>
        </p:spPr>
      </p:pic>
    </p:spTree>
    <p:extLst>
      <p:ext uri="{BB962C8B-B14F-4D97-AF65-F5344CB8AC3E}">
        <p14:creationId xmlns:p14="http://schemas.microsoft.com/office/powerpoint/2010/main" val="488352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a:xfrm>
            <a:off x="447478" y="1986816"/>
            <a:ext cx="4134255" cy="3927702"/>
          </a:xfrm>
        </p:spPr>
        <p:txBody>
          <a:bodyPr/>
          <a:lstStyle/>
          <a:p>
            <a:r>
              <a:rPr lang="en-IN" dirty="0" smtClean="0">
                <a:solidFill>
                  <a:srgbClr val="262626"/>
                </a:solidFill>
              </a:rPr>
              <a:t>Now its an </a:t>
            </a:r>
            <a:r>
              <a:rPr lang="en-IN" dirty="0" err="1" smtClean="0">
                <a:solidFill>
                  <a:srgbClr val="262626"/>
                </a:solidFill>
              </a:rPr>
              <a:t>OpenSource</a:t>
            </a:r>
            <a:r>
              <a:rPr lang="en-IN" dirty="0" smtClean="0">
                <a:solidFill>
                  <a:srgbClr val="262626"/>
                </a:solidFill>
              </a:rPr>
              <a:t> </a:t>
            </a:r>
            <a:r>
              <a:rPr lang="en-IN" dirty="0">
                <a:solidFill>
                  <a:srgbClr val="262626"/>
                </a:solidFill>
              </a:rPr>
              <a:t>client side JavaScript framework created by </a:t>
            </a:r>
            <a:r>
              <a:rPr lang="en-IN" dirty="0" smtClean="0">
                <a:solidFill>
                  <a:srgbClr val="0070C0"/>
                </a:solidFill>
              </a:rPr>
              <a:t>Google</a:t>
            </a:r>
            <a:endParaRPr lang="en-US" dirty="0">
              <a:solidFill>
                <a:srgbClr val="0070C0"/>
              </a:solidFill>
            </a:endParaRPr>
          </a:p>
          <a:p>
            <a:r>
              <a:rPr lang="en-US" dirty="0" smtClean="0"/>
              <a:t>It designed </a:t>
            </a:r>
            <a:r>
              <a:rPr lang="en-US" dirty="0"/>
              <a:t>for web developers and designers, who needs to have </a:t>
            </a:r>
            <a:r>
              <a:rPr lang="en-US" dirty="0">
                <a:solidFill>
                  <a:srgbClr val="0070C0"/>
                </a:solidFill>
              </a:rPr>
              <a:t>more</a:t>
            </a:r>
            <a:r>
              <a:rPr lang="en-US" dirty="0"/>
              <a:t> </a:t>
            </a:r>
            <a:r>
              <a:rPr lang="en-US" dirty="0">
                <a:solidFill>
                  <a:srgbClr val="0070C0"/>
                </a:solidFill>
              </a:rPr>
              <a:t>control</a:t>
            </a:r>
            <a:r>
              <a:rPr lang="en-US" dirty="0"/>
              <a:t> over their web </a:t>
            </a:r>
            <a:r>
              <a:rPr lang="en-US" dirty="0" smtClean="0"/>
              <a:t>Applications</a:t>
            </a:r>
          </a:p>
          <a:p>
            <a:r>
              <a:rPr lang="en-US" dirty="0" smtClean="0"/>
              <a:t> </a:t>
            </a:r>
            <a:r>
              <a:rPr lang="en-US" dirty="0"/>
              <a:t>For a web developer, it means having a </a:t>
            </a:r>
            <a:r>
              <a:rPr lang="en-US" dirty="0">
                <a:solidFill>
                  <a:srgbClr val="0070C0"/>
                </a:solidFill>
              </a:rPr>
              <a:t>rich</a:t>
            </a:r>
            <a:r>
              <a:rPr lang="en-US" dirty="0"/>
              <a:t> </a:t>
            </a:r>
            <a:r>
              <a:rPr lang="en-US" dirty="0">
                <a:solidFill>
                  <a:srgbClr val="0070C0"/>
                </a:solidFill>
              </a:rPr>
              <a:t>feature</a:t>
            </a:r>
            <a:r>
              <a:rPr lang="en-US" dirty="0"/>
              <a:t> that allows them to </a:t>
            </a:r>
            <a:r>
              <a:rPr lang="en-US" dirty="0">
                <a:solidFill>
                  <a:srgbClr val="0070C0"/>
                </a:solidFill>
              </a:rPr>
              <a:t>add</a:t>
            </a:r>
            <a:r>
              <a:rPr lang="en-US" dirty="0"/>
              <a:t> </a:t>
            </a:r>
            <a:r>
              <a:rPr lang="en-US" dirty="0">
                <a:solidFill>
                  <a:srgbClr val="0070C0"/>
                </a:solidFill>
              </a:rPr>
              <a:t>more</a:t>
            </a:r>
            <a:r>
              <a:rPr lang="en-US" dirty="0"/>
              <a:t> </a:t>
            </a:r>
            <a:r>
              <a:rPr lang="en-US" dirty="0">
                <a:solidFill>
                  <a:srgbClr val="0070C0"/>
                </a:solidFill>
              </a:rPr>
              <a:t>value</a:t>
            </a:r>
            <a:r>
              <a:rPr lang="en-US" dirty="0"/>
              <a:t> to the client side of the </a:t>
            </a:r>
            <a:r>
              <a:rPr lang="en-US" dirty="0" smtClean="0"/>
              <a:t>applications</a:t>
            </a:r>
          </a:p>
          <a:p>
            <a:r>
              <a:rPr lang="en-US" dirty="0" smtClean="0"/>
              <a:t> </a:t>
            </a:r>
            <a:r>
              <a:rPr lang="en-US" dirty="0"/>
              <a:t>AngularJS accomplishes a lot by embracing </a:t>
            </a:r>
            <a:r>
              <a:rPr lang="en-US" dirty="0">
                <a:solidFill>
                  <a:srgbClr val="0070C0"/>
                </a:solidFill>
              </a:rPr>
              <a:t>HTML</a:t>
            </a:r>
            <a:r>
              <a:rPr lang="en-US" dirty="0"/>
              <a:t>, </a:t>
            </a:r>
            <a:r>
              <a:rPr lang="en-US" dirty="0">
                <a:solidFill>
                  <a:srgbClr val="0070C0"/>
                </a:solidFill>
              </a:rPr>
              <a:t>JavaScript</a:t>
            </a:r>
            <a:r>
              <a:rPr lang="en-US" dirty="0"/>
              <a:t> and </a:t>
            </a:r>
            <a:r>
              <a:rPr lang="en-US" dirty="0">
                <a:solidFill>
                  <a:srgbClr val="0070C0"/>
                </a:solidFill>
              </a:rPr>
              <a:t>CSS</a:t>
            </a:r>
          </a:p>
        </p:txBody>
      </p:sp>
      <p:pic>
        <p:nvPicPr>
          <p:cNvPr id="1026" name="Picture 2" descr="http://i.ytimg.com/vi/4EVBg1pNdtc/maxresdefaul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276" y="1443592"/>
            <a:ext cx="4117975" cy="23163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83671" y="1074260"/>
            <a:ext cx="3836975" cy="646331"/>
          </a:xfrm>
          <a:prstGeom prst="rect">
            <a:avLst/>
          </a:prstGeom>
          <a:noFill/>
        </p:spPr>
        <p:txBody>
          <a:bodyPr wrap="square" rtlCol="0">
            <a:spAutoFit/>
          </a:bodyPr>
          <a:lstStyle/>
          <a:p>
            <a:pPr algn="ctr"/>
            <a:r>
              <a:rPr lang="en-US" sz="12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AngularJS was originally developed in 2009 by </a:t>
            </a:r>
            <a:r>
              <a:rPr lang="en-US" sz="1200" b="1"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Misko</a:t>
            </a:r>
            <a:r>
              <a:rPr lang="en-US" sz="1200" b="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1200" b="1"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Hevery</a:t>
            </a:r>
            <a:r>
              <a:rPr lang="en-US" sz="1200" b="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12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and </a:t>
            </a:r>
            <a:r>
              <a:rPr lang="en-US" sz="1200" b="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Adam </a:t>
            </a:r>
            <a:r>
              <a:rPr lang="en-US" sz="1200" b="1"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Abrons</a:t>
            </a:r>
            <a:r>
              <a:rPr lang="en-US" sz="1200" b="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12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at Brat Tech LLC, firstly named as </a:t>
            </a:r>
            <a:r>
              <a:rPr lang="en-US" sz="1200"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GetAngular</a:t>
            </a:r>
            <a:endParaRPr lang="en-US" sz="12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23838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p:cNvSpPr/>
          <p:nvPr/>
        </p:nvSpPr>
        <p:spPr>
          <a:xfrm>
            <a:off x="5262663" y="735017"/>
            <a:ext cx="3346316" cy="2975044"/>
          </a:xfrm>
          <a:prstGeom prst="cloudCallout">
            <a:avLst>
              <a:gd name="adj1" fmla="val -78432"/>
              <a:gd name="adj2" fmla="val 18296"/>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100" dirty="0" smtClean="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A </a:t>
            </a:r>
            <a:r>
              <a:rPr lang="en-US" sz="11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better way to think about angular is </a:t>
            </a:r>
            <a:r>
              <a:rPr lang="en-US" sz="1100" b="1" u="sng" dirty="0">
                <a:solidFill>
                  <a:srgbClr val="C00000"/>
                </a:solidFill>
                <a:latin typeface="Tahoma" panose="020B0604030504040204" pitchFamily="34" charset="0"/>
                <a:ea typeface="Tahoma" panose="020B0604030504040204" pitchFamily="34" charset="0"/>
                <a:cs typeface="Tahoma" panose="020B0604030504040204" pitchFamily="34" charset="0"/>
              </a:rPr>
              <a:t>not</a:t>
            </a:r>
            <a:r>
              <a:rPr lang="en-US" sz="110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11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to think about it as framework but as HTML compiler which allows you to create your OWN DSL in HTML, by attaching your own behavior to any HTML element, attribute or text. And by any I mean that you can make up your own names (outside those of HTML spec)</a:t>
            </a:r>
          </a:p>
        </p:txBody>
      </p:sp>
      <p:pic>
        <p:nvPicPr>
          <p:cNvPr id="5" name="Picture 4"/>
          <p:cNvPicPr>
            <a:picLocks noChangeAspect="1"/>
          </p:cNvPicPr>
          <p:nvPr/>
        </p:nvPicPr>
        <p:blipFill>
          <a:blip r:embed="rId2"/>
          <a:stretch>
            <a:fillRect/>
          </a:stretch>
        </p:blipFill>
        <p:spPr>
          <a:xfrm>
            <a:off x="1653353" y="2870577"/>
            <a:ext cx="2510085" cy="1678968"/>
          </a:xfrm>
          <a:prstGeom prst="rect">
            <a:avLst/>
          </a:prstGeom>
        </p:spPr>
      </p:pic>
      <p:sp>
        <p:nvSpPr>
          <p:cNvPr id="8" name="Rectangle 7"/>
          <p:cNvSpPr/>
          <p:nvPr/>
        </p:nvSpPr>
        <p:spPr>
          <a:xfrm>
            <a:off x="2181273" y="2460619"/>
            <a:ext cx="1454244" cy="307777"/>
          </a:xfrm>
          <a:prstGeom prst="rect">
            <a:avLst/>
          </a:prstGeom>
        </p:spPr>
        <p:txBody>
          <a:bodyPr wrap="none">
            <a:spAutoFit/>
          </a:bodyPr>
          <a:lstStyle/>
          <a:p>
            <a:r>
              <a:rPr lang="en-US" sz="1400" b="1"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Misko</a:t>
            </a:r>
            <a:r>
              <a:rPr lang="en-US" sz="14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1400" b="1"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Hevery</a:t>
            </a:r>
            <a:r>
              <a:rPr lang="en-US" sz="14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4026198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9432" y="863806"/>
            <a:ext cx="7984620" cy="2031325"/>
          </a:xfrm>
          <a:prstGeom prst="rect">
            <a:avLst/>
          </a:prstGeom>
          <a:noFill/>
        </p:spPr>
        <p:txBody>
          <a:bodyPr wrap="square" rtlCol="0">
            <a:spAutoFit/>
          </a:bodyPr>
          <a:lstStyle/>
          <a:p>
            <a:pPr marL="228600" indent="-228600" algn="just" defTabSz="685783">
              <a:lnSpc>
                <a:spcPct val="150000"/>
              </a:lnSpc>
              <a:buClr>
                <a:schemeClr val="tx1"/>
              </a:buClr>
              <a:buFont typeface="+mj-lt"/>
              <a:buAutoNum type="arabicPeriod"/>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Device</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Need to adapt user interface to a wide variety of devices like laptops, mobile-phones, tablets running on different operating systems</a:t>
            </a:r>
          </a:p>
          <a:p>
            <a:pPr marL="228600" indent="-228600" algn="just" defTabSz="685783">
              <a:lnSpc>
                <a:spcPct val="150000"/>
              </a:lnSpc>
              <a:buClr>
                <a:schemeClr val="tx1"/>
              </a:buClr>
              <a:buFont typeface="+mj-lt"/>
              <a:buAutoNum type="arabicPeriod"/>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User Preferences</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Diverse User preferences in viewing data ranging from spreadsheets to charts</a:t>
            </a:r>
            <a:endPar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228600" indent="-228600" algn="just" defTabSz="685783">
              <a:lnSpc>
                <a:spcPct val="150000"/>
              </a:lnSpc>
              <a:buClr>
                <a:schemeClr val="tx1"/>
              </a:buClr>
              <a:buFont typeface="+mj-lt"/>
              <a:buAutoNum type="arabicPeriod"/>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Skill Sets</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Resource skills rarely cover all aspects of development. A good graphic designer usually does not have coding skills and vice-versa</a:t>
            </a:r>
          </a:p>
          <a:p>
            <a:pPr marL="228600" indent="-228600" algn="just" defTabSz="685783">
              <a:lnSpc>
                <a:spcPct val="150000"/>
              </a:lnSpc>
              <a:buClr>
                <a:schemeClr val="tx1"/>
              </a:buClr>
              <a:buFont typeface="+mj-lt"/>
              <a:buAutoNum type="arabicPeriod"/>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Agility</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Need to rapidly service new requests for information in a highly competitive environment faced by enterprises</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smtClean="0"/>
              <a:t>Challenges </a:t>
            </a:r>
            <a:r>
              <a:rPr lang="en-US" dirty="0"/>
              <a:t>of Web Development</a:t>
            </a:r>
          </a:p>
        </p:txBody>
      </p:sp>
    </p:spTree>
    <p:extLst>
      <p:ext uri="{BB962C8B-B14F-4D97-AF65-F5344CB8AC3E}">
        <p14:creationId xmlns:p14="http://schemas.microsoft.com/office/powerpoint/2010/main" val="520951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482" y="917610"/>
            <a:ext cx="1916272" cy="304800"/>
          </a:xfrm>
          <a:prstGeom prst="rect">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4" name="TextBox 3"/>
          <p:cNvSpPr txBox="1"/>
          <p:nvPr/>
        </p:nvSpPr>
        <p:spPr>
          <a:xfrm>
            <a:off x="585482" y="917610"/>
            <a:ext cx="2116621" cy="1938992"/>
          </a:xfrm>
          <a:prstGeom prst="rect">
            <a:avLst/>
          </a:prstGeom>
          <a:noFill/>
        </p:spPr>
        <p:txBody>
          <a:bodyPr wrap="square" rtlCol="0">
            <a:spAutoFit/>
          </a:bodyPr>
          <a:lstStyle/>
          <a:p>
            <a:pPr marL="171450" indent="-171450" algn="just">
              <a:buFont typeface="Symbol" panose="05050102010706020507" pitchFamily="18" charset="2"/>
              <a:buChar char="®"/>
            </a:pP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More </a:t>
            </a:r>
            <a:r>
              <a:rPr lang="en-US"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control</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Simplicity</a:t>
            </a:r>
          </a:p>
          <a:p>
            <a:pPr marL="171450" indent="-171450" algn="just">
              <a:buFont typeface="Symbol" panose="05050102010706020507" pitchFamily="18" charset="2"/>
              <a:buChar char="®"/>
            </a:pPr>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Testing</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Flexible and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Extensible</a:t>
            </a:r>
          </a:p>
          <a:p>
            <a:pPr marL="171450" indent="-171450" algn="just">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Popularity</a:t>
            </a:r>
          </a:p>
          <a:p>
            <a:pPr algn="just"/>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120753" y="917610"/>
            <a:ext cx="6673925" cy="1015663"/>
          </a:xfrm>
          <a:prstGeom prst="rect">
            <a:avLst/>
          </a:prstGeom>
        </p:spPr>
        <p:txBody>
          <a:bodyPr wrap="square">
            <a:spAutoFit/>
          </a:bodyPr>
          <a:lstStyle/>
          <a:p>
            <a:pPr marL="628650" lvl="1" indent="-171450">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AngularJS has numerous features that allow it to expand the capabilities of web applications beyond basic HTML, CSS, and </a:t>
            </a:r>
            <a:r>
              <a:rPr lang="en-US" sz="1200" dirty="0" err="1" smtClean="0">
                <a:latin typeface="Tahoma" panose="020B0604030504040204" pitchFamily="34" charset="0"/>
                <a:ea typeface="Tahoma" panose="020B0604030504040204" pitchFamily="34" charset="0"/>
                <a:cs typeface="Tahoma" panose="020B0604030504040204" pitchFamily="34" charset="0"/>
              </a:rPr>
              <a:t>Javascript</a:t>
            </a:r>
            <a:r>
              <a:rPr lang="en-US" sz="1200" dirty="0" smtClean="0">
                <a:latin typeface="Tahoma" panose="020B0604030504040204" pitchFamily="34" charset="0"/>
                <a:ea typeface="Tahoma" panose="020B0604030504040204" pitchFamily="34" charset="0"/>
                <a:cs typeface="Tahoma" panose="020B0604030504040204" pitchFamily="34" charset="0"/>
              </a:rPr>
              <a:t/>
            </a:r>
            <a:br>
              <a:rPr lang="en-US" sz="1200" dirty="0" smtClean="0">
                <a:latin typeface="Tahoma" panose="020B0604030504040204" pitchFamily="34" charset="0"/>
                <a:ea typeface="Tahoma" panose="020B0604030504040204" pitchFamily="34" charset="0"/>
                <a:cs typeface="Tahoma" panose="020B0604030504040204" pitchFamily="34" charset="0"/>
              </a:rPr>
            </a:b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628650" lvl="1" indent="-171450">
              <a:buFont typeface="Tahoma" panose="020B0604030504040204" pitchFamily="34" charset="0"/>
              <a:buChar char="»"/>
            </a:pPr>
            <a:r>
              <a:rPr lang="en-US" sz="1200" dirty="0" smtClean="0">
                <a:latin typeface="Tahoma" panose="020B0604030504040204" pitchFamily="34" charset="0"/>
                <a:ea typeface="Tahoma" panose="020B0604030504040204" pitchFamily="34" charset="0"/>
                <a:cs typeface="Tahoma" panose="020B0604030504040204" pitchFamily="34" charset="0"/>
              </a:rPr>
              <a:t>With </a:t>
            </a:r>
            <a:r>
              <a:rPr lang="en-US" sz="1200" dirty="0">
                <a:latin typeface="Tahoma" panose="020B0604030504040204" pitchFamily="34" charset="0"/>
                <a:ea typeface="Tahoma" panose="020B0604030504040204" pitchFamily="34" charset="0"/>
                <a:cs typeface="Tahoma" panose="020B0604030504040204" pitchFamily="34" charset="0"/>
              </a:rPr>
              <a:t>features like two-way data binding, custom directives and </a:t>
            </a:r>
            <a:r>
              <a:rPr lang="en-US" sz="1200" dirty="0" smtClean="0">
                <a:latin typeface="Tahoma" panose="020B0604030504040204" pitchFamily="34" charset="0"/>
                <a:ea typeface="Tahoma" panose="020B0604030504040204" pitchFamily="34" charset="0"/>
                <a:cs typeface="Tahoma" panose="020B0604030504040204" pitchFamily="34" charset="0"/>
              </a:rPr>
              <a:t>services, </a:t>
            </a:r>
            <a:r>
              <a:rPr lang="en-US" sz="1200" dirty="0">
                <a:latin typeface="Tahoma" panose="020B0604030504040204" pitchFamily="34" charset="0"/>
                <a:ea typeface="Tahoma" panose="020B0604030504040204" pitchFamily="34" charset="0"/>
                <a:cs typeface="Tahoma" panose="020B0604030504040204" pitchFamily="34" charset="0"/>
              </a:rPr>
              <a:t>and client-side validation, AngularJS is much more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dynamic</a:t>
            </a:r>
            <a:r>
              <a:rPr lang="en-US" sz="1200" dirty="0">
                <a:latin typeface="Tahoma" panose="020B0604030504040204" pitchFamily="34" charset="0"/>
                <a:ea typeface="Tahoma" panose="020B0604030504040204" pitchFamily="34" charset="0"/>
                <a:cs typeface="Tahoma" panose="020B0604030504040204" pitchFamily="34" charset="0"/>
              </a:rPr>
              <a:t> and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flexible</a:t>
            </a:r>
          </a:p>
        </p:txBody>
      </p:sp>
      <p:sp>
        <p:nvSpPr>
          <p:cNvPr id="7" name="Title 1"/>
          <p:cNvSpPr txBox="1">
            <a:spLocks/>
          </p:cNvSpPr>
          <p:nvPr/>
        </p:nvSpPr>
        <p:spPr>
          <a:xfrm>
            <a:off x="445928" y="154425"/>
            <a:ext cx="5497672" cy="436125"/>
          </a:xfrm>
          <a:prstGeom prst="rect">
            <a:avLst/>
          </a:prstGeom>
        </p:spPr>
        <p:txBody>
          <a:bodyPr>
            <a:noAutofit/>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algn="l"/>
            <a:r>
              <a:rPr lang="en-US" sz="2600" dirty="0">
                <a:solidFill>
                  <a:srgbClr val="262626"/>
                </a:solidFill>
              </a:rPr>
              <a:t>Why You Should Learn AngularJS? </a:t>
            </a:r>
          </a:p>
        </p:txBody>
      </p:sp>
    </p:spTree>
    <p:extLst>
      <p:ext uri="{BB962C8B-B14F-4D97-AF65-F5344CB8AC3E}">
        <p14:creationId xmlns:p14="http://schemas.microsoft.com/office/powerpoint/2010/main" val="579474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ebinar EdurekaTemplate" id="{452A3A16-C0C5-41A8-9027-3FB0E2E247B2}" vid="{95E9C04D-E104-4D45-BFF2-79ABBB5D25AF}"/>
    </a:ext>
  </a:extLst>
</a:theme>
</file>

<file path=ppt/theme/theme2.xml><?xml version="1.0" encoding="utf-8"?>
<a:theme xmlns:a="http://schemas.openxmlformats.org/drawingml/2006/main" name="1_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dureka Template" id="{F9F14CF6-D38C-49D2-99F2-2C9F9AA9BBAF}" vid="{DDA1398E-4555-467B-8376-8AFFDA04FD4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Webinar EdurekaTemplate</Template>
  <TotalTime>1014</TotalTime>
  <Words>940</Words>
  <Application>Microsoft Office PowerPoint</Application>
  <PresentationFormat>On-screen Show (16:9)</PresentationFormat>
  <Paragraphs>203</Paragraphs>
  <Slides>26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Castellar</vt:lpstr>
      <vt:lpstr>Symbol</vt:lpstr>
      <vt:lpstr>Tahoma</vt:lpstr>
      <vt:lpstr>Brain4ce_course_template</vt:lpstr>
      <vt:lpstr>1_Brain4ce_course_template</vt:lpstr>
      <vt:lpstr>PowerPoint Presentation</vt:lpstr>
      <vt:lpstr>Objectives</vt:lpstr>
      <vt:lpstr>Who are using AngularJS</vt:lpstr>
      <vt:lpstr>Global Opportunities</vt:lpstr>
      <vt:lpstr>Salary Trend</vt:lpstr>
      <vt:lpstr>What is AngularJS?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Building Highly Responsive Single Page Application </vt:lpstr>
      <vt:lpstr>PowerPoint Presentation</vt:lpstr>
      <vt:lpstr>AngularJS Vs Backbone.js Vs Ember.js</vt:lpstr>
      <vt:lpstr>Course Topics</vt:lpstr>
      <vt:lpstr>PowerPoint Presentation</vt:lpstr>
      <vt:lpstr>Course Features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Komala</dc:creator>
  <cp:lastModifiedBy>Awanish</cp:lastModifiedBy>
  <cp:revision>97</cp:revision>
  <dcterms:created xsi:type="dcterms:W3CDTF">2015-04-07T13:08:00Z</dcterms:created>
  <dcterms:modified xsi:type="dcterms:W3CDTF">2015-06-24T10:35:16Z</dcterms:modified>
</cp:coreProperties>
</file>