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08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10" r:id="rId10"/>
    <p:sldId id="311" r:id="rId11"/>
    <p:sldId id="312" r:id="rId12"/>
    <p:sldId id="313" r:id="rId13"/>
    <p:sldId id="319" r:id="rId14"/>
    <p:sldId id="314" r:id="rId15"/>
    <p:sldId id="315" r:id="rId16"/>
    <p:sldId id="316" r:id="rId17"/>
    <p:sldId id="318" r:id="rId18"/>
    <p:sldId id="317" r:id="rId19"/>
    <p:sldId id="261" r:id="rId20"/>
    <p:sldId id="276" r:id="rId21"/>
    <p:sldId id="272" r:id="rId22"/>
    <p:sldId id="292" r:id="rId23"/>
    <p:sldId id="291" r:id="rId24"/>
    <p:sldId id="268" r:id="rId2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434" autoAdjust="0"/>
  </p:normalViewPr>
  <p:slideViewPr>
    <p:cSldViewPr snapToGrid="0" showGuides="1">
      <p:cViewPr varScale="1">
        <p:scale>
          <a:sx n="98" d="100"/>
          <a:sy n="98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9D668-99ED-49CF-831F-A840C6D76BAE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92529-66D3-43A7-9086-539AA4A3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4A736-C162-4D71-AF44-405F76366576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97AD8-F30C-4F9C-820E-149D077B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32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6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209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982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0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08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itle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91" y="119115"/>
            <a:ext cx="2613025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www.edureka.co/mastering-node-js</a:t>
            </a:r>
          </a:p>
        </p:txBody>
      </p:sp>
    </p:spTree>
    <p:extLst>
      <p:ext uri="{BB962C8B-B14F-4D97-AF65-F5344CB8AC3E}">
        <p14:creationId xmlns:p14="http://schemas.microsoft.com/office/powerpoint/2010/main" val="18495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9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3997116" y="843185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8" name="Oval Callout 7"/>
          <p:cNvSpPr/>
          <p:nvPr userDrawn="1"/>
        </p:nvSpPr>
        <p:spPr>
          <a:xfrm>
            <a:off x="3892021" y="765256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518" y="1063042"/>
            <a:ext cx="1779354" cy="3811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4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4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66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27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7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750" y="838723"/>
            <a:ext cx="3703320" cy="55221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750" y="1390935"/>
            <a:ext cx="3703320" cy="25336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1" y="1355759"/>
            <a:ext cx="3929586" cy="238222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7139" y="832639"/>
            <a:ext cx="3943350" cy="3763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23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723"/>
            <a:ext cx="3703320" cy="30175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1" y="838723"/>
            <a:ext cx="3703320" cy="3017520"/>
          </a:xfrm>
          <a:prstGeom prst="rect">
            <a:avLst/>
          </a:prstGeom>
        </p:spPr>
        <p:txBody>
          <a:bodyPr/>
          <a:lstStyle>
            <a:lvl1pPr marL="128588" indent="-128588">
              <a:defRPr lang="en-US" sz="12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28588" lvl="0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mtClean="0"/>
              <a:t>Click to edit Master text styles</a:t>
            </a:r>
          </a:p>
          <a:p>
            <a:pPr marL="128588" lvl="1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mtClean="0"/>
              <a:t>Second level</a:t>
            </a:r>
          </a:p>
          <a:p>
            <a:pPr marL="128588" lvl="2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mtClean="0"/>
              <a:t>Third level</a:t>
            </a:r>
          </a:p>
          <a:p>
            <a:pPr marL="128588" lvl="3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mtClean="0"/>
              <a:t>Fourth level</a:t>
            </a:r>
          </a:p>
          <a:p>
            <a:pPr marL="128588" lvl="4" indent="-128588" algn="just" defTabSz="914378" rtl="0" eaLnBrk="1" latinLnBrk="0" hangingPunct="1">
              <a:lnSpc>
                <a:spcPct val="150000"/>
              </a:lnSpc>
              <a:spcBef>
                <a:spcPct val="20000"/>
              </a:spcBef>
              <a:buFont typeface="Symbol" panose="05050102010706020507" pitchFamily="18" charset="2"/>
              <a:buChar char="®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687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>
            <a:off x="0" y="598488"/>
            <a:ext cx="466725" cy="82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6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4213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07A182C6-DE33-4717-9328-D7A600982F21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6F270763-AED9-45CD-9365-BBCA49DD3BFC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altLang="en-US" sz="1200" b="1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fld id="{E72573F4-59D0-4B9B-8D74-A125A38C884A}" type="slidenum">
              <a:rPr lang="en-IN" altLang="en-US" sz="120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altLang="en-US" sz="1200" smtClean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0720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it wo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6403058"/>
              </p:ext>
            </p:extLst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9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pic>
        <p:nvPicPr>
          <p:cNvPr id="15" name="Picture 7" descr="edureka logol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3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1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53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/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971311" y="2574648"/>
            <a:ext cx="1304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DEMO</a:t>
            </a:r>
          </a:p>
        </p:txBody>
      </p:sp>
      <p:pic>
        <p:nvPicPr>
          <p:cNvPr id="3" name="Picture 7" descr="edureka logol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13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46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rther R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  <p:sp>
        <p:nvSpPr>
          <p:cNvPr id="4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1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-work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06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for next 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5" name="Text Placeholder 6"/>
          <p:cNvSpPr>
            <a:spLocks noGrp="1"/>
          </p:cNvSpPr>
          <p:nvPr>
            <p:ph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137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5137985" y="4764109"/>
            <a:ext cx="3908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www.edureka.co/mastering-node-js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77296" y="90432"/>
            <a:ext cx="7886700" cy="647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868136"/>
            <a:ext cx="7886700" cy="392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8" r:id="rId3"/>
    <p:sldLayoutId id="2147483663" r:id="rId4"/>
    <p:sldLayoutId id="2147483670" r:id="rId5"/>
    <p:sldLayoutId id="2147483674" r:id="rId6"/>
    <p:sldLayoutId id="2147483672" r:id="rId7"/>
    <p:sldLayoutId id="2147483675" r:id="rId8"/>
    <p:sldLayoutId id="2147483673" r:id="rId9"/>
    <p:sldLayoutId id="2147483671" r:id="rId10"/>
    <p:sldLayoutId id="2147483676" r:id="rId11"/>
    <p:sldLayoutId id="2147483679" r:id="rId12"/>
    <p:sldLayoutId id="2147483680" r:id="rId13"/>
    <p:sldLayoutId id="2147483677" r:id="rId14"/>
    <p:sldLayoutId id="2147483667" r:id="rId15"/>
    <p:sldLayoutId id="2147483668" r:id="rId16"/>
    <p:sldLayoutId id="2147483681" r:id="rId17"/>
    <p:sldLayoutId id="2147483682" r:id="rId18"/>
  </p:sldLayoutIdLst>
  <p:timing>
    <p:tnLst>
      <p:par>
        <p:cTn id="1" dur="indefinite" restart="never" nodeType="tmRoot"/>
      </p:par>
    </p:tnLst>
  </p:timing>
  <p:txStyles>
    <p:titleStyle>
      <a:lvl1pPr algn="l" defTabSz="914378" rtl="0" eaLnBrk="1" latinLnBrk="0" hangingPunct="1">
        <a:spcBef>
          <a:spcPct val="0"/>
        </a:spcBef>
        <a:buNone/>
        <a:defRPr lang="en-US" sz="2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just" defTabSz="914378" rtl="0" eaLnBrk="1" latinLnBrk="0" hangingPunct="1">
        <a:lnSpc>
          <a:spcPct val="150000"/>
        </a:lnSpc>
        <a:spcBef>
          <a:spcPct val="20000"/>
        </a:spcBef>
        <a:buFont typeface="Symbol" panose="05050102010706020507" pitchFamily="18" charset="2"/>
        <a:buChar char="®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85776" indent="-128588" algn="just" defTabSz="914378" rtl="0" eaLnBrk="1" latinLnBrk="0" hangingPunct="1">
        <a:lnSpc>
          <a:spcPct val="150000"/>
        </a:lnSpc>
        <a:spcBef>
          <a:spcPct val="20000"/>
        </a:spcBef>
        <a:buFont typeface="Tahoma" panose="020B0604030504040204" pitchFamily="34" charset="0"/>
        <a:buChar char="»"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14378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371566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lang="en-US" sz="1200" kern="1200" dirty="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828754" indent="0" algn="just" defTabSz="914378" rtl="0" eaLnBrk="1" latinLnBrk="0" hangingPunct="1">
        <a:lnSpc>
          <a:spcPct val="150000"/>
        </a:lnSpc>
        <a:spcBef>
          <a:spcPct val="20000"/>
        </a:spcBef>
        <a:buFontTx/>
        <a:buNone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edureka.co" TargetMode="External"/><Relationship Id="rId2" Type="http://schemas.openxmlformats.org/officeDocument/2006/relationships/hyperlink" Target="http://www.edureka.co/mastering-node-j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0363" y="3077718"/>
            <a:ext cx="762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View Mastering </a:t>
            </a:r>
            <a:r>
              <a:rPr lang="en-US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Node.js course details at </a:t>
            </a:r>
            <a:r>
              <a:rPr lang="en-US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www.edureka.co/mastering-node-js</a:t>
            </a:r>
            <a:endParaRPr lang="en-US" sz="1400" dirty="0" smtClean="0">
              <a:solidFill>
                <a:srgbClr val="262626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381" y="2677608"/>
            <a:ext cx="796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262626"/>
                </a:solidFill>
                <a:latin typeface="Castellar" panose="020A0402060406010301" pitchFamily="18" charset="0"/>
              </a:rPr>
              <a:t>Node.js:  </a:t>
            </a:r>
            <a:r>
              <a:rPr lang="en-US" sz="2000" b="1" dirty="0" smtClean="0">
                <a:solidFill>
                  <a:srgbClr val="262626"/>
                </a:solidFill>
                <a:latin typeface="Castellar" panose="020A0402060406010301" pitchFamily="18" charset="0"/>
              </a:rPr>
              <a:t>Communication </a:t>
            </a:r>
            <a:r>
              <a:rPr lang="en-US" sz="2000" b="1" dirty="0">
                <a:solidFill>
                  <a:srgbClr val="262626"/>
                </a:solidFill>
                <a:latin typeface="Castellar" panose="020A0402060406010301" pitchFamily="18" charset="0"/>
              </a:rPr>
              <a:t>and Round Robin way</a:t>
            </a:r>
            <a:endParaRPr lang="en-IN" sz="2000" b="1" dirty="0">
              <a:solidFill>
                <a:srgbClr val="262626"/>
              </a:solidFill>
              <a:latin typeface="Castellar" panose="020A0402060406010301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904" y="352603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6947" y="3506721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02807" y="871408"/>
            <a:ext cx="8545249" cy="354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-IN" sz="1200" dirty="0">
                <a:latin typeface="Tahoma"/>
                <a:ea typeface="Tahoma"/>
                <a:cs typeface="Tahoma"/>
                <a:sym typeface="Tahoma"/>
              </a:rPr>
              <a:t>For Network communication on Node.js, we use the “net” </a:t>
            </a:r>
            <a:r>
              <a:rPr lang="en-IN" sz="1200" dirty="0" smtClean="0">
                <a:latin typeface="Tahoma"/>
                <a:ea typeface="Tahoma"/>
                <a:cs typeface="Tahoma"/>
                <a:sym typeface="Tahoma"/>
              </a:rPr>
              <a:t>module</a:t>
            </a:r>
            <a:endParaRPr lang="en-IN" sz="1200" dirty="0"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-IN" sz="1200" dirty="0" smtClean="0"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-IN" sz="1200" dirty="0" err="1" smtClean="0">
                <a:latin typeface="Tahoma"/>
                <a:ea typeface="Tahoma"/>
                <a:cs typeface="Tahoma"/>
                <a:sym typeface="Tahoma"/>
              </a:rPr>
              <a:t>net.createServer</a:t>
            </a:r>
            <a:r>
              <a:rPr lang="en-IN" sz="1200" dirty="0">
                <a:latin typeface="Tahoma"/>
                <a:ea typeface="Tahoma"/>
                <a:cs typeface="Tahoma"/>
                <a:sym typeface="Tahoma"/>
              </a:rPr>
              <a:t>([options][,callback]) : </a:t>
            </a:r>
            <a:endParaRPr lang="en-IN" sz="1200" dirty="0" smtClean="0"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-IN" sz="1200" dirty="0">
              <a:latin typeface="Tahoma"/>
              <a:ea typeface="Tahoma"/>
              <a:cs typeface="Tahoma"/>
              <a:sym typeface="Tahoma"/>
            </a:endParaRPr>
          </a:p>
          <a:p>
            <a:pPr marL="10858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endParaRPr lang="en-US" sz="12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10858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10858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endParaRPr lang="en-US" sz="12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10858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10858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endParaRPr lang="en-US" sz="1200" dirty="0" smtClean="0">
              <a:latin typeface="Consolas"/>
              <a:ea typeface="Consolas"/>
              <a:cs typeface="Consolas"/>
              <a:sym typeface="Consolas"/>
            </a:endParaRPr>
          </a:p>
          <a:p>
            <a:pPr marL="10858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1714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r>
              <a:rPr lang="en-IN" sz="1200" dirty="0"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lang="en-IN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allowHalfOpen</a:t>
            </a:r>
            <a:r>
              <a:rPr lang="en-IN" sz="1200" dirty="0">
                <a:latin typeface="Tahoma"/>
                <a:ea typeface="Tahoma"/>
                <a:cs typeface="Tahoma"/>
                <a:sym typeface="Tahoma"/>
              </a:rPr>
              <a:t> is true then when the other side initiates Connection Termination the server WILL NOT send the FIN </a:t>
            </a:r>
            <a:r>
              <a:rPr lang="en-IN" sz="1200" dirty="0" smtClean="0">
                <a:latin typeface="Tahoma"/>
                <a:ea typeface="Tahoma"/>
                <a:cs typeface="Tahoma"/>
                <a:sym typeface="Tahoma"/>
              </a:rPr>
              <a:t>packet</a:t>
            </a:r>
          </a:p>
          <a:p>
            <a:pPr marL="1714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endParaRPr lang="en-IN" sz="1200" dirty="0">
              <a:latin typeface="Tahoma"/>
              <a:ea typeface="Tahoma"/>
              <a:cs typeface="Tahoma"/>
              <a:sym typeface="Tahoma"/>
            </a:endParaRPr>
          </a:p>
          <a:p>
            <a:pPr marL="1714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IN" sz="1200" dirty="0">
                <a:latin typeface="Tahoma"/>
                <a:ea typeface="Tahoma"/>
                <a:cs typeface="Tahoma"/>
                <a:sym typeface="Tahoma"/>
              </a:rPr>
              <a:t>socket becomes non-readable but not writable.  You must call the </a:t>
            </a:r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end()</a:t>
            </a:r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</a:t>
            </a:r>
            <a:r>
              <a:rPr lang="en-IN" sz="1200" dirty="0">
                <a:latin typeface="Tahoma"/>
                <a:ea typeface="Tahoma"/>
                <a:cs typeface="Tahoma"/>
                <a:sym typeface="Tahoma"/>
              </a:rPr>
              <a:t>function </a:t>
            </a:r>
            <a:r>
              <a:rPr lang="en-IN" sz="1200" dirty="0" smtClean="0">
                <a:latin typeface="Tahoma"/>
                <a:ea typeface="Tahoma"/>
                <a:cs typeface="Tahoma"/>
                <a:sym typeface="Tahoma"/>
              </a:rPr>
              <a:t>explicitly</a:t>
            </a:r>
          </a:p>
          <a:p>
            <a:pPr marL="1714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endParaRPr lang="en-IN" sz="1200" dirty="0">
              <a:latin typeface="Tahoma"/>
              <a:ea typeface="Tahoma"/>
              <a:cs typeface="Tahoma"/>
              <a:sym typeface="Tahoma"/>
            </a:endParaRPr>
          </a:p>
          <a:p>
            <a:pPr marL="1714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lang="en-IN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pauseOnConnect</a:t>
            </a:r>
            <a:r>
              <a:rPr lang="en-IN" sz="1200" dirty="0">
                <a:latin typeface="Tahoma"/>
                <a:ea typeface="Tahoma"/>
                <a:cs typeface="Tahoma"/>
                <a:sym typeface="Tahoma"/>
              </a:rPr>
              <a:t> is true then, the socket associated with each incoming connection is paused, no data transmitted from its handle until resume() is called on </a:t>
            </a:r>
            <a:r>
              <a:rPr lang="en-IN" sz="1200" dirty="0" smtClean="0">
                <a:latin typeface="Tahoma"/>
                <a:ea typeface="Tahoma"/>
                <a:cs typeface="Tahoma"/>
                <a:sym typeface="Tahoma"/>
              </a:rPr>
              <a:t>it</a:t>
            </a:r>
          </a:p>
          <a:p>
            <a:pPr marL="1714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endParaRPr lang="en-IN" sz="1200" dirty="0">
              <a:latin typeface="Tahoma"/>
              <a:ea typeface="Tahoma"/>
              <a:cs typeface="Tahoma"/>
              <a:sym typeface="Tahoma"/>
            </a:endParaRPr>
          </a:p>
          <a:p>
            <a:pPr marL="171450" indent="-171450" rtl="0">
              <a:spcBef>
                <a:spcPts val="0"/>
              </a:spcBef>
              <a:buFont typeface="Symbol" panose="05050102010706020507" pitchFamily="18" charset="2"/>
              <a:buChar char="®"/>
            </a:pPr>
            <a:r>
              <a:rPr lang="en-IN" sz="1200" dirty="0">
                <a:latin typeface="Tahoma"/>
                <a:ea typeface="Tahoma"/>
                <a:cs typeface="Tahoma"/>
                <a:sym typeface="Tahoma"/>
              </a:rPr>
              <a:t>The last argument, callback, automatically works as the </a:t>
            </a:r>
            <a:r>
              <a:rPr lang="en-IN" sz="1200" dirty="0" smtClean="0">
                <a:latin typeface="Tahoma"/>
                <a:ea typeface="Tahoma"/>
                <a:cs typeface="Tahoma"/>
                <a:sym typeface="Tahoma"/>
              </a:rPr>
              <a:t>callback </a:t>
            </a:r>
            <a:r>
              <a:rPr lang="en-IN" sz="1200" dirty="0">
                <a:latin typeface="Tahoma"/>
                <a:ea typeface="Tahoma"/>
                <a:cs typeface="Tahoma"/>
                <a:sym typeface="Tahoma"/>
              </a:rPr>
              <a:t>function for the “connection” event (described later</a:t>
            </a:r>
            <a:r>
              <a:rPr lang="en-IN" sz="1200" dirty="0" smtClean="0">
                <a:latin typeface="Tahoma"/>
                <a:ea typeface="Tahoma"/>
                <a:cs typeface="Tahoma"/>
                <a:sym typeface="Tahoma"/>
              </a:rPr>
              <a:t>)              </a:t>
            </a:r>
            <a:endParaRPr lang="en-IN" sz="120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Network Communication -</a:t>
            </a:r>
            <a:r>
              <a:rPr lang="en-I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TCP</a:t>
            </a:r>
            <a:endParaRPr lang="en-IN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2950" y="1575425"/>
            <a:ext cx="3829050" cy="1068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//options object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{</a:t>
            </a:r>
          </a:p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</a:t>
            </a: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</a:t>
            </a:r>
            <a:r>
              <a:rPr lang="en-IN" sz="12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allowHalfOpen</a:t>
            </a: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</a:t>
            </a: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: false ,   </a:t>
            </a:r>
            <a:r>
              <a:rPr lang="en-IN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pauseOnConnect</a:t>
            </a: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: </a:t>
            </a: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false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}  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//values : true or false, default : false</a:t>
            </a:r>
            <a:endParaRPr lang="en-I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18944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24576" y="865962"/>
            <a:ext cx="8029500" cy="354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//Creating a TCP Server</a:t>
            </a:r>
          </a:p>
          <a:p>
            <a:pPr marR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825" y="1223000"/>
            <a:ext cx="3829050" cy="2225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net = require(‘net’);</a:t>
            </a:r>
          </a:p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server = </a:t>
            </a:r>
            <a:r>
              <a:rPr lang="en-IN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net.createServer</a:t>
            </a: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(function(socket</a:t>
            </a: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)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{</a:t>
            </a:r>
            <a:endParaRPr lang="en-I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lvl="0"/>
            <a:r>
              <a:rPr lang="en-IN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socket.end</a:t>
            </a: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(‘Hello World’); //Socket is a Duplex stream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});</a:t>
            </a:r>
          </a:p>
          <a:p>
            <a:pPr lvl="0"/>
            <a:endParaRPr lang="en-I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lvl="0"/>
            <a:r>
              <a:rPr lang="en-IN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server.listen</a:t>
            </a:r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(3000,function</a:t>
            </a:r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()</a:t>
            </a:r>
          </a:p>
          <a:p>
            <a:pPr lvl="0"/>
            <a:r>
              <a:rPr lang="en-IN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{</a:t>
            </a:r>
            <a:endParaRPr lang="en-IN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console.log(“Server is listening on Port 3000”);</a:t>
            </a:r>
          </a:p>
          <a:p>
            <a:pPr lvl="0"/>
            <a:r>
              <a:rPr lang="en-IN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});</a:t>
            </a:r>
          </a:p>
        </p:txBody>
      </p:sp>
      <p:sp>
        <p:nvSpPr>
          <p:cNvPr id="6" name="Shape 287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Network Communication </a:t>
            </a:r>
            <a:r>
              <a:rPr lang="en-I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 TCP</a:t>
            </a:r>
            <a:endParaRPr lang="en-IN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196695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866775"/>
            <a:ext cx="6732351" cy="23431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//A TCP client </a:t>
            </a: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var net = require(‘net’);</a:t>
            </a: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var socket =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net.createConnection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({port: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3000,host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: ‘192.168.0.1’);</a:t>
            </a: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socket.on(‘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connect’,function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()</a:t>
            </a: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{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console.log(‘connected to the server’);</a:t>
            </a: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})</a:t>
            </a:r>
          </a:p>
          <a:p>
            <a:pPr>
              <a:buClr>
                <a:srgbClr val="262626"/>
              </a:buClr>
              <a:buSzPct val="100000"/>
              <a:defRPr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socket.end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(‘Hello Server’);</a:t>
            </a:r>
          </a:p>
          <a:p>
            <a:pPr>
              <a:buClr>
                <a:srgbClr val="262626"/>
              </a:buClr>
              <a:buSzPct val="100000"/>
              <a:defRPr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>
              <a:buClr>
                <a:srgbClr val="262626"/>
              </a:buClr>
              <a:buSzPct val="100000"/>
              <a:defRPr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//we can now create a command line TCP chat server and client by using the //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process.stdin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 (Readable Stream) and </a:t>
            </a:r>
            <a:r>
              <a:rPr lang="en-US" sz="1200" dirty="0" err="1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process.stdout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(Writable)</a:t>
            </a:r>
          </a:p>
        </p:txBody>
      </p:sp>
      <p:sp>
        <p:nvSpPr>
          <p:cNvPr id="5" name="Shape 287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Network Communication </a:t>
            </a:r>
            <a:r>
              <a:rPr lang="en-I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 TCP</a:t>
            </a:r>
            <a:endParaRPr lang="en-IN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0064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9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600" dirty="0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t>Two Way Communication </a:t>
            </a:r>
            <a:r>
              <a:rPr lang="e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Socket.io</a:t>
            </a:r>
          </a:p>
        </p:txBody>
      </p:sp>
      <p:sp>
        <p:nvSpPr>
          <p:cNvPr id="274" name="Shape 274"/>
          <p:cNvSpPr/>
          <p:nvPr/>
        </p:nvSpPr>
        <p:spPr>
          <a:xfrm>
            <a:off x="401603" y="786321"/>
            <a:ext cx="8256013" cy="354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" sz="1200" dirty="0">
                <a:latin typeface="Tahoma"/>
                <a:ea typeface="Tahoma"/>
                <a:cs typeface="Tahoma"/>
                <a:sym typeface="Tahoma"/>
              </a:rPr>
              <a:t>Socket.io is a fast, real-time engine. It is an npm package</a:t>
            </a:r>
            <a:r>
              <a:rPr lang="en" sz="1200" dirty="0" smtClean="0"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" sz="1200" dirty="0"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" sz="1200" dirty="0">
                <a:latin typeface="Tahoma"/>
                <a:ea typeface="Tahoma"/>
                <a:cs typeface="Tahoma"/>
                <a:sym typeface="Tahoma"/>
              </a:rPr>
              <a:t>Transmitting messages and Receiving message between client and server is </a:t>
            </a:r>
            <a:r>
              <a:rPr lang="en" sz="1200" dirty="0" smtClean="0">
                <a:latin typeface="Tahoma"/>
                <a:ea typeface="Tahoma"/>
                <a:cs typeface="Tahoma"/>
                <a:sym typeface="Tahoma"/>
              </a:rPr>
              <a:t>simple: Events.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" sz="1200" dirty="0"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" sz="1200" dirty="0">
                <a:latin typeface="Tahoma"/>
                <a:ea typeface="Tahoma"/>
                <a:cs typeface="Tahoma"/>
                <a:sym typeface="Tahoma"/>
              </a:rPr>
              <a:t>On server/client when sending a message use </a:t>
            </a:r>
            <a:r>
              <a:rPr lang="e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socket.emit(‘eventname’,data)</a:t>
            </a:r>
            <a:r>
              <a:rPr lang="e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. </a:t>
            </a:r>
            <a:r>
              <a:rPr lang="en" sz="1200" dirty="0">
                <a:latin typeface="Tahoma"/>
                <a:ea typeface="Tahoma"/>
                <a:cs typeface="Tahoma"/>
                <a:sym typeface="Tahoma"/>
              </a:rPr>
              <a:t>“eventname” can be any </a:t>
            </a:r>
            <a:r>
              <a:rPr lang="en" sz="1200" dirty="0" smtClean="0">
                <a:latin typeface="Tahoma"/>
                <a:ea typeface="Tahoma"/>
                <a:cs typeface="Tahoma"/>
                <a:sym typeface="Tahoma"/>
              </a:rPr>
              <a:t>string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" sz="1200" dirty="0"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" sz="1200" dirty="0" smtClean="0"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lang="en" sz="1200" dirty="0">
                <a:latin typeface="Tahoma"/>
                <a:ea typeface="Tahoma"/>
                <a:cs typeface="Tahoma"/>
                <a:sym typeface="Tahoma"/>
              </a:rPr>
              <a:t>data can be any </a:t>
            </a:r>
            <a:r>
              <a:rPr lang="en" sz="1200" dirty="0" smtClean="0">
                <a:latin typeface="Tahoma"/>
                <a:ea typeface="Tahoma"/>
                <a:cs typeface="Tahoma"/>
                <a:sym typeface="Tahoma"/>
              </a:rPr>
              <a:t>data: </a:t>
            </a:r>
            <a:r>
              <a:rPr lang="en" sz="1200" dirty="0">
                <a:latin typeface="Tahoma"/>
                <a:ea typeface="Tahoma"/>
                <a:cs typeface="Tahoma"/>
                <a:sym typeface="Tahoma"/>
              </a:rPr>
              <a:t>even Binary data</a:t>
            </a:r>
            <a:r>
              <a:rPr lang="en" sz="1200" dirty="0" smtClean="0">
                <a:latin typeface="Tahoma"/>
                <a:ea typeface="Tahoma"/>
                <a:cs typeface="Tahoma"/>
                <a:sym typeface="Tahoma"/>
              </a:rPr>
              <a:t>!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" sz="1200" dirty="0"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" sz="1200" dirty="0">
                <a:latin typeface="Tahoma"/>
                <a:ea typeface="Tahoma"/>
                <a:cs typeface="Tahoma"/>
                <a:sym typeface="Tahoma"/>
              </a:rPr>
              <a:t>On server/client when you want to listen to events-messages use </a:t>
            </a:r>
            <a:r>
              <a:rPr lang="e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socket.on</a:t>
            </a:r>
            <a:r>
              <a:rPr lang="e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(‘eventname’,callbackFunction)</a:t>
            </a:r>
            <a:r>
              <a:rPr lang="e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. </a:t>
            </a:r>
            <a:endParaRPr lang="e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" sz="1200" dirty="0" smtClean="0">
                <a:latin typeface="Tahoma"/>
                <a:ea typeface="Tahoma"/>
                <a:cs typeface="Tahoma"/>
                <a:sym typeface="Tahoma"/>
              </a:rPr>
              <a:t>Where </a:t>
            </a:r>
            <a:r>
              <a:rPr lang="en" sz="1200" dirty="0">
                <a:latin typeface="Tahoma"/>
                <a:ea typeface="Tahoma"/>
                <a:cs typeface="Tahoma"/>
                <a:sym typeface="Tahoma"/>
              </a:rPr>
              <a:t>the callbackFunction is a function that accepts a Data argument : Data sent by the other party</a:t>
            </a:r>
            <a:r>
              <a:rPr lang="en" sz="1200" dirty="0" smtClean="0">
                <a:latin typeface="Tahoma"/>
                <a:ea typeface="Tahoma"/>
                <a:cs typeface="Tahoma"/>
                <a:sym typeface="Tahoma"/>
              </a:rPr>
              <a:t>.      </a:t>
            </a:r>
            <a:endParaRPr lang="en" sz="1200" dirty="0"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99338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401605" y="796049"/>
            <a:ext cx="8029500" cy="354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" sz="1200" dirty="0">
                <a:latin typeface="Tahoma"/>
                <a:ea typeface="Tahoma"/>
                <a:cs typeface="Tahoma"/>
                <a:sym typeface="Tahoma"/>
              </a:rPr>
              <a:t>A simple </a:t>
            </a:r>
            <a:r>
              <a:rPr lang="en" sz="1200" dirty="0" smtClean="0">
                <a:latin typeface="Tahoma"/>
                <a:ea typeface="Tahoma"/>
                <a:cs typeface="Tahoma"/>
                <a:sym typeface="Tahoma"/>
              </a:rPr>
              <a:t>example: </a:t>
            </a:r>
            <a:endParaRPr lang="en" sz="1200" dirty="0">
              <a:latin typeface="Tahoma"/>
              <a:ea typeface="Tahoma"/>
              <a:cs typeface="Tahoma"/>
              <a:sym typeface="Tahom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>
                <a:latin typeface="Tahoma"/>
                <a:ea typeface="Tahoma"/>
                <a:cs typeface="Tahoma"/>
                <a:sym typeface="Tahoma"/>
              </a:rPr>
              <a:t>               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95300" y="1133299"/>
            <a:ext cx="3967800" cy="354540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//Server-side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app = require('express')();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server = require('http').Server(app);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io = require('socket.io')(server);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/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server.listen(80);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/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app.get('/', function (req, res) {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res.sendfile(__dirname + '/index.html');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});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/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io.on('connection', function (socket) {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socket.emit('news', { hello: 'world' });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socket.on('my other event', function (data) {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console.log(data);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});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4556795" y="1133299"/>
            <a:ext cx="3682533" cy="24172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//client-side</a:t>
            </a:r>
          </a:p>
          <a:p>
            <a:pPr rtl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&lt;script src="/socket.io/socket.io.js"&gt;&lt;/script&gt;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&lt;script&gt;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var socket = io.connect('http://localhost');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socket.on('news', function (data) {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console.log(data);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socket.emit('my other event', { my: 'data' });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});</a:t>
            </a:r>
            <a:b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&lt;/script&gt;</a:t>
            </a:r>
          </a:p>
          <a:p>
            <a:pPr>
              <a:spcBef>
                <a:spcPts val="0"/>
              </a:spcBef>
              <a:buNone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hape 273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600" dirty="0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t>Two Way Communication </a:t>
            </a:r>
            <a:r>
              <a:rPr lang="e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Socket.io</a:t>
            </a:r>
          </a:p>
        </p:txBody>
      </p:sp>
    </p:spTree>
    <p:extLst>
      <p:ext uri="{BB962C8B-B14F-4D97-AF65-F5344CB8AC3E}">
        <p14:creationId xmlns:p14="http://schemas.microsoft.com/office/powerpoint/2010/main" val="4283260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401606" y="786321"/>
            <a:ext cx="8029500" cy="354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" sz="1200" dirty="0">
                <a:latin typeface="Tahoma"/>
                <a:ea typeface="Tahoma"/>
                <a:cs typeface="Tahoma"/>
                <a:sym typeface="Tahoma"/>
              </a:rPr>
              <a:t>Besides ‘connect’, ‘message’ and ‘disconnect’ you can use any custom event </a:t>
            </a:r>
            <a:r>
              <a:rPr lang="en" sz="1200" dirty="0" smtClean="0">
                <a:latin typeface="Tahoma"/>
                <a:ea typeface="Tahoma"/>
                <a:cs typeface="Tahoma"/>
                <a:sym typeface="Tahoma"/>
              </a:rPr>
              <a:t>names</a:t>
            </a:r>
            <a:endParaRPr lang="en" sz="1200" dirty="0">
              <a:latin typeface="Tahoma"/>
              <a:ea typeface="Tahoma"/>
              <a:cs typeface="Tahoma"/>
              <a:sym typeface="Tahoma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" sz="1200" dirty="0">
              <a:latin typeface="Tahoma"/>
              <a:ea typeface="Tahoma"/>
              <a:cs typeface="Tahoma"/>
              <a:sym typeface="Tahoma"/>
            </a:endParaRPr>
          </a:p>
          <a:p>
            <a:pPr marL="28575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" sz="1200" dirty="0">
                <a:latin typeface="Tahoma"/>
                <a:ea typeface="Tahoma"/>
                <a:cs typeface="Tahoma"/>
                <a:sym typeface="Tahoma"/>
              </a:rPr>
              <a:t>You could also have a separation of concerns by namespacing. Namespacing also means, that the same websocket connection is used but is </a:t>
            </a:r>
            <a:r>
              <a:rPr lang="en" sz="1200" dirty="0" smtClean="0">
                <a:latin typeface="Tahoma"/>
                <a:ea typeface="Tahoma"/>
                <a:cs typeface="Tahoma"/>
                <a:sym typeface="Tahoma"/>
              </a:rPr>
              <a:t>multiplexed</a:t>
            </a:r>
            <a:endParaRPr lang="en" sz="1200" dirty="0">
              <a:latin typeface="Tahoma"/>
              <a:ea typeface="Tahoma"/>
              <a:cs typeface="Tahoma"/>
              <a:sym typeface="Tahom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endParaRPr dirty="0">
              <a:latin typeface="Tahoma"/>
              <a:ea typeface="Tahoma"/>
              <a:cs typeface="Tahoma"/>
              <a:sym typeface="Tahoma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>
                <a:latin typeface="Tahoma"/>
                <a:ea typeface="Tahoma"/>
                <a:cs typeface="Tahoma"/>
                <a:sym typeface="Tahoma"/>
              </a:rPr>
              <a:t>               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46029" y="1661505"/>
            <a:ext cx="3660599" cy="322177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io = require('socket.io').listen(80);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chat = io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.of('/chat')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.on('connection', function (socket) {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socket.emit('a message', {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    that: 'only'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  , '/chat': 'will get'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});  });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/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var news = io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.of('/news')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.on('connection', function (socket) {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socket.emit('item', { news: 'item' });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});</a:t>
            </a:r>
          </a:p>
          <a:p>
            <a:pPr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4687431" y="1679808"/>
            <a:ext cx="3542170" cy="26519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&lt;script&gt;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var chat = io.connect('http://localhost/chat')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, news = io.connect('http://localhost/news');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chat.on('connect', function () {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chat.emit('hi!');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});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news.on('news', function () {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  news.emit('woot');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  });</a:t>
            </a:r>
            <a:b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</a:br>
            <a:r>
              <a:rPr lang="e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nsolas"/>
              </a:rPr>
              <a:t>&lt;/script&gt;</a:t>
            </a:r>
          </a:p>
          <a:p>
            <a:pPr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solas"/>
            </a:endParaRPr>
          </a:p>
        </p:txBody>
      </p:sp>
      <p:sp>
        <p:nvSpPr>
          <p:cNvPr id="6" name="Shape 273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600" dirty="0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t>Two Way Communication </a:t>
            </a:r>
            <a:r>
              <a:rPr lang="e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Socket.io</a:t>
            </a:r>
          </a:p>
        </p:txBody>
      </p:sp>
    </p:spTree>
    <p:extLst>
      <p:ext uri="{BB962C8B-B14F-4D97-AF65-F5344CB8AC3E}">
        <p14:creationId xmlns:p14="http://schemas.microsoft.com/office/powerpoint/2010/main" val="19544360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3"/>
          <p:cNvSpPr txBox="1"/>
          <p:nvPr/>
        </p:nvSpPr>
        <p:spPr>
          <a:xfrm>
            <a:off x="398800" y="145925"/>
            <a:ext cx="6932699" cy="4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600" dirty="0" smtClean="0">
                <a:solidFill>
                  <a:srgbClr val="262626"/>
                </a:solidFill>
                <a:ea typeface="Calibri"/>
                <a:cs typeface="Calibri"/>
                <a:sym typeface="Calibri"/>
              </a:rPr>
              <a:t>Cluster Round Robin Load Balancing</a:t>
            </a:r>
            <a:endParaRPr lang="en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274"/>
          <p:cNvSpPr/>
          <p:nvPr/>
        </p:nvSpPr>
        <p:spPr>
          <a:xfrm>
            <a:off x="398800" y="883598"/>
            <a:ext cx="8256013" cy="21027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module will set up a master and then fork your server app as many times as you want it to (also called a worker). 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communicates with workers via IPC channels and comes with an embedded load-balancer which uses Round-robin algorithm to better distribute load among the workers.</a:t>
            </a:r>
            <a:r>
              <a:rPr lang="en-US" sz="1200" dirty="0"/>
              <a:t> </a:t>
            </a:r>
            <a:endParaRPr lang="e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In </a:t>
            </a:r>
            <a:r>
              <a:rPr lang="e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Round Robin approach,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master process listens on a port, accepts new connections and distributes them across the workers in a round-robin fashion, with some built-in smarts to avoid overloading a 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Round Robin, 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cluster.schedulingPolicy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cluster.SCHED_RR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SCHED_RR 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default on all operating systems except Windows</a:t>
            </a:r>
          </a:p>
          <a:p>
            <a:pPr marL="285750" lvl="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NODE_CLUSTER_SCHED_POLICY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 variable can also be used to set 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cluster.schedulingPolicy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for round robin the value will be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rr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>
              <a:buClr>
                <a:schemeClr val="dk1"/>
              </a:buClr>
              <a:buSzPct val="100000"/>
              <a:buFont typeface="Symbol" panose="05050102010706020507" pitchFamily="18" charset="2"/>
              <a:buChar char="®"/>
            </a:pPr>
            <a:endParaRPr lang="e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9016876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7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the end of the session you will be able to learn:</a:t>
            </a:r>
          </a:p>
          <a:p>
            <a:r>
              <a:rPr lang="en-US" dirty="0" smtClean="0"/>
              <a:t>Introduction of Node.js &amp; NPM</a:t>
            </a:r>
          </a:p>
          <a:p>
            <a:r>
              <a:rPr lang="en-US" dirty="0" smtClean="0"/>
              <a:t>Use Cases of Node.js</a:t>
            </a:r>
          </a:p>
          <a:p>
            <a:r>
              <a:rPr lang="en-US" dirty="0" smtClean="0"/>
              <a:t>Network Communication in Node.js</a:t>
            </a:r>
          </a:p>
          <a:p>
            <a:r>
              <a:rPr lang="en-US" dirty="0" smtClean="0"/>
              <a:t>Two Way Communication in Node.js</a:t>
            </a:r>
          </a:p>
          <a:p>
            <a:r>
              <a:rPr lang="en-US" dirty="0" smtClean="0"/>
              <a:t>Cluster Round Robin 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Trends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Salaries for Node.js Developers are already in the $60,000 range and much more.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From </a:t>
            </a:r>
            <a:r>
              <a:rPr lang="en-US" dirty="0">
                <a:solidFill>
                  <a:srgbClr val="0070C0"/>
                </a:solidFill>
              </a:rPr>
              <a:t>the graph below : </a:t>
            </a: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number of jobs are skyrocketing.</a:t>
            </a:r>
          </a:p>
        </p:txBody>
      </p:sp>
      <p:pic>
        <p:nvPicPr>
          <p:cNvPr id="4" name="Shape 75"/>
          <p:cNvPicPr preferRelativeResize="0"/>
          <p:nvPr/>
        </p:nvPicPr>
        <p:blipFill rotWithShape="1">
          <a:blip r:embed="rId2">
            <a:alphaModFix/>
          </a:blip>
          <a:srcRect t="1292" b="1"/>
          <a:stretch/>
        </p:blipFill>
        <p:spPr>
          <a:xfrm>
            <a:off x="1890458" y="1736332"/>
            <a:ext cx="5383646" cy="3059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1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5" name="Shape 244"/>
          <p:cNvSpPr/>
          <p:nvPr/>
        </p:nvSpPr>
        <p:spPr>
          <a:xfrm>
            <a:off x="4539709" y="867524"/>
            <a:ext cx="4106862" cy="3802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ymbol"/>
              <a:buChar char="→"/>
              <a:defRPr/>
            </a:pPr>
            <a:r>
              <a:rPr lang="en-IN" sz="1200" kern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Module 7</a:t>
            </a:r>
          </a:p>
          <a:p>
            <a:pPr marL="742950" lvl="1" indent="-28575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/>
            </a:pPr>
            <a:r>
              <a:rPr lang="en-IN" sz="1200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Forks, Spawns and the Process Module</a:t>
            </a:r>
          </a:p>
          <a:p>
            <a:pPr marL="457200" eaLnBrk="1" fontAlgn="auto" hangingPunct="1">
              <a:spcBef>
                <a:spcPts val="240"/>
              </a:spcBef>
              <a:spcAft>
                <a:spcPts val="0"/>
              </a:spcAft>
              <a:defRPr/>
            </a:pPr>
            <a:endParaRPr sz="1200" kern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marL="342900" indent="-342900" eaLnBrk="1" fontAlgn="auto" hangingPunct="1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ymbol"/>
              <a:buChar char="→"/>
              <a:defRPr/>
            </a:pPr>
            <a:r>
              <a:rPr lang="en-IN" sz="1200" kern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Module 8</a:t>
            </a:r>
          </a:p>
          <a:p>
            <a:pPr marL="742950" lvl="1" indent="-28575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/>
            </a:pPr>
            <a:r>
              <a:rPr lang="en-IN" sz="1200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Testing in Node.js</a:t>
            </a:r>
          </a:p>
          <a:p>
            <a:pPr marL="742950" lvl="1" indent="-20955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/>
            </a:pPr>
            <a:endParaRPr sz="1200" kern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Noto Symbol"/>
              <a:buChar char="→"/>
              <a:defRPr/>
            </a:pPr>
            <a:r>
              <a:rPr lang="en-IN" sz="1200" kern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Module 9</a:t>
            </a:r>
          </a:p>
          <a:p>
            <a:pPr marL="742950" lvl="1" indent="-28575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/>
            </a:pPr>
            <a:r>
              <a:rPr lang="en-IN" sz="1200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Node.js in the Tech World</a:t>
            </a:r>
            <a:endParaRPr sz="1200" b="1" kern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</p:txBody>
      </p:sp>
      <p:sp>
        <p:nvSpPr>
          <p:cNvPr id="6" name="Shape 245"/>
          <p:cNvSpPr/>
          <p:nvPr/>
        </p:nvSpPr>
        <p:spPr>
          <a:xfrm>
            <a:off x="477296" y="867524"/>
            <a:ext cx="4373563" cy="3802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ahoma"/>
              <a:buChar char="→"/>
              <a:defRPr/>
            </a:pPr>
            <a:r>
              <a:rPr lang="en-IN" sz="1200" kern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Module 1 </a:t>
            </a:r>
          </a:p>
          <a:p>
            <a:pPr marL="742950" lvl="1" indent="-28575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/>
            </a:pPr>
            <a:r>
              <a:rPr lang="en-IN" sz="1200" kern="0" dirty="0">
                <a:latin typeface="Tahoma"/>
                <a:ea typeface="Tahoma"/>
                <a:cs typeface="Tahoma"/>
                <a:sym typeface="Tahoma"/>
                <a:rtl val="0"/>
              </a:rPr>
              <a:t>Introduction to Objects in </a:t>
            </a:r>
            <a:r>
              <a:rPr lang="en-IN" sz="1200" kern="0" dirty="0" err="1">
                <a:latin typeface="Tahoma"/>
                <a:ea typeface="Tahoma"/>
                <a:cs typeface="Tahoma"/>
                <a:sym typeface="Tahoma"/>
                <a:rtl val="0"/>
              </a:rPr>
              <a:t>Javascript</a:t>
            </a:r>
            <a:r>
              <a:rPr lang="en-IN" sz="1200" kern="0" dirty="0">
                <a:latin typeface="Tahoma"/>
                <a:ea typeface="Tahoma"/>
                <a:cs typeface="Tahoma"/>
                <a:sym typeface="Tahoma"/>
                <a:rtl val="0"/>
              </a:rPr>
              <a:t> &amp; Node.js</a:t>
            </a:r>
            <a:r>
              <a:rPr lang="en-IN" sz="1200" b="1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/>
            </a:r>
            <a:br>
              <a:rPr lang="en-IN" sz="1200" b="1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</a:br>
            <a:endParaRPr lang="en-IN" sz="1200" b="1" kern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marL="342900" indent="-342900" eaLnBrk="1" fontAlgn="auto" hangingPunct="1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ahoma"/>
              <a:buChar char="→"/>
              <a:defRPr/>
            </a:pPr>
            <a:r>
              <a:rPr lang="en-IN" sz="1200" kern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Module 2</a:t>
            </a:r>
          </a:p>
          <a:p>
            <a:pPr marL="742950" lvl="1" indent="-28575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/>
            </a:pPr>
            <a:r>
              <a:rPr lang="en-IN" sz="1200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Modules / Packages</a:t>
            </a:r>
            <a:br>
              <a:rPr lang="en-IN" sz="1200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</a:br>
            <a:endParaRPr lang="en-IN" sz="1200" kern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marL="342900" indent="-342900" eaLnBrk="1" fontAlgn="auto" hangingPunct="1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ahoma"/>
              <a:buChar char="→"/>
              <a:defRPr/>
            </a:pPr>
            <a:r>
              <a:rPr lang="en-IN" sz="1200" kern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Module 3</a:t>
            </a:r>
          </a:p>
          <a:p>
            <a:pPr marL="742950" lvl="1" indent="-28575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/>
            </a:pPr>
            <a:r>
              <a:rPr lang="en-IN" sz="1200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Events &amp; Streams </a:t>
            </a:r>
          </a:p>
          <a:p>
            <a:pPr marL="457200" eaLnBrk="1" fontAlgn="auto" hangingPunct="1">
              <a:spcBef>
                <a:spcPts val="240"/>
              </a:spcBef>
              <a:spcAft>
                <a:spcPts val="0"/>
              </a:spcAft>
              <a:defRPr/>
            </a:pPr>
            <a:endParaRPr sz="1200" kern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marL="342900" indent="-342900" eaLnBrk="1" fontAlgn="auto" hangingPunct="1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ahoma"/>
              <a:buChar char="→"/>
              <a:defRPr/>
            </a:pPr>
            <a:r>
              <a:rPr lang="en-IN" sz="1200" kern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Module 4</a:t>
            </a:r>
          </a:p>
          <a:p>
            <a:pPr marL="742950" lvl="1" indent="-28575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/>
            </a:pPr>
            <a:r>
              <a:rPr lang="en-IN" sz="1200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Network Communication &amp; Web Technology in Node.js</a:t>
            </a:r>
            <a:br>
              <a:rPr lang="en-IN" sz="1200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</a:br>
            <a:endParaRPr lang="en-IN" sz="1200" kern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marL="342900" indent="-342900" eaLnBrk="1" fontAlgn="auto" hangingPunct="1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ahoma"/>
              <a:buChar char="→"/>
              <a:defRPr/>
            </a:pPr>
            <a:r>
              <a:rPr lang="en-IN" sz="1200" kern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Module 5 </a:t>
            </a:r>
          </a:p>
          <a:p>
            <a:pPr marL="742950" lvl="1" indent="-28575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/>
            </a:pPr>
            <a:r>
              <a:rPr lang="en-IN" sz="1200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Building a Web Application</a:t>
            </a:r>
            <a:br>
              <a:rPr lang="en-IN" sz="1200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</a:br>
            <a:endParaRPr lang="en-IN" sz="1200" kern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marL="342900" indent="-342900" eaLnBrk="1" fontAlgn="auto" hangingPunct="1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Tahoma"/>
              <a:buChar char="→"/>
              <a:defRPr/>
            </a:pPr>
            <a:r>
              <a:rPr lang="en-IN" sz="1200" kern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Module 6</a:t>
            </a:r>
          </a:p>
          <a:p>
            <a:pPr marL="742950" lvl="1" indent="-28575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»"/>
              <a:defRPr/>
            </a:pPr>
            <a:r>
              <a:rPr lang="en-IN" sz="1200" kern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rtl val="0"/>
              </a:rPr>
              <a:t>Real-time Communication</a:t>
            </a:r>
          </a:p>
          <a:p>
            <a:pPr marL="742950" lvl="1" indent="-20955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/>
            </a:pPr>
            <a:endParaRPr sz="1200" kern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marL="342900" indent="-26670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/>
            </a:pPr>
            <a:endParaRPr sz="1200" b="1" kern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  <a:p>
            <a:pPr marL="342900" indent="-266700" eaLnBrk="1" fontAlgn="auto" hangingPunct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Noto Symbol"/>
              <a:buNone/>
              <a:defRPr/>
            </a:pPr>
            <a:endParaRPr sz="1200" b="1" kern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13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Features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45" y="857250"/>
            <a:ext cx="7866603" cy="261684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Node.js</a:t>
            </a:r>
            <a:r>
              <a:rPr lang="en-US" dirty="0"/>
              <a:t> is an open source, cross-platform runtime environment for server-side and networking </a:t>
            </a:r>
            <a:r>
              <a:rPr lang="en-US" dirty="0" smtClean="0"/>
              <a:t>applications</a:t>
            </a:r>
          </a:p>
          <a:p>
            <a:r>
              <a:rPr lang="en-US" dirty="0">
                <a:solidFill>
                  <a:srgbClr val="0070C0"/>
                </a:solidFill>
              </a:rPr>
              <a:t>Node.js</a:t>
            </a:r>
            <a:r>
              <a:rPr lang="en-US" dirty="0"/>
              <a:t> applications are written in JavaScript, and can be run within the </a:t>
            </a:r>
            <a:r>
              <a:rPr lang="en-US" dirty="0">
                <a:solidFill>
                  <a:srgbClr val="0070C0"/>
                </a:solidFill>
              </a:rPr>
              <a:t>Node.js</a:t>
            </a:r>
            <a:r>
              <a:rPr lang="en-US" dirty="0"/>
              <a:t> runtime on OS X, Microsoft Windows, Linux, FreeBSD, NonStop and </a:t>
            </a:r>
            <a:r>
              <a:rPr lang="en-US" dirty="0" smtClean="0"/>
              <a:t>IBM.  -- Wikipedia</a:t>
            </a:r>
          </a:p>
          <a:p>
            <a:r>
              <a:rPr lang="en-US" dirty="0" smtClean="0"/>
              <a:t>This is based on Google’s </a:t>
            </a:r>
            <a:r>
              <a:rPr lang="en-US" dirty="0"/>
              <a:t>V8 </a:t>
            </a:r>
            <a:r>
              <a:rPr lang="en-US" dirty="0" smtClean="0"/>
              <a:t>JavaScript Engine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nodejs.org/images/logos/node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604" y="2241195"/>
            <a:ext cx="3104511" cy="166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1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 </a:t>
            </a:r>
            <a:r>
              <a:rPr lang="en-US" dirty="0" smtClean="0"/>
              <a:t>?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Guess </a:t>
            </a:r>
            <a:r>
              <a:rPr lang="en-US" dirty="0"/>
              <a:t>What ? </a:t>
            </a:r>
          </a:p>
          <a:p>
            <a:pPr lvl="1"/>
            <a:r>
              <a:rPr lang="en-US" dirty="0"/>
              <a:t>IT’s SINGLE THREADED !!</a:t>
            </a:r>
          </a:p>
          <a:p>
            <a:pPr lvl="1"/>
            <a:r>
              <a:rPr lang="en-US" dirty="0"/>
              <a:t>No worries about : race conditions, deadlocks and other problems that go with multi-threading.</a:t>
            </a:r>
          </a:p>
          <a:p>
            <a:pPr lvl="1"/>
            <a:r>
              <a:rPr lang="en-US" dirty="0"/>
              <a:t>“Almost no function in Node directly performs I/O, so the process never blocks. Because nothing blocks, less-than-expert programmers are able to develop scalable systems.” - (courtesy : nodejs.org)</a:t>
            </a:r>
          </a:p>
          <a:p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630236" y="2534686"/>
            <a:ext cx="5058800" cy="2261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" name="Straight Arrow Connector 61"/>
          <p:cNvCxnSpPr/>
          <p:nvPr/>
        </p:nvCxnSpPr>
        <p:spPr>
          <a:xfrm rot="16200000">
            <a:off x="5613530" y="4264337"/>
            <a:ext cx="71784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820122" y="3166439"/>
            <a:ext cx="712942" cy="772315"/>
            <a:chOff x="1715784" y="2831987"/>
            <a:chExt cx="924674" cy="983789"/>
          </a:xfrm>
        </p:grpSpPr>
        <p:sp>
          <p:nvSpPr>
            <p:cNvPr id="89" name="Rectangle 88"/>
            <p:cNvSpPr/>
            <p:nvPr/>
          </p:nvSpPr>
          <p:spPr>
            <a:xfrm>
              <a:off x="1715784" y="2831987"/>
              <a:ext cx="924674" cy="15779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715784" y="3038486"/>
              <a:ext cx="924674" cy="15779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715784" y="3244985"/>
              <a:ext cx="924674" cy="15779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15784" y="3451484"/>
              <a:ext cx="924674" cy="15779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715784" y="3657983"/>
              <a:ext cx="924674" cy="15779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052887" y="2655293"/>
            <a:ext cx="1883443" cy="1794604"/>
            <a:chOff x="1941180" y="2466055"/>
            <a:chExt cx="2442794" cy="2286000"/>
          </a:xfrm>
        </p:grpSpPr>
        <p:grpSp>
          <p:nvGrpSpPr>
            <p:cNvPr id="85" name="Group 84"/>
            <p:cNvGrpSpPr/>
            <p:nvPr/>
          </p:nvGrpSpPr>
          <p:grpSpPr>
            <a:xfrm>
              <a:off x="1941180" y="2466055"/>
              <a:ext cx="2442794" cy="2286000"/>
              <a:chOff x="6869646" y="2390220"/>
              <a:chExt cx="1681428" cy="1556344"/>
            </a:xfrm>
          </p:grpSpPr>
          <p:sp>
            <p:nvSpPr>
              <p:cNvPr id="87" name="Flowchart: Connector 86"/>
              <p:cNvSpPr/>
              <p:nvPr/>
            </p:nvSpPr>
            <p:spPr>
              <a:xfrm>
                <a:off x="6977571" y="2390220"/>
                <a:ext cx="1573503" cy="1556344"/>
              </a:xfrm>
              <a:prstGeom prst="flowChartConnector">
                <a:avLst/>
              </a:prstGeom>
              <a:ln>
                <a:solidFill>
                  <a:srgbClr val="1CB7F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>
                <a:off x="6869646" y="3073492"/>
                <a:ext cx="231169" cy="198582"/>
              </a:xfrm>
              <a:prstGeom prst="triangle">
                <a:avLst/>
              </a:prstGeom>
              <a:solidFill>
                <a:srgbClr val="1CB7F1"/>
              </a:solidFill>
              <a:ln>
                <a:solidFill>
                  <a:srgbClr val="1CB7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2917222" y="3232676"/>
              <a:ext cx="6833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Event </a:t>
              </a:r>
            </a:p>
            <a:p>
              <a:pPr algn="ctr"/>
              <a:r>
                <a:rPr lang="en-US" sz="1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Loop </a:t>
              </a:r>
              <a:endPara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826962" y="2725469"/>
            <a:ext cx="690048" cy="36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Queue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91204" y="2670833"/>
            <a:ext cx="766931" cy="217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Pool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533064" y="3228195"/>
            <a:ext cx="7050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567987" y="2917082"/>
            <a:ext cx="830770" cy="12710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73" name="Group 72"/>
          <p:cNvGrpSpPr/>
          <p:nvPr/>
        </p:nvGrpSpPr>
        <p:grpSpPr>
          <a:xfrm>
            <a:off x="5642191" y="3003583"/>
            <a:ext cx="702437" cy="215444"/>
            <a:chOff x="4859914" y="2882358"/>
            <a:chExt cx="1363867" cy="348027"/>
          </a:xfrm>
        </p:grpSpPr>
        <p:sp>
          <p:nvSpPr>
            <p:cNvPr id="83" name="Rectangle 82"/>
            <p:cNvSpPr/>
            <p:nvPr/>
          </p:nvSpPr>
          <p:spPr>
            <a:xfrm>
              <a:off x="4957281" y="2921856"/>
              <a:ext cx="1171254" cy="2744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59914" y="2882358"/>
              <a:ext cx="1363867" cy="348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file system 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692338" y="3281905"/>
            <a:ext cx="603235" cy="215444"/>
            <a:chOff x="4957281" y="2873360"/>
            <a:chExt cx="1171254" cy="348027"/>
          </a:xfrm>
        </p:grpSpPr>
        <p:sp>
          <p:nvSpPr>
            <p:cNvPr id="81" name="Rectangle 80"/>
            <p:cNvSpPr/>
            <p:nvPr/>
          </p:nvSpPr>
          <p:spPr>
            <a:xfrm>
              <a:off x="4957281" y="2921856"/>
              <a:ext cx="1171254" cy="2744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08474" y="2873360"/>
              <a:ext cx="1071297" cy="348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network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92338" y="3569676"/>
            <a:ext cx="603235" cy="215444"/>
            <a:chOff x="4957281" y="2869190"/>
            <a:chExt cx="1171254" cy="348027"/>
          </a:xfrm>
        </p:grpSpPr>
        <p:sp>
          <p:nvSpPr>
            <p:cNvPr id="79" name="Rectangle 78"/>
            <p:cNvSpPr/>
            <p:nvPr/>
          </p:nvSpPr>
          <p:spPr>
            <a:xfrm>
              <a:off x="4957281" y="2921856"/>
              <a:ext cx="1171254" cy="2744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019225" y="2869190"/>
              <a:ext cx="1027724" cy="348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process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692338" y="3850490"/>
            <a:ext cx="603235" cy="215444"/>
            <a:chOff x="4957281" y="2871591"/>
            <a:chExt cx="1171254" cy="348027"/>
          </a:xfrm>
        </p:grpSpPr>
        <p:sp>
          <p:nvSpPr>
            <p:cNvPr id="77" name="Rectangle 76"/>
            <p:cNvSpPr/>
            <p:nvPr/>
          </p:nvSpPr>
          <p:spPr>
            <a:xfrm>
              <a:off x="4957281" y="2921856"/>
              <a:ext cx="1171254" cy="274424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7736" y="2871591"/>
              <a:ext cx="822304" cy="348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other</a:t>
              </a:r>
              <a:endParaRPr lang="en-US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>
            <a:off x="4877205" y="3228195"/>
            <a:ext cx="7050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171986" y="3946776"/>
            <a:ext cx="0" cy="685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171986" y="4618566"/>
            <a:ext cx="380711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Node.js : </a:t>
            </a:r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npm </a:t>
            </a:r>
            <a:r>
              <a:rPr lang="en-US" dirty="0"/>
              <a:t>used to stand for Node Package Manager. </a:t>
            </a:r>
            <a:r>
              <a:rPr lang="en-US" dirty="0" smtClean="0"/>
              <a:t>However it is not </a:t>
            </a:r>
            <a:r>
              <a:rPr lang="en-US" dirty="0"/>
              <a:t>an </a:t>
            </a:r>
            <a:r>
              <a:rPr lang="en-US" dirty="0" smtClean="0"/>
              <a:t>acronym anymore. </a:t>
            </a:r>
            <a:r>
              <a:rPr lang="en-US" dirty="0"/>
              <a:t>npm is not a Node.js specific tool 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npm </a:t>
            </a:r>
            <a:r>
              <a:rPr lang="en-US" dirty="0"/>
              <a:t>is a registry of reusable modules and packages written by various developers</a:t>
            </a:r>
          </a:p>
          <a:p>
            <a:pPr lvl="1" algn="l"/>
            <a:r>
              <a:rPr lang="en-US" dirty="0"/>
              <a:t>Yes, you can publish your own npm </a:t>
            </a:r>
            <a:r>
              <a:rPr lang="en-US" dirty="0" smtClean="0"/>
              <a:t>packages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There are two ways to install npm packages : </a:t>
            </a:r>
          </a:p>
          <a:p>
            <a:pPr lvl="1"/>
            <a:r>
              <a:rPr lang="en-US" dirty="0"/>
              <a:t>Locally : To use and depend on the package from your own module or project </a:t>
            </a:r>
          </a:p>
          <a:p>
            <a:pPr lvl="1"/>
            <a:r>
              <a:rPr lang="en-US" dirty="0" smtClean="0"/>
              <a:t>Globally: </a:t>
            </a:r>
            <a:r>
              <a:rPr lang="en-US" dirty="0"/>
              <a:t>To use across the system, like a command line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Use-Cases of Node.js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7296" y="2145869"/>
            <a:ext cx="49319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Walmart executives believe that the benefit of using Node.js was far greater than any risk in adopting a new technology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200" dirty="0" smtClean="0">
              <a:solidFill>
                <a:srgbClr val="231F2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 smtClean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 re-engineered their mobile app to run on Node.js where all the front end code gets executed on back-end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200" dirty="0">
              <a:solidFill>
                <a:srgbClr val="231F2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rely on services all over the world</a:t>
            </a:r>
            <a:r>
              <a:rPr lang="en-US" sz="12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,” says </a:t>
            </a:r>
            <a:r>
              <a:rPr lang="en-US" sz="1200" dirty="0" err="1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Almaer</a:t>
            </a:r>
            <a:r>
              <a:rPr lang="en-US" sz="12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(V.P Mobile Architecture) “We do not control all of those services.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allows us to front all these services</a:t>
            </a:r>
            <a:r>
              <a:rPr lang="en-US" sz="12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and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 up very nicely</a:t>
            </a:r>
            <a:r>
              <a:rPr lang="en-US" sz="1200" dirty="0">
                <a:solidFill>
                  <a:srgbClr val="231F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It’s perfect for what we’re doing in mobile.”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7296" y="905317"/>
            <a:ext cx="3372272" cy="827299"/>
            <a:chOff x="477295" y="798312"/>
            <a:chExt cx="3372272" cy="827299"/>
          </a:xfrm>
        </p:grpSpPr>
        <p:pic>
          <p:nvPicPr>
            <p:cNvPr id="1026" name="Picture 2" descr="https://www.pspac.com/images/logo/Walmart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95" y="798312"/>
              <a:ext cx="738661" cy="82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1080411" y="983451"/>
              <a:ext cx="27691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Server Side Web Applications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5488132" y="857250"/>
            <a:ext cx="0" cy="3840480"/>
          </a:xfrm>
          <a:prstGeom prst="line">
            <a:avLst/>
          </a:prstGeom>
          <a:ln>
            <a:solidFill>
              <a:srgbClr val="155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88890" y="1318966"/>
            <a:ext cx="2675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Side Web Applications 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8889" y="905318"/>
            <a:ext cx="2958999" cy="34922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8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://static.wixstatic.com/media/887bb4_df1c8071a1344597a00e518b56600ed2.jpg_25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5829"/>
            <a:ext cx="1301954" cy="9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Use-Cases of </a:t>
            </a:r>
            <a:r>
              <a:rPr lang="en-US" dirty="0"/>
              <a:t>Node.js (Contd.)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296" y="2145869"/>
            <a:ext cx="49319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also leaning heavily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Node.js (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mobile and tablet app is 95% html/web based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We’re still full-on Node. We are excited that it can scale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,”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says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Kiran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Prasad (Head of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Linkedin’s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Mobile Development Team).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“Over the past few months, we’ve made performance tweaks so we can scale even more. On four boxes, we can now handle 20 times the load we were handling before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.”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3814" y="1057356"/>
            <a:ext cx="1440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Highly Scalable</a:t>
            </a:r>
          </a:p>
          <a:p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88890" y="1318966"/>
            <a:ext cx="2675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Side Web </a:t>
            </a:r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Highly </a:t>
            </a:r>
            <a:r>
              <a:rPr lang="en-US" sz="1200" dirty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Scalable</a:t>
            </a:r>
          </a:p>
          <a:p>
            <a:r>
              <a:rPr lang="en-US" sz="1200" dirty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lang="en-US" sz="1200" dirty="0">
              <a:solidFill>
                <a:srgbClr val="155197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88889" y="905318"/>
            <a:ext cx="2958999" cy="34922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488132" y="857250"/>
            <a:ext cx="0" cy="3840480"/>
          </a:xfrm>
          <a:prstGeom prst="line">
            <a:avLst/>
          </a:prstGeom>
          <a:ln>
            <a:solidFill>
              <a:srgbClr val="155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8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livehealthierandhappier.com/wp-content/uploads/2012/02/phot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6" y="857250"/>
            <a:ext cx="855139" cy="74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Use-Cases of </a:t>
            </a:r>
            <a:r>
              <a:rPr lang="en-US" dirty="0"/>
              <a:t>Node.js (Contd.)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296" y="2145869"/>
            <a:ext cx="49319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he first built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Voxer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Matt 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Ranney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Voxer’s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CTO)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 a test to see how many connections he could open on a single server. "I just decided to open as many connections as I could, just to see where things would fall down,"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Ranney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says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Node, I could open, well, all of them. I couldn't open any more connections without getting more IP addresses on my test machine. Node uses such small amounts of memory, it's astounding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 ran out of port numbers."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0977" y="1057356"/>
            <a:ext cx="23407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Memory Consumption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88890" y="1318966"/>
            <a:ext cx="26751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Side Web </a:t>
            </a:r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Highly Scalable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</a:t>
            </a:r>
            <a:r>
              <a:rPr lang="en-US" sz="1200" dirty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emory Consumption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 smtClean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lang="en-US" sz="1200" dirty="0">
              <a:solidFill>
                <a:srgbClr val="155197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8889" y="905318"/>
            <a:ext cx="2958999" cy="34922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88132" y="857250"/>
            <a:ext cx="0" cy="3840480"/>
          </a:xfrm>
          <a:prstGeom prst="line">
            <a:avLst/>
          </a:prstGeom>
          <a:ln>
            <a:solidFill>
              <a:srgbClr val="155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0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5" y="1634247"/>
            <a:ext cx="1323772" cy="836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6" y="813391"/>
            <a:ext cx="2498774" cy="10251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5832" y="2659385"/>
            <a:ext cx="4931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eBay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launched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ql.io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 gateway for HTTP APIs, using Node.js as the runtime stack. eBay was able to tune a regular quality Ubuntu workstation to handle more than 120,000 active connections per Node.js process with each connection consuming about 2K of memory.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88889" y="905318"/>
            <a:ext cx="2958999" cy="34922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Advantages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488132" y="857250"/>
            <a:ext cx="0" cy="3840480"/>
          </a:xfrm>
          <a:prstGeom prst="line">
            <a:avLst/>
          </a:prstGeom>
          <a:ln>
            <a:solidFill>
              <a:srgbClr val="1551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7296" y="160775"/>
            <a:ext cx="7886700" cy="516428"/>
          </a:xfrm>
        </p:spPr>
        <p:txBody>
          <a:bodyPr/>
          <a:lstStyle/>
          <a:p>
            <a:r>
              <a:rPr lang="en-US" dirty="0" smtClean="0"/>
              <a:t>Use-Cases of </a:t>
            </a:r>
            <a:r>
              <a:rPr lang="en-US" dirty="0"/>
              <a:t>Node.js (Contd.)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88890" y="1318966"/>
            <a:ext cx="26751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Side Web </a:t>
            </a:r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Highly Scalable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</a:t>
            </a:r>
            <a:r>
              <a:rPr lang="en-US" sz="1200" dirty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emory Consumption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engineering clock speed 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end user experience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 smtClean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 smtClean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solidFill>
                  <a:srgbClr val="1551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endParaRPr lang="en-US" sz="1200" dirty="0">
              <a:solidFill>
                <a:srgbClr val="155197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200" dirty="0">
              <a:solidFill>
                <a:srgbClr val="1551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1793" y="1259136"/>
            <a:ext cx="2566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engineering clock speed </a:t>
            </a:r>
          </a:p>
          <a:p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 end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4074578223"/>
      </p:ext>
    </p:extLst>
  </p:cSld>
  <p:clrMapOvr>
    <a:masterClrMapping/>
  </p:clrMapOvr>
</p:sld>
</file>

<file path=ppt/theme/theme1.xml><?xml version="1.0" encoding="utf-8"?>
<a:theme xmlns:a="http://schemas.openxmlformats.org/drawingml/2006/main" name="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Custom 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inar EdurekaTemplate" id="{452A3A16-C0C5-41A8-9027-3FB0E2E247B2}" vid="{95E9C04D-E104-4D45-BFF2-79ABBB5D25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Webinar EdurekaTemplate</Template>
  <TotalTime>933</TotalTime>
  <Words>1168</Words>
  <Application>Microsoft Office PowerPoint</Application>
  <PresentationFormat>On-screen Show (16:9)</PresentationFormat>
  <Paragraphs>211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Castellar</vt:lpstr>
      <vt:lpstr>Consolas</vt:lpstr>
      <vt:lpstr>Noto Symbol</vt:lpstr>
      <vt:lpstr>Symbol</vt:lpstr>
      <vt:lpstr>Tahoma</vt:lpstr>
      <vt:lpstr>Brain4ce_course_template</vt:lpstr>
      <vt:lpstr>PowerPoint Presentation</vt:lpstr>
      <vt:lpstr>Objectives</vt:lpstr>
      <vt:lpstr>What is Node.js ? </vt:lpstr>
      <vt:lpstr>What is Node.js ? (Contd.) </vt:lpstr>
      <vt:lpstr>Basics of Node.js : npm</vt:lpstr>
      <vt:lpstr>Use-Cases of Node.js</vt:lpstr>
      <vt:lpstr>Use-Cases of Node.js (Contd.)</vt:lpstr>
      <vt:lpstr>Use-Cases of Node.js (Contd.)</vt:lpstr>
      <vt:lpstr>Use-Cases of Node.js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Trends </vt:lpstr>
      <vt:lpstr>Course Topics</vt:lpstr>
      <vt:lpstr>Course Features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Komala</dc:creator>
  <cp:lastModifiedBy>Awanish</cp:lastModifiedBy>
  <cp:revision>51</cp:revision>
  <dcterms:created xsi:type="dcterms:W3CDTF">2015-04-07T13:08:00Z</dcterms:created>
  <dcterms:modified xsi:type="dcterms:W3CDTF">2015-06-11T07:53:27Z</dcterms:modified>
</cp:coreProperties>
</file>