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6"/>
  </p:notesMasterIdLst>
  <p:handoutMasterIdLst>
    <p:handoutMasterId r:id="rId27"/>
  </p:handoutMasterIdLst>
  <p:sldIdLst>
    <p:sldId id="278" r:id="rId2"/>
    <p:sldId id="380" r:id="rId3"/>
    <p:sldId id="456" r:id="rId4"/>
    <p:sldId id="441" r:id="rId5"/>
    <p:sldId id="442" r:id="rId6"/>
    <p:sldId id="447" r:id="rId7"/>
    <p:sldId id="444" r:id="rId8"/>
    <p:sldId id="443" r:id="rId9"/>
    <p:sldId id="457" r:id="rId10"/>
    <p:sldId id="445" r:id="rId11"/>
    <p:sldId id="446" r:id="rId12"/>
    <p:sldId id="448" r:id="rId13"/>
    <p:sldId id="449" r:id="rId14"/>
    <p:sldId id="410" r:id="rId15"/>
    <p:sldId id="362" r:id="rId16"/>
    <p:sldId id="412" r:id="rId17"/>
    <p:sldId id="439" r:id="rId18"/>
    <p:sldId id="452" r:id="rId19"/>
    <p:sldId id="453" r:id="rId20"/>
    <p:sldId id="454" r:id="rId21"/>
    <p:sldId id="455" r:id="rId22"/>
    <p:sldId id="298" r:id="rId23"/>
    <p:sldId id="296" r:id="rId24"/>
    <p:sldId id="294" r:id="rId2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4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son" initials="P" lastIdx="1" clrIdx="0"/>
  <p:cmAuthor id="2" name="Prachi Agrawal" initials="PA" lastIdx="18" clrIdx="1">
    <p:extLst>
      <p:ext uri="{19B8F6BF-5375-455C-9EA6-DF929625EA0E}">
        <p15:presenceInfo xmlns:p15="http://schemas.microsoft.com/office/powerpoint/2012/main" userId="Prachi Agraw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90"/>
    <a:srgbClr val="4F81BD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1741" autoAdjust="0"/>
  </p:normalViewPr>
  <p:slideViewPr>
    <p:cSldViewPr snapToGrid="0">
      <p:cViewPr varScale="1">
        <p:scale>
          <a:sx n="90" d="100"/>
          <a:sy n="90" d="100"/>
        </p:scale>
        <p:origin x="666" y="84"/>
      </p:cViewPr>
      <p:guideLst>
        <p:guide orient="horz" pos="684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8B472-393A-4AF9-BCD4-2CEB700B4A43}" type="doc">
      <dgm:prSet loTypeId="urn:microsoft.com/office/officeart/2005/8/layout/target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0975855-980A-46F4-9E6D-AE7B4AD18E49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Increasingly fast moving, competitive, technology driven world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D8A7FA-33CB-4009-9C4B-0D91EEB5C42C}" type="parTrans" cxnId="{F1769A32-EEA7-48E6-92ED-DA5D5A4518D3}">
      <dgm:prSet/>
      <dgm:spPr/>
      <dgm:t>
        <a:bodyPr/>
        <a:lstStyle/>
        <a:p>
          <a:endParaRPr lang="en-US"/>
        </a:p>
      </dgm:t>
    </dgm:pt>
    <dgm:pt modelId="{8C63DA88-76E0-4806-BD54-729733C0E23A}" type="sibTrans" cxnId="{F1769A32-EEA7-48E6-92ED-DA5D5A4518D3}">
      <dgm:prSet/>
      <dgm:spPr/>
      <dgm:t>
        <a:bodyPr/>
        <a:lstStyle/>
        <a:p>
          <a:endParaRPr lang="en-US"/>
        </a:p>
      </dgm:t>
    </dgm:pt>
    <dgm:pt modelId="{34064E94-2D0B-410C-9764-0E0B572EB401}" type="pres">
      <dgm:prSet presAssocID="{C788B472-393A-4AF9-BCD4-2CEB700B4A4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8EA180-C355-4E32-805F-A60FE4599D27}" type="pres">
      <dgm:prSet presAssocID="{90975855-980A-46F4-9E6D-AE7B4AD18E49}" presName="circle1" presStyleLbl="node1" presStyleIdx="0" presStyleCnt="1"/>
      <dgm:spPr/>
    </dgm:pt>
    <dgm:pt modelId="{D7A48255-AF75-4B53-BF1D-DE0194FF70EA}" type="pres">
      <dgm:prSet presAssocID="{90975855-980A-46F4-9E6D-AE7B4AD18E49}" presName="space" presStyleCnt="0"/>
      <dgm:spPr/>
    </dgm:pt>
    <dgm:pt modelId="{E1A20F1D-E612-4368-BDB7-4CFBE43210EC}" type="pres">
      <dgm:prSet presAssocID="{90975855-980A-46F4-9E6D-AE7B4AD18E49}" presName="rect1" presStyleLbl="alignAcc1" presStyleIdx="0" presStyleCnt="1"/>
      <dgm:spPr/>
      <dgm:t>
        <a:bodyPr/>
        <a:lstStyle/>
        <a:p>
          <a:endParaRPr lang="en-US"/>
        </a:p>
      </dgm:t>
    </dgm:pt>
    <dgm:pt modelId="{3B60970A-AF6B-496F-90FC-D705DE20979C}" type="pres">
      <dgm:prSet presAssocID="{90975855-980A-46F4-9E6D-AE7B4AD18E49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3A31C8-7ACF-462D-B260-E0C51BB71FE7}" type="presOf" srcId="{90975855-980A-46F4-9E6D-AE7B4AD18E49}" destId="{E1A20F1D-E612-4368-BDB7-4CFBE43210EC}" srcOrd="0" destOrd="0" presId="urn:microsoft.com/office/officeart/2005/8/layout/target3"/>
    <dgm:cxn modelId="{F1769A32-EEA7-48E6-92ED-DA5D5A4518D3}" srcId="{C788B472-393A-4AF9-BCD4-2CEB700B4A43}" destId="{90975855-980A-46F4-9E6D-AE7B4AD18E49}" srcOrd="0" destOrd="0" parTransId="{5AD8A7FA-33CB-4009-9C4B-0D91EEB5C42C}" sibTransId="{8C63DA88-76E0-4806-BD54-729733C0E23A}"/>
    <dgm:cxn modelId="{1259EEC2-2599-41B9-8F1C-3082E82C0C70}" type="presOf" srcId="{90975855-980A-46F4-9E6D-AE7B4AD18E49}" destId="{3B60970A-AF6B-496F-90FC-D705DE20979C}" srcOrd="1" destOrd="0" presId="urn:microsoft.com/office/officeart/2005/8/layout/target3"/>
    <dgm:cxn modelId="{21E95665-3809-4886-9943-36F02C5572C3}" type="presOf" srcId="{C788B472-393A-4AF9-BCD4-2CEB700B4A43}" destId="{34064E94-2D0B-410C-9764-0E0B572EB401}" srcOrd="0" destOrd="0" presId="urn:microsoft.com/office/officeart/2005/8/layout/target3"/>
    <dgm:cxn modelId="{6FC6F2D3-69CC-4B79-BBF8-FAA3653B4BDA}" type="presParOf" srcId="{34064E94-2D0B-410C-9764-0E0B572EB401}" destId="{918EA180-C355-4E32-805F-A60FE4599D27}" srcOrd="0" destOrd="0" presId="urn:microsoft.com/office/officeart/2005/8/layout/target3"/>
    <dgm:cxn modelId="{67D7EED7-D3A2-40A8-8485-B2D4E1A97619}" type="presParOf" srcId="{34064E94-2D0B-410C-9764-0E0B572EB401}" destId="{D7A48255-AF75-4B53-BF1D-DE0194FF70EA}" srcOrd="1" destOrd="0" presId="urn:microsoft.com/office/officeart/2005/8/layout/target3"/>
    <dgm:cxn modelId="{0C4EFA4C-7F81-4525-BE31-8E6A766F34A0}" type="presParOf" srcId="{34064E94-2D0B-410C-9764-0E0B572EB401}" destId="{E1A20F1D-E612-4368-BDB7-4CFBE43210EC}" srcOrd="2" destOrd="0" presId="urn:microsoft.com/office/officeart/2005/8/layout/target3"/>
    <dgm:cxn modelId="{779DF5B9-A02F-41BC-850E-3FF66FB4625A}" type="presParOf" srcId="{34064E94-2D0B-410C-9764-0E0B572EB401}" destId="{3B60970A-AF6B-496F-90FC-D705DE20979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9279C-3952-41D0-9415-E91875806EE4}" type="doc">
      <dgm:prSet loTypeId="urn:microsoft.com/office/officeart/2005/8/layout/target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889C58-FEC3-4603-8F08-4C4CC9FA4DC4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Increasingly fast moving, competitive, technology drive world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B514FE-189E-4C3D-A86B-50CF39B0A4EA}" type="parTrans" cxnId="{B94A8092-2570-4EDD-A436-CF5AD59101EC}">
      <dgm:prSet/>
      <dgm:spPr/>
      <dgm:t>
        <a:bodyPr/>
        <a:lstStyle/>
        <a:p>
          <a:endParaRPr lang="en-US"/>
        </a:p>
      </dgm:t>
    </dgm:pt>
    <dgm:pt modelId="{86D80ADC-DD3E-4D7D-9717-111561B67761}" type="sibTrans" cxnId="{B94A8092-2570-4EDD-A436-CF5AD59101EC}">
      <dgm:prSet/>
      <dgm:spPr/>
      <dgm:t>
        <a:bodyPr/>
        <a:lstStyle/>
        <a:p>
          <a:endParaRPr lang="en-US"/>
        </a:p>
      </dgm:t>
    </dgm:pt>
    <dgm:pt modelId="{D796AD51-EE2F-42FB-B815-3037AB326E88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Speed, agility and faster time to market becoming increasingly important 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7FB7A8B-F1F2-403E-BAA2-0FE46ED089D1}" type="parTrans" cxnId="{BD9BE80A-DC52-4809-837B-040376340052}">
      <dgm:prSet/>
      <dgm:spPr/>
      <dgm:t>
        <a:bodyPr/>
        <a:lstStyle/>
        <a:p>
          <a:endParaRPr lang="en-US"/>
        </a:p>
      </dgm:t>
    </dgm:pt>
    <dgm:pt modelId="{F7482E6F-894C-4A61-871A-A50E7F03EBAC}" type="sibTrans" cxnId="{BD9BE80A-DC52-4809-837B-040376340052}">
      <dgm:prSet/>
      <dgm:spPr/>
      <dgm:t>
        <a:bodyPr/>
        <a:lstStyle/>
        <a:p>
          <a:endParaRPr lang="en-US"/>
        </a:p>
      </dgm:t>
    </dgm:pt>
    <dgm:pt modelId="{86AAB978-B102-4F9F-8F15-8873BF751B45}" type="pres">
      <dgm:prSet presAssocID="{07C9279C-3952-41D0-9415-E91875806EE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8E218-484C-4C0C-85BF-7FCB35416485}" type="pres">
      <dgm:prSet presAssocID="{C3889C58-FEC3-4603-8F08-4C4CC9FA4DC4}" presName="circle1" presStyleLbl="node1" presStyleIdx="0" presStyleCnt="2"/>
      <dgm:spPr/>
    </dgm:pt>
    <dgm:pt modelId="{E5CE58CB-4FAC-426E-BBAA-342F636BD86B}" type="pres">
      <dgm:prSet presAssocID="{C3889C58-FEC3-4603-8F08-4C4CC9FA4DC4}" presName="space" presStyleCnt="0"/>
      <dgm:spPr/>
    </dgm:pt>
    <dgm:pt modelId="{DE100692-E1EA-4E69-A4AF-A6FFD020B81A}" type="pres">
      <dgm:prSet presAssocID="{C3889C58-FEC3-4603-8F08-4C4CC9FA4DC4}" presName="rect1" presStyleLbl="alignAcc1" presStyleIdx="0" presStyleCnt="2"/>
      <dgm:spPr/>
      <dgm:t>
        <a:bodyPr/>
        <a:lstStyle/>
        <a:p>
          <a:endParaRPr lang="en-US"/>
        </a:p>
      </dgm:t>
    </dgm:pt>
    <dgm:pt modelId="{124EE9A7-0678-4D88-97A9-82EBF3426CD3}" type="pres">
      <dgm:prSet presAssocID="{D796AD51-EE2F-42FB-B815-3037AB326E88}" presName="vertSpace2" presStyleLbl="node1" presStyleIdx="0" presStyleCnt="2"/>
      <dgm:spPr/>
    </dgm:pt>
    <dgm:pt modelId="{13FA28E6-180B-4D06-89C5-EF94827E92B6}" type="pres">
      <dgm:prSet presAssocID="{D796AD51-EE2F-42FB-B815-3037AB326E88}" presName="circle2" presStyleLbl="node1" presStyleIdx="1" presStyleCnt="2"/>
      <dgm:spPr/>
    </dgm:pt>
    <dgm:pt modelId="{64447F93-3635-44A5-B098-15B1B2C564F5}" type="pres">
      <dgm:prSet presAssocID="{D796AD51-EE2F-42FB-B815-3037AB326E88}" presName="rect2" presStyleLbl="alignAcc1" presStyleIdx="1" presStyleCnt="2"/>
      <dgm:spPr/>
      <dgm:t>
        <a:bodyPr/>
        <a:lstStyle/>
        <a:p>
          <a:endParaRPr lang="en-US"/>
        </a:p>
      </dgm:t>
    </dgm:pt>
    <dgm:pt modelId="{C8D5F08A-B379-42DE-AAC5-4FEA530CB1C6}" type="pres">
      <dgm:prSet presAssocID="{C3889C58-FEC3-4603-8F08-4C4CC9FA4DC4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5C0AE-0E3B-42EE-BB3E-4B81448DED6C}" type="pres">
      <dgm:prSet presAssocID="{D796AD51-EE2F-42FB-B815-3037AB326E88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40995E-E0B0-434D-8C41-2208F3AEB7B1}" type="presOf" srcId="{D796AD51-EE2F-42FB-B815-3037AB326E88}" destId="{64447F93-3635-44A5-B098-15B1B2C564F5}" srcOrd="0" destOrd="0" presId="urn:microsoft.com/office/officeart/2005/8/layout/target3"/>
    <dgm:cxn modelId="{00FFF4F4-C20E-41DC-8493-CFB8914C7E3B}" type="presOf" srcId="{D796AD51-EE2F-42FB-B815-3037AB326E88}" destId="{5875C0AE-0E3B-42EE-BB3E-4B81448DED6C}" srcOrd="1" destOrd="0" presId="urn:microsoft.com/office/officeart/2005/8/layout/target3"/>
    <dgm:cxn modelId="{3687593A-A491-43E1-B4A1-B69DBD4FC86B}" type="presOf" srcId="{07C9279C-3952-41D0-9415-E91875806EE4}" destId="{86AAB978-B102-4F9F-8F15-8873BF751B45}" srcOrd="0" destOrd="0" presId="urn:microsoft.com/office/officeart/2005/8/layout/target3"/>
    <dgm:cxn modelId="{BD9BE80A-DC52-4809-837B-040376340052}" srcId="{07C9279C-3952-41D0-9415-E91875806EE4}" destId="{D796AD51-EE2F-42FB-B815-3037AB326E88}" srcOrd="1" destOrd="0" parTransId="{E7FB7A8B-F1F2-403E-BAA2-0FE46ED089D1}" sibTransId="{F7482E6F-894C-4A61-871A-A50E7F03EBAC}"/>
    <dgm:cxn modelId="{6FEA846E-3D0F-4BDB-8B3C-961C4AFCBAE0}" type="presOf" srcId="{C3889C58-FEC3-4603-8F08-4C4CC9FA4DC4}" destId="{DE100692-E1EA-4E69-A4AF-A6FFD020B81A}" srcOrd="0" destOrd="0" presId="urn:microsoft.com/office/officeart/2005/8/layout/target3"/>
    <dgm:cxn modelId="{B94A8092-2570-4EDD-A436-CF5AD59101EC}" srcId="{07C9279C-3952-41D0-9415-E91875806EE4}" destId="{C3889C58-FEC3-4603-8F08-4C4CC9FA4DC4}" srcOrd="0" destOrd="0" parTransId="{A7B514FE-189E-4C3D-A86B-50CF39B0A4EA}" sibTransId="{86D80ADC-DD3E-4D7D-9717-111561B67761}"/>
    <dgm:cxn modelId="{95F77045-7FB2-4824-B3FF-A83F3EACAAD9}" type="presOf" srcId="{C3889C58-FEC3-4603-8F08-4C4CC9FA4DC4}" destId="{C8D5F08A-B379-42DE-AAC5-4FEA530CB1C6}" srcOrd="1" destOrd="0" presId="urn:microsoft.com/office/officeart/2005/8/layout/target3"/>
    <dgm:cxn modelId="{8B1D64DD-9162-411D-AA65-02CC8C792F21}" type="presParOf" srcId="{86AAB978-B102-4F9F-8F15-8873BF751B45}" destId="{CFD8E218-484C-4C0C-85BF-7FCB35416485}" srcOrd="0" destOrd="0" presId="urn:microsoft.com/office/officeart/2005/8/layout/target3"/>
    <dgm:cxn modelId="{19BBEC55-1956-4294-9C92-DDEE7144FB6D}" type="presParOf" srcId="{86AAB978-B102-4F9F-8F15-8873BF751B45}" destId="{E5CE58CB-4FAC-426E-BBAA-342F636BD86B}" srcOrd="1" destOrd="0" presId="urn:microsoft.com/office/officeart/2005/8/layout/target3"/>
    <dgm:cxn modelId="{C0764967-D555-47B0-865F-771465C2018A}" type="presParOf" srcId="{86AAB978-B102-4F9F-8F15-8873BF751B45}" destId="{DE100692-E1EA-4E69-A4AF-A6FFD020B81A}" srcOrd="2" destOrd="0" presId="urn:microsoft.com/office/officeart/2005/8/layout/target3"/>
    <dgm:cxn modelId="{5990AE5A-93A3-4C4F-B871-32D2DF35EF44}" type="presParOf" srcId="{86AAB978-B102-4F9F-8F15-8873BF751B45}" destId="{124EE9A7-0678-4D88-97A9-82EBF3426CD3}" srcOrd="3" destOrd="0" presId="urn:microsoft.com/office/officeart/2005/8/layout/target3"/>
    <dgm:cxn modelId="{442091E6-95C9-47E4-8F47-C615261D069B}" type="presParOf" srcId="{86AAB978-B102-4F9F-8F15-8873BF751B45}" destId="{13FA28E6-180B-4D06-89C5-EF94827E92B6}" srcOrd="4" destOrd="0" presId="urn:microsoft.com/office/officeart/2005/8/layout/target3"/>
    <dgm:cxn modelId="{0F062357-FE03-468F-8615-73863E25BB9F}" type="presParOf" srcId="{86AAB978-B102-4F9F-8F15-8873BF751B45}" destId="{64447F93-3635-44A5-B098-15B1B2C564F5}" srcOrd="5" destOrd="0" presId="urn:microsoft.com/office/officeart/2005/8/layout/target3"/>
    <dgm:cxn modelId="{7F00E98B-47FE-4C78-BFC0-E3A54396A48A}" type="presParOf" srcId="{86AAB978-B102-4F9F-8F15-8873BF751B45}" destId="{C8D5F08A-B379-42DE-AAC5-4FEA530CB1C6}" srcOrd="6" destOrd="0" presId="urn:microsoft.com/office/officeart/2005/8/layout/target3"/>
    <dgm:cxn modelId="{90200BF2-07F6-4485-95AC-D04E77D03735}" type="presParOf" srcId="{86AAB978-B102-4F9F-8F15-8873BF751B45}" destId="{5875C0AE-0E3B-42EE-BB3E-4B81448DED6C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26B297-92CA-4256-AE70-474B9EBBAC3C}" type="doc">
      <dgm:prSet loTypeId="urn:microsoft.com/office/officeart/2005/8/layout/target3" loCatId="relationship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41B0D45F-3544-4603-AB2F-091E24BCEDCC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Increasingly fast moving, competitive, technology drive world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01A7F6E-9DA7-4090-967A-9E31DB0E8682}" type="parTrans" cxnId="{CA488639-897D-49B3-BCB2-04B53470E9EA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91A038-E60D-4B7B-89D3-86C61E299121}" type="sibTrans" cxnId="{CA488639-897D-49B3-BCB2-04B53470E9EA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FC2CDC-642B-4DC8-8DDB-2E518D732DC5}">
      <dgm:prSet custT="1"/>
      <dgm:spPr/>
      <dgm:t>
        <a:bodyPr/>
        <a:lstStyle/>
        <a:p>
          <a:pPr rtl="0"/>
          <a:r>
            <a:rPr lang="en-US" sz="135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Speed, agility and faster time to market becoming increasingly important </a:t>
          </a:r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7BC07A6-8816-4914-B88D-6CE1BFAAC459}" type="parTrans" cxnId="{56C3D15F-7B6C-437B-9B56-10CB360875E9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B2F487-4BCC-44D1-9A62-06BD58A66597}" type="sibTrans" cxnId="{56C3D15F-7B6C-437B-9B56-10CB360875E9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D352859-09B0-45E2-8181-536992197A77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Applications and Softwares are the new battleground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F68698-1BE1-4D59-BE79-1F5B7D3590CD}" type="parTrans" cxnId="{0157AFB2-3E76-4199-864C-3B3097A1D551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B15809E-FF12-4530-9831-8A379895AECD}" type="sibTrans" cxnId="{0157AFB2-3E76-4199-864C-3B3097A1D551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49788E-5A26-4D14-A1DD-632176EBC467}" type="pres">
      <dgm:prSet presAssocID="{8926B297-92CA-4256-AE70-474B9EBBAC3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3517A2-81A4-414F-A143-73DFA23FAECD}" type="pres">
      <dgm:prSet presAssocID="{41B0D45F-3544-4603-AB2F-091E24BCEDCC}" presName="circle1" presStyleLbl="node1" presStyleIdx="0" presStyleCnt="3"/>
      <dgm:spPr/>
    </dgm:pt>
    <dgm:pt modelId="{D97D9414-516E-413B-952C-2D88A8EE803C}" type="pres">
      <dgm:prSet presAssocID="{41B0D45F-3544-4603-AB2F-091E24BCEDCC}" presName="space" presStyleCnt="0"/>
      <dgm:spPr/>
    </dgm:pt>
    <dgm:pt modelId="{8E210B5A-4E5D-4E86-8040-6BC3C55C8871}" type="pres">
      <dgm:prSet presAssocID="{41B0D45F-3544-4603-AB2F-091E24BCEDCC}" presName="rect1" presStyleLbl="alignAcc1" presStyleIdx="0" presStyleCnt="3"/>
      <dgm:spPr/>
      <dgm:t>
        <a:bodyPr/>
        <a:lstStyle/>
        <a:p>
          <a:endParaRPr lang="en-US"/>
        </a:p>
      </dgm:t>
    </dgm:pt>
    <dgm:pt modelId="{81C4BBF3-B939-43C0-9FB3-9A890CE50297}" type="pres">
      <dgm:prSet presAssocID="{59FC2CDC-642B-4DC8-8DDB-2E518D732DC5}" presName="vertSpace2" presStyleLbl="node1" presStyleIdx="0" presStyleCnt="3"/>
      <dgm:spPr/>
    </dgm:pt>
    <dgm:pt modelId="{DBADC983-0137-4202-9932-196B4C564193}" type="pres">
      <dgm:prSet presAssocID="{59FC2CDC-642B-4DC8-8DDB-2E518D732DC5}" presName="circle2" presStyleLbl="node1" presStyleIdx="1" presStyleCnt="3"/>
      <dgm:spPr/>
    </dgm:pt>
    <dgm:pt modelId="{EED2C525-F2FD-4248-8D6F-CD7E325B8FD6}" type="pres">
      <dgm:prSet presAssocID="{59FC2CDC-642B-4DC8-8DDB-2E518D732DC5}" presName="rect2" presStyleLbl="alignAcc1" presStyleIdx="1" presStyleCnt="3"/>
      <dgm:spPr/>
      <dgm:t>
        <a:bodyPr/>
        <a:lstStyle/>
        <a:p>
          <a:endParaRPr lang="en-US"/>
        </a:p>
      </dgm:t>
    </dgm:pt>
    <dgm:pt modelId="{D83DABC1-D3A2-47E1-AE9A-70A92606A92B}" type="pres">
      <dgm:prSet presAssocID="{6D352859-09B0-45E2-8181-536992197A77}" presName="vertSpace3" presStyleLbl="node1" presStyleIdx="1" presStyleCnt="3"/>
      <dgm:spPr/>
    </dgm:pt>
    <dgm:pt modelId="{24D46C41-6511-4129-AB8D-06CCCE1ECF83}" type="pres">
      <dgm:prSet presAssocID="{6D352859-09B0-45E2-8181-536992197A77}" presName="circle3" presStyleLbl="node1" presStyleIdx="2" presStyleCnt="3"/>
      <dgm:spPr/>
    </dgm:pt>
    <dgm:pt modelId="{9791DDC6-585F-4E78-BE66-6F416C5F7C95}" type="pres">
      <dgm:prSet presAssocID="{6D352859-09B0-45E2-8181-536992197A77}" presName="rect3" presStyleLbl="alignAcc1" presStyleIdx="2" presStyleCnt="3"/>
      <dgm:spPr/>
      <dgm:t>
        <a:bodyPr/>
        <a:lstStyle/>
        <a:p>
          <a:endParaRPr lang="en-US"/>
        </a:p>
      </dgm:t>
    </dgm:pt>
    <dgm:pt modelId="{0D4332FC-6B4F-4E84-BD07-5CD68AB691D5}" type="pres">
      <dgm:prSet presAssocID="{41B0D45F-3544-4603-AB2F-091E24BCEDCC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D6D91-3AE0-497D-9488-B07DC4E01807}" type="pres">
      <dgm:prSet presAssocID="{59FC2CDC-642B-4DC8-8DDB-2E518D732DC5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2D32E-D1C9-4D7D-BDBD-D3F401EEDFA4}" type="pres">
      <dgm:prSet presAssocID="{6D352859-09B0-45E2-8181-536992197A77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E9150B-13DC-4D33-B14F-0DB4ABB5A415}" type="presOf" srcId="{6D352859-09B0-45E2-8181-536992197A77}" destId="{51F2D32E-D1C9-4D7D-BDBD-D3F401EEDFA4}" srcOrd="1" destOrd="0" presId="urn:microsoft.com/office/officeart/2005/8/layout/target3"/>
    <dgm:cxn modelId="{CA488639-897D-49B3-BCB2-04B53470E9EA}" srcId="{8926B297-92CA-4256-AE70-474B9EBBAC3C}" destId="{41B0D45F-3544-4603-AB2F-091E24BCEDCC}" srcOrd="0" destOrd="0" parTransId="{701A7F6E-9DA7-4090-967A-9E31DB0E8682}" sibTransId="{7C91A038-E60D-4B7B-89D3-86C61E299121}"/>
    <dgm:cxn modelId="{A30FF929-6B22-4401-8EED-C9119E9A9263}" type="presOf" srcId="{8926B297-92CA-4256-AE70-474B9EBBAC3C}" destId="{BE49788E-5A26-4D14-A1DD-632176EBC467}" srcOrd="0" destOrd="0" presId="urn:microsoft.com/office/officeart/2005/8/layout/target3"/>
    <dgm:cxn modelId="{74F8B363-EF96-4A25-9BBC-F70691DD2DD6}" type="presOf" srcId="{59FC2CDC-642B-4DC8-8DDB-2E518D732DC5}" destId="{EED2C525-F2FD-4248-8D6F-CD7E325B8FD6}" srcOrd="0" destOrd="0" presId="urn:microsoft.com/office/officeart/2005/8/layout/target3"/>
    <dgm:cxn modelId="{A45DD813-9E50-4E9B-AE4F-1A96EC9BEE14}" type="presOf" srcId="{41B0D45F-3544-4603-AB2F-091E24BCEDCC}" destId="{0D4332FC-6B4F-4E84-BD07-5CD68AB691D5}" srcOrd="1" destOrd="0" presId="urn:microsoft.com/office/officeart/2005/8/layout/target3"/>
    <dgm:cxn modelId="{56C3D15F-7B6C-437B-9B56-10CB360875E9}" srcId="{8926B297-92CA-4256-AE70-474B9EBBAC3C}" destId="{59FC2CDC-642B-4DC8-8DDB-2E518D732DC5}" srcOrd="1" destOrd="0" parTransId="{57BC07A6-8816-4914-B88D-6CE1BFAAC459}" sibTransId="{9DB2F487-4BCC-44D1-9A62-06BD58A66597}"/>
    <dgm:cxn modelId="{95A67411-EE09-49A7-A480-7B7500A80786}" type="presOf" srcId="{41B0D45F-3544-4603-AB2F-091E24BCEDCC}" destId="{8E210B5A-4E5D-4E86-8040-6BC3C55C8871}" srcOrd="0" destOrd="0" presId="urn:microsoft.com/office/officeart/2005/8/layout/target3"/>
    <dgm:cxn modelId="{3E9C837E-53D5-4F4A-AE4C-B01FD6B5AA05}" type="presOf" srcId="{6D352859-09B0-45E2-8181-536992197A77}" destId="{9791DDC6-585F-4E78-BE66-6F416C5F7C95}" srcOrd="0" destOrd="0" presId="urn:microsoft.com/office/officeart/2005/8/layout/target3"/>
    <dgm:cxn modelId="{27F488A1-BA9A-46AD-9385-083E796292FA}" type="presOf" srcId="{59FC2CDC-642B-4DC8-8DDB-2E518D732DC5}" destId="{626D6D91-3AE0-497D-9488-B07DC4E01807}" srcOrd="1" destOrd="0" presId="urn:microsoft.com/office/officeart/2005/8/layout/target3"/>
    <dgm:cxn modelId="{0157AFB2-3E76-4199-864C-3B3097A1D551}" srcId="{8926B297-92CA-4256-AE70-474B9EBBAC3C}" destId="{6D352859-09B0-45E2-8181-536992197A77}" srcOrd="2" destOrd="0" parTransId="{A0F68698-1BE1-4D59-BE79-1F5B7D3590CD}" sibTransId="{9B15809E-FF12-4530-9831-8A379895AECD}"/>
    <dgm:cxn modelId="{FF1A1F67-D6C1-44B6-8DE3-52870D9C845F}" type="presParOf" srcId="{BE49788E-5A26-4D14-A1DD-632176EBC467}" destId="{093517A2-81A4-414F-A143-73DFA23FAECD}" srcOrd="0" destOrd="0" presId="urn:microsoft.com/office/officeart/2005/8/layout/target3"/>
    <dgm:cxn modelId="{907F4BC0-7D2E-449C-B971-41EF408E90D0}" type="presParOf" srcId="{BE49788E-5A26-4D14-A1DD-632176EBC467}" destId="{D97D9414-516E-413B-952C-2D88A8EE803C}" srcOrd="1" destOrd="0" presId="urn:microsoft.com/office/officeart/2005/8/layout/target3"/>
    <dgm:cxn modelId="{A2254158-94E3-4957-8224-DC55498257C0}" type="presParOf" srcId="{BE49788E-5A26-4D14-A1DD-632176EBC467}" destId="{8E210B5A-4E5D-4E86-8040-6BC3C55C8871}" srcOrd="2" destOrd="0" presId="urn:microsoft.com/office/officeart/2005/8/layout/target3"/>
    <dgm:cxn modelId="{62DD274E-E164-4718-833D-B86982B6A5F3}" type="presParOf" srcId="{BE49788E-5A26-4D14-A1DD-632176EBC467}" destId="{81C4BBF3-B939-43C0-9FB3-9A890CE50297}" srcOrd="3" destOrd="0" presId="urn:microsoft.com/office/officeart/2005/8/layout/target3"/>
    <dgm:cxn modelId="{2A2811ED-A817-4F00-9F3F-5867FB1CB029}" type="presParOf" srcId="{BE49788E-5A26-4D14-A1DD-632176EBC467}" destId="{DBADC983-0137-4202-9932-196B4C564193}" srcOrd="4" destOrd="0" presId="urn:microsoft.com/office/officeart/2005/8/layout/target3"/>
    <dgm:cxn modelId="{A5185066-1C3B-41DE-A53C-1463A6A32FEA}" type="presParOf" srcId="{BE49788E-5A26-4D14-A1DD-632176EBC467}" destId="{EED2C525-F2FD-4248-8D6F-CD7E325B8FD6}" srcOrd="5" destOrd="0" presId="urn:microsoft.com/office/officeart/2005/8/layout/target3"/>
    <dgm:cxn modelId="{28F73726-5672-41D0-AA4B-E621B345D552}" type="presParOf" srcId="{BE49788E-5A26-4D14-A1DD-632176EBC467}" destId="{D83DABC1-D3A2-47E1-AE9A-70A92606A92B}" srcOrd="6" destOrd="0" presId="urn:microsoft.com/office/officeart/2005/8/layout/target3"/>
    <dgm:cxn modelId="{F3605FAA-3D4A-4D6F-B0DB-98C21BB1BC0D}" type="presParOf" srcId="{BE49788E-5A26-4D14-A1DD-632176EBC467}" destId="{24D46C41-6511-4129-AB8D-06CCCE1ECF83}" srcOrd="7" destOrd="0" presId="urn:microsoft.com/office/officeart/2005/8/layout/target3"/>
    <dgm:cxn modelId="{CCDBABB6-F01F-4908-8BC5-F57B21C945DE}" type="presParOf" srcId="{BE49788E-5A26-4D14-A1DD-632176EBC467}" destId="{9791DDC6-585F-4E78-BE66-6F416C5F7C95}" srcOrd="8" destOrd="0" presId="urn:microsoft.com/office/officeart/2005/8/layout/target3"/>
    <dgm:cxn modelId="{42F70EC6-C587-42D5-A568-15F72EA13CA7}" type="presParOf" srcId="{BE49788E-5A26-4D14-A1DD-632176EBC467}" destId="{0D4332FC-6B4F-4E84-BD07-5CD68AB691D5}" srcOrd="9" destOrd="0" presId="urn:microsoft.com/office/officeart/2005/8/layout/target3"/>
    <dgm:cxn modelId="{310D49BF-72A0-4E83-AAFF-D88A7C5A36D8}" type="presParOf" srcId="{BE49788E-5A26-4D14-A1DD-632176EBC467}" destId="{626D6D91-3AE0-497D-9488-B07DC4E01807}" srcOrd="10" destOrd="0" presId="urn:microsoft.com/office/officeart/2005/8/layout/target3"/>
    <dgm:cxn modelId="{CED03666-D159-4B54-883B-3A773041F50B}" type="presParOf" srcId="{BE49788E-5A26-4D14-A1DD-632176EBC467}" destId="{51F2D32E-D1C9-4D7D-BDBD-D3F401EEDFA4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EA180-C355-4E32-805F-A60FE4599D27}">
      <dsp:nvSpPr>
        <dsp:cNvPr id="0" name=""/>
        <dsp:cNvSpPr/>
      </dsp:nvSpPr>
      <dsp:spPr>
        <a:xfrm>
          <a:off x="0" y="0"/>
          <a:ext cx="1208564" cy="1208564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20F1D-E612-4368-BDB7-4CFBE43210EC}">
      <dsp:nvSpPr>
        <dsp:cNvPr id="0" name=""/>
        <dsp:cNvSpPr/>
      </dsp:nvSpPr>
      <dsp:spPr>
        <a:xfrm>
          <a:off x="604281" y="0"/>
          <a:ext cx="5817783" cy="12085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Increasingly fast moving, competitive, technology driven world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04281" y="0"/>
        <a:ext cx="5817783" cy="1208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8E218-484C-4C0C-85BF-7FCB35416485}">
      <dsp:nvSpPr>
        <dsp:cNvPr id="0" name=""/>
        <dsp:cNvSpPr/>
      </dsp:nvSpPr>
      <dsp:spPr>
        <a:xfrm>
          <a:off x="0" y="0"/>
          <a:ext cx="1857151" cy="1857151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00692-E1EA-4E69-A4AF-A6FFD020B81A}">
      <dsp:nvSpPr>
        <dsp:cNvPr id="0" name=""/>
        <dsp:cNvSpPr/>
      </dsp:nvSpPr>
      <dsp:spPr>
        <a:xfrm>
          <a:off x="928575" y="0"/>
          <a:ext cx="5933105" cy="18571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Increasingly fast moving, competitive, technology drive world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28575" y="0"/>
        <a:ext cx="5933105" cy="882146"/>
      </dsp:txXfrm>
    </dsp:sp>
    <dsp:sp modelId="{13FA28E6-180B-4D06-89C5-EF94827E92B6}">
      <dsp:nvSpPr>
        <dsp:cNvPr id="0" name=""/>
        <dsp:cNvSpPr/>
      </dsp:nvSpPr>
      <dsp:spPr>
        <a:xfrm>
          <a:off x="487502" y="882146"/>
          <a:ext cx="882146" cy="882146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199030"/>
            <a:satOff val="-48101"/>
            <a:lumOff val="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47F93-3635-44A5-B098-15B1B2C564F5}">
      <dsp:nvSpPr>
        <dsp:cNvPr id="0" name=""/>
        <dsp:cNvSpPr/>
      </dsp:nvSpPr>
      <dsp:spPr>
        <a:xfrm>
          <a:off x="928575" y="882146"/>
          <a:ext cx="5933105" cy="8821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99030"/>
              <a:satOff val="-48101"/>
              <a:lumOff val="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Speed, agility and faster time to market becoming increasingly important 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28575" y="882146"/>
        <a:ext cx="5933105" cy="882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517A2-81A4-414F-A143-73DFA23FAECD}">
      <dsp:nvSpPr>
        <dsp:cNvPr id="0" name=""/>
        <dsp:cNvSpPr/>
      </dsp:nvSpPr>
      <dsp:spPr>
        <a:xfrm>
          <a:off x="0" y="0"/>
          <a:ext cx="2271822" cy="227182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10B5A-4E5D-4E86-8040-6BC3C55C8871}">
      <dsp:nvSpPr>
        <dsp:cNvPr id="0" name=""/>
        <dsp:cNvSpPr/>
      </dsp:nvSpPr>
      <dsp:spPr>
        <a:xfrm>
          <a:off x="1135911" y="0"/>
          <a:ext cx="7125585" cy="22718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Increasingly fast moving, competitive, technology drive world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135911" y="0"/>
        <a:ext cx="7125585" cy="681548"/>
      </dsp:txXfrm>
    </dsp:sp>
    <dsp:sp modelId="{DBADC983-0137-4202-9932-196B4C564193}">
      <dsp:nvSpPr>
        <dsp:cNvPr id="0" name=""/>
        <dsp:cNvSpPr/>
      </dsp:nvSpPr>
      <dsp:spPr>
        <a:xfrm>
          <a:off x="397569" y="681548"/>
          <a:ext cx="1476682" cy="147668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99515"/>
            <a:satOff val="-24051"/>
            <a:lumOff val="3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2C525-F2FD-4248-8D6F-CD7E325B8FD6}">
      <dsp:nvSpPr>
        <dsp:cNvPr id="0" name=""/>
        <dsp:cNvSpPr/>
      </dsp:nvSpPr>
      <dsp:spPr>
        <a:xfrm>
          <a:off x="1135911" y="681548"/>
          <a:ext cx="7125585" cy="14766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99515"/>
              <a:satOff val="-24051"/>
              <a:lumOff val="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Speed, agility and faster time to market becoming increasingly important </a:t>
          </a:r>
          <a:endParaRPr lang="en-US" sz="135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135911" y="681548"/>
        <a:ext cx="7125585" cy="681545"/>
      </dsp:txXfrm>
    </dsp:sp>
    <dsp:sp modelId="{24D46C41-6511-4129-AB8D-06CCCE1ECF83}">
      <dsp:nvSpPr>
        <dsp:cNvPr id="0" name=""/>
        <dsp:cNvSpPr/>
      </dsp:nvSpPr>
      <dsp:spPr>
        <a:xfrm>
          <a:off x="795138" y="1363093"/>
          <a:ext cx="681545" cy="681545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199030"/>
            <a:satOff val="-48101"/>
            <a:lumOff val="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1DDC6-585F-4E78-BE66-6F416C5F7C95}">
      <dsp:nvSpPr>
        <dsp:cNvPr id="0" name=""/>
        <dsp:cNvSpPr/>
      </dsp:nvSpPr>
      <dsp:spPr>
        <a:xfrm>
          <a:off x="1135911" y="1363093"/>
          <a:ext cx="7125585" cy="6815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99030"/>
              <a:satOff val="-48101"/>
              <a:lumOff val="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Applications and Softwares are the new battleground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135911" y="1363093"/>
        <a:ext cx="7125585" cy="681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C3709-9628-431F-87BE-999083454C41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94267-94A6-4DA2-BBFA-2942C7E5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157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10E-CA69-4419-8132-CB4BA6DBC7A0}" type="datetimeFigureOut">
              <a:rPr lang="en-IN" smtClean="0"/>
              <a:pPr/>
              <a:t>29-09-2015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33455-0439-48A9-8026-64001E22A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2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84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Cours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10652" y="4767264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www.edureka.co/devops</a:t>
            </a:r>
            <a:endParaRPr lang="en-IN" sz="1200" u="sng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rther Readi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832510" y="4779348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or the next clas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9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87654" y="4772120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signmen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32510" y="4785703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1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-wor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32510" y="4767264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00900" y="101586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21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2" descr="copyright stamp - stock photo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76" y="729258"/>
            <a:ext cx="4226401" cy="441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courseware is copyright ©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2014. Any reproduction without expressed written</a:t>
            </a: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 from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strictly forbidden. PMI members, credential holders, and REP’s</a:t>
            </a: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Engage in unauthorized duplication of the courseware will be held duly accountable by</a:t>
            </a: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PMI Ethics Committee.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87653" y="4795839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mul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at’s within the LM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78029" y="4795839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9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20277" y="4795841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62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29902" y="4795838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10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opi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 userDrawn="1"/>
        </p:nvSpPr>
        <p:spPr>
          <a:xfrm>
            <a:off x="517134" y="771550"/>
            <a:ext cx="4373810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1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Pentaho BI Suite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2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Report Designer - Basic</a:t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3</a:t>
            </a: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Report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Designer - Advanced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Introduction</a:t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5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- Transformation</a:t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6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- Job and More</a:t>
            </a: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 userDrawn="1"/>
        </p:nvSpPr>
        <p:spPr>
          <a:xfrm>
            <a:off x="4580404" y="771550"/>
            <a:ext cx="4106416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BA Server and User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8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32530" y="4795450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49153" y="4795838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1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122036" y="2574648"/>
            <a:ext cx="9322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34598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ie's Q n A Templa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722072" y="2258041"/>
            <a:ext cx="2601913" cy="2371712"/>
            <a:chOff x="684209" y="1762202"/>
            <a:chExt cx="2804581" cy="2175717"/>
          </a:xfrm>
        </p:grpSpPr>
        <p:sp>
          <p:nvSpPr>
            <p:cNvPr id="11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783"/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3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783"/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6878029" y="4795838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6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ie's intro only in module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722072" y="2258041"/>
            <a:ext cx="2601913" cy="2371712"/>
            <a:chOff x="684209" y="1762202"/>
            <a:chExt cx="2804581" cy="2175717"/>
          </a:xfrm>
        </p:grpSpPr>
        <p:sp>
          <p:nvSpPr>
            <p:cNvPr id="11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783"/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3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783"/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3434408" y="1064248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14" name="Oval Callout 13"/>
          <p:cNvSpPr/>
          <p:nvPr userDrawn="1"/>
        </p:nvSpPr>
        <p:spPr>
          <a:xfrm>
            <a:off x="3329313" y="986319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29902" y="4769421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8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estion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32510" y="4795839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6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nds - 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32510" y="4767264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8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73" r:id="rId2"/>
    <p:sldLayoutId id="2147483777" r:id="rId3"/>
    <p:sldLayoutId id="2147483728" r:id="rId4"/>
    <p:sldLayoutId id="2147483775" r:id="rId5"/>
    <p:sldLayoutId id="2147483774" r:id="rId6"/>
    <p:sldLayoutId id="2147483784" r:id="rId7"/>
    <p:sldLayoutId id="2147483733" r:id="rId8"/>
    <p:sldLayoutId id="2147483747" r:id="rId9"/>
    <p:sldLayoutId id="2147483776" r:id="rId10"/>
    <p:sldLayoutId id="2147483748" r:id="rId11"/>
    <p:sldLayoutId id="2147483749" r:id="rId12"/>
    <p:sldLayoutId id="2147483750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823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twitter.com/mrtazz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video/video.php?v=778890205865" TargetMode="External"/><Relationship Id="rId2" Type="http://schemas.openxmlformats.org/officeDocument/2006/relationships/hyperlink" Target="http://arstechnica.com/business/2012/04/exclusive-a-behind-the-scenes-look-at-facebook-release-engineering/1/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gotocon.com/dl/goto-amsterdam-2014/slides/DanielSchauenberg_DevelopmentDeploymentCollaborationAtEtsy.pdf" TargetMode="External"/><Relationship Id="rId4" Type="http://schemas.openxmlformats.org/officeDocument/2006/relationships/hyperlink" Target="https://blog.newrelic.com/2014/06/02/devopscultur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31" y="3199309"/>
            <a:ext cx="7969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IN" sz="2000" b="1" dirty="0" smtClean="0">
                <a:latin typeface="Castellar" panose="020A0402060406010301" pitchFamily="18" charset="0"/>
              </a:rPr>
              <a:t> </a:t>
            </a:r>
            <a:endParaRPr lang="en-IN" sz="2000" b="1" dirty="0">
              <a:latin typeface="Castellar" panose="020A0402060406010301" pitchFamily="18" charset="0"/>
            </a:endParaRPr>
          </a:p>
          <a:p>
            <a:pPr algn="ctr" defTabSz="914400"/>
            <a:r>
              <a:rPr lang="en-IN" sz="2000" b="1" dirty="0" smtClean="0">
                <a:latin typeface="Castellar" panose="020A0402060406010301" pitchFamily="18" charset="0"/>
              </a:rPr>
              <a:t>5 best Practices in Devops culture</a:t>
            </a:r>
            <a:endParaRPr lang="en-IN" sz="2000" b="1" dirty="0">
              <a:latin typeface="Castellar" panose="020A0402060406010301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20" y="1253064"/>
            <a:ext cx="3554786" cy="19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5536" y="135091"/>
            <a:ext cx="27422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DevOps at Amazon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1162246" y="1020448"/>
            <a:ext cx="696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At Amazon a new deployment is done after every 11.6 seconds</a:t>
            </a:r>
            <a:endParaRPr lang="en-US" sz="1800" dirty="0">
              <a:solidFill>
                <a:srgbClr val="002060"/>
              </a:solidFill>
            </a:endParaRPr>
          </a:p>
          <a:p>
            <a:r>
              <a:rPr lang="en-US" sz="1800" dirty="0" smtClean="0">
                <a:solidFill>
                  <a:srgbClr val="002060"/>
                </a:solidFill>
              </a:rPr>
              <a:t>Maximum number of deployments done by Amazon is 1000 in an hour</a:t>
            </a:r>
            <a:r>
              <a:rPr lang="en-US" sz="1800" dirty="0" smtClean="0"/>
              <a:t> </a:t>
            </a:r>
            <a:r>
              <a:rPr lang="en-US" dirty="0" smtClean="0"/>
              <a:t>“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6758" y="1787122"/>
            <a:ext cx="219201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Jon Jenkins</a:t>
            </a:r>
          </a:p>
          <a:p>
            <a:r>
              <a:rPr lang="en-US" dirty="0"/>
              <a:t>Amazon.com</a:t>
            </a:r>
          </a:p>
          <a:p>
            <a:r>
              <a:rPr lang="en-US" dirty="0"/>
              <a:t>Director of Platform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91" y="2760478"/>
            <a:ext cx="3281916" cy="184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1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5536" y="135091"/>
            <a:ext cx="29393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DevOps at Facebook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574158" y="892455"/>
            <a:ext cx="827546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Facebook's entire code base is compiled down to a single binary executable, which represents the entire Facebook application and is approximately 1.5GB in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facebook we follow 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Ship early and Ship often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culture. Our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philosophy mirrors the "DevOps" movement, which encourages lowering the wall between software development and IT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6373" y="2551965"/>
            <a:ext cx="20989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Chuck Rossi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Facebook Release Engineer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8" y="2431045"/>
            <a:ext cx="4008481" cy="150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6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5536" y="135091"/>
            <a:ext cx="21946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DevOps at Etsy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031357"/>
            <a:ext cx="810829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Etsy has about 60 million monthly visits and 1.5 billion page views per month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Etsy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renowned for its DevOps and Continuous Delivery practices, does almost 50 deploys/day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Etsy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developer’s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needs to know the answer to the question "how comfortable am I with deploying a change right now?".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8218" y="2557169"/>
            <a:ext cx="22456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2"/>
              </a:rPr>
              <a:t>Daniel </a:t>
            </a:r>
            <a:r>
              <a:rPr lang="en-US" b="1" dirty="0" err="1">
                <a:hlinkClick r:id="rId2"/>
              </a:rPr>
              <a:t>Schauenberg</a:t>
            </a:r>
            <a:endParaRPr lang="en-US" b="1" dirty="0"/>
          </a:p>
          <a:p>
            <a:r>
              <a:rPr lang="en-US" dirty="0"/>
              <a:t>Infrastructure </a:t>
            </a:r>
            <a:r>
              <a:rPr lang="en-US" dirty="0" smtClean="0"/>
              <a:t>Toolsmith, Etsy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84" y="2557169"/>
            <a:ext cx="3768648" cy="21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3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5536" y="135091"/>
            <a:ext cx="38372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DevOps Practices - Training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999459"/>
            <a:ext cx="7857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everyone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new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evops tools and new workflows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takes time to learn new tools, no matter how excited the team is about it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Appreciate learning together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 each team member some responsibility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71" y="1307805"/>
            <a:ext cx="4460640" cy="32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2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35091"/>
            <a:ext cx="197041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DevOps </a:t>
            </a:r>
            <a:r>
              <a:rPr lang="en-US" sz="2600" dirty="0" smtClean="0"/>
              <a:t>Skills</a:t>
            </a:r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447656" y="939248"/>
            <a:ext cx="7632848" cy="160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"/>
            </a:pP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 Tools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Ability to administer and customize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"/>
            </a:pP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Scripting Skills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Demonstrates the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traditional scripting skills to IT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"/>
            </a:pP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Skill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Should possess developer skills in using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"/>
            </a:pP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re-engineering 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Skills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Reflects the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holistic view of IT and development as a single system,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instead of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different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826630"/>
              </p:ext>
            </p:extLst>
          </p:nvPr>
        </p:nvGraphicFramePr>
        <p:xfrm>
          <a:off x="1751643" y="2995585"/>
          <a:ext cx="5328592" cy="1797640"/>
        </p:xfrm>
        <a:graphic>
          <a:graphicData uri="http://schemas.openxmlformats.org/drawingml/2006/table">
            <a:tbl>
              <a:tblPr firstRow="1" bandRow="1"/>
              <a:tblGrid>
                <a:gridCol w="2514616"/>
                <a:gridCol w="2813976"/>
              </a:tblGrid>
              <a:tr h="2996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Skills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Products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29960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Linux/Unix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Commands &amp; Administration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9960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Shell Scripting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Bash, Sed/Awk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9960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Coding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Perl,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Python, Ruby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9960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Configuration Management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Puppet, SaltStack,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Chef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9960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Bare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Metal Configuration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Cobbler, Foreman, PXE, DHCP,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DNS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464149" y="2563778"/>
            <a:ext cx="159986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DevOps Skill Matrix</a:t>
            </a:r>
          </a:p>
        </p:txBody>
      </p:sp>
    </p:spTree>
    <p:extLst>
      <p:ext uri="{BB962C8B-B14F-4D97-AF65-F5344CB8AC3E}">
        <p14:creationId xmlns:p14="http://schemas.microsoft.com/office/powerpoint/2010/main" val="303156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35091"/>
            <a:ext cx="19952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DevOps Tools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0304" y="843558"/>
            <a:ext cx="685800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DevOps can be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categorized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the layer of Automation you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Each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has its own tools to build Automation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6578"/>
              </p:ext>
            </p:extLst>
          </p:nvPr>
        </p:nvGraphicFramePr>
        <p:xfrm>
          <a:off x="1476609" y="1707654"/>
          <a:ext cx="5832648" cy="3017520"/>
        </p:xfrm>
        <a:graphic>
          <a:graphicData uri="http://schemas.openxmlformats.org/drawingml/2006/table">
            <a:tbl>
              <a:tblPr firstRow="1" bandRow="1"/>
              <a:tblGrid>
                <a:gridCol w="2736304"/>
                <a:gridCol w="3096344"/>
              </a:tblGrid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Infrastructure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Automation</a:t>
                      </a:r>
                      <a:endParaRPr lang="en-US" sz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Cobbler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Foreman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Crowbar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Configuration Management</a:t>
                      </a:r>
                      <a:endParaRPr lang="en-US" sz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Puppet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SaltStack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Chef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Continuous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Integration</a:t>
                      </a:r>
                      <a:endParaRPr lang="en-US" sz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Jenkins, Hudson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SVN,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Git, Perforce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Ant, Maven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Continuous Deployment</a:t>
                      </a:r>
                      <a:endParaRPr lang="en-US" sz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Capsitrano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Tools 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Yum,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Deb, RPM</a:t>
                      </a:r>
                      <a:endParaRPr lang="en-US" sz="12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Monitoring</a:t>
                      </a:r>
                      <a:endParaRPr lang="en-US" sz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Nagios,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Sensu, Zabbix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 Tools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41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87789"/>
              </p:ext>
            </p:extLst>
          </p:nvPr>
        </p:nvGraphicFramePr>
        <p:xfrm>
          <a:off x="1538286" y="1677779"/>
          <a:ext cx="5832648" cy="2047779"/>
        </p:xfrm>
        <a:graphic>
          <a:graphicData uri="http://schemas.openxmlformats.org/drawingml/2006/table">
            <a:tbl>
              <a:tblPr firstRow="1" bandRow="1"/>
              <a:tblGrid>
                <a:gridCol w="2736304"/>
                <a:gridCol w="3096344"/>
              </a:tblGrid>
              <a:tr h="68259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Revision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control  System</a:t>
                      </a:r>
                      <a:endParaRPr lang="en-US" sz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Git</a:t>
                      </a:r>
                      <a:endParaRPr lang="en-US" sz="1200" b="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Cvs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Subversion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682593">
                <a:tc>
                  <a:txBody>
                    <a:bodyPr/>
                    <a:lstStyle/>
                    <a:p>
                      <a:pPr marL="0" algn="l" defTabSz="914333" rtl="0" eaLnBrk="1" latinLnBrk="0" hangingPunct="1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Software Configuration Management </a:t>
                      </a:r>
                      <a:endParaRPr lang="en-US" sz="1200" kern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Clearcase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perforce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Accurev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82593">
                <a:tc>
                  <a:txBody>
                    <a:bodyPr/>
                    <a:lstStyle/>
                    <a:p>
                      <a:pPr marL="0" algn="l" defTabSz="914333" rtl="0" eaLnBrk="1" latinLnBrk="0" hangingPunct="1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virtualization management  Software</a:t>
                      </a:r>
                      <a:endParaRPr lang="en-US" sz="1200" kern="12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Vcentre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Hyper-V 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5536" y="135091"/>
            <a:ext cx="31667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DevOps </a:t>
            </a:r>
            <a:r>
              <a:rPr lang="en-US" sz="2600" dirty="0" smtClean="0"/>
              <a:t>Tools (Contd.)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8462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09" y="1005152"/>
            <a:ext cx="1235634" cy="617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135091"/>
            <a:ext cx="19952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DevOps Tools</a:t>
            </a: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18" y="3157088"/>
            <a:ext cx="1064797" cy="444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94" y="3839684"/>
            <a:ext cx="832050" cy="1150058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3656412" y="3121985"/>
            <a:ext cx="1988288" cy="510593"/>
          </a:xfrm>
          <a:prstGeom prst="wedgeRoundRectCallout">
            <a:avLst>
              <a:gd name="adj1" fmla="val 65798"/>
              <a:gd name="adj2" fmla="val -17149"/>
              <a:gd name="adj3" fmla="val 16667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589049" y="3771348"/>
            <a:ext cx="1286541" cy="1228243"/>
          </a:xfrm>
          <a:prstGeom prst="wedgeRoundRectCallout">
            <a:avLst>
              <a:gd name="adj1" fmla="val 65798"/>
              <a:gd name="adj2" fmla="val -17149"/>
              <a:gd name="adj3" fmla="val 16667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093" y="1862669"/>
            <a:ext cx="1323975" cy="476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007" y="2480987"/>
            <a:ext cx="1671205" cy="502227"/>
          </a:xfrm>
          <a:prstGeom prst="rect">
            <a:avLst/>
          </a:prstGeom>
        </p:spPr>
      </p:pic>
      <p:sp>
        <p:nvSpPr>
          <p:cNvPr id="16" name="Rounded Rectangular Callout 15"/>
          <p:cNvSpPr/>
          <p:nvPr/>
        </p:nvSpPr>
        <p:spPr>
          <a:xfrm>
            <a:off x="834366" y="1084881"/>
            <a:ext cx="1988288" cy="510593"/>
          </a:xfrm>
          <a:prstGeom prst="wedgeRoundRectCallout">
            <a:avLst>
              <a:gd name="adj1" fmla="val 65798"/>
              <a:gd name="adj2" fmla="val -17149"/>
              <a:gd name="adj3" fmla="val 16667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1764712" y="1772199"/>
            <a:ext cx="1988288" cy="510593"/>
          </a:xfrm>
          <a:prstGeom prst="wedgeRoundRectCallout">
            <a:avLst>
              <a:gd name="adj1" fmla="val 65798"/>
              <a:gd name="adj2" fmla="val -17149"/>
              <a:gd name="adj3" fmla="val 16667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2705170" y="2447092"/>
            <a:ext cx="1988288" cy="510593"/>
          </a:xfrm>
          <a:prstGeom prst="wedgeRoundRectCallout">
            <a:avLst>
              <a:gd name="adj1" fmla="val 65798"/>
              <a:gd name="adj2" fmla="val -17149"/>
              <a:gd name="adj3" fmla="val 16667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24316" y="1085850"/>
            <a:ext cx="1010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Tool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46165" y="1748660"/>
            <a:ext cx="1829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Monitoring Tool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0877" y="2425389"/>
            <a:ext cx="2333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roxy Server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75590" y="3094619"/>
            <a:ext cx="2333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 System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43" y="4023195"/>
            <a:ext cx="2333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Build Tool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8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86" y="2085769"/>
            <a:ext cx="3599298" cy="27479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5536" y="135091"/>
            <a:ext cx="5646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DevOps Practices – Share and Speak Out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531628" y="956929"/>
            <a:ext cx="8282763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Talk about your project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internally and externally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a multitude of skills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won’t do it perfectly the first time, but it should not stop you from doing it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probably someone have already faced and solved the problem what you are facing, seek guidance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48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5536" y="135091"/>
            <a:ext cx="54675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DevOps Practices – Change the process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499730" y="1084520"/>
            <a:ext cx="785746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Collaborate between development and operations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 and </a:t>
            </a: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 whatever possible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feedback loops at every stage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9" y="1605516"/>
            <a:ext cx="4497572" cy="28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135091"/>
            <a:ext cx="128156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 Agenda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680484" y="882502"/>
            <a:ext cx="5031890" cy="2793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 you will be able to understand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DevOps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DevOps culture is required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different organizations have implemented DevOps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DevOps tools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best practices of DevOps culture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5536" y="135091"/>
            <a:ext cx="48924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DevOps Practices – People Matters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501861" y="1073888"/>
            <a:ext cx="785746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 down barriers between teams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trust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In each other, In technology, In process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 focus on business service not technology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74" y="1244009"/>
            <a:ext cx="4210495" cy="315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5536" y="135091"/>
            <a:ext cx="55705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DevOps Practices – Build a diverse team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499730" y="1084520"/>
            <a:ext cx="7857461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 project team having all different skills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Continuous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Infrastructure measurement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133" y="1382232"/>
            <a:ext cx="5037115" cy="34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References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502" y="1022052"/>
            <a:ext cx="85955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400">
              <a:buFont typeface="Symbol" panose="05050102010706020507" pitchFamily="18" charset="2"/>
              <a:buChar char="®"/>
            </a:pPr>
            <a:r>
              <a:rPr lang="en-GB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</a:t>
            </a:r>
            <a:r>
              <a:rPr lang="en-GB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://arstechnica.com/business/2012/04/exclusive-a-behind-the-scenes-look-at-facebook-release-engineering/1</a:t>
            </a:r>
            <a:r>
              <a:rPr lang="en-GB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/</a:t>
            </a:r>
            <a:endParaRPr lang="en-GB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914400">
              <a:buFont typeface="Symbol" panose="05050102010706020507" pitchFamily="18" charset="2"/>
              <a:buChar char="®"/>
            </a:pPr>
            <a:endParaRPr lang="en-IN" sz="12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914400">
              <a:buFont typeface="Symbol" panose="05050102010706020507" pitchFamily="18" charset="2"/>
              <a:buChar char="®"/>
            </a:pPr>
            <a:r>
              <a:rPr lang="en-GB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</a:t>
            </a:r>
            <a:r>
              <a:rPr lang="en-GB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www.facebook.com/video/video.php?v=778890205865</a:t>
            </a:r>
            <a:endParaRPr lang="en-GB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914400">
              <a:buFont typeface="Symbol" panose="05050102010706020507" pitchFamily="18" charset="2"/>
              <a:buChar char="®"/>
            </a:pPr>
            <a:endParaRPr lang="en-GB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914400">
              <a:buFont typeface="Symbol" panose="05050102010706020507" pitchFamily="18" charset="2"/>
              <a:buChar char="®"/>
            </a:pPr>
            <a:r>
              <a:rPr lang="en-GB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https://blog.newrelic.com/2014/06/02/devopsculture</a:t>
            </a:r>
            <a:r>
              <a:rPr lang="en-GB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/</a:t>
            </a:r>
            <a:endParaRPr lang="en-GB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914400">
              <a:buFont typeface="Symbol" panose="05050102010706020507" pitchFamily="18" charset="2"/>
              <a:buChar char="®"/>
            </a:pPr>
            <a:endParaRPr lang="en-GB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914400">
              <a:buFont typeface="Symbol" panose="05050102010706020507" pitchFamily="18" charset="2"/>
              <a:buChar char="®"/>
            </a:pPr>
            <a:r>
              <a:rPr lang="en-GB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http://</a:t>
            </a:r>
            <a:r>
              <a:rPr lang="en-GB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gotocon.com/dl/goto-amsterdam-2014/slides/DanielSchauenberg_DevelopmentDeploymentCollaborationAtEtsy.pdf</a:t>
            </a:r>
            <a:r>
              <a:rPr lang="en-GB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4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0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3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135091"/>
            <a:ext cx="36238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DevOps </a:t>
            </a:r>
            <a:r>
              <a:rPr lang="en-US" sz="2600" dirty="0" smtClean="0"/>
              <a:t>from 50,000 Feet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73" y="1039875"/>
            <a:ext cx="5881495" cy="326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135091"/>
            <a:ext cx="23297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DevOps at work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619541" y="890977"/>
            <a:ext cx="35129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 is a combination of the followings 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47" y="1146630"/>
            <a:ext cx="2921960" cy="1934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54" y="3080885"/>
            <a:ext cx="1767546" cy="1767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00" y="2895490"/>
            <a:ext cx="3664533" cy="1797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5" y="1364614"/>
            <a:ext cx="4613616" cy="1357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50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135091"/>
            <a:ext cx="26398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Common Problem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981" y="1229566"/>
            <a:ext cx="5048250" cy="2466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8723" y="3998491"/>
            <a:ext cx="4294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is thrown at deployment/operations team as a bomb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2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135091"/>
            <a:ext cx="214860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Why DevOps ?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871869" y="1068081"/>
            <a:ext cx="24758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Today’s Business Environment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24497952"/>
              </p:ext>
            </p:extLst>
          </p:nvPr>
        </p:nvGraphicFramePr>
        <p:xfrm>
          <a:off x="871870" y="2002469"/>
          <a:ext cx="6422065" cy="1208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8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135091"/>
            <a:ext cx="214860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Why DevOps ?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836291" y="1030867"/>
            <a:ext cx="24758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Today’s Business Environment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41967177"/>
              </p:ext>
            </p:extLst>
          </p:nvPr>
        </p:nvGraphicFramePr>
        <p:xfrm>
          <a:off x="836291" y="2034365"/>
          <a:ext cx="6861681" cy="1857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9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135091"/>
            <a:ext cx="214860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Why DevOps ?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850605" y="1041500"/>
            <a:ext cx="24758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Today’s Business Environment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5955605"/>
              </p:ext>
            </p:extLst>
          </p:nvPr>
        </p:nvGraphicFramePr>
        <p:xfrm>
          <a:off x="531628" y="1853612"/>
          <a:ext cx="8261497" cy="227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60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135091"/>
            <a:ext cx="27340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DevOps Job Trends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45" y="936360"/>
            <a:ext cx="4974265" cy="383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6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4928</TotalTime>
  <Words>654</Words>
  <Application>Microsoft Office PowerPoint</Application>
  <PresentationFormat>On-screen Show (16:9)</PresentationFormat>
  <Paragraphs>162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Castellar</vt:lpstr>
      <vt:lpstr>Symbol</vt:lpstr>
      <vt:lpstr>Tahoma</vt:lpstr>
      <vt:lpstr>3_Brain4ce_course_template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Puja</dc:creator>
  <cp:lastModifiedBy>Mahtab Alam</cp:lastModifiedBy>
  <cp:revision>544</cp:revision>
  <dcterms:created xsi:type="dcterms:W3CDTF">2014-05-07T12:47:59Z</dcterms:created>
  <dcterms:modified xsi:type="dcterms:W3CDTF">2015-09-29T12:49:02Z</dcterms:modified>
</cp:coreProperties>
</file>