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9"/>
  </p:notesMasterIdLst>
  <p:handoutMasterIdLst>
    <p:handoutMasterId r:id="rId40"/>
  </p:handoutMasterIdLst>
  <p:sldIdLst>
    <p:sldId id="276" r:id="rId2"/>
    <p:sldId id="426" r:id="rId3"/>
    <p:sldId id="593" r:id="rId4"/>
    <p:sldId id="594" r:id="rId5"/>
    <p:sldId id="596" r:id="rId6"/>
    <p:sldId id="598" r:id="rId7"/>
    <p:sldId id="599" r:id="rId8"/>
    <p:sldId id="601" r:id="rId9"/>
    <p:sldId id="602" r:id="rId10"/>
    <p:sldId id="604" r:id="rId11"/>
    <p:sldId id="606" r:id="rId12"/>
    <p:sldId id="607" r:id="rId13"/>
    <p:sldId id="610" r:id="rId14"/>
    <p:sldId id="609" r:id="rId15"/>
    <p:sldId id="620" r:id="rId16"/>
    <p:sldId id="622" r:id="rId17"/>
    <p:sldId id="623" r:id="rId18"/>
    <p:sldId id="624" r:id="rId19"/>
    <p:sldId id="626" r:id="rId20"/>
    <p:sldId id="629" r:id="rId21"/>
    <p:sldId id="630" r:id="rId22"/>
    <p:sldId id="631" r:id="rId23"/>
    <p:sldId id="632" r:id="rId24"/>
    <p:sldId id="634" r:id="rId25"/>
    <p:sldId id="636" r:id="rId26"/>
    <p:sldId id="644" r:id="rId27"/>
    <p:sldId id="646" r:id="rId28"/>
    <p:sldId id="647" r:id="rId29"/>
    <p:sldId id="648" r:id="rId30"/>
    <p:sldId id="649" r:id="rId31"/>
    <p:sldId id="650" r:id="rId32"/>
    <p:sldId id="653" r:id="rId33"/>
    <p:sldId id="656" r:id="rId34"/>
    <p:sldId id="591" r:id="rId35"/>
    <p:sldId id="501" r:id="rId36"/>
    <p:sldId id="415" r:id="rId37"/>
    <p:sldId id="271" r:id="rId3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00"/>
    <a:srgbClr val="4E82BC"/>
    <a:srgbClr val="DD6409"/>
    <a:srgbClr val="FF9933"/>
    <a:srgbClr val="FF3300"/>
    <a:srgbClr val="FF7C80"/>
    <a:srgbClr val="B1135A"/>
    <a:srgbClr val="EAEB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5179" autoAdjust="0"/>
  </p:normalViewPr>
  <p:slideViewPr>
    <p:cSldViewPr snapToGrid="0" showGuides="1">
      <p:cViewPr varScale="1">
        <p:scale>
          <a:sx n="93" d="100"/>
          <a:sy n="93" d="100"/>
        </p:scale>
        <p:origin x="690" y="78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01-09-2015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01-09-2015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 dirty="0">
                <a:latin typeface="Arial"/>
              </a:rPr>
              <a:t>Title and Content Slide – Font: Tahoma 12/14 (depending on the amount of text)</a:t>
            </a:r>
            <a:endParaRPr dirty="0"/>
          </a:p>
          <a:p>
            <a:r>
              <a:rPr lang="en-IN" sz="2000" strike="noStrike" dirty="0">
                <a:latin typeface="Arial"/>
              </a:rPr>
              <a:t>                                         Heading: Calibri Heading 26 (consistent)</a:t>
            </a:r>
            <a:endParaRPr dirty="0"/>
          </a:p>
          <a:p>
            <a:r>
              <a:rPr lang="en-IN" sz="2000" strike="noStrike" dirty="0">
                <a:latin typeface="Arial"/>
              </a:rPr>
              <a:t>Bullet code – 174 for bullet</a:t>
            </a:r>
            <a:endParaRPr dirty="0"/>
          </a:p>
          <a:p>
            <a:r>
              <a:rPr lang="en-IN" sz="2000" strike="noStrike" dirty="0">
                <a:latin typeface="Arial"/>
              </a:rPr>
              <a:t>                      OOBB for sub bullet</a:t>
            </a:r>
            <a:endParaRPr dirty="0"/>
          </a:p>
          <a:p>
            <a:endParaRPr dirty="0"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918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223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/>
            <a:fld id="{9E2B4F1F-C583-4D7D-82FD-3EADC12985CC}" type="slidenum">
              <a:rPr lang="en-IN" sz="1200">
                <a:solidFill>
                  <a:srgbClr val="262626"/>
                </a:solidFill>
              </a:rPr>
              <a:pPr algn="r"/>
              <a:t>25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8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27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213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431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5975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0539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4245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647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254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7061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86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32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8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 dirty="0">
                <a:latin typeface="Arial"/>
              </a:rPr>
              <a:t>Title and Content Slide – Font: Tahoma 12/14 (depending on the amount of text)</a:t>
            </a:r>
            <a:endParaRPr dirty="0"/>
          </a:p>
          <a:p>
            <a:r>
              <a:rPr lang="en-IN" sz="2000" strike="noStrike" dirty="0">
                <a:latin typeface="Arial"/>
              </a:rPr>
              <a:t>                                         Heading: Calibri Heading 26 (consistent)</a:t>
            </a:r>
            <a:endParaRPr dirty="0"/>
          </a:p>
          <a:p>
            <a:r>
              <a:rPr lang="en-IN" sz="2000" strike="noStrike" dirty="0">
                <a:latin typeface="Arial"/>
              </a:rPr>
              <a:t>Bullet code – 174 for bullet</a:t>
            </a:r>
            <a:endParaRPr dirty="0"/>
          </a:p>
          <a:p>
            <a:r>
              <a:rPr lang="en-IN" sz="2000" strike="noStrike" dirty="0">
                <a:latin typeface="Arial"/>
              </a:rPr>
              <a:t>                      OOBB for sub bullet</a:t>
            </a:r>
            <a:endParaRPr dirty="0"/>
          </a:p>
          <a:p>
            <a:endParaRPr dirty="0"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15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421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057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99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596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70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strike="noStrike">
                <a:latin typeface="Arial"/>
              </a:rPr>
              <a:t>Title and Content Slide – Font: Tahoma 12/14 (depending on the amount of text)</a:t>
            </a:r>
            <a:endParaRPr/>
          </a:p>
          <a:p>
            <a:r>
              <a:rPr lang="en-IN" sz="2000" strike="noStrike">
                <a:latin typeface="Arial"/>
              </a:rPr>
              <a:t>                                         Heading: Calibri Heading 26 (consistent)</a:t>
            </a:r>
            <a:endParaRPr/>
          </a:p>
          <a:p>
            <a:r>
              <a:rPr lang="en-IN" sz="2000" strike="noStrike">
                <a:latin typeface="Arial"/>
              </a:rPr>
              <a:t>Bullet code – 174 for bullet</a:t>
            </a:r>
            <a:endParaRPr/>
          </a:p>
          <a:p>
            <a:r>
              <a:rPr lang="en-IN" sz="2000" strike="noStrike">
                <a:latin typeface="Arial"/>
              </a:rPr>
              <a:t>                      OOBB for sub bullet</a:t>
            </a:r>
            <a:endParaRPr/>
          </a:p>
          <a:p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E2B4F1F-C583-4D7D-82FD-3EADC12985CC}" type="slidenum">
              <a:rPr lang="en-IN" sz="1200" strike="noStrike">
                <a:solidFill>
                  <a:srgbClr val="262626"/>
                </a:solidFill>
                <a:latin typeface="+mn-lt"/>
                <a:ea typeface="+mn-ea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2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899073" y="4647290"/>
            <a:ext cx="324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www.edureka.co/mapreduce-design-patterns</a:t>
            </a:r>
            <a:endParaRPr lang="en-IN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36" y="371099"/>
            <a:ext cx="4953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141945" y="0"/>
            <a:ext cx="17036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8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84773" y="4795064"/>
            <a:ext cx="324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www.edureka.co/mapreduce-design-patterns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729390" y="4795064"/>
            <a:ext cx="185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www.edureka.co/devops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vital for us, 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it a compliment, a suggestion or a complaint. It helps us to make </a:t>
            </a: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experience better!</a:t>
            </a: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2151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707" r:id="rId3"/>
    <p:sldLayoutId id="2147483677" r:id="rId4"/>
    <p:sldLayoutId id="2147483663" r:id="rId5"/>
    <p:sldLayoutId id="2147483703" r:id="rId6"/>
    <p:sldLayoutId id="2147483690" r:id="rId7"/>
    <p:sldLayoutId id="2147483711" r:id="rId8"/>
    <p:sldLayoutId id="2147483683" r:id="rId9"/>
    <p:sldLayoutId id="214748371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670" y="3268461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Top 3 Design Patterns in </a:t>
            </a:r>
            <a:r>
              <a:rPr lang="en-US" sz="2000" b="1" dirty="0" err="1">
                <a:solidFill>
                  <a:srgbClr val="0070C0"/>
                </a:solidFill>
                <a:latin typeface="Castellar" panose="020A0402060406010301" pitchFamily="18" charset="0"/>
              </a:rPr>
              <a:t>MapReduce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74973"/>
            <a:ext cx="7543800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>
              <a:spcBef>
                <a:spcPts val="0"/>
              </a:spcBef>
            </a:pPr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Numerical Summarizations – Structure (Contd.)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95350"/>
            <a:ext cx="7467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Partitioner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custom partitioner if you feel skew in the data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distribute computation uniformly across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reducers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Tahoma"/>
                <a:ea typeface="Tahoma"/>
              </a:rPr>
              <a:t>Reducer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reducer applies summarization function on the data set received on the group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key = group key; summarization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output is a set of part files containing a single record per reducer input group 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 smtClean="0"/>
          </a:p>
          <a:p>
            <a:pPr lvl="1">
              <a:lnSpc>
                <a:spcPct val="150000"/>
              </a:lnSpc>
              <a:buFont typeface="Tahoma"/>
              <a:buChar char="»"/>
            </a:pPr>
            <a:endParaRPr lang="en-US" sz="1200" dirty="0"/>
          </a:p>
          <a:p>
            <a:pPr marL="17145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IN" sz="1200" dirty="0"/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74973"/>
            <a:ext cx="7543800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>
              <a:spcBef>
                <a:spcPts val="0"/>
              </a:spcBef>
            </a:pPr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Numerical Summarizations – </a:t>
            </a:r>
            <a:r>
              <a:rPr lang="en-US" sz="2600" dirty="0" smtClean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Analogy, </a:t>
            </a:r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Performance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95350"/>
            <a:ext cx="746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crux of this pattern – Grouping by key – is what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at it's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Performs well when combiner is used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properly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skewed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use custom partitioner for improved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appropriate number of reducers 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 smtClean="0"/>
          </a:p>
          <a:p>
            <a:pPr lvl="1">
              <a:lnSpc>
                <a:spcPct val="150000"/>
              </a:lnSpc>
              <a:buFont typeface="Tahoma"/>
              <a:buChar char="»"/>
            </a:pPr>
            <a:endParaRPr lang="en-US" sz="1200" dirty="0"/>
          </a:p>
          <a:p>
            <a:pPr marL="17145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IN" sz="1200" dirty="0"/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74973"/>
            <a:ext cx="7543800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>
              <a:spcBef>
                <a:spcPts val="0"/>
              </a:spcBef>
            </a:pPr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Numerical Summarizations – Use Cases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95350"/>
            <a:ext cx="746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C00000"/>
                </a:solidFill>
                <a:latin typeface="Tahoma"/>
                <a:ea typeface="Tahoma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Tahoma"/>
                <a:ea typeface="Tahoma"/>
              </a:rPr>
              <a:t>Min/Max/Count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Analytics to find minimum, maximum, count of an event </a:t>
            </a:r>
            <a:endParaRPr lang="en-US" sz="1200" dirty="0" smtClean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Average/Median/Standard Deviation </a:t>
            </a:r>
            <a:endParaRPr lang="en-US" sz="1200" dirty="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 similar to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Min/Max/Count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not as straight forward as operations not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associative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Tx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C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ommon analytics </a:t>
            </a: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to get a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heartbeat of </a:t>
            </a: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data flow rate on a particular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interval</a:t>
            </a:r>
          </a:p>
          <a:p>
            <a:pPr marL="628650" lvl="1" indent="-171450">
              <a:buClr>
                <a:srgbClr val="262626"/>
              </a:buClr>
              <a:buFontTx/>
              <a:buChar char="»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Word </a:t>
            </a:r>
            <a:r>
              <a:rPr lang="en-US" sz="1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Basic Text Analytics of word count in a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document</a:t>
            </a:r>
          </a:p>
          <a:p>
            <a:pPr lvl="1">
              <a:buFont typeface="Tahoma"/>
              <a:buChar char="»"/>
            </a:pPr>
            <a:endParaRPr lang="en-US" sz="1200" dirty="0">
              <a:solidFill>
                <a:srgbClr val="262626"/>
              </a:solidFill>
            </a:endParaRPr>
          </a:p>
          <a:p>
            <a:pPr lvl="1">
              <a:buFont typeface="Tahoma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Hello World of </a:t>
            </a:r>
            <a:r>
              <a:rPr lang="en-US" sz="1200" dirty="0" err="1" smtClean="0">
                <a:solidFill>
                  <a:srgbClr val="262626"/>
                </a:solidFill>
                <a:latin typeface="Tahoma"/>
                <a:ea typeface="Tahoma"/>
              </a:rPr>
              <a:t>MapReduce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0999" y="174973"/>
            <a:ext cx="718938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Min/Max/Count Example – Data Flow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729465" y="852754"/>
            <a:ext cx="6926194" cy="378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59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50757" y="2516815"/>
            <a:ext cx="1497419" cy="4827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3200" b="1" dirty="0" smtClean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lang="en-IN" sz="3200" b="1" dirty="0">
              <a:solidFill>
                <a:srgbClr val="0070C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0999" y="174973"/>
            <a:ext cx="718938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Min/Max/Count Example </a:t>
            </a:r>
            <a:r>
              <a:rPr lang="en-US" sz="2600" dirty="0" smtClean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600" dirty="0">
              <a:solidFill>
                <a:srgbClr val="262626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9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5928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Filtering Patterns – What is 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744" y="948107"/>
            <a:ext cx="611346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Finding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subset of interest from a large data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further analytics can be applied on this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subset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These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 don't alter the original dataset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</a:t>
            </a:r>
          </a:p>
          <a:p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lvl="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 Sampling </a:t>
            </a: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– to get a representative sample to apply on Machine Learning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Algorithms</a:t>
            </a:r>
          </a:p>
          <a:p>
            <a:pPr lvl="0"/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marL="171450" lvl="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 Selecting </a:t>
            </a: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all records for a user to apply further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analytics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297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516" name="CustomShape 7"/>
          <p:cNvSpPr/>
          <p:nvPr/>
        </p:nvSpPr>
        <p:spPr>
          <a:xfrm>
            <a:off x="445928" y="3191382"/>
            <a:ext cx="60080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600">
              <a:buFont typeface="Symbol" panose="05050102010706020507" pitchFamily="18" charset="2"/>
              <a:buChar char="®"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5928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Basic Filtering Pattern – 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744" y="917285"/>
            <a:ext cx="69568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Acts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basic filtering abstract pattern for some other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out records that are not of interest and keep the ones that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processing system like Hadoop is required due to large size of original data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Filtered in subset may be large or small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</a:t>
            </a:r>
            <a:r>
              <a:rPr lang="en-IN" sz="1200" dirty="0">
                <a:solidFill>
                  <a:srgbClr val="262626"/>
                </a:solidFill>
                <a:latin typeface="Tahoma"/>
                <a:ea typeface="Tahoma"/>
              </a:rPr>
              <a:t>To study behaviour of users between 10-11am filter out records from log </a:t>
            </a:r>
            <a:r>
              <a:rPr lang="en-IN" sz="1200" dirty="0" smtClean="0">
                <a:solidFill>
                  <a:srgbClr val="262626"/>
                </a:solidFill>
                <a:latin typeface="Tahoma"/>
                <a:ea typeface="Tahoma"/>
              </a:rPr>
              <a:t>file</a:t>
            </a:r>
          </a:p>
          <a:p>
            <a:pPr lvl="0"/>
            <a:endParaRPr lang="en-IN" sz="1200" dirty="0">
              <a:solidFill>
                <a:srgbClr val="262626"/>
              </a:solidFill>
              <a:latin typeface="Tahoma"/>
              <a:ea typeface="Tahoma"/>
              <a:cs typeface="Tahoma" panose="020B0604030504040204" pitchFamily="34" charset="0"/>
            </a:endParaRPr>
          </a:p>
          <a:p>
            <a:pPr lvl="0"/>
            <a:r>
              <a:rPr lang="en-US" sz="1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Applicability – Use it </a:t>
            </a:r>
            <a:r>
              <a:rPr lang="en-US" sz="1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</a:t>
            </a:r>
          </a:p>
          <a:p>
            <a:pPr lvl="0"/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Widely applicable</a:t>
            </a:r>
          </a:p>
          <a:p>
            <a:pPr marL="22860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it when data can be easily parsed to yield a filtering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criteria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507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516" name="CustomShape 7"/>
          <p:cNvSpPr/>
          <p:nvPr/>
        </p:nvSpPr>
        <p:spPr>
          <a:xfrm>
            <a:off x="445928" y="3191382"/>
            <a:ext cx="60080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600">
              <a:buFont typeface="Symbol" panose="05050102010706020507" pitchFamily="18" charset="2"/>
              <a:buChar char="®"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5928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Basic Filtering Pattern – Structure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2016000" y="1296000"/>
            <a:ext cx="4846320" cy="28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8677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516" name="CustomShape 7"/>
          <p:cNvSpPr/>
          <p:nvPr/>
        </p:nvSpPr>
        <p:spPr>
          <a:xfrm>
            <a:off x="445928" y="3191382"/>
            <a:ext cx="60080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600">
              <a:buFont typeface="Symbol" panose="05050102010706020507" pitchFamily="18" charset="2"/>
              <a:buChar char="®"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5928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Basic Filtering Pattern – 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744" y="783723"/>
            <a:ext cx="6956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Mapper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Applies filtering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criteria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each record it receives 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Outputs records that match filtering in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criteria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key/value pairs same as input key/value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pairs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Combiner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Required; map only job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Partitioner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Required; map only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Reducer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 Not Required ; Map Only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can use Identity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reducers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76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5928" y="174973"/>
            <a:ext cx="8007408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Basic </a:t>
            </a:r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Filtering Pattern – Use Cases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743" y="958381"/>
            <a:ext cx="84062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Closer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of data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Removing low scoring data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grep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Symbol" panose="05050102010706020507" pitchFamily="18" charset="2"/>
              <a:buChar char="®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cleansing</a:t>
            </a:r>
          </a:p>
          <a:p>
            <a:pPr marL="228600" indent="-228600">
              <a:buFont typeface="Symbol" panose="05050102010706020507" pitchFamily="18" charset="2"/>
              <a:buChar char="®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random sampling</a:t>
            </a:r>
          </a:p>
          <a:p>
            <a:pPr marL="228600" indent="-228600"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Tracking a thread 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events</a:t>
            </a: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97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398836" y="956485"/>
            <a:ext cx="6546494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Today we will take you through the following: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Summarization </a:t>
            </a:r>
            <a:r>
              <a:rPr lang="en-US" sz="14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Patterns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Numerical Summarization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Filter Patterns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Finding Top K records</a:t>
            </a:r>
          </a:p>
          <a:p>
            <a:pPr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Join Patterns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Reduce side join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Agenda</a:t>
            </a:r>
            <a:endParaRPr lang="en-IN" sz="2800" dirty="0">
              <a:solidFill>
                <a:srgbClr val="262626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16587" y="2024082"/>
            <a:ext cx="955496" cy="544530"/>
            <a:chOff x="4489808" y="2527443"/>
            <a:chExt cx="955496" cy="544530"/>
          </a:xfrm>
        </p:grpSpPr>
        <p:sp>
          <p:nvSpPr>
            <p:cNvPr id="3" name="Explosion 1 2"/>
            <p:cNvSpPr/>
            <p:nvPr/>
          </p:nvSpPr>
          <p:spPr>
            <a:xfrm>
              <a:off x="4489808" y="2527443"/>
              <a:ext cx="955496" cy="544530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07960" y="2672750"/>
              <a:ext cx="7191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Hands </a:t>
              </a:r>
              <a:r>
                <a:rPr lang="en-US" sz="1050" dirty="0" smtClean="0">
                  <a:solidFill>
                    <a:srgbClr val="FF0000"/>
                  </a:solidFill>
                </a:rPr>
                <a:t>On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16586" y="2855960"/>
            <a:ext cx="955496" cy="544530"/>
            <a:chOff x="4489808" y="2527443"/>
            <a:chExt cx="955496" cy="544530"/>
          </a:xfrm>
        </p:grpSpPr>
        <p:sp>
          <p:nvSpPr>
            <p:cNvPr id="8" name="Explosion 1 7"/>
            <p:cNvSpPr/>
            <p:nvPr/>
          </p:nvSpPr>
          <p:spPr>
            <a:xfrm>
              <a:off x="4489808" y="2527443"/>
              <a:ext cx="955496" cy="544530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07960" y="2672750"/>
              <a:ext cx="7191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Hands </a:t>
              </a:r>
              <a:r>
                <a:rPr lang="en-US" sz="1050" dirty="0" smtClean="0">
                  <a:solidFill>
                    <a:srgbClr val="FF0000"/>
                  </a:solidFill>
                </a:rPr>
                <a:t>On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16585" y="3636209"/>
            <a:ext cx="955496" cy="544530"/>
            <a:chOff x="4489808" y="2527443"/>
            <a:chExt cx="955496" cy="544530"/>
          </a:xfrm>
        </p:grpSpPr>
        <p:sp>
          <p:nvSpPr>
            <p:cNvPr id="11" name="Explosion 1 10"/>
            <p:cNvSpPr/>
            <p:nvPr/>
          </p:nvSpPr>
          <p:spPr>
            <a:xfrm>
              <a:off x="4489808" y="2527443"/>
              <a:ext cx="955496" cy="544530"/>
            </a:xfrm>
            <a:prstGeom prst="irregularSeal1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07960" y="2672750"/>
              <a:ext cx="7191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Hands </a:t>
              </a:r>
              <a:r>
                <a:rPr lang="en-US" sz="1050" dirty="0" smtClean="0">
                  <a:solidFill>
                    <a:srgbClr val="FF0000"/>
                  </a:solidFill>
                </a:rPr>
                <a:t>On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516" name="CustomShape 7"/>
          <p:cNvSpPr/>
          <p:nvPr/>
        </p:nvSpPr>
        <p:spPr>
          <a:xfrm>
            <a:off x="445928" y="3191382"/>
            <a:ext cx="60080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600">
              <a:buFont typeface="Symbol" panose="05050102010706020507" pitchFamily="18" charset="2"/>
              <a:buChar char="®"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5928" y="174973"/>
            <a:ext cx="8007408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Top </a:t>
            </a:r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Ten – 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743" y="783723"/>
            <a:ext cx="8406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in a fixed and relatively small number (10) of records from a large data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a total ordering ranking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criteria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manually look at this small number of records to see what's special about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in terms of how one would implement Top Ten in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vis-a-vis SQL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 lvl="1" indent="-228600">
              <a:buFont typeface="Tahoma" panose="020B060403050404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SQL or any programming language you would sort and then take top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  <a:p>
            <a:pPr marL="685800" lvl="1" indent="-228600">
              <a:buFont typeface="Tahoma" panose="020B0604030504040204" pitchFamily="34" charset="0"/>
              <a:buChar char="»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 lvl="1" indent="-228600">
              <a:buFont typeface="Tahoma" panose="020B060403050404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Map Reduce total order sorting is complex and resource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intensive</a:t>
            </a:r>
          </a:p>
          <a:p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ten users with highest number of comments posted on Stackoverflow in 2014</a:t>
            </a:r>
          </a:p>
          <a:p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00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5928" y="174973"/>
            <a:ext cx="8007408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Top </a:t>
            </a:r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Ten – Applicability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743" y="876189"/>
            <a:ext cx="8406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Applicability – Use it when</a:t>
            </a:r>
          </a:p>
          <a:p>
            <a:pPr lvl="0"/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comparator function is available for ranking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records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output records much smaller than input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records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 lvl="1" indent="-2286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not, one is better off sorting the whole dataset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15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5928" y="174973"/>
            <a:ext cx="8007408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Top </a:t>
            </a:r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Ten – </a:t>
            </a:r>
            <a:r>
              <a:rPr lang="en-US" sz="2600" dirty="0" smtClean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Structure</a:t>
            </a:r>
            <a:endParaRPr lang="en-US" sz="2600" dirty="0">
              <a:solidFill>
                <a:srgbClr val="262626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2027880" y="1023809"/>
            <a:ext cx="6180120" cy="3479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0049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516" name="CustomShape 7"/>
          <p:cNvSpPr/>
          <p:nvPr/>
        </p:nvSpPr>
        <p:spPr>
          <a:xfrm>
            <a:off x="445928" y="3191382"/>
            <a:ext cx="60080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600">
              <a:buFont typeface="Symbol" panose="05050102010706020507" pitchFamily="18" charset="2"/>
              <a:buChar char="®"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744" y="783723"/>
            <a:ext cx="69568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Mapper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setup() method initialize an array of size k(=10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map(), insert record field into array in a sorted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sizeOf(array) truncate array to size == 10, keeping highest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cleanup() read the array and output key = null and value = record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Combiner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custom Partitioner not required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Reducer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Considering number of output records from mapper is small only 1 reducer is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Reducer does things similar to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928" y="174973"/>
            <a:ext cx="8007408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Top </a:t>
            </a:r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Ten – </a:t>
            </a:r>
            <a:r>
              <a:rPr lang="en-US" sz="2600" dirty="0" smtClean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Structure</a:t>
            </a:r>
            <a:endParaRPr lang="en-US" sz="2600" dirty="0">
              <a:solidFill>
                <a:srgbClr val="262626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58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516" name="CustomShape 7"/>
          <p:cNvSpPr/>
          <p:nvPr/>
        </p:nvSpPr>
        <p:spPr>
          <a:xfrm>
            <a:off x="445928" y="3191382"/>
            <a:ext cx="60080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600">
              <a:buFont typeface="Symbol" panose="05050102010706020507" pitchFamily="18" charset="2"/>
              <a:buChar char="®"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5928" y="174973"/>
            <a:ext cx="8007408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Top Ten – Use Cases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743" y="907011"/>
            <a:ext cx="8406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Outlier analysis 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interesting data for further BI systems which cannot handle Big Data sets</a:t>
            </a:r>
          </a:p>
          <a:p>
            <a:pPr marL="228600" lvl="0" indent="-22860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0" indent="-22860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Publish interesting dashboards</a:t>
            </a:r>
          </a:p>
          <a:p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42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>
              <a:solidFill>
                <a:prstClr val="black"/>
              </a:solidFill>
            </a:endParaRPr>
          </a:p>
        </p:txBody>
      </p:sp>
      <p:sp>
        <p:nvSpPr>
          <p:cNvPr id="516" name="CustomShape 7"/>
          <p:cNvSpPr/>
          <p:nvPr/>
        </p:nvSpPr>
        <p:spPr>
          <a:xfrm>
            <a:off x="445928" y="3191382"/>
            <a:ext cx="60080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600">
              <a:buFont typeface="Symbol" panose="05050102010706020507" pitchFamily="18" charset="2"/>
              <a:buChar char="®"/>
            </a:pPr>
            <a:endParaRPr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46706" y="2257210"/>
            <a:ext cx="132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3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928" y="174973"/>
            <a:ext cx="8007408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Top Ten Example </a:t>
            </a:r>
          </a:p>
        </p:txBody>
      </p:sp>
    </p:spTree>
    <p:extLst>
      <p:ext uri="{BB962C8B-B14F-4D97-AF65-F5344CB8AC3E}">
        <p14:creationId xmlns:p14="http://schemas.microsoft.com/office/powerpoint/2010/main" val="12373714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5928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Join Patterns </a:t>
            </a:r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– What is 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744" y="783723"/>
            <a:ext cx="520392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Datasets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 exist in multiple sources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Deriving full-value requires merging them together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Join Patterns are used for this purpose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Performing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joins on the fly on Big Data can be costly in terms of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Joining StackOverflow </a:t>
            </a: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data from Comments &amp; Posts on </a:t>
            </a:r>
            <a:r>
              <a:rPr lang="en-US" sz="1200" dirty="0" err="1" smtClean="0">
                <a:solidFill>
                  <a:srgbClr val="262626"/>
                </a:solidFill>
                <a:latin typeface="Tahoma"/>
                <a:ea typeface="Tahoma"/>
              </a:rPr>
              <a:t>UserId</a:t>
            </a:r>
            <a:endParaRPr lang="en-US" dirty="0">
              <a:solidFill>
                <a:prstClr val="black"/>
              </a:solidFill>
            </a:endParaRPr>
          </a:p>
          <a:p>
            <a:pPr marL="171450" lvl="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40820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927" y="174973"/>
            <a:ext cx="7024547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Join – Refresher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744" y="783723"/>
            <a:ext cx="47245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Inner Join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Outer Join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Outer Join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Outer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Outer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Anti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Cartesian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5549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927" y="174973"/>
            <a:ext cx="7024547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Reduce Side Join – Description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744" y="917285"/>
            <a:ext cx="824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Easiest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implement but can be longest to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Supports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types of join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multiple data sources, but expensive in terms of network resources &amp;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transferred across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Join PostLinks table data in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StackOverflow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Posts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en-US" sz="1200" dirty="0" smtClean="0">
              <a:solidFill>
                <a:srgbClr val="262626"/>
              </a:solidFill>
              <a:latin typeface="Tahoma"/>
              <a:ea typeface="Tahoma"/>
            </a:endParaRPr>
          </a:p>
          <a:p>
            <a:pPr marL="171450" lvl="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094077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927" y="174973"/>
            <a:ext cx="7024547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Reduce Side Join – Description (Contd.)</a:t>
            </a:r>
            <a:endParaRPr lang="en-US" sz="2600" dirty="0">
              <a:solidFill>
                <a:srgbClr val="262626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744" y="876189"/>
            <a:ext cx="8244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Applicability </a:t>
            </a: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Use it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large data sets require to be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joined</a:t>
            </a:r>
          </a:p>
          <a:p>
            <a:pPr marL="628650" lvl="1" indent="-171450">
              <a:buFont typeface="Arial" panose="020B0604020202020204" pitchFamily="34" charset="0"/>
              <a:buChar char="»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one of the data sources is small look at using replicated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</a:p>
          <a:p>
            <a:pPr marL="628650" lvl="1" indent="-171450">
              <a:buFont typeface="Arial" panose="020B0604020202020204" pitchFamily="34" charset="0"/>
              <a:buChar char="»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data sources are linked by a foreign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</a:p>
          <a:p>
            <a:pPr marL="628650" lvl="1" indent="-171450">
              <a:buFont typeface="Arial" panose="020B0604020202020204" pitchFamily="34" charset="0"/>
              <a:buChar char="»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want all join operations to be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supported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986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600" dirty="0" err="1" smtClean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IN" sz="2600" dirty="0" smtClean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Review</a:t>
            </a:r>
            <a:endParaRPr lang="en-IN" sz="2600" dirty="0">
              <a:solidFill>
                <a:srgbClr val="262626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1984692" y="802274"/>
            <a:ext cx="4755155" cy="40265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8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927" y="174973"/>
            <a:ext cx="7024547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Reduce Side Join – Structure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1292580" y="936720"/>
            <a:ext cx="6486840" cy="36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604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927" y="174973"/>
            <a:ext cx="7024547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Reduce Side Join – </a:t>
            </a:r>
            <a:r>
              <a:rPr lang="en-US" sz="2600" dirty="0" smtClean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Structure (Contd.)</a:t>
            </a:r>
            <a:endParaRPr lang="en-US" sz="2600" dirty="0">
              <a:solidFill>
                <a:srgbClr val="262626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744" y="783723"/>
            <a:ext cx="8261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Mapper</a:t>
            </a:r>
          </a:p>
          <a:p>
            <a:pPr marL="171450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Output key should reflect the foreign key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can be the whole record and an identifier to identify  the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projection and output only the required number of fields</a:t>
            </a:r>
          </a:p>
          <a:p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lvl="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C00000"/>
                </a:solidFill>
                <a:latin typeface="Tahoma"/>
                <a:ea typeface="Tahoma"/>
              </a:rPr>
              <a:t> Combiner</a:t>
            </a:r>
          </a:p>
          <a:p>
            <a:pPr marL="171450" lvl="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Not Required ; No additional benefit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27" y="3023280"/>
            <a:ext cx="8261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Partitioner</a:t>
            </a:r>
            <a:endParaRPr lang="en-US" sz="1200" dirty="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Custom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2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artitioner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required; </a:t>
            </a:r>
          </a:p>
          <a:p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lvl="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Tahoma"/>
                <a:ea typeface="Tahoma"/>
              </a:rPr>
              <a:t>Reducer</a:t>
            </a:r>
          </a:p>
          <a:p>
            <a:pPr marL="171450" lvl="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Reducer logic based on type of join required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Reducer receives the data from all the different sources per key</a:t>
            </a: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98310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927" y="174973"/>
            <a:ext cx="7024547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Reduce Side Join – Performance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744" y="783723"/>
            <a:ext cx="82614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Performance</a:t>
            </a:r>
            <a:endParaRPr lang="en-US" sz="12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whole data moves across the network to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reducers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optimize by using projection and sending only the required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reducers typically higher than normal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use any other Join type for your problem, use that instead</a:t>
            </a:r>
          </a:p>
          <a:p>
            <a:pPr lvl="2"/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lvl="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672166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877484" y="4608720"/>
            <a:ext cx="766440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4" name="CustomShape 5"/>
          <p:cNvSpPr/>
          <p:nvPr/>
        </p:nvSpPr>
        <p:spPr>
          <a:xfrm>
            <a:off x="864000" y="2232000"/>
            <a:ext cx="734400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buFont typeface="Tahoma"/>
              <a:buChar char="»"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046706" y="2257210"/>
            <a:ext cx="132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3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928" y="174973"/>
            <a:ext cx="8007408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Reduce Side Join </a:t>
            </a:r>
            <a:r>
              <a:rPr lang="en-US" sz="2600" dirty="0" smtClean="0">
                <a:solidFill>
                  <a:srgbClr val="262626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Example  </a:t>
            </a:r>
            <a:endParaRPr lang="en-US" sz="2600" dirty="0">
              <a:solidFill>
                <a:srgbClr val="262626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13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5868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</a:rPr>
              <a:t>Demo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r>
              <a:rPr lang="en-IN" sz="2600" dirty="0">
                <a:solidFill>
                  <a:srgbClr val="262626"/>
                </a:solidFill>
                <a:ea typeface="+mn-ea"/>
                <a:cs typeface="+mn-cs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115459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74973"/>
            <a:ext cx="7543800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Why </a:t>
            </a:r>
            <a:r>
              <a:rPr lang="en-US" sz="2600" dirty="0" smtClean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MapReduce </a:t>
            </a:r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Design Patterns - Question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95350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262626"/>
              </a:buClr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Let's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broach this topic with few questions.</a:t>
            </a:r>
          </a:p>
          <a:p>
            <a:pPr lvl="1">
              <a:buClr>
                <a:srgbClr val="262626"/>
              </a:buClr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Will you use standard sorting algorithms on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 ?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Quick Sort, Merge Sort etc. ???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</a:p>
          <a:p>
            <a:pPr lvl="1">
              <a:buFont typeface="Tahoma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Why ?</a:t>
            </a:r>
          </a:p>
          <a:p>
            <a:pPr lvl="1"/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lvl="0" indent="-1714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imposes constraints like any other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</a:p>
          <a:p>
            <a:pPr marL="171450" lvl="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have to think in terms of Map tasks and Reduce tasks 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 has little control over many aspects of execution</a:t>
            </a:r>
          </a:p>
          <a:p>
            <a:pPr lvl="1"/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lvl="0" indent="-1714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But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provide a number of techniques for controlling flow of data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buFont typeface="Tahoma"/>
              <a:buChar char="»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4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74973"/>
            <a:ext cx="7543800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MapReduce </a:t>
            </a:r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Paradigm -</a:t>
            </a:r>
            <a:r>
              <a:rPr lang="en-US" sz="2600" dirty="0" smtClean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Constraints (Contd.)</a:t>
            </a:r>
            <a:endParaRPr lang="en-US" sz="2600" dirty="0">
              <a:solidFill>
                <a:srgbClr val="262626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895350"/>
            <a:ext cx="746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Programmer has little control over many aspects of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execution</a:t>
            </a:r>
          </a:p>
          <a:p>
            <a:pPr marL="171450" lvl="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Where a mapper or reducer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runs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When a mapper or reducer begins or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finishes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Which input key-value pairs are processed by a specific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mapper</a:t>
            </a: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Which intermediate key-value pairs are processed by a specific reducer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 smtClean="0"/>
          </a:p>
          <a:p>
            <a:pPr lvl="1">
              <a:lnSpc>
                <a:spcPct val="150000"/>
              </a:lnSpc>
              <a:buFont typeface="Tahoma"/>
              <a:buChar char="»"/>
            </a:pPr>
            <a:endParaRPr lang="en-US" sz="1200" dirty="0"/>
          </a:p>
          <a:p>
            <a:pPr marL="17145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IN" sz="1200" dirty="0"/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74973"/>
            <a:ext cx="7543800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>
              <a:spcBef>
                <a:spcPts val="0"/>
              </a:spcBef>
            </a:pPr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Why </a:t>
            </a:r>
            <a:r>
              <a:rPr lang="en-US" sz="2600" dirty="0" smtClean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MapReduce </a:t>
            </a:r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Design Patterns - Answer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199" y="895350"/>
            <a:ext cx="75778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Because of the constraints discussed in earlier slide </a:t>
            </a:r>
            <a:endParaRPr lang="en-US" sz="1200" dirty="0" smtClean="0">
              <a:solidFill>
                <a:srgbClr val="262626"/>
              </a:solidFill>
              <a:latin typeface="Tahoma"/>
              <a:ea typeface="Tahoma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Clr>
                <a:srgbClr val="262626"/>
              </a:buClr>
              <a:buFontTx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Design Patterns help you solve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problems and </a:t>
            </a: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people have learnt to solve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these problems in the best </a:t>
            </a: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possible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ways</a:t>
            </a:r>
          </a:p>
          <a:p>
            <a:pPr marL="628650" lvl="1" indent="-171450">
              <a:buClr>
                <a:srgbClr val="262626"/>
              </a:buClr>
              <a:buFontTx/>
              <a:buChar char="»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Because of the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MapReduce </a:t>
            </a: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techniques for controlling execution &amp; flow of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data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85800" lvl="1" indent="-22860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these techniques on problems in standard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ways that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have already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</a:t>
            </a:r>
          </a:p>
          <a:p>
            <a:pPr marL="685800" lvl="1" indent="-22860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buFont typeface="Symbol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Judicious use of Distributed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Cache, Sorting Comparator </a:t>
            </a: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can help in quite a few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algorithms</a:t>
            </a:r>
          </a:p>
          <a:p>
            <a:pPr lvl="0">
              <a:buFont typeface="Symbol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lvl="0">
              <a:buFont typeface="Symbol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Scalability &amp;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Efficiency </a:t>
            </a: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concerns</a:t>
            </a:r>
            <a:endParaRPr lang="en-US" dirty="0">
              <a:solidFill>
                <a:prstClr val="black"/>
              </a:solidFill>
              <a:latin typeface="Arial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 smtClean="0"/>
          </a:p>
          <a:p>
            <a:pPr lvl="1">
              <a:lnSpc>
                <a:spcPct val="150000"/>
              </a:lnSpc>
              <a:buFont typeface="Tahoma"/>
              <a:buChar char="»"/>
            </a:pPr>
            <a:endParaRPr lang="en-US" sz="1200" dirty="0"/>
          </a:p>
          <a:p>
            <a:pPr marL="17145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IN" sz="1200" dirty="0"/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74973"/>
            <a:ext cx="7543800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>
              <a:spcBef>
                <a:spcPts val="0"/>
              </a:spcBef>
            </a:pPr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Summarization Patterns – What is it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95350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Provides high level aggregate view of data set when visual inspection of whole data not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feasible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Group similar data together and perform an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operations like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Calculating a statistic, indexing, counting etc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.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Apply on a new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dataset </a:t>
            </a: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to quickly understand what's important and what to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look closely at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171450" lvl="0" indent="-171450">
              <a:buClr>
                <a:srgbClr val="262626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hits per hour per location on a website in a web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 of comments / user in blog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comments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ten salary per profession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region-wise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sz="1200" dirty="0" smtClean="0"/>
          </a:p>
          <a:p>
            <a:pPr lvl="1">
              <a:lnSpc>
                <a:spcPct val="150000"/>
              </a:lnSpc>
              <a:buFont typeface="Tahoma"/>
              <a:buChar char="»"/>
            </a:pPr>
            <a:endParaRPr lang="en-US" sz="1200" dirty="0"/>
          </a:p>
          <a:p>
            <a:pPr marL="17145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IN" sz="1200" dirty="0"/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Tahoma" panose="020B0604030504040204" pitchFamily="34" charset="0"/>
              <a:buChar char="»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74973"/>
            <a:ext cx="7543800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>
              <a:spcBef>
                <a:spcPts val="0"/>
              </a:spcBef>
            </a:pPr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Numerical Summarizations – Description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895350"/>
            <a:ext cx="7467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General Pattern for calculating aggregate statistic on the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dataset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Group records by a key field and calculate a numerical aggregate per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group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Min, max, sum, average, median, standard deviation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etc.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 Combiner properly for efficient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lvl="0" indent="-171450">
              <a:buClr>
                <a:srgbClr val="262626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advertising actions based on hours users are most active on your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hourly average amount users spend on your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Tahoma"/>
                <a:ea typeface="Tahoma"/>
              </a:rPr>
              <a:t>Applicability</a:t>
            </a: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 – Use it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when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are dealing with numerical data or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counting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can be grouped by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0999" y="174973"/>
            <a:ext cx="6605427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Numerical Summarizations – Structure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2476073" y="943678"/>
            <a:ext cx="4027470" cy="1934584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68167" y="2754972"/>
            <a:ext cx="746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C00000"/>
                </a:solidFill>
                <a:latin typeface="Tahoma"/>
                <a:ea typeface="Tahoma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Tahoma"/>
                <a:ea typeface="Tahoma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Tahoma"/>
                <a:ea typeface="Tahoma"/>
              </a:rPr>
              <a:t>Mapper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Output Key = field to group by; Output Value = numerical item to summarize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on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Make sure only relevant items are output from Map to </a:t>
            </a:r>
            <a:r>
              <a:rPr lang="en-US" sz="1200" dirty="0" smtClean="0">
                <a:solidFill>
                  <a:srgbClr val="262626"/>
                </a:solidFill>
                <a:latin typeface="Tahoma"/>
                <a:ea typeface="Tahoma"/>
              </a:rPr>
              <a:t>Reduce </a:t>
            </a:r>
            <a:r>
              <a:rPr lang="en-US" sz="1200" dirty="0">
                <a:solidFill>
                  <a:srgbClr val="262626"/>
                </a:solidFill>
                <a:latin typeface="Tahoma"/>
                <a:ea typeface="Tahoma"/>
              </a:rPr>
              <a:t>network traffic </a:t>
            </a:r>
            <a:endParaRPr lang="en-US" sz="1200" dirty="0" smtClean="0">
              <a:solidFill>
                <a:srgbClr val="262626"/>
              </a:solidFill>
              <a:latin typeface="Tahoma"/>
              <a:ea typeface="Tahoma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/>
              <a:ea typeface="Tahoma"/>
            </a:endParaRP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Combiner</a:t>
            </a:r>
          </a:p>
          <a:p>
            <a:pPr marL="171450" lvl="0" indent="-171450">
              <a:buClr>
                <a:srgbClr val="262626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if summarization operation on reducer is Associative &amp;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Commutative</a:t>
            </a: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Clr>
                <a:srgbClr val="262626"/>
              </a:buClr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reduce the network traffic between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tasks &amp;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tasks</a:t>
            </a:r>
          </a:p>
        </p:txBody>
      </p:sp>
    </p:spTree>
    <p:extLst>
      <p:ext uri="{BB962C8B-B14F-4D97-AF65-F5344CB8AC3E}">
        <p14:creationId xmlns:p14="http://schemas.microsoft.com/office/powerpoint/2010/main" val="10040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8935</TotalTime>
  <Words>2229</Words>
  <Application>Microsoft Office PowerPoint</Application>
  <PresentationFormat>On-screen Show (16:9)</PresentationFormat>
  <Paragraphs>452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Castellar</vt:lpstr>
      <vt:lpstr>Symbol</vt:lpstr>
      <vt:lpstr>Tahoma</vt:lpstr>
      <vt:lpstr>Wingdings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Gaurav Nigam</cp:lastModifiedBy>
  <cp:revision>1357</cp:revision>
  <dcterms:created xsi:type="dcterms:W3CDTF">2014-07-21T07:23:07Z</dcterms:created>
  <dcterms:modified xsi:type="dcterms:W3CDTF">2015-09-01T14:42:28Z</dcterms:modified>
</cp:coreProperties>
</file>