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 id="2147483865" r:id="rId2"/>
  </p:sldMasterIdLst>
  <p:notesMasterIdLst>
    <p:notesMasterId r:id="rId28"/>
  </p:notesMasterIdLst>
  <p:sldIdLst>
    <p:sldId id="289" r:id="rId3"/>
    <p:sldId id="290" r:id="rId4"/>
    <p:sldId id="329" r:id="rId5"/>
    <p:sldId id="354" r:id="rId6"/>
    <p:sldId id="348" r:id="rId7"/>
    <p:sldId id="349" r:id="rId8"/>
    <p:sldId id="353" r:id="rId9"/>
    <p:sldId id="338" r:id="rId10"/>
    <p:sldId id="332" r:id="rId11"/>
    <p:sldId id="333" r:id="rId12"/>
    <p:sldId id="346" r:id="rId13"/>
    <p:sldId id="350" r:id="rId14"/>
    <p:sldId id="336" r:id="rId15"/>
    <p:sldId id="351" r:id="rId16"/>
    <p:sldId id="335" r:id="rId17"/>
    <p:sldId id="339" r:id="rId18"/>
    <p:sldId id="341" r:id="rId19"/>
    <p:sldId id="342" r:id="rId20"/>
    <p:sldId id="355" r:id="rId21"/>
    <p:sldId id="343" r:id="rId22"/>
    <p:sldId id="345" r:id="rId23"/>
    <p:sldId id="328" r:id="rId24"/>
    <p:sldId id="352" r:id="rId25"/>
    <p:sldId id="326" r:id="rId26"/>
    <p:sldId id="327"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0" userDrawn="1">
          <p15:clr>
            <a:srgbClr val="A4A3A4"/>
          </p15:clr>
        </p15:guide>
        <p15:guide id="2" pos="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5F5FF"/>
    <a:srgbClr val="BCDCFC"/>
    <a:srgbClr val="89C1FA"/>
    <a:srgbClr val="86C0FA"/>
    <a:srgbClr val="85BEF7"/>
    <a:srgbClr val="FFC498"/>
    <a:srgbClr val="FFD6B9"/>
    <a:srgbClr val="EEF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showGuides="1">
      <p:cViewPr varScale="1">
        <p:scale>
          <a:sx n="109" d="100"/>
          <a:sy n="109" d="100"/>
        </p:scale>
        <p:origin x="192" y="96"/>
      </p:cViewPr>
      <p:guideLst>
        <p:guide orient="horz" pos="540"/>
        <p:guide pos="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4" Type="http://schemas.openxmlformats.org/officeDocument/2006/relationships/image" Target="../media/image3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4"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D4CB5-B8E6-4F2D-A2DF-358C32128725}" type="doc">
      <dgm:prSet loTypeId="urn:microsoft.com/office/officeart/2005/8/layout/chevronAccent+Icon" loCatId="officeonline" qsTypeId="urn:microsoft.com/office/officeart/2005/8/quickstyle/simple3" qsCatId="simple" csTypeId="urn:microsoft.com/office/officeart/2005/8/colors/colorful5" csCatId="colorful" phldr="1"/>
      <dgm:spPr/>
      <dgm:t>
        <a:bodyPr/>
        <a:lstStyle/>
        <a:p>
          <a:endParaRPr lang="en-US"/>
        </a:p>
      </dgm:t>
    </dgm:pt>
    <dgm:pt modelId="{9DB7BA79-4B7A-455F-B31D-EF970494F0AE}">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Is writing ETL scripts in MapReduce code still ETL?</a:t>
          </a:r>
        </a:p>
        <a:p>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E231E4D5-7CC0-4258-A18E-FEA145F5AC2C}" type="parTrans" cxnId="{992BBB4B-CDCB-4378-81AA-F0403DC74309}">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3616D5-97FF-475F-8A24-02DFDD437165}" type="sibTrans" cxnId="{992BBB4B-CDCB-4378-81AA-F0403DC74309}">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EDCA3FB-98AF-4F19-A0C0-11075B04A6D8}">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Is ETL running faster (in few cases &amp; slower in others) on Hadoop eliminating ETL?</a:t>
          </a:r>
        </a:p>
        <a:p>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8386BDC6-E25D-4AC1-AF1E-51296B2E6888}" type="parTrans" cxnId="{D7A07004-689D-4EE8-8972-BB80414CF9DF}">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423588A-C1AC-4D52-901D-76ED94839285}" type="sibTrans" cxnId="{D7A07004-689D-4EE8-8972-BB80414CF9DF}">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0CA1663E-CC62-4FF6-97EC-478C6B73423B}">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Is introduction of Hadoop changing when, where and how ETL happens? </a:t>
          </a:r>
        </a:p>
        <a:p>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EFD190BB-DD39-4EFC-937C-8ACECAC88814}" type="parTrans" cxnId="{8206BFFE-103C-4C82-AD07-0079B4F156D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59A20287-C859-4BD5-9C45-4E0D323FD5FB}" type="sibTrans" cxnId="{8206BFFE-103C-4C82-AD07-0079B4F156D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FBB9ADA9-5678-4353-BBF8-185B3561EEB6}" type="pres">
      <dgm:prSet presAssocID="{7CCD4CB5-B8E6-4F2D-A2DF-358C32128725}" presName="Name0" presStyleCnt="0">
        <dgm:presLayoutVars>
          <dgm:dir/>
          <dgm:resizeHandles val="exact"/>
        </dgm:presLayoutVars>
      </dgm:prSet>
      <dgm:spPr/>
      <dgm:t>
        <a:bodyPr/>
        <a:lstStyle/>
        <a:p>
          <a:endParaRPr lang="en-US"/>
        </a:p>
      </dgm:t>
    </dgm:pt>
    <dgm:pt modelId="{74467617-4A1B-464A-86A3-FB8D27E68A4D}" type="pres">
      <dgm:prSet presAssocID="{9DB7BA79-4B7A-455F-B31D-EF970494F0AE}" presName="composite" presStyleCnt="0"/>
      <dgm:spPr/>
    </dgm:pt>
    <dgm:pt modelId="{B363868A-F49D-4DAD-8E11-D86A9FFDDFEE}" type="pres">
      <dgm:prSet presAssocID="{9DB7BA79-4B7A-455F-B31D-EF970494F0AE}" presName="bgChev" presStyleLbl="node1" presStyleIdx="0" presStyleCnt="3"/>
      <dgm:spPr/>
    </dgm:pt>
    <dgm:pt modelId="{07FC4607-5552-4085-99F8-37AC65C9C37A}" type="pres">
      <dgm:prSet presAssocID="{9DB7BA79-4B7A-455F-B31D-EF970494F0AE}" presName="txNode" presStyleLbl="fgAcc1" presStyleIdx="0" presStyleCnt="3" custScaleY="119184">
        <dgm:presLayoutVars>
          <dgm:bulletEnabled val="1"/>
        </dgm:presLayoutVars>
      </dgm:prSet>
      <dgm:spPr/>
      <dgm:t>
        <a:bodyPr/>
        <a:lstStyle/>
        <a:p>
          <a:endParaRPr lang="en-US"/>
        </a:p>
      </dgm:t>
    </dgm:pt>
    <dgm:pt modelId="{023236AC-7D1D-4C16-B007-1170D35CD083}" type="pres">
      <dgm:prSet presAssocID="{DE3616D5-97FF-475F-8A24-02DFDD437165}" presName="compositeSpace" presStyleCnt="0"/>
      <dgm:spPr/>
    </dgm:pt>
    <dgm:pt modelId="{9B469075-9538-47E9-AA62-0B668A1F681B}" type="pres">
      <dgm:prSet presAssocID="{8EDCA3FB-98AF-4F19-A0C0-11075B04A6D8}" presName="composite" presStyleCnt="0"/>
      <dgm:spPr/>
    </dgm:pt>
    <dgm:pt modelId="{8D4882EE-073D-4132-B817-C6958982AD7C}" type="pres">
      <dgm:prSet presAssocID="{8EDCA3FB-98AF-4F19-A0C0-11075B04A6D8}" presName="bgChev" presStyleLbl="node1" presStyleIdx="1" presStyleCnt="3"/>
      <dgm:spPr/>
    </dgm:pt>
    <dgm:pt modelId="{65CDF899-AA9A-4B3B-9163-9CCA7D438985}" type="pres">
      <dgm:prSet presAssocID="{8EDCA3FB-98AF-4F19-A0C0-11075B04A6D8}" presName="txNode" presStyleLbl="fgAcc1" presStyleIdx="1" presStyleCnt="3" custScaleY="119184">
        <dgm:presLayoutVars>
          <dgm:bulletEnabled val="1"/>
        </dgm:presLayoutVars>
      </dgm:prSet>
      <dgm:spPr/>
      <dgm:t>
        <a:bodyPr/>
        <a:lstStyle/>
        <a:p>
          <a:endParaRPr lang="en-US"/>
        </a:p>
      </dgm:t>
    </dgm:pt>
    <dgm:pt modelId="{9D7E6FF0-F20C-451C-BAA2-BF2AFACEA1A4}" type="pres">
      <dgm:prSet presAssocID="{1423588A-C1AC-4D52-901D-76ED94839285}" presName="compositeSpace" presStyleCnt="0"/>
      <dgm:spPr/>
    </dgm:pt>
    <dgm:pt modelId="{09E85587-67F9-479F-8E72-4E647A5A19F1}" type="pres">
      <dgm:prSet presAssocID="{0CA1663E-CC62-4FF6-97EC-478C6B73423B}" presName="composite" presStyleCnt="0"/>
      <dgm:spPr/>
    </dgm:pt>
    <dgm:pt modelId="{B848544E-D0BB-4FD6-955E-18D46C290F05}" type="pres">
      <dgm:prSet presAssocID="{0CA1663E-CC62-4FF6-97EC-478C6B73423B}" presName="bgChev" presStyleLbl="node1" presStyleIdx="2" presStyleCnt="3"/>
      <dgm:spPr/>
    </dgm:pt>
    <dgm:pt modelId="{6A48DF43-D77F-4928-8495-1DFAF80A45E7}" type="pres">
      <dgm:prSet presAssocID="{0CA1663E-CC62-4FF6-97EC-478C6B73423B}" presName="txNode" presStyleLbl="fgAcc1" presStyleIdx="2" presStyleCnt="3" custScaleY="119184">
        <dgm:presLayoutVars>
          <dgm:bulletEnabled val="1"/>
        </dgm:presLayoutVars>
      </dgm:prSet>
      <dgm:spPr/>
      <dgm:t>
        <a:bodyPr/>
        <a:lstStyle/>
        <a:p>
          <a:endParaRPr lang="en-US"/>
        </a:p>
      </dgm:t>
    </dgm:pt>
  </dgm:ptLst>
  <dgm:cxnLst>
    <dgm:cxn modelId="{508202AA-CB8B-4E80-BE7E-6E69690B21C9}" type="presOf" srcId="{8EDCA3FB-98AF-4F19-A0C0-11075B04A6D8}" destId="{65CDF899-AA9A-4B3B-9163-9CCA7D438985}" srcOrd="0" destOrd="0" presId="urn:microsoft.com/office/officeart/2005/8/layout/chevronAccent+Icon"/>
    <dgm:cxn modelId="{5068A381-FBF1-48B2-8167-7301FB9B08E0}" type="presOf" srcId="{0CA1663E-CC62-4FF6-97EC-478C6B73423B}" destId="{6A48DF43-D77F-4928-8495-1DFAF80A45E7}" srcOrd="0" destOrd="0" presId="urn:microsoft.com/office/officeart/2005/8/layout/chevronAccent+Icon"/>
    <dgm:cxn modelId="{8206BFFE-103C-4C82-AD07-0079B4F156DB}" srcId="{7CCD4CB5-B8E6-4F2D-A2DF-358C32128725}" destId="{0CA1663E-CC62-4FF6-97EC-478C6B73423B}" srcOrd="2" destOrd="0" parTransId="{EFD190BB-DD39-4EFC-937C-8ACECAC88814}" sibTransId="{59A20287-C859-4BD5-9C45-4E0D323FD5FB}"/>
    <dgm:cxn modelId="{992BBB4B-CDCB-4378-81AA-F0403DC74309}" srcId="{7CCD4CB5-B8E6-4F2D-A2DF-358C32128725}" destId="{9DB7BA79-4B7A-455F-B31D-EF970494F0AE}" srcOrd="0" destOrd="0" parTransId="{E231E4D5-7CC0-4258-A18E-FEA145F5AC2C}" sibTransId="{DE3616D5-97FF-475F-8A24-02DFDD437165}"/>
    <dgm:cxn modelId="{2CB23624-8AA6-49DC-BDB4-015D35FC8A68}" type="presOf" srcId="{9DB7BA79-4B7A-455F-B31D-EF970494F0AE}" destId="{07FC4607-5552-4085-99F8-37AC65C9C37A}" srcOrd="0" destOrd="0" presId="urn:microsoft.com/office/officeart/2005/8/layout/chevronAccent+Icon"/>
    <dgm:cxn modelId="{D7A07004-689D-4EE8-8972-BB80414CF9DF}" srcId="{7CCD4CB5-B8E6-4F2D-A2DF-358C32128725}" destId="{8EDCA3FB-98AF-4F19-A0C0-11075B04A6D8}" srcOrd="1" destOrd="0" parTransId="{8386BDC6-E25D-4AC1-AF1E-51296B2E6888}" sibTransId="{1423588A-C1AC-4D52-901D-76ED94839285}"/>
    <dgm:cxn modelId="{7AE2B9E1-36F9-4B9C-A828-1F4570137E69}" type="presOf" srcId="{7CCD4CB5-B8E6-4F2D-A2DF-358C32128725}" destId="{FBB9ADA9-5678-4353-BBF8-185B3561EEB6}" srcOrd="0" destOrd="0" presId="urn:microsoft.com/office/officeart/2005/8/layout/chevronAccent+Icon"/>
    <dgm:cxn modelId="{06C92611-B1F2-4B89-B673-6230BF04EA7E}" type="presParOf" srcId="{FBB9ADA9-5678-4353-BBF8-185B3561EEB6}" destId="{74467617-4A1B-464A-86A3-FB8D27E68A4D}" srcOrd="0" destOrd="0" presId="urn:microsoft.com/office/officeart/2005/8/layout/chevronAccent+Icon"/>
    <dgm:cxn modelId="{873346E3-717C-4491-AAFC-ADB0F9046A50}" type="presParOf" srcId="{74467617-4A1B-464A-86A3-FB8D27E68A4D}" destId="{B363868A-F49D-4DAD-8E11-D86A9FFDDFEE}" srcOrd="0" destOrd="0" presId="urn:microsoft.com/office/officeart/2005/8/layout/chevronAccent+Icon"/>
    <dgm:cxn modelId="{C6BEE9F1-16F9-46ED-A89E-D20D521106D0}" type="presParOf" srcId="{74467617-4A1B-464A-86A3-FB8D27E68A4D}" destId="{07FC4607-5552-4085-99F8-37AC65C9C37A}" srcOrd="1" destOrd="0" presId="urn:microsoft.com/office/officeart/2005/8/layout/chevronAccent+Icon"/>
    <dgm:cxn modelId="{11744A53-F874-439A-BBE8-4679145F6A01}" type="presParOf" srcId="{FBB9ADA9-5678-4353-BBF8-185B3561EEB6}" destId="{023236AC-7D1D-4C16-B007-1170D35CD083}" srcOrd="1" destOrd="0" presId="urn:microsoft.com/office/officeart/2005/8/layout/chevronAccent+Icon"/>
    <dgm:cxn modelId="{DA5E024C-2149-4E51-9DDD-798E30DA919B}" type="presParOf" srcId="{FBB9ADA9-5678-4353-BBF8-185B3561EEB6}" destId="{9B469075-9538-47E9-AA62-0B668A1F681B}" srcOrd="2" destOrd="0" presId="urn:microsoft.com/office/officeart/2005/8/layout/chevronAccent+Icon"/>
    <dgm:cxn modelId="{56CD49A6-35F2-482D-A469-2B9705850E28}" type="presParOf" srcId="{9B469075-9538-47E9-AA62-0B668A1F681B}" destId="{8D4882EE-073D-4132-B817-C6958982AD7C}" srcOrd="0" destOrd="0" presId="urn:microsoft.com/office/officeart/2005/8/layout/chevronAccent+Icon"/>
    <dgm:cxn modelId="{68E65AF3-44A6-4B15-94D6-8024B80E2C63}" type="presParOf" srcId="{9B469075-9538-47E9-AA62-0B668A1F681B}" destId="{65CDF899-AA9A-4B3B-9163-9CCA7D438985}" srcOrd="1" destOrd="0" presId="urn:microsoft.com/office/officeart/2005/8/layout/chevronAccent+Icon"/>
    <dgm:cxn modelId="{B5B587A4-6CA2-4E45-ABD1-5FCF68480AA8}" type="presParOf" srcId="{FBB9ADA9-5678-4353-BBF8-185B3561EEB6}" destId="{9D7E6FF0-F20C-451C-BAA2-BF2AFACEA1A4}" srcOrd="3" destOrd="0" presId="urn:microsoft.com/office/officeart/2005/8/layout/chevronAccent+Icon"/>
    <dgm:cxn modelId="{61E0F9B7-CC19-4C2F-87B0-3ED7A5303EB0}" type="presParOf" srcId="{FBB9ADA9-5678-4353-BBF8-185B3561EEB6}" destId="{09E85587-67F9-479F-8E72-4E647A5A19F1}" srcOrd="4" destOrd="0" presId="urn:microsoft.com/office/officeart/2005/8/layout/chevronAccent+Icon"/>
    <dgm:cxn modelId="{CAA694A4-6826-4D1B-8D08-5E015AA3A0FA}" type="presParOf" srcId="{09E85587-67F9-479F-8E72-4E647A5A19F1}" destId="{B848544E-D0BB-4FD6-955E-18D46C290F05}" srcOrd="0" destOrd="0" presId="urn:microsoft.com/office/officeart/2005/8/layout/chevronAccent+Icon"/>
    <dgm:cxn modelId="{138EF00E-85DB-47B3-BE9E-904A29135421}" type="presParOf" srcId="{09E85587-67F9-479F-8E72-4E647A5A19F1}" destId="{6A48DF43-D77F-4928-8495-1DFAF80A45E7}"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8310DB-BF4D-4F7C-888B-A0A3FCC7313C}" type="doc">
      <dgm:prSet loTypeId="urn:diagrams.loki3.com/BracketList" loCatId="list" qsTypeId="urn:microsoft.com/office/officeart/2005/8/quickstyle/simple3" qsCatId="simple" csTypeId="urn:microsoft.com/office/officeart/2005/8/colors/colorful5" csCatId="colorful" phldr="1"/>
      <dgm:spPr/>
      <dgm:t>
        <a:bodyPr/>
        <a:lstStyle/>
        <a:p>
          <a:endParaRPr lang="en-US"/>
        </a:p>
      </dgm:t>
    </dgm:pt>
    <dgm:pt modelId="{EBE107D5-A089-414D-B0AE-30F87957B82A}">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E</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8A648977-1A83-4FA2-8932-8F0ACDCBB67F}" type="parTrans" cxnId="{1D97F2C9-7F7D-4C56-80C2-4581B4C740A5}">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801555D-370A-42CB-83F4-9E7EAACA782F}" type="sibTrans" cxnId="{1D97F2C9-7F7D-4C56-80C2-4581B4C740A5}">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52DB3CC7-321B-42D1-9431-ACF26254ADBF}">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represents the ability to consistently and reliably extract data with high performance and minimal impact to the source system</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7788E901-08A9-4FF4-BB3B-F43F1E692398}" type="parTrans" cxnId="{A48C1DEB-1DC4-4982-A20F-F5B8E151AC0F}">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5686979-70EA-42AC-88E0-1A7901F12886}" type="sibTrans" cxnId="{A48C1DEB-1DC4-4982-A20F-F5B8E151AC0F}">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08B1C0D4-276B-4DA9-88C5-A4F16B6726C6}">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T</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289F04E6-CDDB-436E-8CA2-7CE9E0248EDB}" type="parTrans" cxnId="{E9AB0EF5-85EB-4D80-9178-320A0178F00F}">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B47CF596-2422-4C85-A24F-E54528411CC7}" type="sibTrans" cxnId="{E9AB0EF5-85EB-4D80-9178-320A0178F00F}">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52415C8-793C-4629-A5AA-930EB7E27450}">
      <dgm:prSe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L</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D0CD1945-239E-47F0-9D53-3B718E633188}" type="parTrans" cxnId="{E3524326-4D9D-4FB7-80CE-F9D34FBB5EDD}">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474BCCE4-1092-4979-BE26-9B9B4100D278}" type="sibTrans" cxnId="{E3524326-4D9D-4FB7-80CE-F9D34FBB5EDD}">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E2ED1971-7B7E-4CFD-A1EB-D64AC31A3E23}">
      <dgm:prSet custT="1"/>
      <dgm:spPr/>
      <dgm:t>
        <a:bodyPr/>
        <a:lstStyle/>
        <a:p>
          <a:r>
            <a:rPr lang="en-US" sz="1200" smtClean="0">
              <a:latin typeface="Tahoma" panose="020B0604030504040204" pitchFamily="34" charset="0"/>
              <a:ea typeface="Tahoma" panose="020B0604030504040204" pitchFamily="34" charset="0"/>
              <a:cs typeface="Tahoma" panose="020B0604030504040204" pitchFamily="34" charset="0"/>
            </a:rPr>
            <a:t>stands for loading data into a persistent or virtual data store</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CBC46F14-A7F5-4045-B0C0-F213CF28D37B}" type="parTrans" cxnId="{DE8310A2-03B2-4DC6-8170-CA90231AB012}">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B419E778-8956-4684-AC31-178ED36F8126}" type="sibTrans" cxnId="{DE8310A2-03B2-4DC6-8170-CA90231AB012}">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0F06F88F-C6D5-421A-8598-C3F26D11C197}">
      <dgm:prSet phldrT="[Text]" custT="1"/>
      <dgm:spPr/>
      <dgm: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represents the ability to transform one or more data sets in batch or real-time into a consumable format</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5EF440B6-C647-48F8-906A-680E2262EB0A}" type="sibTrans" cxnId="{BECB44F1-0A60-4C4E-A4B6-2BE105B6E9A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A79FE812-5C90-4E5E-A948-23BA01A1B2A3}" type="parTrans" cxnId="{BECB44F1-0A60-4C4E-A4B6-2BE105B6E9AC}">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C33CA2C-01E6-4944-AE4E-C09ABCDEA457}" type="pres">
      <dgm:prSet presAssocID="{1E8310DB-BF4D-4F7C-888B-A0A3FCC7313C}" presName="Name0" presStyleCnt="0">
        <dgm:presLayoutVars>
          <dgm:dir/>
          <dgm:animLvl val="lvl"/>
          <dgm:resizeHandles val="exact"/>
        </dgm:presLayoutVars>
      </dgm:prSet>
      <dgm:spPr/>
      <dgm:t>
        <a:bodyPr/>
        <a:lstStyle/>
        <a:p>
          <a:endParaRPr lang="en-US"/>
        </a:p>
      </dgm:t>
    </dgm:pt>
    <dgm:pt modelId="{6563D2EB-EE78-4E4F-9323-13E3502169D7}" type="pres">
      <dgm:prSet presAssocID="{EBE107D5-A089-414D-B0AE-30F87957B82A}" presName="linNode" presStyleCnt="0"/>
      <dgm:spPr/>
    </dgm:pt>
    <dgm:pt modelId="{BC5E6669-4FA1-4589-9395-4788C311E52D}" type="pres">
      <dgm:prSet presAssocID="{EBE107D5-A089-414D-B0AE-30F87957B82A}" presName="parTx" presStyleLbl="revTx" presStyleIdx="0" presStyleCnt="3">
        <dgm:presLayoutVars>
          <dgm:chMax val="1"/>
          <dgm:bulletEnabled val="1"/>
        </dgm:presLayoutVars>
      </dgm:prSet>
      <dgm:spPr/>
      <dgm:t>
        <a:bodyPr/>
        <a:lstStyle/>
        <a:p>
          <a:endParaRPr lang="en-US"/>
        </a:p>
      </dgm:t>
    </dgm:pt>
    <dgm:pt modelId="{78E15B7A-FDB2-4C69-85FE-97040710504F}" type="pres">
      <dgm:prSet presAssocID="{EBE107D5-A089-414D-B0AE-30F87957B82A}" presName="bracket" presStyleLbl="parChTrans1D1" presStyleIdx="0" presStyleCnt="3"/>
      <dgm:spPr/>
    </dgm:pt>
    <dgm:pt modelId="{BA6526C0-6FDF-4325-B08B-C45B4D1BD0A0}" type="pres">
      <dgm:prSet presAssocID="{EBE107D5-A089-414D-B0AE-30F87957B82A}" presName="spH" presStyleCnt="0"/>
      <dgm:spPr/>
    </dgm:pt>
    <dgm:pt modelId="{71D6D92E-3D66-4048-A4A9-9D75910916D5}" type="pres">
      <dgm:prSet presAssocID="{EBE107D5-A089-414D-B0AE-30F87957B82A}" presName="desTx" presStyleLbl="node1" presStyleIdx="0" presStyleCnt="3">
        <dgm:presLayoutVars>
          <dgm:bulletEnabled val="1"/>
        </dgm:presLayoutVars>
      </dgm:prSet>
      <dgm:spPr/>
      <dgm:t>
        <a:bodyPr/>
        <a:lstStyle/>
        <a:p>
          <a:endParaRPr lang="en-US"/>
        </a:p>
      </dgm:t>
    </dgm:pt>
    <dgm:pt modelId="{72E1E3BE-D875-45F8-AFE6-6776B8142324}" type="pres">
      <dgm:prSet presAssocID="{D801555D-370A-42CB-83F4-9E7EAACA782F}" presName="spV" presStyleCnt="0"/>
      <dgm:spPr/>
    </dgm:pt>
    <dgm:pt modelId="{AE5B8DD4-5D9F-4E99-8E36-14B4226AF01F}" type="pres">
      <dgm:prSet presAssocID="{08B1C0D4-276B-4DA9-88C5-A4F16B6726C6}" presName="linNode" presStyleCnt="0"/>
      <dgm:spPr/>
    </dgm:pt>
    <dgm:pt modelId="{C26149F6-0F81-4011-B301-B245DB771715}" type="pres">
      <dgm:prSet presAssocID="{08B1C0D4-276B-4DA9-88C5-A4F16B6726C6}" presName="parTx" presStyleLbl="revTx" presStyleIdx="1" presStyleCnt="3">
        <dgm:presLayoutVars>
          <dgm:chMax val="1"/>
          <dgm:bulletEnabled val="1"/>
        </dgm:presLayoutVars>
      </dgm:prSet>
      <dgm:spPr/>
      <dgm:t>
        <a:bodyPr/>
        <a:lstStyle/>
        <a:p>
          <a:endParaRPr lang="en-US"/>
        </a:p>
      </dgm:t>
    </dgm:pt>
    <dgm:pt modelId="{FEB929E7-7C7B-41F1-9797-6559DCE2E87C}" type="pres">
      <dgm:prSet presAssocID="{08B1C0D4-276B-4DA9-88C5-A4F16B6726C6}" presName="bracket" presStyleLbl="parChTrans1D1" presStyleIdx="1" presStyleCnt="3"/>
      <dgm:spPr/>
    </dgm:pt>
    <dgm:pt modelId="{48B4558B-0807-4888-B833-D7FE84B737F5}" type="pres">
      <dgm:prSet presAssocID="{08B1C0D4-276B-4DA9-88C5-A4F16B6726C6}" presName="spH" presStyleCnt="0"/>
      <dgm:spPr/>
    </dgm:pt>
    <dgm:pt modelId="{7A2C6FC1-D264-43A5-BBA2-CFB241E09CEB}" type="pres">
      <dgm:prSet presAssocID="{08B1C0D4-276B-4DA9-88C5-A4F16B6726C6}" presName="desTx" presStyleLbl="node1" presStyleIdx="1" presStyleCnt="3">
        <dgm:presLayoutVars>
          <dgm:bulletEnabled val="1"/>
        </dgm:presLayoutVars>
      </dgm:prSet>
      <dgm:spPr/>
      <dgm:t>
        <a:bodyPr/>
        <a:lstStyle/>
        <a:p>
          <a:endParaRPr lang="en-US"/>
        </a:p>
      </dgm:t>
    </dgm:pt>
    <dgm:pt modelId="{762718E1-ACE6-4845-987E-20A1692619F3}" type="pres">
      <dgm:prSet presAssocID="{B47CF596-2422-4C85-A24F-E54528411CC7}" presName="spV" presStyleCnt="0"/>
      <dgm:spPr/>
    </dgm:pt>
    <dgm:pt modelId="{7DEE69B4-7DBF-44B5-ACF3-5D8D11E780F2}" type="pres">
      <dgm:prSet presAssocID="{952415C8-793C-4629-A5AA-930EB7E27450}" presName="linNode" presStyleCnt="0"/>
      <dgm:spPr/>
    </dgm:pt>
    <dgm:pt modelId="{B2BFE8CF-41DD-4DD6-9A33-26737FB3FD5F}" type="pres">
      <dgm:prSet presAssocID="{952415C8-793C-4629-A5AA-930EB7E27450}" presName="parTx" presStyleLbl="revTx" presStyleIdx="2" presStyleCnt="3">
        <dgm:presLayoutVars>
          <dgm:chMax val="1"/>
          <dgm:bulletEnabled val="1"/>
        </dgm:presLayoutVars>
      </dgm:prSet>
      <dgm:spPr/>
      <dgm:t>
        <a:bodyPr/>
        <a:lstStyle/>
        <a:p>
          <a:endParaRPr lang="en-US"/>
        </a:p>
      </dgm:t>
    </dgm:pt>
    <dgm:pt modelId="{D1A48D47-0F37-40B7-9BC6-E6993CEA0B36}" type="pres">
      <dgm:prSet presAssocID="{952415C8-793C-4629-A5AA-930EB7E27450}" presName="bracket" presStyleLbl="parChTrans1D1" presStyleIdx="2" presStyleCnt="3"/>
      <dgm:spPr/>
    </dgm:pt>
    <dgm:pt modelId="{D69CDCA4-DB80-4C73-8D30-8A71F29BC675}" type="pres">
      <dgm:prSet presAssocID="{952415C8-793C-4629-A5AA-930EB7E27450}" presName="spH" presStyleCnt="0"/>
      <dgm:spPr/>
    </dgm:pt>
    <dgm:pt modelId="{8BAA6236-A11C-4828-AB1C-C2554935C509}" type="pres">
      <dgm:prSet presAssocID="{952415C8-793C-4629-A5AA-930EB7E27450}" presName="desTx" presStyleLbl="node1" presStyleIdx="2" presStyleCnt="3">
        <dgm:presLayoutVars>
          <dgm:bulletEnabled val="1"/>
        </dgm:presLayoutVars>
      </dgm:prSet>
      <dgm:spPr/>
      <dgm:t>
        <a:bodyPr/>
        <a:lstStyle/>
        <a:p>
          <a:endParaRPr lang="en-US"/>
        </a:p>
      </dgm:t>
    </dgm:pt>
  </dgm:ptLst>
  <dgm:cxnLst>
    <dgm:cxn modelId="{732AA80F-48B8-47CF-ACB7-119CD58D4B05}" type="presOf" srcId="{E2ED1971-7B7E-4CFD-A1EB-D64AC31A3E23}" destId="{8BAA6236-A11C-4828-AB1C-C2554935C509}" srcOrd="0" destOrd="0" presId="urn:diagrams.loki3.com/BracketList"/>
    <dgm:cxn modelId="{1D97F2C9-7F7D-4C56-80C2-4581B4C740A5}" srcId="{1E8310DB-BF4D-4F7C-888B-A0A3FCC7313C}" destId="{EBE107D5-A089-414D-B0AE-30F87957B82A}" srcOrd="0" destOrd="0" parTransId="{8A648977-1A83-4FA2-8932-8F0ACDCBB67F}" sibTransId="{D801555D-370A-42CB-83F4-9E7EAACA782F}"/>
    <dgm:cxn modelId="{ED8F305B-B949-4B5E-90A8-F86CE56C4C0E}" type="presOf" srcId="{0F06F88F-C6D5-421A-8598-C3F26D11C197}" destId="{7A2C6FC1-D264-43A5-BBA2-CFB241E09CEB}" srcOrd="0" destOrd="0" presId="urn:diagrams.loki3.com/BracketList"/>
    <dgm:cxn modelId="{E3524326-4D9D-4FB7-80CE-F9D34FBB5EDD}" srcId="{1E8310DB-BF4D-4F7C-888B-A0A3FCC7313C}" destId="{952415C8-793C-4629-A5AA-930EB7E27450}" srcOrd="2" destOrd="0" parTransId="{D0CD1945-239E-47F0-9D53-3B718E633188}" sibTransId="{474BCCE4-1092-4979-BE26-9B9B4100D278}"/>
    <dgm:cxn modelId="{E6A0FAA5-928E-4096-BBBE-545BEBF3579A}" type="presOf" srcId="{952415C8-793C-4629-A5AA-930EB7E27450}" destId="{B2BFE8CF-41DD-4DD6-9A33-26737FB3FD5F}" srcOrd="0" destOrd="0" presId="urn:diagrams.loki3.com/BracketList"/>
    <dgm:cxn modelId="{6982330A-74C9-43DD-9500-7B8EDB1EFEB6}" type="presOf" srcId="{EBE107D5-A089-414D-B0AE-30F87957B82A}" destId="{BC5E6669-4FA1-4589-9395-4788C311E52D}" srcOrd="0" destOrd="0" presId="urn:diagrams.loki3.com/BracketList"/>
    <dgm:cxn modelId="{BAD3C41A-9082-4A2E-8933-1EF017EC8D28}" type="presOf" srcId="{1E8310DB-BF4D-4F7C-888B-A0A3FCC7313C}" destId="{2C33CA2C-01E6-4944-AE4E-C09ABCDEA457}" srcOrd="0" destOrd="0" presId="urn:diagrams.loki3.com/BracketList"/>
    <dgm:cxn modelId="{E9AB0EF5-85EB-4D80-9178-320A0178F00F}" srcId="{1E8310DB-BF4D-4F7C-888B-A0A3FCC7313C}" destId="{08B1C0D4-276B-4DA9-88C5-A4F16B6726C6}" srcOrd="1" destOrd="0" parTransId="{289F04E6-CDDB-436E-8CA2-7CE9E0248EDB}" sibTransId="{B47CF596-2422-4C85-A24F-E54528411CC7}"/>
    <dgm:cxn modelId="{A48C1DEB-1DC4-4982-A20F-F5B8E151AC0F}" srcId="{EBE107D5-A089-414D-B0AE-30F87957B82A}" destId="{52DB3CC7-321B-42D1-9431-ACF26254ADBF}" srcOrd="0" destOrd="0" parTransId="{7788E901-08A9-4FF4-BB3B-F43F1E692398}" sibTransId="{15686979-70EA-42AC-88E0-1A7901F12886}"/>
    <dgm:cxn modelId="{EE942052-5BF5-477F-A52C-F10201D922BE}" type="presOf" srcId="{52DB3CC7-321B-42D1-9431-ACF26254ADBF}" destId="{71D6D92E-3D66-4048-A4A9-9D75910916D5}" srcOrd="0" destOrd="0" presId="urn:diagrams.loki3.com/BracketList"/>
    <dgm:cxn modelId="{DE8310A2-03B2-4DC6-8170-CA90231AB012}" srcId="{952415C8-793C-4629-A5AA-930EB7E27450}" destId="{E2ED1971-7B7E-4CFD-A1EB-D64AC31A3E23}" srcOrd="0" destOrd="0" parTransId="{CBC46F14-A7F5-4045-B0C0-F213CF28D37B}" sibTransId="{B419E778-8956-4684-AC31-178ED36F8126}"/>
    <dgm:cxn modelId="{BC76E2EA-3240-471C-802D-DF42390AC239}" type="presOf" srcId="{08B1C0D4-276B-4DA9-88C5-A4F16B6726C6}" destId="{C26149F6-0F81-4011-B301-B245DB771715}" srcOrd="0" destOrd="0" presId="urn:diagrams.loki3.com/BracketList"/>
    <dgm:cxn modelId="{BECB44F1-0A60-4C4E-A4B6-2BE105B6E9AC}" srcId="{08B1C0D4-276B-4DA9-88C5-A4F16B6726C6}" destId="{0F06F88F-C6D5-421A-8598-C3F26D11C197}" srcOrd="0" destOrd="0" parTransId="{A79FE812-5C90-4E5E-A948-23BA01A1B2A3}" sibTransId="{5EF440B6-C647-48F8-906A-680E2262EB0A}"/>
    <dgm:cxn modelId="{80D542BB-52E8-4107-A429-CB4E69FABD04}" type="presParOf" srcId="{2C33CA2C-01E6-4944-AE4E-C09ABCDEA457}" destId="{6563D2EB-EE78-4E4F-9323-13E3502169D7}" srcOrd="0" destOrd="0" presId="urn:diagrams.loki3.com/BracketList"/>
    <dgm:cxn modelId="{8722C0FB-5E29-42E1-9D94-A3E73851223A}" type="presParOf" srcId="{6563D2EB-EE78-4E4F-9323-13E3502169D7}" destId="{BC5E6669-4FA1-4589-9395-4788C311E52D}" srcOrd="0" destOrd="0" presId="urn:diagrams.loki3.com/BracketList"/>
    <dgm:cxn modelId="{3E8227D9-874B-4F88-A88C-71D4FE75973E}" type="presParOf" srcId="{6563D2EB-EE78-4E4F-9323-13E3502169D7}" destId="{78E15B7A-FDB2-4C69-85FE-97040710504F}" srcOrd="1" destOrd="0" presId="urn:diagrams.loki3.com/BracketList"/>
    <dgm:cxn modelId="{DE7D0AA4-16A3-400E-9C44-EE7800B0B51D}" type="presParOf" srcId="{6563D2EB-EE78-4E4F-9323-13E3502169D7}" destId="{BA6526C0-6FDF-4325-B08B-C45B4D1BD0A0}" srcOrd="2" destOrd="0" presId="urn:diagrams.loki3.com/BracketList"/>
    <dgm:cxn modelId="{A7C2645B-E66A-4EE8-AB5D-40D93BDD40E7}" type="presParOf" srcId="{6563D2EB-EE78-4E4F-9323-13E3502169D7}" destId="{71D6D92E-3D66-4048-A4A9-9D75910916D5}" srcOrd="3" destOrd="0" presId="urn:diagrams.loki3.com/BracketList"/>
    <dgm:cxn modelId="{0097E062-F527-45FC-B249-128211F360BA}" type="presParOf" srcId="{2C33CA2C-01E6-4944-AE4E-C09ABCDEA457}" destId="{72E1E3BE-D875-45F8-AFE6-6776B8142324}" srcOrd="1" destOrd="0" presId="urn:diagrams.loki3.com/BracketList"/>
    <dgm:cxn modelId="{C5345442-AB04-4CDC-A427-6240C521D42C}" type="presParOf" srcId="{2C33CA2C-01E6-4944-AE4E-C09ABCDEA457}" destId="{AE5B8DD4-5D9F-4E99-8E36-14B4226AF01F}" srcOrd="2" destOrd="0" presId="urn:diagrams.loki3.com/BracketList"/>
    <dgm:cxn modelId="{F414B98F-87A8-4F61-B2B4-61866CC61724}" type="presParOf" srcId="{AE5B8DD4-5D9F-4E99-8E36-14B4226AF01F}" destId="{C26149F6-0F81-4011-B301-B245DB771715}" srcOrd="0" destOrd="0" presId="urn:diagrams.loki3.com/BracketList"/>
    <dgm:cxn modelId="{1ABEB1D1-C84C-4426-890C-AA2103E58823}" type="presParOf" srcId="{AE5B8DD4-5D9F-4E99-8E36-14B4226AF01F}" destId="{FEB929E7-7C7B-41F1-9797-6559DCE2E87C}" srcOrd="1" destOrd="0" presId="urn:diagrams.loki3.com/BracketList"/>
    <dgm:cxn modelId="{00CAEB23-8C12-47C8-B2BC-931E9422BDB1}" type="presParOf" srcId="{AE5B8DD4-5D9F-4E99-8E36-14B4226AF01F}" destId="{48B4558B-0807-4888-B833-D7FE84B737F5}" srcOrd="2" destOrd="0" presId="urn:diagrams.loki3.com/BracketList"/>
    <dgm:cxn modelId="{9422F528-13D4-4CFC-8AAC-07174FBA6901}" type="presParOf" srcId="{AE5B8DD4-5D9F-4E99-8E36-14B4226AF01F}" destId="{7A2C6FC1-D264-43A5-BBA2-CFB241E09CEB}" srcOrd="3" destOrd="0" presId="urn:diagrams.loki3.com/BracketList"/>
    <dgm:cxn modelId="{74B3C803-8F7B-4CE7-BE6C-ACEA20ED01EE}" type="presParOf" srcId="{2C33CA2C-01E6-4944-AE4E-C09ABCDEA457}" destId="{762718E1-ACE6-4845-987E-20A1692619F3}" srcOrd="3" destOrd="0" presId="urn:diagrams.loki3.com/BracketList"/>
    <dgm:cxn modelId="{DF841DB2-0DE8-477F-A504-4CBB0276C7BD}" type="presParOf" srcId="{2C33CA2C-01E6-4944-AE4E-C09ABCDEA457}" destId="{7DEE69B4-7DBF-44B5-ACF3-5D8D11E780F2}" srcOrd="4" destOrd="0" presId="urn:diagrams.loki3.com/BracketList"/>
    <dgm:cxn modelId="{4E3C2713-7566-4DE0-BA34-E194ACF13D5C}" type="presParOf" srcId="{7DEE69B4-7DBF-44B5-ACF3-5D8D11E780F2}" destId="{B2BFE8CF-41DD-4DD6-9A33-26737FB3FD5F}" srcOrd="0" destOrd="0" presId="urn:diagrams.loki3.com/BracketList"/>
    <dgm:cxn modelId="{D71F74D1-85F8-44A6-AF6A-84CE82976692}" type="presParOf" srcId="{7DEE69B4-7DBF-44B5-ACF3-5D8D11E780F2}" destId="{D1A48D47-0F37-40B7-9BC6-E6993CEA0B36}" srcOrd="1" destOrd="0" presId="urn:diagrams.loki3.com/BracketList"/>
    <dgm:cxn modelId="{42B12A62-AAC2-40F1-95D2-F8EF18839D77}" type="presParOf" srcId="{7DEE69B4-7DBF-44B5-ACF3-5D8D11E780F2}" destId="{D69CDCA4-DB80-4C73-8D30-8A71F29BC675}" srcOrd="2" destOrd="0" presId="urn:diagrams.loki3.com/BracketList"/>
    <dgm:cxn modelId="{5CB5121C-742A-4A05-BF8E-E5371614ADF7}" type="presParOf" srcId="{7DEE69B4-7DBF-44B5-ACF3-5D8D11E780F2}" destId="{8BAA6236-A11C-4828-AB1C-C2554935C509}" srcOrd="3" destOrd="0" presId="urn:diagrams.loki3.com/Bracket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C1F7F-2E22-4B20-B759-F9EC17690C6F}" type="doc">
      <dgm:prSet loTypeId="urn:microsoft.com/office/officeart/2005/8/layout/hList7#1" loCatId="picture" qsTypeId="urn:microsoft.com/office/officeart/2005/8/quickstyle/simple3" qsCatId="simple" csTypeId="urn:microsoft.com/office/officeart/2005/8/colors/accent1_2" csCatId="accent1" phldr="1"/>
      <dgm:spPr/>
      <dgm:t>
        <a:bodyPr/>
        <a:lstStyle/>
        <a:p>
          <a:endParaRPr lang="en-US"/>
        </a:p>
      </dgm:t>
    </dgm:pt>
    <dgm:pt modelId="{9CE4BD0C-8237-4E14-B4AD-40FFE1E4090F}">
      <dgm:prSet phldrT="[Text]" custT="1"/>
      <dgm:spPr/>
      <dgm: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BIG DATA</a:t>
          </a:r>
          <a:endParaRPr lang="en-US" sz="1000" dirty="0">
            <a:latin typeface="Tahoma" panose="020B0604030504040204" pitchFamily="34" charset="0"/>
            <a:ea typeface="Tahoma" panose="020B0604030504040204" pitchFamily="34" charset="0"/>
            <a:cs typeface="Tahoma" panose="020B0604030504040204" pitchFamily="34" charset="0"/>
          </a:endParaRPr>
        </a:p>
      </dgm:t>
    </dgm:pt>
    <dgm:pt modelId="{16BC4ED2-B473-489B-845D-C253E55EB129}" type="parTrans" cxnId="{F1EBDD3E-D6BE-4DE9-A275-0D649AACFE10}">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8B60DA3C-F338-4FCD-B0BC-2F1F6311ABC8}" type="sibTrans" cxnId="{F1EBDD3E-D6BE-4DE9-A275-0D649AACFE10}">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818BA6B1-237A-418E-B743-773631F6DC87}">
      <dgm:prSet phldrT="[Text]" custT="1"/>
      <dgm:spPr/>
      <dgm: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DATA INTEGRATION</a:t>
          </a:r>
          <a:endParaRPr lang="en-US" sz="1000" dirty="0">
            <a:latin typeface="Tahoma" panose="020B0604030504040204" pitchFamily="34" charset="0"/>
            <a:ea typeface="Tahoma" panose="020B0604030504040204" pitchFamily="34" charset="0"/>
            <a:cs typeface="Tahoma" panose="020B0604030504040204" pitchFamily="34" charset="0"/>
          </a:endParaRPr>
        </a:p>
      </dgm:t>
    </dgm:pt>
    <dgm:pt modelId="{CDEB7AA3-F846-4A19-A1AD-22EA764CA113}" type="parTrans" cxnId="{9073DA76-751F-45A3-BE66-18B96495360A}">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0F433313-94D6-4E72-9450-DD7194C0D178}" type="sibTrans" cxnId="{9073DA76-751F-45A3-BE66-18B96495360A}">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CE558F25-FA03-45AC-838C-B1EC4B93A381}">
      <dgm:prSet phldrT="[Text]" custT="1"/>
      <dgm:spPr/>
      <dgm: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DATA QUALITY</a:t>
          </a:r>
          <a:endParaRPr lang="en-US" sz="1000" dirty="0">
            <a:latin typeface="Tahoma" panose="020B0604030504040204" pitchFamily="34" charset="0"/>
            <a:ea typeface="Tahoma" panose="020B0604030504040204" pitchFamily="34" charset="0"/>
            <a:cs typeface="Tahoma" panose="020B0604030504040204" pitchFamily="34" charset="0"/>
          </a:endParaRPr>
        </a:p>
      </dgm:t>
    </dgm:pt>
    <dgm:pt modelId="{50439292-6732-4953-A906-FEE3C27BDD61}" type="parTrans" cxnId="{B068C3A3-8F91-4B33-9EA0-672C3A8765A6}">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A7394F6F-CD24-46D8-8E60-25B3D7A177E0}" type="sibTrans" cxnId="{B068C3A3-8F91-4B33-9EA0-672C3A8765A6}">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B5AE8295-C230-41E8-8217-C2188F7A7E9A}">
      <dgm:prSet custT="1"/>
      <dgm:spPr/>
      <dgm: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MDM</a:t>
          </a:r>
          <a:endParaRPr lang="en-US" sz="1000" dirty="0">
            <a:latin typeface="Tahoma" panose="020B0604030504040204" pitchFamily="34" charset="0"/>
            <a:ea typeface="Tahoma" panose="020B0604030504040204" pitchFamily="34" charset="0"/>
            <a:cs typeface="Tahoma" panose="020B0604030504040204" pitchFamily="34" charset="0"/>
          </a:endParaRPr>
        </a:p>
      </dgm:t>
    </dgm:pt>
    <dgm:pt modelId="{753611FF-CE45-4A81-8B3A-2172C2247565}" type="parTrans" cxnId="{62BF8853-ECE9-48C7-9D73-A6EC579C82BF}">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1CCE8AC3-D1E8-41FD-85E2-352AB5F6FBBE}" type="sibTrans" cxnId="{62BF8853-ECE9-48C7-9D73-A6EC579C82BF}">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3B25A9F5-C017-4509-A671-427193C8218A}">
      <dgm:prSet custT="1"/>
      <dgm:spPr/>
      <dgm: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ESB</a:t>
          </a:r>
          <a:endParaRPr lang="en-US" sz="1000" dirty="0">
            <a:latin typeface="Tahoma" panose="020B0604030504040204" pitchFamily="34" charset="0"/>
            <a:ea typeface="Tahoma" panose="020B0604030504040204" pitchFamily="34" charset="0"/>
            <a:cs typeface="Tahoma" panose="020B0604030504040204" pitchFamily="34" charset="0"/>
          </a:endParaRPr>
        </a:p>
      </dgm:t>
    </dgm:pt>
    <dgm:pt modelId="{160B8B91-65CB-4C01-A125-404323544B27}" type="parTrans" cxnId="{0E82B5CB-0E09-4D87-A3F3-811099CBF408}">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1E65AB61-D055-4AD4-B621-293B5B3EC5C5}" type="sibTrans" cxnId="{0E82B5CB-0E09-4D87-A3F3-811099CBF408}">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7808D837-76FC-426B-B309-83AF6DBC050C}">
      <dgm:prSet custT="1"/>
      <dgm:spPr/>
      <dgm: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BPM</a:t>
          </a:r>
          <a:endParaRPr lang="en-US" sz="1000" dirty="0">
            <a:latin typeface="Tahoma" panose="020B0604030504040204" pitchFamily="34" charset="0"/>
            <a:ea typeface="Tahoma" panose="020B0604030504040204" pitchFamily="34" charset="0"/>
            <a:cs typeface="Tahoma" panose="020B0604030504040204" pitchFamily="34" charset="0"/>
          </a:endParaRPr>
        </a:p>
      </dgm:t>
    </dgm:pt>
    <dgm:pt modelId="{DEB4A810-0BAF-4610-A91A-28B6813CB7A5}" type="parTrans" cxnId="{1BE90D85-77A5-4189-8296-11CB6BF61E91}">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1CCC0157-9394-4547-8615-49BC2E9F858F}" type="sibTrans" cxnId="{1BE90D85-77A5-4189-8296-11CB6BF61E91}">
      <dgm:prSet/>
      <dgm:spPr/>
      <dgm:t>
        <a:bodyPr/>
        <a:lstStyle/>
        <a:p>
          <a:endParaRPr lang="en-US" sz="1000">
            <a:latin typeface="Tahoma" panose="020B0604030504040204" pitchFamily="34" charset="0"/>
            <a:ea typeface="Tahoma" panose="020B0604030504040204" pitchFamily="34" charset="0"/>
            <a:cs typeface="Tahoma" panose="020B0604030504040204" pitchFamily="34" charset="0"/>
          </a:endParaRPr>
        </a:p>
      </dgm:t>
    </dgm:pt>
    <dgm:pt modelId="{B027BA7B-2583-4DE0-B9F7-5F19B95C3E7E}" type="pres">
      <dgm:prSet presAssocID="{09DC1F7F-2E22-4B20-B759-F9EC17690C6F}" presName="Name0" presStyleCnt="0">
        <dgm:presLayoutVars>
          <dgm:dir/>
          <dgm:resizeHandles val="exact"/>
        </dgm:presLayoutVars>
      </dgm:prSet>
      <dgm:spPr/>
      <dgm:t>
        <a:bodyPr/>
        <a:lstStyle/>
        <a:p>
          <a:endParaRPr lang="en-US"/>
        </a:p>
      </dgm:t>
    </dgm:pt>
    <dgm:pt modelId="{93134128-70ED-4C8C-A302-123306FD0954}" type="pres">
      <dgm:prSet presAssocID="{09DC1F7F-2E22-4B20-B759-F9EC17690C6F}" presName="fgShape" presStyleLbl="fgShp" presStyleIdx="0" presStyleCnt="1" custScaleY="183112" custLinFactNeighborY="-43722"/>
      <dgm:spPr/>
    </dgm:pt>
    <dgm:pt modelId="{0D3696F5-23E2-422D-8238-4677CC2A9C77}" type="pres">
      <dgm:prSet presAssocID="{09DC1F7F-2E22-4B20-B759-F9EC17690C6F}" presName="linComp" presStyleCnt="0"/>
      <dgm:spPr/>
    </dgm:pt>
    <dgm:pt modelId="{6928E0F5-E7BF-4165-8BF5-E2AB66EFEAF0}" type="pres">
      <dgm:prSet presAssocID="{9CE4BD0C-8237-4E14-B4AD-40FFE1E4090F}" presName="compNode" presStyleCnt="0"/>
      <dgm:spPr/>
    </dgm:pt>
    <dgm:pt modelId="{8D305B4A-4040-4C9A-9285-C9FA6211C38E}" type="pres">
      <dgm:prSet presAssocID="{9CE4BD0C-8237-4E14-B4AD-40FFE1E4090F}" presName="bkgdShape" presStyleLbl="node1" presStyleIdx="0" presStyleCnt="6"/>
      <dgm:spPr/>
      <dgm:t>
        <a:bodyPr/>
        <a:lstStyle/>
        <a:p>
          <a:endParaRPr lang="en-US"/>
        </a:p>
      </dgm:t>
    </dgm:pt>
    <dgm:pt modelId="{BD78F24A-A360-4CE0-A44A-CB6F583AE6FC}" type="pres">
      <dgm:prSet presAssocID="{9CE4BD0C-8237-4E14-B4AD-40FFE1E4090F}" presName="nodeTx" presStyleLbl="node1" presStyleIdx="0" presStyleCnt="6">
        <dgm:presLayoutVars>
          <dgm:bulletEnabled val="1"/>
        </dgm:presLayoutVars>
      </dgm:prSet>
      <dgm:spPr/>
      <dgm:t>
        <a:bodyPr/>
        <a:lstStyle/>
        <a:p>
          <a:endParaRPr lang="en-US"/>
        </a:p>
      </dgm:t>
    </dgm:pt>
    <dgm:pt modelId="{7805C0E2-B06A-48A0-9A5C-7AF6B479EA1D}" type="pres">
      <dgm:prSet presAssocID="{9CE4BD0C-8237-4E14-B4AD-40FFE1E4090F}" presName="invisiNode" presStyleLbl="node1" presStyleIdx="0" presStyleCnt="6"/>
      <dgm:spPr/>
    </dgm:pt>
    <dgm:pt modelId="{80B2D580-3762-44E3-8614-DD34BC5E090E}" type="pres">
      <dgm:prSet presAssocID="{9CE4BD0C-8237-4E14-B4AD-40FFE1E4090F}" presName="imagNode" presStyleLbl="fgImgPlace1" presStyleIdx="0" presStyleCnt="6" custScaleX="133100" custScaleY="133100"/>
      <dgm:spPr>
        <a:blipFill rotWithShape="1">
          <a:blip xmlns:r="http://schemas.openxmlformats.org/officeDocument/2006/relationships" r:embed="rId1"/>
          <a:stretch>
            <a:fillRect/>
          </a:stretch>
        </a:blipFill>
      </dgm:spPr>
      <dgm:t>
        <a:bodyPr/>
        <a:lstStyle/>
        <a:p>
          <a:endParaRPr lang="en-US"/>
        </a:p>
      </dgm:t>
    </dgm:pt>
    <dgm:pt modelId="{320F41B0-4978-467E-9C54-0ECFB19596B4}" type="pres">
      <dgm:prSet presAssocID="{8B60DA3C-F338-4FCD-B0BC-2F1F6311ABC8}" presName="sibTrans" presStyleLbl="sibTrans2D1" presStyleIdx="0" presStyleCnt="0"/>
      <dgm:spPr/>
      <dgm:t>
        <a:bodyPr/>
        <a:lstStyle/>
        <a:p>
          <a:endParaRPr lang="en-US"/>
        </a:p>
      </dgm:t>
    </dgm:pt>
    <dgm:pt modelId="{E2AEB5AF-7ADB-48FD-9B29-E4372601D9B1}" type="pres">
      <dgm:prSet presAssocID="{818BA6B1-237A-418E-B743-773631F6DC87}" presName="compNode" presStyleCnt="0"/>
      <dgm:spPr/>
    </dgm:pt>
    <dgm:pt modelId="{E0E8589C-4DEE-4DC7-A8CC-2DEF7582C70A}" type="pres">
      <dgm:prSet presAssocID="{818BA6B1-237A-418E-B743-773631F6DC87}" presName="bkgdShape" presStyleLbl="node1" presStyleIdx="1" presStyleCnt="6"/>
      <dgm:spPr/>
      <dgm:t>
        <a:bodyPr/>
        <a:lstStyle/>
        <a:p>
          <a:endParaRPr lang="en-US"/>
        </a:p>
      </dgm:t>
    </dgm:pt>
    <dgm:pt modelId="{BA949122-4914-4F63-AD3E-4C1A878BC521}" type="pres">
      <dgm:prSet presAssocID="{818BA6B1-237A-418E-B743-773631F6DC87}" presName="nodeTx" presStyleLbl="node1" presStyleIdx="1" presStyleCnt="6">
        <dgm:presLayoutVars>
          <dgm:bulletEnabled val="1"/>
        </dgm:presLayoutVars>
      </dgm:prSet>
      <dgm:spPr/>
      <dgm:t>
        <a:bodyPr/>
        <a:lstStyle/>
        <a:p>
          <a:endParaRPr lang="en-US"/>
        </a:p>
      </dgm:t>
    </dgm:pt>
    <dgm:pt modelId="{D014E43D-6C6F-408E-9E6D-27EB3089B01B}" type="pres">
      <dgm:prSet presAssocID="{818BA6B1-237A-418E-B743-773631F6DC87}" presName="invisiNode" presStyleLbl="node1" presStyleIdx="1" presStyleCnt="6"/>
      <dgm:spPr/>
    </dgm:pt>
    <dgm:pt modelId="{01BB8187-D9E5-497A-821C-B3AE18993319}" type="pres">
      <dgm:prSet presAssocID="{818BA6B1-237A-418E-B743-773631F6DC87}" presName="imagNode" presStyleLbl="fgImgPlace1" presStyleIdx="1" presStyleCnt="6" custScaleX="133100" custScaleY="133100"/>
      <dgm:spPr>
        <a:blipFill rotWithShape="1">
          <a:blip xmlns:r="http://schemas.openxmlformats.org/officeDocument/2006/relationships" r:embed="rId2"/>
          <a:stretch>
            <a:fillRect/>
          </a:stretch>
        </a:blipFill>
      </dgm:spPr>
    </dgm:pt>
    <dgm:pt modelId="{E2D6A5AD-D28B-4616-ADA1-D386AC715ED8}" type="pres">
      <dgm:prSet presAssocID="{0F433313-94D6-4E72-9450-DD7194C0D178}" presName="sibTrans" presStyleLbl="sibTrans2D1" presStyleIdx="0" presStyleCnt="0"/>
      <dgm:spPr/>
      <dgm:t>
        <a:bodyPr/>
        <a:lstStyle/>
        <a:p>
          <a:endParaRPr lang="en-US"/>
        </a:p>
      </dgm:t>
    </dgm:pt>
    <dgm:pt modelId="{3EC7FAE0-BC46-40E1-B80C-2A238D7CBB61}" type="pres">
      <dgm:prSet presAssocID="{CE558F25-FA03-45AC-838C-B1EC4B93A381}" presName="compNode" presStyleCnt="0"/>
      <dgm:spPr/>
    </dgm:pt>
    <dgm:pt modelId="{35CA526E-BD87-4832-83DC-2C90F64F7CE9}" type="pres">
      <dgm:prSet presAssocID="{CE558F25-FA03-45AC-838C-B1EC4B93A381}" presName="bkgdShape" presStyleLbl="node1" presStyleIdx="2" presStyleCnt="6"/>
      <dgm:spPr/>
      <dgm:t>
        <a:bodyPr/>
        <a:lstStyle/>
        <a:p>
          <a:endParaRPr lang="en-US"/>
        </a:p>
      </dgm:t>
    </dgm:pt>
    <dgm:pt modelId="{87F083F7-B08A-492B-BF98-AE402D10323F}" type="pres">
      <dgm:prSet presAssocID="{CE558F25-FA03-45AC-838C-B1EC4B93A381}" presName="nodeTx" presStyleLbl="node1" presStyleIdx="2" presStyleCnt="6">
        <dgm:presLayoutVars>
          <dgm:bulletEnabled val="1"/>
        </dgm:presLayoutVars>
      </dgm:prSet>
      <dgm:spPr/>
      <dgm:t>
        <a:bodyPr/>
        <a:lstStyle/>
        <a:p>
          <a:endParaRPr lang="en-US"/>
        </a:p>
      </dgm:t>
    </dgm:pt>
    <dgm:pt modelId="{857E0CEF-A8EB-4E61-89B5-0D9B88AAD67B}" type="pres">
      <dgm:prSet presAssocID="{CE558F25-FA03-45AC-838C-B1EC4B93A381}" presName="invisiNode" presStyleLbl="node1" presStyleIdx="2" presStyleCnt="6"/>
      <dgm:spPr/>
    </dgm:pt>
    <dgm:pt modelId="{82C94B6C-5DB9-40C0-8FA3-1107F84702C1}" type="pres">
      <dgm:prSet presAssocID="{CE558F25-FA03-45AC-838C-B1EC4B93A381}" presName="imagNode" presStyleLbl="fgImgPlace1" presStyleIdx="2" presStyleCnt="6" custScaleX="133100" custScaleY="133100"/>
      <dgm:spPr>
        <a:blipFill rotWithShape="1">
          <a:blip xmlns:r="http://schemas.openxmlformats.org/officeDocument/2006/relationships" r:embed="rId3"/>
          <a:stretch>
            <a:fillRect/>
          </a:stretch>
        </a:blipFill>
      </dgm:spPr>
    </dgm:pt>
    <dgm:pt modelId="{9A7034F7-8E14-4708-9BFB-0BEB8BE7A125}" type="pres">
      <dgm:prSet presAssocID="{A7394F6F-CD24-46D8-8E60-25B3D7A177E0}" presName="sibTrans" presStyleLbl="sibTrans2D1" presStyleIdx="0" presStyleCnt="0"/>
      <dgm:spPr/>
      <dgm:t>
        <a:bodyPr/>
        <a:lstStyle/>
        <a:p>
          <a:endParaRPr lang="en-US"/>
        </a:p>
      </dgm:t>
    </dgm:pt>
    <dgm:pt modelId="{050BEC6B-7FBA-4C44-8222-C38E31CCE12F}" type="pres">
      <dgm:prSet presAssocID="{B5AE8295-C230-41E8-8217-C2188F7A7E9A}" presName="compNode" presStyleCnt="0"/>
      <dgm:spPr/>
    </dgm:pt>
    <dgm:pt modelId="{02AAF34B-6796-446A-B8F0-9E7A85A51D38}" type="pres">
      <dgm:prSet presAssocID="{B5AE8295-C230-41E8-8217-C2188F7A7E9A}" presName="bkgdShape" presStyleLbl="node1" presStyleIdx="3" presStyleCnt="6"/>
      <dgm:spPr/>
      <dgm:t>
        <a:bodyPr/>
        <a:lstStyle/>
        <a:p>
          <a:endParaRPr lang="en-US"/>
        </a:p>
      </dgm:t>
    </dgm:pt>
    <dgm:pt modelId="{24603D98-C9C9-4D26-8F36-094F9980E91B}" type="pres">
      <dgm:prSet presAssocID="{B5AE8295-C230-41E8-8217-C2188F7A7E9A}" presName="nodeTx" presStyleLbl="node1" presStyleIdx="3" presStyleCnt="6">
        <dgm:presLayoutVars>
          <dgm:bulletEnabled val="1"/>
        </dgm:presLayoutVars>
      </dgm:prSet>
      <dgm:spPr/>
      <dgm:t>
        <a:bodyPr/>
        <a:lstStyle/>
        <a:p>
          <a:endParaRPr lang="en-US"/>
        </a:p>
      </dgm:t>
    </dgm:pt>
    <dgm:pt modelId="{8763C340-E140-4419-A721-CE581A7F1EA6}" type="pres">
      <dgm:prSet presAssocID="{B5AE8295-C230-41E8-8217-C2188F7A7E9A}" presName="invisiNode" presStyleLbl="node1" presStyleIdx="3" presStyleCnt="6"/>
      <dgm:spPr/>
    </dgm:pt>
    <dgm:pt modelId="{C93A3A3F-93D1-471F-A3B8-A01B25D59A54}" type="pres">
      <dgm:prSet presAssocID="{B5AE8295-C230-41E8-8217-C2188F7A7E9A}" presName="imagNode" presStyleLbl="fgImgPlace1" presStyleIdx="3" presStyleCnt="6" custScaleX="133100" custScaleY="133100"/>
      <dgm:spPr>
        <a:blipFill rotWithShape="1">
          <a:blip xmlns:r="http://schemas.openxmlformats.org/officeDocument/2006/relationships" r:embed="rId4"/>
          <a:stretch>
            <a:fillRect/>
          </a:stretch>
        </a:blipFill>
      </dgm:spPr>
    </dgm:pt>
    <dgm:pt modelId="{F85E5BBC-15AD-4273-899A-6CE4B670CDA8}" type="pres">
      <dgm:prSet presAssocID="{1CCE8AC3-D1E8-41FD-85E2-352AB5F6FBBE}" presName="sibTrans" presStyleLbl="sibTrans2D1" presStyleIdx="0" presStyleCnt="0"/>
      <dgm:spPr/>
      <dgm:t>
        <a:bodyPr/>
        <a:lstStyle/>
        <a:p>
          <a:endParaRPr lang="en-US"/>
        </a:p>
      </dgm:t>
    </dgm:pt>
    <dgm:pt modelId="{DDE13DFF-49CF-4B07-A09C-175BA818E909}" type="pres">
      <dgm:prSet presAssocID="{3B25A9F5-C017-4509-A671-427193C8218A}" presName="compNode" presStyleCnt="0"/>
      <dgm:spPr/>
    </dgm:pt>
    <dgm:pt modelId="{0B1431D7-6914-4526-88CE-896C1396C6A1}" type="pres">
      <dgm:prSet presAssocID="{3B25A9F5-C017-4509-A671-427193C8218A}" presName="bkgdShape" presStyleLbl="node1" presStyleIdx="4" presStyleCnt="6"/>
      <dgm:spPr/>
      <dgm:t>
        <a:bodyPr/>
        <a:lstStyle/>
        <a:p>
          <a:endParaRPr lang="en-US"/>
        </a:p>
      </dgm:t>
    </dgm:pt>
    <dgm:pt modelId="{C9E6E3C8-EEC0-473A-A98F-B15B9A648974}" type="pres">
      <dgm:prSet presAssocID="{3B25A9F5-C017-4509-A671-427193C8218A}" presName="nodeTx" presStyleLbl="node1" presStyleIdx="4" presStyleCnt="6">
        <dgm:presLayoutVars>
          <dgm:bulletEnabled val="1"/>
        </dgm:presLayoutVars>
      </dgm:prSet>
      <dgm:spPr/>
      <dgm:t>
        <a:bodyPr/>
        <a:lstStyle/>
        <a:p>
          <a:endParaRPr lang="en-US"/>
        </a:p>
      </dgm:t>
    </dgm:pt>
    <dgm:pt modelId="{4B729014-F5D3-46A3-A0A9-88A968E7BAF5}" type="pres">
      <dgm:prSet presAssocID="{3B25A9F5-C017-4509-A671-427193C8218A}" presName="invisiNode" presStyleLbl="node1" presStyleIdx="4" presStyleCnt="6"/>
      <dgm:spPr/>
    </dgm:pt>
    <dgm:pt modelId="{BCC9E112-2099-4D5C-B6FA-E7451EF62BFF}" type="pres">
      <dgm:prSet presAssocID="{3B25A9F5-C017-4509-A671-427193C8218A}" presName="imagNode" presStyleLbl="fgImgPlace1" presStyleIdx="4" presStyleCnt="6" custScaleX="133100" custScaleY="133100"/>
      <dgm:spPr>
        <a:solidFill>
          <a:srgbClr val="7DB1D9"/>
        </a:solidFill>
        <a:ln>
          <a:solidFill>
            <a:schemeClr val="bg1">
              <a:lumMod val="95000"/>
            </a:schemeClr>
          </a:solidFill>
        </a:ln>
      </dgm:spPr>
      <dgm:t>
        <a:bodyPr/>
        <a:lstStyle/>
        <a:p>
          <a:endParaRPr lang="en-US"/>
        </a:p>
      </dgm:t>
    </dgm:pt>
    <dgm:pt modelId="{C6666480-A163-450D-980B-DB3B80B30B07}" type="pres">
      <dgm:prSet presAssocID="{1E65AB61-D055-4AD4-B621-293B5B3EC5C5}" presName="sibTrans" presStyleLbl="sibTrans2D1" presStyleIdx="0" presStyleCnt="0"/>
      <dgm:spPr/>
      <dgm:t>
        <a:bodyPr/>
        <a:lstStyle/>
        <a:p>
          <a:endParaRPr lang="en-US"/>
        </a:p>
      </dgm:t>
    </dgm:pt>
    <dgm:pt modelId="{D3B51866-8EBA-409A-AC8A-0323B8CF87D3}" type="pres">
      <dgm:prSet presAssocID="{7808D837-76FC-426B-B309-83AF6DBC050C}" presName="compNode" presStyleCnt="0"/>
      <dgm:spPr/>
    </dgm:pt>
    <dgm:pt modelId="{C735D4E1-2C6E-4C92-89D3-4969C1EBBCB6}" type="pres">
      <dgm:prSet presAssocID="{7808D837-76FC-426B-B309-83AF6DBC050C}" presName="bkgdShape" presStyleLbl="node1" presStyleIdx="5" presStyleCnt="6"/>
      <dgm:spPr/>
      <dgm:t>
        <a:bodyPr/>
        <a:lstStyle/>
        <a:p>
          <a:endParaRPr lang="en-US"/>
        </a:p>
      </dgm:t>
    </dgm:pt>
    <dgm:pt modelId="{911D61BA-A600-4110-B198-5722505A64EA}" type="pres">
      <dgm:prSet presAssocID="{7808D837-76FC-426B-B309-83AF6DBC050C}" presName="nodeTx" presStyleLbl="node1" presStyleIdx="5" presStyleCnt="6">
        <dgm:presLayoutVars>
          <dgm:bulletEnabled val="1"/>
        </dgm:presLayoutVars>
      </dgm:prSet>
      <dgm:spPr/>
      <dgm:t>
        <a:bodyPr/>
        <a:lstStyle/>
        <a:p>
          <a:endParaRPr lang="en-US"/>
        </a:p>
      </dgm:t>
    </dgm:pt>
    <dgm:pt modelId="{9FCD5F8E-B726-4163-8AA9-5ED9FD00FFE7}" type="pres">
      <dgm:prSet presAssocID="{7808D837-76FC-426B-B309-83AF6DBC050C}" presName="invisiNode" presStyleLbl="node1" presStyleIdx="5" presStyleCnt="6"/>
      <dgm:spPr/>
    </dgm:pt>
    <dgm:pt modelId="{474A9ADF-1973-412D-82CD-40321746DA0F}" type="pres">
      <dgm:prSet presAssocID="{7808D837-76FC-426B-B309-83AF6DBC050C}" presName="imagNode" presStyleLbl="fgImgPlace1" presStyleIdx="5" presStyleCnt="6" custScaleX="133100" custScaleY="133100"/>
      <dgm:spPr>
        <a:solidFill>
          <a:srgbClr val="7DB1D9"/>
        </a:solidFill>
      </dgm:spPr>
      <dgm:t>
        <a:bodyPr/>
        <a:lstStyle/>
        <a:p>
          <a:endParaRPr lang="en-US"/>
        </a:p>
      </dgm:t>
    </dgm:pt>
  </dgm:ptLst>
  <dgm:cxnLst>
    <dgm:cxn modelId="{9073DA76-751F-45A3-BE66-18B96495360A}" srcId="{09DC1F7F-2E22-4B20-B759-F9EC17690C6F}" destId="{818BA6B1-237A-418E-B743-773631F6DC87}" srcOrd="1" destOrd="0" parTransId="{CDEB7AA3-F846-4A19-A1AD-22EA764CA113}" sibTransId="{0F433313-94D6-4E72-9450-DD7194C0D178}"/>
    <dgm:cxn modelId="{84576688-93FC-4960-97B9-4FA49F404E3B}" type="presOf" srcId="{CE558F25-FA03-45AC-838C-B1EC4B93A381}" destId="{35CA526E-BD87-4832-83DC-2C90F64F7CE9}" srcOrd="0" destOrd="0" presId="urn:microsoft.com/office/officeart/2005/8/layout/hList7#1"/>
    <dgm:cxn modelId="{98923F32-D58B-4088-9AA7-AE386A26C4DB}" type="presOf" srcId="{A7394F6F-CD24-46D8-8E60-25B3D7A177E0}" destId="{9A7034F7-8E14-4708-9BFB-0BEB8BE7A125}" srcOrd="0" destOrd="0" presId="urn:microsoft.com/office/officeart/2005/8/layout/hList7#1"/>
    <dgm:cxn modelId="{1DA4F705-F5F3-401B-B541-3CF67E4246AD}" type="presOf" srcId="{9CE4BD0C-8237-4E14-B4AD-40FFE1E4090F}" destId="{8D305B4A-4040-4C9A-9285-C9FA6211C38E}" srcOrd="0" destOrd="0" presId="urn:microsoft.com/office/officeart/2005/8/layout/hList7#1"/>
    <dgm:cxn modelId="{28D163CB-D8BC-4BF0-8D8F-A3203AC2DD08}" type="presOf" srcId="{7808D837-76FC-426B-B309-83AF6DBC050C}" destId="{911D61BA-A600-4110-B198-5722505A64EA}" srcOrd="1" destOrd="0" presId="urn:microsoft.com/office/officeart/2005/8/layout/hList7#1"/>
    <dgm:cxn modelId="{E7A5A7B6-71A9-45B4-9F63-DEB5F6C6F2EC}" type="presOf" srcId="{3B25A9F5-C017-4509-A671-427193C8218A}" destId="{0B1431D7-6914-4526-88CE-896C1396C6A1}" srcOrd="0" destOrd="0" presId="urn:microsoft.com/office/officeart/2005/8/layout/hList7#1"/>
    <dgm:cxn modelId="{0E82B5CB-0E09-4D87-A3F3-811099CBF408}" srcId="{09DC1F7F-2E22-4B20-B759-F9EC17690C6F}" destId="{3B25A9F5-C017-4509-A671-427193C8218A}" srcOrd="4" destOrd="0" parTransId="{160B8B91-65CB-4C01-A125-404323544B27}" sibTransId="{1E65AB61-D055-4AD4-B621-293B5B3EC5C5}"/>
    <dgm:cxn modelId="{4678A6BB-EB54-41E8-B012-87454F712362}" type="presOf" srcId="{CE558F25-FA03-45AC-838C-B1EC4B93A381}" destId="{87F083F7-B08A-492B-BF98-AE402D10323F}" srcOrd="1" destOrd="0" presId="urn:microsoft.com/office/officeart/2005/8/layout/hList7#1"/>
    <dgm:cxn modelId="{463B2C52-68D9-45C5-82D8-AFC2E4F2FB3A}" type="presOf" srcId="{09DC1F7F-2E22-4B20-B759-F9EC17690C6F}" destId="{B027BA7B-2583-4DE0-B9F7-5F19B95C3E7E}" srcOrd="0" destOrd="0" presId="urn:microsoft.com/office/officeart/2005/8/layout/hList7#1"/>
    <dgm:cxn modelId="{9AB4DE2E-B85D-4004-A0AD-E0217610702F}" type="presOf" srcId="{B5AE8295-C230-41E8-8217-C2188F7A7E9A}" destId="{24603D98-C9C9-4D26-8F36-094F9980E91B}" srcOrd="1" destOrd="0" presId="urn:microsoft.com/office/officeart/2005/8/layout/hList7#1"/>
    <dgm:cxn modelId="{F1EBDD3E-D6BE-4DE9-A275-0D649AACFE10}" srcId="{09DC1F7F-2E22-4B20-B759-F9EC17690C6F}" destId="{9CE4BD0C-8237-4E14-B4AD-40FFE1E4090F}" srcOrd="0" destOrd="0" parTransId="{16BC4ED2-B473-489B-845D-C253E55EB129}" sibTransId="{8B60DA3C-F338-4FCD-B0BC-2F1F6311ABC8}"/>
    <dgm:cxn modelId="{B068C3A3-8F91-4B33-9EA0-672C3A8765A6}" srcId="{09DC1F7F-2E22-4B20-B759-F9EC17690C6F}" destId="{CE558F25-FA03-45AC-838C-B1EC4B93A381}" srcOrd="2" destOrd="0" parTransId="{50439292-6732-4953-A906-FEE3C27BDD61}" sibTransId="{A7394F6F-CD24-46D8-8E60-25B3D7A177E0}"/>
    <dgm:cxn modelId="{E2A20B6A-E0B4-4BCE-8B68-EFC3E51E65B0}" type="presOf" srcId="{9CE4BD0C-8237-4E14-B4AD-40FFE1E4090F}" destId="{BD78F24A-A360-4CE0-A44A-CB6F583AE6FC}" srcOrd="1" destOrd="0" presId="urn:microsoft.com/office/officeart/2005/8/layout/hList7#1"/>
    <dgm:cxn modelId="{35F9777C-5E18-4A67-91CB-B4A4D712D4A6}" type="presOf" srcId="{3B25A9F5-C017-4509-A671-427193C8218A}" destId="{C9E6E3C8-EEC0-473A-A98F-B15B9A648974}" srcOrd="1" destOrd="0" presId="urn:microsoft.com/office/officeart/2005/8/layout/hList7#1"/>
    <dgm:cxn modelId="{1BE90D85-77A5-4189-8296-11CB6BF61E91}" srcId="{09DC1F7F-2E22-4B20-B759-F9EC17690C6F}" destId="{7808D837-76FC-426B-B309-83AF6DBC050C}" srcOrd="5" destOrd="0" parTransId="{DEB4A810-0BAF-4610-A91A-28B6813CB7A5}" sibTransId="{1CCC0157-9394-4547-8615-49BC2E9F858F}"/>
    <dgm:cxn modelId="{62BF8853-ECE9-48C7-9D73-A6EC579C82BF}" srcId="{09DC1F7F-2E22-4B20-B759-F9EC17690C6F}" destId="{B5AE8295-C230-41E8-8217-C2188F7A7E9A}" srcOrd="3" destOrd="0" parTransId="{753611FF-CE45-4A81-8B3A-2172C2247565}" sibTransId="{1CCE8AC3-D1E8-41FD-85E2-352AB5F6FBBE}"/>
    <dgm:cxn modelId="{2C12F21C-CB65-4D8D-A462-C182E5849A93}" type="presOf" srcId="{B5AE8295-C230-41E8-8217-C2188F7A7E9A}" destId="{02AAF34B-6796-446A-B8F0-9E7A85A51D38}" srcOrd="0" destOrd="0" presId="urn:microsoft.com/office/officeart/2005/8/layout/hList7#1"/>
    <dgm:cxn modelId="{A3F55531-5B8A-4706-9109-C8DC886CB498}" type="presOf" srcId="{1E65AB61-D055-4AD4-B621-293B5B3EC5C5}" destId="{C6666480-A163-450D-980B-DB3B80B30B07}" srcOrd="0" destOrd="0" presId="urn:microsoft.com/office/officeart/2005/8/layout/hList7#1"/>
    <dgm:cxn modelId="{591B7CC2-EEFD-45A8-B8A0-EB15A6D54B53}" type="presOf" srcId="{1CCE8AC3-D1E8-41FD-85E2-352AB5F6FBBE}" destId="{F85E5BBC-15AD-4273-899A-6CE4B670CDA8}" srcOrd="0" destOrd="0" presId="urn:microsoft.com/office/officeart/2005/8/layout/hList7#1"/>
    <dgm:cxn modelId="{14838755-B3DA-44A9-9318-267B4683C89C}" type="presOf" srcId="{818BA6B1-237A-418E-B743-773631F6DC87}" destId="{BA949122-4914-4F63-AD3E-4C1A878BC521}" srcOrd="1" destOrd="0" presId="urn:microsoft.com/office/officeart/2005/8/layout/hList7#1"/>
    <dgm:cxn modelId="{CB3D1B95-F689-453B-A8B0-DBA8904E1692}" type="presOf" srcId="{8B60DA3C-F338-4FCD-B0BC-2F1F6311ABC8}" destId="{320F41B0-4978-467E-9C54-0ECFB19596B4}" srcOrd="0" destOrd="0" presId="urn:microsoft.com/office/officeart/2005/8/layout/hList7#1"/>
    <dgm:cxn modelId="{B7E52B30-CB8E-459D-B409-5292FB5BC97F}" type="presOf" srcId="{7808D837-76FC-426B-B309-83AF6DBC050C}" destId="{C735D4E1-2C6E-4C92-89D3-4969C1EBBCB6}" srcOrd="0" destOrd="0" presId="urn:microsoft.com/office/officeart/2005/8/layout/hList7#1"/>
    <dgm:cxn modelId="{70848C4B-A88D-486F-B2C7-C484F8F0B539}" type="presOf" srcId="{818BA6B1-237A-418E-B743-773631F6DC87}" destId="{E0E8589C-4DEE-4DC7-A8CC-2DEF7582C70A}" srcOrd="0" destOrd="0" presId="urn:microsoft.com/office/officeart/2005/8/layout/hList7#1"/>
    <dgm:cxn modelId="{B8A78EFD-1C82-4A29-B4C0-E0C0C9D1FE0F}" type="presOf" srcId="{0F433313-94D6-4E72-9450-DD7194C0D178}" destId="{E2D6A5AD-D28B-4616-ADA1-D386AC715ED8}" srcOrd="0" destOrd="0" presId="urn:microsoft.com/office/officeart/2005/8/layout/hList7#1"/>
    <dgm:cxn modelId="{09A800B6-F6D5-4697-B39B-B26CC98A06CD}" type="presParOf" srcId="{B027BA7B-2583-4DE0-B9F7-5F19B95C3E7E}" destId="{93134128-70ED-4C8C-A302-123306FD0954}" srcOrd="0" destOrd="0" presId="urn:microsoft.com/office/officeart/2005/8/layout/hList7#1"/>
    <dgm:cxn modelId="{3841261A-C34F-4D50-92A4-AA3FDBF4777F}" type="presParOf" srcId="{B027BA7B-2583-4DE0-B9F7-5F19B95C3E7E}" destId="{0D3696F5-23E2-422D-8238-4677CC2A9C77}" srcOrd="1" destOrd="0" presId="urn:microsoft.com/office/officeart/2005/8/layout/hList7#1"/>
    <dgm:cxn modelId="{229B14E2-B7CE-4E1C-806C-ED329FC39BE5}" type="presParOf" srcId="{0D3696F5-23E2-422D-8238-4677CC2A9C77}" destId="{6928E0F5-E7BF-4165-8BF5-E2AB66EFEAF0}" srcOrd="0" destOrd="0" presId="urn:microsoft.com/office/officeart/2005/8/layout/hList7#1"/>
    <dgm:cxn modelId="{89EE35CD-204A-4A3A-8372-0602E25920F1}" type="presParOf" srcId="{6928E0F5-E7BF-4165-8BF5-E2AB66EFEAF0}" destId="{8D305B4A-4040-4C9A-9285-C9FA6211C38E}" srcOrd="0" destOrd="0" presId="urn:microsoft.com/office/officeart/2005/8/layout/hList7#1"/>
    <dgm:cxn modelId="{7E5F96CA-FD2B-4C23-A904-4A98218732D0}" type="presParOf" srcId="{6928E0F5-E7BF-4165-8BF5-E2AB66EFEAF0}" destId="{BD78F24A-A360-4CE0-A44A-CB6F583AE6FC}" srcOrd="1" destOrd="0" presId="urn:microsoft.com/office/officeart/2005/8/layout/hList7#1"/>
    <dgm:cxn modelId="{A92F6772-9644-4F0D-8AB0-328508C9C632}" type="presParOf" srcId="{6928E0F5-E7BF-4165-8BF5-E2AB66EFEAF0}" destId="{7805C0E2-B06A-48A0-9A5C-7AF6B479EA1D}" srcOrd="2" destOrd="0" presId="urn:microsoft.com/office/officeart/2005/8/layout/hList7#1"/>
    <dgm:cxn modelId="{429FAB07-94E0-4F39-9DE4-0B12325DDDEF}" type="presParOf" srcId="{6928E0F5-E7BF-4165-8BF5-E2AB66EFEAF0}" destId="{80B2D580-3762-44E3-8614-DD34BC5E090E}" srcOrd="3" destOrd="0" presId="urn:microsoft.com/office/officeart/2005/8/layout/hList7#1"/>
    <dgm:cxn modelId="{8EFDC978-CCF7-43F1-A765-96883B122674}" type="presParOf" srcId="{0D3696F5-23E2-422D-8238-4677CC2A9C77}" destId="{320F41B0-4978-467E-9C54-0ECFB19596B4}" srcOrd="1" destOrd="0" presId="urn:microsoft.com/office/officeart/2005/8/layout/hList7#1"/>
    <dgm:cxn modelId="{615EC4E9-C7E5-4E23-93C8-0E50402D8FFB}" type="presParOf" srcId="{0D3696F5-23E2-422D-8238-4677CC2A9C77}" destId="{E2AEB5AF-7ADB-48FD-9B29-E4372601D9B1}" srcOrd="2" destOrd="0" presId="urn:microsoft.com/office/officeart/2005/8/layout/hList7#1"/>
    <dgm:cxn modelId="{AE497976-EFAC-47EB-8862-0179110B1604}" type="presParOf" srcId="{E2AEB5AF-7ADB-48FD-9B29-E4372601D9B1}" destId="{E0E8589C-4DEE-4DC7-A8CC-2DEF7582C70A}" srcOrd="0" destOrd="0" presId="urn:microsoft.com/office/officeart/2005/8/layout/hList7#1"/>
    <dgm:cxn modelId="{6C115FBE-A239-4E05-9487-C89032C17462}" type="presParOf" srcId="{E2AEB5AF-7ADB-48FD-9B29-E4372601D9B1}" destId="{BA949122-4914-4F63-AD3E-4C1A878BC521}" srcOrd="1" destOrd="0" presId="urn:microsoft.com/office/officeart/2005/8/layout/hList7#1"/>
    <dgm:cxn modelId="{0A11EF5B-8C64-4293-98BE-EB21AA6A5E73}" type="presParOf" srcId="{E2AEB5AF-7ADB-48FD-9B29-E4372601D9B1}" destId="{D014E43D-6C6F-408E-9E6D-27EB3089B01B}" srcOrd="2" destOrd="0" presId="urn:microsoft.com/office/officeart/2005/8/layout/hList7#1"/>
    <dgm:cxn modelId="{984D41A0-D0A1-461C-906A-46B42762CDCD}" type="presParOf" srcId="{E2AEB5AF-7ADB-48FD-9B29-E4372601D9B1}" destId="{01BB8187-D9E5-497A-821C-B3AE18993319}" srcOrd="3" destOrd="0" presId="urn:microsoft.com/office/officeart/2005/8/layout/hList7#1"/>
    <dgm:cxn modelId="{61A8E7D7-6EF0-4A97-96CE-9F73D0D7FA6F}" type="presParOf" srcId="{0D3696F5-23E2-422D-8238-4677CC2A9C77}" destId="{E2D6A5AD-D28B-4616-ADA1-D386AC715ED8}" srcOrd="3" destOrd="0" presId="urn:microsoft.com/office/officeart/2005/8/layout/hList7#1"/>
    <dgm:cxn modelId="{CBF14419-3DEE-4253-B031-BC6EC5989E84}" type="presParOf" srcId="{0D3696F5-23E2-422D-8238-4677CC2A9C77}" destId="{3EC7FAE0-BC46-40E1-B80C-2A238D7CBB61}" srcOrd="4" destOrd="0" presId="urn:microsoft.com/office/officeart/2005/8/layout/hList7#1"/>
    <dgm:cxn modelId="{94C17B69-ECB6-4148-AA93-8B515F47D395}" type="presParOf" srcId="{3EC7FAE0-BC46-40E1-B80C-2A238D7CBB61}" destId="{35CA526E-BD87-4832-83DC-2C90F64F7CE9}" srcOrd="0" destOrd="0" presId="urn:microsoft.com/office/officeart/2005/8/layout/hList7#1"/>
    <dgm:cxn modelId="{33501741-AE70-4908-9293-94FE0E6602F9}" type="presParOf" srcId="{3EC7FAE0-BC46-40E1-B80C-2A238D7CBB61}" destId="{87F083F7-B08A-492B-BF98-AE402D10323F}" srcOrd="1" destOrd="0" presId="urn:microsoft.com/office/officeart/2005/8/layout/hList7#1"/>
    <dgm:cxn modelId="{A5970B8A-99E2-450D-844D-860430817F5C}" type="presParOf" srcId="{3EC7FAE0-BC46-40E1-B80C-2A238D7CBB61}" destId="{857E0CEF-A8EB-4E61-89B5-0D9B88AAD67B}" srcOrd="2" destOrd="0" presId="urn:microsoft.com/office/officeart/2005/8/layout/hList7#1"/>
    <dgm:cxn modelId="{8FDA1EA5-4210-472A-A099-36C339B519F4}" type="presParOf" srcId="{3EC7FAE0-BC46-40E1-B80C-2A238D7CBB61}" destId="{82C94B6C-5DB9-40C0-8FA3-1107F84702C1}" srcOrd="3" destOrd="0" presId="urn:microsoft.com/office/officeart/2005/8/layout/hList7#1"/>
    <dgm:cxn modelId="{B5D5DCFA-1928-4FB2-849D-C17A3436B555}" type="presParOf" srcId="{0D3696F5-23E2-422D-8238-4677CC2A9C77}" destId="{9A7034F7-8E14-4708-9BFB-0BEB8BE7A125}" srcOrd="5" destOrd="0" presId="urn:microsoft.com/office/officeart/2005/8/layout/hList7#1"/>
    <dgm:cxn modelId="{051528DE-AAF1-4807-AB53-5BE67B08D8BB}" type="presParOf" srcId="{0D3696F5-23E2-422D-8238-4677CC2A9C77}" destId="{050BEC6B-7FBA-4C44-8222-C38E31CCE12F}" srcOrd="6" destOrd="0" presId="urn:microsoft.com/office/officeart/2005/8/layout/hList7#1"/>
    <dgm:cxn modelId="{C5316829-59EC-4F3A-8D95-1BA3EE54E472}" type="presParOf" srcId="{050BEC6B-7FBA-4C44-8222-C38E31CCE12F}" destId="{02AAF34B-6796-446A-B8F0-9E7A85A51D38}" srcOrd="0" destOrd="0" presId="urn:microsoft.com/office/officeart/2005/8/layout/hList7#1"/>
    <dgm:cxn modelId="{5F980D20-09E3-4C0C-AD9E-00E022DC6701}" type="presParOf" srcId="{050BEC6B-7FBA-4C44-8222-C38E31CCE12F}" destId="{24603D98-C9C9-4D26-8F36-094F9980E91B}" srcOrd="1" destOrd="0" presId="urn:microsoft.com/office/officeart/2005/8/layout/hList7#1"/>
    <dgm:cxn modelId="{A79077FF-7D67-4FE0-862D-47667359279A}" type="presParOf" srcId="{050BEC6B-7FBA-4C44-8222-C38E31CCE12F}" destId="{8763C340-E140-4419-A721-CE581A7F1EA6}" srcOrd="2" destOrd="0" presId="urn:microsoft.com/office/officeart/2005/8/layout/hList7#1"/>
    <dgm:cxn modelId="{26CF949A-921C-4720-BA07-02DED802B1CD}" type="presParOf" srcId="{050BEC6B-7FBA-4C44-8222-C38E31CCE12F}" destId="{C93A3A3F-93D1-471F-A3B8-A01B25D59A54}" srcOrd="3" destOrd="0" presId="urn:microsoft.com/office/officeart/2005/8/layout/hList7#1"/>
    <dgm:cxn modelId="{548E8508-8EB3-4FFF-B1A9-11E5669F314D}" type="presParOf" srcId="{0D3696F5-23E2-422D-8238-4677CC2A9C77}" destId="{F85E5BBC-15AD-4273-899A-6CE4B670CDA8}" srcOrd="7" destOrd="0" presId="urn:microsoft.com/office/officeart/2005/8/layout/hList7#1"/>
    <dgm:cxn modelId="{E102FF32-33A8-48ED-85DC-89E6146B2071}" type="presParOf" srcId="{0D3696F5-23E2-422D-8238-4677CC2A9C77}" destId="{DDE13DFF-49CF-4B07-A09C-175BA818E909}" srcOrd="8" destOrd="0" presId="urn:microsoft.com/office/officeart/2005/8/layout/hList7#1"/>
    <dgm:cxn modelId="{6B5D41B9-1AC0-4757-B718-117B182BD166}" type="presParOf" srcId="{DDE13DFF-49CF-4B07-A09C-175BA818E909}" destId="{0B1431D7-6914-4526-88CE-896C1396C6A1}" srcOrd="0" destOrd="0" presId="urn:microsoft.com/office/officeart/2005/8/layout/hList7#1"/>
    <dgm:cxn modelId="{A3FC69D3-8AEE-4D86-A7BE-1267DD968146}" type="presParOf" srcId="{DDE13DFF-49CF-4B07-A09C-175BA818E909}" destId="{C9E6E3C8-EEC0-473A-A98F-B15B9A648974}" srcOrd="1" destOrd="0" presId="urn:microsoft.com/office/officeart/2005/8/layout/hList7#1"/>
    <dgm:cxn modelId="{0B1C8BE6-FC0F-49A8-B42E-9538CBDC6DC3}" type="presParOf" srcId="{DDE13DFF-49CF-4B07-A09C-175BA818E909}" destId="{4B729014-F5D3-46A3-A0A9-88A968E7BAF5}" srcOrd="2" destOrd="0" presId="urn:microsoft.com/office/officeart/2005/8/layout/hList7#1"/>
    <dgm:cxn modelId="{B1981720-DF97-43E4-ABF9-9E54754BE2FC}" type="presParOf" srcId="{DDE13DFF-49CF-4B07-A09C-175BA818E909}" destId="{BCC9E112-2099-4D5C-B6FA-E7451EF62BFF}" srcOrd="3" destOrd="0" presId="urn:microsoft.com/office/officeart/2005/8/layout/hList7#1"/>
    <dgm:cxn modelId="{CA5923A5-99CA-47E6-953D-1E963AF123D6}" type="presParOf" srcId="{0D3696F5-23E2-422D-8238-4677CC2A9C77}" destId="{C6666480-A163-450D-980B-DB3B80B30B07}" srcOrd="9" destOrd="0" presId="urn:microsoft.com/office/officeart/2005/8/layout/hList7#1"/>
    <dgm:cxn modelId="{A8F31E1B-3E8E-41F7-AF3B-2040280C9A86}" type="presParOf" srcId="{0D3696F5-23E2-422D-8238-4677CC2A9C77}" destId="{D3B51866-8EBA-409A-AC8A-0323B8CF87D3}" srcOrd="10" destOrd="0" presId="urn:microsoft.com/office/officeart/2005/8/layout/hList7#1"/>
    <dgm:cxn modelId="{585C3160-A9AB-42F9-BA5C-A3FED595C985}" type="presParOf" srcId="{D3B51866-8EBA-409A-AC8A-0323B8CF87D3}" destId="{C735D4E1-2C6E-4C92-89D3-4969C1EBBCB6}" srcOrd="0" destOrd="0" presId="urn:microsoft.com/office/officeart/2005/8/layout/hList7#1"/>
    <dgm:cxn modelId="{91B16CFA-5C75-426E-BC1B-74E306DD7454}" type="presParOf" srcId="{D3B51866-8EBA-409A-AC8A-0323B8CF87D3}" destId="{911D61BA-A600-4110-B198-5722505A64EA}" srcOrd="1" destOrd="0" presId="urn:microsoft.com/office/officeart/2005/8/layout/hList7#1"/>
    <dgm:cxn modelId="{8556D0CB-C149-4F6D-824B-4C3E4A0DC90E}" type="presParOf" srcId="{D3B51866-8EBA-409A-AC8A-0323B8CF87D3}" destId="{9FCD5F8E-B726-4163-8AA9-5ED9FD00FFE7}" srcOrd="2" destOrd="0" presId="urn:microsoft.com/office/officeart/2005/8/layout/hList7#1"/>
    <dgm:cxn modelId="{5088132C-3895-4680-ADAA-509B2BF77740}" type="presParOf" srcId="{D3B51866-8EBA-409A-AC8A-0323B8CF87D3}" destId="{474A9ADF-1973-412D-82CD-40321746DA0F}" srcOrd="3" destOrd="0" presId="urn:microsoft.com/office/officeart/2005/8/layout/hList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3868A-F49D-4DAD-8E11-D86A9FFDDFEE}">
      <dsp:nvSpPr>
        <dsp:cNvPr id="0" name=""/>
        <dsp:cNvSpPr/>
      </dsp:nvSpPr>
      <dsp:spPr>
        <a:xfrm>
          <a:off x="968" y="-32307"/>
          <a:ext cx="2432140" cy="938806"/>
        </a:xfrm>
        <a:prstGeom prst="chevron">
          <a:avLst>
            <a:gd name="adj" fmla="val 4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7FC4607-5552-4085-99F8-37AC65C9C37A}">
      <dsp:nvSpPr>
        <dsp:cNvPr id="0" name=""/>
        <dsp:cNvSpPr/>
      </dsp:nvSpPr>
      <dsp:spPr>
        <a:xfrm>
          <a:off x="649538" y="112344"/>
          <a:ext cx="2053807" cy="11189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Is writing ETL scripts in MapReduce code still ETL?</a:t>
          </a:r>
        </a:p>
        <a:p>
          <a:pPr lvl="0" algn="ctr" defTabSz="533400">
            <a:lnSpc>
              <a:spcPct val="90000"/>
            </a:lnSpc>
            <a:spcBef>
              <a:spcPct val="0"/>
            </a:spcBef>
            <a:spcAft>
              <a:spcPct val="35000"/>
            </a:spcAft>
          </a:pP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682310" y="145116"/>
        <a:ext cx="1988263" cy="1053362"/>
      </dsp:txXfrm>
    </dsp:sp>
    <dsp:sp modelId="{8D4882EE-073D-4132-B817-C6958982AD7C}">
      <dsp:nvSpPr>
        <dsp:cNvPr id="0" name=""/>
        <dsp:cNvSpPr/>
      </dsp:nvSpPr>
      <dsp:spPr>
        <a:xfrm>
          <a:off x="2779012" y="-32307"/>
          <a:ext cx="2432140" cy="938806"/>
        </a:xfrm>
        <a:prstGeom prst="chevron">
          <a:avLst>
            <a:gd name="adj" fmla="val 4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5CDF899-AA9A-4B3B-9163-9CCA7D438985}">
      <dsp:nvSpPr>
        <dsp:cNvPr id="0" name=""/>
        <dsp:cNvSpPr/>
      </dsp:nvSpPr>
      <dsp:spPr>
        <a:xfrm>
          <a:off x="3427583" y="112344"/>
          <a:ext cx="2053807" cy="11189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Is ETL running faster (in few cases &amp; slower in others) on Hadoop eliminating ETL?</a:t>
          </a:r>
        </a:p>
        <a:p>
          <a:pPr lvl="0" algn="ctr" defTabSz="533400">
            <a:lnSpc>
              <a:spcPct val="90000"/>
            </a:lnSpc>
            <a:spcBef>
              <a:spcPct val="0"/>
            </a:spcBef>
            <a:spcAft>
              <a:spcPct val="35000"/>
            </a:spcAft>
          </a:pP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3460355" y="145116"/>
        <a:ext cx="1988263" cy="1053362"/>
      </dsp:txXfrm>
    </dsp:sp>
    <dsp:sp modelId="{B848544E-D0BB-4FD6-955E-18D46C290F05}">
      <dsp:nvSpPr>
        <dsp:cNvPr id="0" name=""/>
        <dsp:cNvSpPr/>
      </dsp:nvSpPr>
      <dsp:spPr>
        <a:xfrm>
          <a:off x="5557057" y="-32307"/>
          <a:ext cx="2432140" cy="938806"/>
        </a:xfrm>
        <a:prstGeom prst="chevron">
          <a:avLst>
            <a:gd name="adj" fmla="val 4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A48DF43-D77F-4928-8495-1DFAF80A45E7}">
      <dsp:nvSpPr>
        <dsp:cNvPr id="0" name=""/>
        <dsp:cNvSpPr/>
      </dsp:nvSpPr>
      <dsp:spPr>
        <a:xfrm>
          <a:off x="6205628" y="112344"/>
          <a:ext cx="2053807" cy="11189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Is introduction of Hadoop changing when, where and how ETL happens? </a:t>
          </a:r>
        </a:p>
        <a:p>
          <a:pPr lvl="0" algn="ctr" defTabSz="533400">
            <a:lnSpc>
              <a:spcPct val="90000"/>
            </a:lnSpc>
            <a:spcBef>
              <a:spcPct val="0"/>
            </a:spcBef>
            <a:spcAft>
              <a:spcPct val="35000"/>
            </a:spcAft>
          </a:pP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6238400" y="145116"/>
        <a:ext cx="1988263" cy="105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E6669-4FA1-4589-9395-4788C311E52D}">
      <dsp:nvSpPr>
        <dsp:cNvPr id="0" name=""/>
        <dsp:cNvSpPr/>
      </dsp:nvSpPr>
      <dsp:spPr>
        <a:xfrm>
          <a:off x="0" y="21150"/>
          <a:ext cx="1772866" cy="75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lvl="0" algn="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E</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0" y="21150"/>
        <a:ext cx="1772866" cy="752400"/>
      </dsp:txXfrm>
    </dsp:sp>
    <dsp:sp modelId="{78E15B7A-FDB2-4C69-85FE-97040710504F}">
      <dsp:nvSpPr>
        <dsp:cNvPr id="0" name=""/>
        <dsp:cNvSpPr/>
      </dsp:nvSpPr>
      <dsp:spPr>
        <a:xfrm>
          <a:off x="1772865" y="21150"/>
          <a:ext cx="354573" cy="752400"/>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D6D92E-3D66-4048-A4A9-9D75910916D5}">
      <dsp:nvSpPr>
        <dsp:cNvPr id="0" name=""/>
        <dsp:cNvSpPr/>
      </dsp:nvSpPr>
      <dsp:spPr>
        <a:xfrm>
          <a:off x="2269268" y="21150"/>
          <a:ext cx="4822195" cy="7524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Tahoma" panose="020B0604030504040204" pitchFamily="34" charset="0"/>
              <a:ea typeface="Tahoma" panose="020B0604030504040204" pitchFamily="34" charset="0"/>
              <a:cs typeface="Tahoma" panose="020B0604030504040204" pitchFamily="34" charset="0"/>
            </a:rPr>
            <a:t>represents the ability to consistently and reliably extract data with high performance and minimal impact to the source system</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269268" y="21150"/>
        <a:ext cx="4822195" cy="752400"/>
      </dsp:txXfrm>
    </dsp:sp>
    <dsp:sp modelId="{C26149F6-0F81-4011-B301-B245DB771715}">
      <dsp:nvSpPr>
        <dsp:cNvPr id="0" name=""/>
        <dsp:cNvSpPr/>
      </dsp:nvSpPr>
      <dsp:spPr>
        <a:xfrm>
          <a:off x="0" y="910350"/>
          <a:ext cx="1772866" cy="75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lvl="0" algn="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T</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0" y="910350"/>
        <a:ext cx="1772866" cy="752400"/>
      </dsp:txXfrm>
    </dsp:sp>
    <dsp:sp modelId="{FEB929E7-7C7B-41F1-9797-6559DCE2E87C}">
      <dsp:nvSpPr>
        <dsp:cNvPr id="0" name=""/>
        <dsp:cNvSpPr/>
      </dsp:nvSpPr>
      <dsp:spPr>
        <a:xfrm>
          <a:off x="1772865" y="910350"/>
          <a:ext cx="354573" cy="752400"/>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2C6FC1-D264-43A5-BBA2-CFB241E09CEB}">
      <dsp:nvSpPr>
        <dsp:cNvPr id="0" name=""/>
        <dsp:cNvSpPr/>
      </dsp:nvSpPr>
      <dsp:spPr>
        <a:xfrm>
          <a:off x="2269268" y="910350"/>
          <a:ext cx="4822195" cy="752400"/>
        </a:xfrm>
        <a:prstGeom prst="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latin typeface="Tahoma" panose="020B0604030504040204" pitchFamily="34" charset="0"/>
              <a:ea typeface="Tahoma" panose="020B0604030504040204" pitchFamily="34" charset="0"/>
              <a:cs typeface="Tahoma" panose="020B0604030504040204" pitchFamily="34" charset="0"/>
            </a:rPr>
            <a:t>represents the ability to transform one or more data sets in batch or real-time into a consumable format</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269268" y="910350"/>
        <a:ext cx="4822195" cy="752400"/>
      </dsp:txXfrm>
    </dsp:sp>
    <dsp:sp modelId="{B2BFE8CF-41DD-4DD6-9A33-26737FB3FD5F}">
      <dsp:nvSpPr>
        <dsp:cNvPr id="0" name=""/>
        <dsp:cNvSpPr/>
      </dsp:nvSpPr>
      <dsp:spPr>
        <a:xfrm>
          <a:off x="0" y="1799550"/>
          <a:ext cx="1772866" cy="75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lvl="0" algn="r" defTabSz="53340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L</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0" y="1799550"/>
        <a:ext cx="1772866" cy="752400"/>
      </dsp:txXfrm>
    </dsp:sp>
    <dsp:sp modelId="{D1A48D47-0F37-40B7-9BC6-E6993CEA0B36}">
      <dsp:nvSpPr>
        <dsp:cNvPr id="0" name=""/>
        <dsp:cNvSpPr/>
      </dsp:nvSpPr>
      <dsp:spPr>
        <a:xfrm>
          <a:off x="1772865" y="1799550"/>
          <a:ext cx="354573" cy="752400"/>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A6236-A11C-4828-AB1C-C2554935C509}">
      <dsp:nvSpPr>
        <dsp:cNvPr id="0" name=""/>
        <dsp:cNvSpPr/>
      </dsp:nvSpPr>
      <dsp:spPr>
        <a:xfrm>
          <a:off x="2269268" y="1799550"/>
          <a:ext cx="4822195" cy="752400"/>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smtClean="0">
              <a:latin typeface="Tahoma" panose="020B0604030504040204" pitchFamily="34" charset="0"/>
              <a:ea typeface="Tahoma" panose="020B0604030504040204" pitchFamily="34" charset="0"/>
              <a:cs typeface="Tahoma" panose="020B0604030504040204" pitchFamily="34" charset="0"/>
            </a:rPr>
            <a:t>stands for loading data into a persistent or virtual data store</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269268" y="1799550"/>
        <a:ext cx="4822195" cy="752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05B4A-4040-4C9A-9285-C9FA6211C38E}">
      <dsp:nvSpPr>
        <dsp:cNvPr id="0" name=""/>
        <dsp:cNvSpPr/>
      </dsp:nvSpPr>
      <dsp:spPr>
        <a:xfrm>
          <a:off x="85" y="-8232"/>
          <a:ext cx="1136948" cy="1334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latin typeface="Tahoma" panose="020B0604030504040204" pitchFamily="34" charset="0"/>
              <a:ea typeface="Tahoma" panose="020B0604030504040204" pitchFamily="34" charset="0"/>
              <a:cs typeface="Tahoma" panose="020B0604030504040204" pitchFamily="34" charset="0"/>
            </a:rPr>
            <a:t>BIG DATA</a:t>
          </a:r>
          <a:endParaRPr lang="en-US" sz="1000" kern="1200" dirty="0">
            <a:latin typeface="Tahoma" panose="020B0604030504040204" pitchFamily="34" charset="0"/>
            <a:ea typeface="Tahoma" panose="020B0604030504040204" pitchFamily="34" charset="0"/>
            <a:cs typeface="Tahoma" panose="020B0604030504040204" pitchFamily="34" charset="0"/>
          </a:endParaRPr>
        </a:p>
      </dsp:txBody>
      <dsp:txXfrm>
        <a:off x="85" y="525734"/>
        <a:ext cx="1136948" cy="533966"/>
      </dsp:txXfrm>
    </dsp:sp>
    <dsp:sp modelId="{80B2D580-3762-44E3-8614-DD34BC5E090E}">
      <dsp:nvSpPr>
        <dsp:cNvPr id="0" name=""/>
        <dsp:cNvSpPr/>
      </dsp:nvSpPr>
      <dsp:spPr>
        <a:xfrm>
          <a:off x="272726" y="-1706"/>
          <a:ext cx="591665" cy="591665"/>
        </a:xfrm>
        <a:prstGeom prst="ellipse">
          <a:avLst/>
        </a:prstGeom>
        <a:blipFill rotWithShape="1">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0E8589C-4DEE-4DC7-A8CC-2DEF7582C70A}">
      <dsp:nvSpPr>
        <dsp:cNvPr id="0" name=""/>
        <dsp:cNvSpPr/>
      </dsp:nvSpPr>
      <dsp:spPr>
        <a:xfrm>
          <a:off x="1171142" y="-8232"/>
          <a:ext cx="1136948" cy="1334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latin typeface="Tahoma" panose="020B0604030504040204" pitchFamily="34" charset="0"/>
              <a:ea typeface="Tahoma" panose="020B0604030504040204" pitchFamily="34" charset="0"/>
              <a:cs typeface="Tahoma" panose="020B0604030504040204" pitchFamily="34" charset="0"/>
            </a:rPr>
            <a:t>DATA INTEGRATION</a:t>
          </a:r>
          <a:endParaRPr lang="en-US" sz="1000" kern="1200" dirty="0">
            <a:latin typeface="Tahoma" panose="020B0604030504040204" pitchFamily="34" charset="0"/>
            <a:ea typeface="Tahoma" panose="020B0604030504040204" pitchFamily="34" charset="0"/>
            <a:cs typeface="Tahoma" panose="020B0604030504040204" pitchFamily="34" charset="0"/>
          </a:endParaRPr>
        </a:p>
      </dsp:txBody>
      <dsp:txXfrm>
        <a:off x="1171142" y="525734"/>
        <a:ext cx="1136948" cy="533966"/>
      </dsp:txXfrm>
    </dsp:sp>
    <dsp:sp modelId="{01BB8187-D9E5-497A-821C-B3AE18993319}">
      <dsp:nvSpPr>
        <dsp:cNvPr id="0" name=""/>
        <dsp:cNvSpPr/>
      </dsp:nvSpPr>
      <dsp:spPr>
        <a:xfrm>
          <a:off x="1443783" y="-1706"/>
          <a:ext cx="591665" cy="591665"/>
        </a:xfrm>
        <a:prstGeom prst="ellipse">
          <a:avLst/>
        </a:prstGeom>
        <a:blipFill rotWithShape="1">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5CA526E-BD87-4832-83DC-2C90F64F7CE9}">
      <dsp:nvSpPr>
        <dsp:cNvPr id="0" name=""/>
        <dsp:cNvSpPr/>
      </dsp:nvSpPr>
      <dsp:spPr>
        <a:xfrm>
          <a:off x="2342199" y="-8232"/>
          <a:ext cx="1136948" cy="1334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latin typeface="Tahoma" panose="020B0604030504040204" pitchFamily="34" charset="0"/>
              <a:ea typeface="Tahoma" panose="020B0604030504040204" pitchFamily="34" charset="0"/>
              <a:cs typeface="Tahoma" panose="020B0604030504040204" pitchFamily="34" charset="0"/>
            </a:rPr>
            <a:t>DATA QUALITY</a:t>
          </a:r>
          <a:endParaRPr lang="en-US" sz="1000" kern="1200" dirty="0">
            <a:latin typeface="Tahoma" panose="020B0604030504040204" pitchFamily="34" charset="0"/>
            <a:ea typeface="Tahoma" panose="020B0604030504040204" pitchFamily="34" charset="0"/>
            <a:cs typeface="Tahoma" panose="020B0604030504040204" pitchFamily="34" charset="0"/>
          </a:endParaRPr>
        </a:p>
      </dsp:txBody>
      <dsp:txXfrm>
        <a:off x="2342199" y="525734"/>
        <a:ext cx="1136948" cy="533966"/>
      </dsp:txXfrm>
    </dsp:sp>
    <dsp:sp modelId="{82C94B6C-5DB9-40C0-8FA3-1107F84702C1}">
      <dsp:nvSpPr>
        <dsp:cNvPr id="0" name=""/>
        <dsp:cNvSpPr/>
      </dsp:nvSpPr>
      <dsp:spPr>
        <a:xfrm>
          <a:off x="2614840" y="-1706"/>
          <a:ext cx="591665" cy="591665"/>
        </a:xfrm>
        <a:prstGeom prst="ellipse">
          <a:avLst/>
        </a:prstGeom>
        <a:blipFill rotWithShape="1">
          <a:blip xmlns:r="http://schemas.openxmlformats.org/officeDocument/2006/relationships" r:embed="rId3"/>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2AAF34B-6796-446A-B8F0-9E7A85A51D38}">
      <dsp:nvSpPr>
        <dsp:cNvPr id="0" name=""/>
        <dsp:cNvSpPr/>
      </dsp:nvSpPr>
      <dsp:spPr>
        <a:xfrm>
          <a:off x="3513256" y="-8232"/>
          <a:ext cx="1136948" cy="1334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latin typeface="Tahoma" panose="020B0604030504040204" pitchFamily="34" charset="0"/>
              <a:ea typeface="Tahoma" panose="020B0604030504040204" pitchFamily="34" charset="0"/>
              <a:cs typeface="Tahoma" panose="020B0604030504040204" pitchFamily="34" charset="0"/>
            </a:rPr>
            <a:t>MDM</a:t>
          </a:r>
          <a:endParaRPr lang="en-US" sz="1000" kern="1200" dirty="0">
            <a:latin typeface="Tahoma" panose="020B0604030504040204" pitchFamily="34" charset="0"/>
            <a:ea typeface="Tahoma" panose="020B0604030504040204" pitchFamily="34" charset="0"/>
            <a:cs typeface="Tahoma" panose="020B0604030504040204" pitchFamily="34" charset="0"/>
          </a:endParaRPr>
        </a:p>
      </dsp:txBody>
      <dsp:txXfrm>
        <a:off x="3513256" y="525734"/>
        <a:ext cx="1136948" cy="533966"/>
      </dsp:txXfrm>
    </dsp:sp>
    <dsp:sp modelId="{C93A3A3F-93D1-471F-A3B8-A01B25D59A54}">
      <dsp:nvSpPr>
        <dsp:cNvPr id="0" name=""/>
        <dsp:cNvSpPr/>
      </dsp:nvSpPr>
      <dsp:spPr>
        <a:xfrm>
          <a:off x="3785897" y="-1706"/>
          <a:ext cx="591665" cy="591665"/>
        </a:xfrm>
        <a:prstGeom prst="ellipse">
          <a:avLst/>
        </a:prstGeom>
        <a:blipFill rotWithShape="1">
          <a:blip xmlns:r="http://schemas.openxmlformats.org/officeDocument/2006/relationships" r:embed="rId4"/>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B1431D7-6914-4526-88CE-896C1396C6A1}">
      <dsp:nvSpPr>
        <dsp:cNvPr id="0" name=""/>
        <dsp:cNvSpPr/>
      </dsp:nvSpPr>
      <dsp:spPr>
        <a:xfrm>
          <a:off x="4684313" y="-8232"/>
          <a:ext cx="1136948" cy="1334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latin typeface="Tahoma" panose="020B0604030504040204" pitchFamily="34" charset="0"/>
              <a:ea typeface="Tahoma" panose="020B0604030504040204" pitchFamily="34" charset="0"/>
              <a:cs typeface="Tahoma" panose="020B0604030504040204" pitchFamily="34" charset="0"/>
            </a:rPr>
            <a:t>ESB</a:t>
          </a:r>
          <a:endParaRPr lang="en-US" sz="1000" kern="1200" dirty="0">
            <a:latin typeface="Tahoma" panose="020B0604030504040204" pitchFamily="34" charset="0"/>
            <a:ea typeface="Tahoma" panose="020B0604030504040204" pitchFamily="34" charset="0"/>
            <a:cs typeface="Tahoma" panose="020B0604030504040204" pitchFamily="34" charset="0"/>
          </a:endParaRPr>
        </a:p>
      </dsp:txBody>
      <dsp:txXfrm>
        <a:off x="4684313" y="525734"/>
        <a:ext cx="1136948" cy="533966"/>
      </dsp:txXfrm>
    </dsp:sp>
    <dsp:sp modelId="{BCC9E112-2099-4D5C-B6FA-E7451EF62BFF}">
      <dsp:nvSpPr>
        <dsp:cNvPr id="0" name=""/>
        <dsp:cNvSpPr/>
      </dsp:nvSpPr>
      <dsp:spPr>
        <a:xfrm>
          <a:off x="4956954" y="-1706"/>
          <a:ext cx="591665" cy="591665"/>
        </a:xfrm>
        <a:prstGeom prst="ellipse">
          <a:avLst/>
        </a:prstGeom>
        <a:solidFill>
          <a:srgbClr val="7DB1D9"/>
        </a:solidFill>
        <a:ln w="9525" cap="flat" cmpd="sng" algn="ctr">
          <a:solidFill>
            <a:schemeClr val="bg1">
              <a:lumMod val="9500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735D4E1-2C6E-4C92-89D3-4969C1EBBCB6}">
      <dsp:nvSpPr>
        <dsp:cNvPr id="0" name=""/>
        <dsp:cNvSpPr/>
      </dsp:nvSpPr>
      <dsp:spPr>
        <a:xfrm>
          <a:off x="5855370" y="-8232"/>
          <a:ext cx="1136948" cy="133491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latin typeface="Tahoma" panose="020B0604030504040204" pitchFamily="34" charset="0"/>
              <a:ea typeface="Tahoma" panose="020B0604030504040204" pitchFamily="34" charset="0"/>
              <a:cs typeface="Tahoma" panose="020B0604030504040204" pitchFamily="34" charset="0"/>
            </a:rPr>
            <a:t>BPM</a:t>
          </a:r>
          <a:endParaRPr lang="en-US" sz="1000" kern="1200" dirty="0">
            <a:latin typeface="Tahoma" panose="020B0604030504040204" pitchFamily="34" charset="0"/>
            <a:ea typeface="Tahoma" panose="020B0604030504040204" pitchFamily="34" charset="0"/>
            <a:cs typeface="Tahoma" panose="020B0604030504040204" pitchFamily="34" charset="0"/>
          </a:endParaRPr>
        </a:p>
      </dsp:txBody>
      <dsp:txXfrm>
        <a:off x="5855370" y="525734"/>
        <a:ext cx="1136948" cy="533966"/>
      </dsp:txXfrm>
    </dsp:sp>
    <dsp:sp modelId="{474A9ADF-1973-412D-82CD-40321746DA0F}">
      <dsp:nvSpPr>
        <dsp:cNvPr id="0" name=""/>
        <dsp:cNvSpPr/>
      </dsp:nvSpPr>
      <dsp:spPr>
        <a:xfrm>
          <a:off x="6128011" y="-1706"/>
          <a:ext cx="591665" cy="591665"/>
        </a:xfrm>
        <a:prstGeom prst="ellipse">
          <a:avLst/>
        </a:prstGeom>
        <a:solidFill>
          <a:srgbClr val="7DB1D9"/>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3134128-70ED-4C8C-A302-123306FD0954}">
      <dsp:nvSpPr>
        <dsp:cNvPr id="0" name=""/>
        <dsp:cNvSpPr/>
      </dsp:nvSpPr>
      <dsp:spPr>
        <a:xfrm>
          <a:off x="279696" y="888942"/>
          <a:ext cx="6433011" cy="366658"/>
        </a:xfrm>
        <a:prstGeom prst="leftRightArrow">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1"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622"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623"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624"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625" name="PlaceHolder 5"/>
          <p:cNvSpPr>
            <a:spLocks noGrp="1"/>
          </p:cNvSpPr>
          <p:nvPr>
            <p:ph type="sldNum"/>
          </p:nvPr>
        </p:nvSpPr>
        <p:spPr>
          <a:xfrm>
            <a:off x="4278960" y="10157400"/>
            <a:ext cx="3280680" cy="534240"/>
          </a:xfrm>
          <a:prstGeom prst="rect">
            <a:avLst/>
          </a:prstGeom>
        </p:spPr>
        <p:txBody>
          <a:bodyPr lIns="0" tIns="0" rIns="0" bIns="0" anchor="b"/>
          <a:lstStyle/>
          <a:p>
            <a:pPr algn="r"/>
            <a:fld id="{B4836EE3-47A6-49EE-A35A-5EF2215DFCFB}" type="slidenum">
              <a:rPr lang="en-IN" sz="1400">
                <a:latin typeface="Times New Roman"/>
              </a:rPr>
              <a:pPr algn="r"/>
              <a:t>‹#›</a:t>
            </a:fld>
            <a:endParaRPr/>
          </a:p>
        </p:txBody>
      </p:sp>
    </p:spTree>
    <p:extLst>
      <p:ext uri="{BB962C8B-B14F-4D97-AF65-F5344CB8AC3E}">
        <p14:creationId xmlns:p14="http://schemas.microsoft.com/office/powerpoint/2010/main" val="316443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solidFill>
                  <a:prstClr val="black"/>
                </a:solidFill>
                <a:latin typeface="Calibri"/>
              </a:rPr>
              <a:pPr/>
              <a:t>1</a:t>
            </a:fld>
            <a:endParaRPr lang="en-IN">
              <a:solidFill>
                <a:prstClr val="black"/>
              </a:solidFill>
              <a:latin typeface="Calibri"/>
            </a:endParaRPr>
          </a:p>
        </p:txBody>
      </p:sp>
    </p:spTree>
    <p:extLst>
      <p:ext uri="{BB962C8B-B14F-4D97-AF65-F5344CB8AC3E}">
        <p14:creationId xmlns:p14="http://schemas.microsoft.com/office/powerpoint/2010/main" val="235708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14</a:t>
            </a:fld>
            <a:endParaRPr lang="en-IN"/>
          </a:p>
        </p:txBody>
      </p:sp>
    </p:spTree>
    <p:extLst>
      <p:ext uri="{BB962C8B-B14F-4D97-AF65-F5344CB8AC3E}">
        <p14:creationId xmlns:p14="http://schemas.microsoft.com/office/powerpoint/2010/main" val="3568097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15</a:t>
            </a:fld>
            <a:endParaRPr lang="en-IN"/>
          </a:p>
        </p:txBody>
      </p:sp>
    </p:spTree>
    <p:extLst>
      <p:ext uri="{BB962C8B-B14F-4D97-AF65-F5344CB8AC3E}">
        <p14:creationId xmlns:p14="http://schemas.microsoft.com/office/powerpoint/2010/main" val="3056772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16</a:t>
            </a:fld>
            <a:endParaRPr lang="en-IN"/>
          </a:p>
        </p:txBody>
      </p:sp>
    </p:spTree>
    <p:extLst>
      <p:ext uri="{BB962C8B-B14F-4D97-AF65-F5344CB8AC3E}">
        <p14:creationId xmlns:p14="http://schemas.microsoft.com/office/powerpoint/2010/main" val="978821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17</a:t>
            </a:fld>
            <a:endParaRPr lang="en-IN"/>
          </a:p>
        </p:txBody>
      </p:sp>
    </p:spTree>
    <p:extLst>
      <p:ext uri="{BB962C8B-B14F-4D97-AF65-F5344CB8AC3E}">
        <p14:creationId xmlns:p14="http://schemas.microsoft.com/office/powerpoint/2010/main" val="297896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685800" y="1143000"/>
            <a:ext cx="5486400" cy="30861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smtClean="0"/>
              <a:t>Project Details</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MS PGothic" panose="020B0600070205080204" pitchFamily="34" charset="-128"/>
              </a:defRPr>
            </a:lvl1pPr>
            <a:lvl2pPr marL="742950" indent="-285750">
              <a:defRPr sz="1300">
                <a:solidFill>
                  <a:schemeClr val="tx1"/>
                </a:solidFill>
                <a:latin typeface="Calibri" panose="020F0502020204030204" pitchFamily="34" charset="0"/>
                <a:ea typeface="MS PGothic" panose="020B0600070205080204" pitchFamily="34" charset="-128"/>
              </a:defRPr>
            </a:lvl2pPr>
            <a:lvl3pPr marL="1143000" indent="-228600">
              <a:defRPr sz="1300">
                <a:solidFill>
                  <a:schemeClr val="tx1"/>
                </a:solidFill>
                <a:latin typeface="Calibri" panose="020F0502020204030204" pitchFamily="34" charset="0"/>
                <a:ea typeface="MS PGothic" panose="020B0600070205080204" pitchFamily="34" charset="-128"/>
              </a:defRPr>
            </a:lvl3pPr>
            <a:lvl4pPr marL="1600200" indent="-228600">
              <a:defRPr sz="1300">
                <a:solidFill>
                  <a:schemeClr val="tx1"/>
                </a:solidFill>
                <a:latin typeface="Calibri" panose="020F0502020204030204" pitchFamily="34" charset="0"/>
                <a:ea typeface="MS PGothic" panose="020B0600070205080204" pitchFamily="34" charset="-128"/>
              </a:defRPr>
            </a:lvl4pPr>
            <a:lvl5pPr marL="2057400" indent="-228600">
              <a:defRPr sz="1300">
                <a:solidFill>
                  <a:schemeClr val="tx1"/>
                </a:solidFill>
                <a:latin typeface="Calibri" panose="020F0502020204030204" pitchFamily="34" charset="0"/>
                <a:ea typeface="MS PGothic" panose="020B0600070205080204" pitchFamily="34" charset="-128"/>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9pPr>
          </a:lstStyle>
          <a:p>
            <a:fld id="{15388442-6F46-4E73-BBAE-62CAAB003ED7}" type="slidenum">
              <a:rPr lang="en-IN" altLang="en-US" sz="1200"/>
              <a:pPr/>
              <a:t>19</a:t>
            </a:fld>
            <a:endParaRPr lang="en-IN" altLang="en-US" sz="1200"/>
          </a:p>
        </p:txBody>
      </p:sp>
    </p:spTree>
    <p:extLst>
      <p:ext uri="{BB962C8B-B14F-4D97-AF65-F5344CB8AC3E}">
        <p14:creationId xmlns:p14="http://schemas.microsoft.com/office/powerpoint/2010/main" val="66205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20</a:t>
            </a:fld>
            <a:endParaRPr lang="en-IN"/>
          </a:p>
        </p:txBody>
      </p:sp>
    </p:spTree>
    <p:extLst>
      <p:ext uri="{BB962C8B-B14F-4D97-AF65-F5344CB8AC3E}">
        <p14:creationId xmlns:p14="http://schemas.microsoft.com/office/powerpoint/2010/main" val="2383832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21</a:t>
            </a:fld>
            <a:endParaRPr lang="en-IN"/>
          </a:p>
        </p:txBody>
      </p:sp>
    </p:spTree>
    <p:extLst>
      <p:ext uri="{BB962C8B-B14F-4D97-AF65-F5344CB8AC3E}">
        <p14:creationId xmlns:p14="http://schemas.microsoft.com/office/powerpoint/2010/main" val="355191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5</a:t>
            </a:fld>
            <a:endParaRPr lang="en-IN"/>
          </a:p>
        </p:txBody>
      </p:sp>
    </p:spTree>
    <p:extLst>
      <p:ext uri="{BB962C8B-B14F-4D97-AF65-F5344CB8AC3E}">
        <p14:creationId xmlns:p14="http://schemas.microsoft.com/office/powerpoint/2010/main" val="2052405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6</a:t>
            </a:fld>
            <a:endParaRPr lang="en-IN"/>
          </a:p>
        </p:txBody>
      </p:sp>
    </p:spTree>
    <p:extLst>
      <p:ext uri="{BB962C8B-B14F-4D97-AF65-F5344CB8AC3E}">
        <p14:creationId xmlns:p14="http://schemas.microsoft.com/office/powerpoint/2010/main" val="12416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7</a:t>
            </a:fld>
            <a:endParaRPr lang="en-IN"/>
          </a:p>
        </p:txBody>
      </p:sp>
    </p:spTree>
    <p:extLst>
      <p:ext uri="{BB962C8B-B14F-4D97-AF65-F5344CB8AC3E}">
        <p14:creationId xmlns:p14="http://schemas.microsoft.com/office/powerpoint/2010/main" val="395056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8</a:t>
            </a:fld>
            <a:endParaRPr lang="en-IN"/>
          </a:p>
        </p:txBody>
      </p:sp>
    </p:spTree>
    <p:extLst>
      <p:ext uri="{BB962C8B-B14F-4D97-AF65-F5344CB8AC3E}">
        <p14:creationId xmlns:p14="http://schemas.microsoft.com/office/powerpoint/2010/main" val="4199610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9</a:t>
            </a:fld>
            <a:endParaRPr lang="en-IN"/>
          </a:p>
        </p:txBody>
      </p:sp>
    </p:spTree>
    <p:extLst>
      <p:ext uri="{BB962C8B-B14F-4D97-AF65-F5344CB8AC3E}">
        <p14:creationId xmlns:p14="http://schemas.microsoft.com/office/powerpoint/2010/main" val="43395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10</a:t>
            </a:fld>
            <a:endParaRPr lang="en-IN"/>
          </a:p>
        </p:txBody>
      </p:sp>
    </p:spTree>
    <p:extLst>
      <p:ext uri="{BB962C8B-B14F-4D97-AF65-F5344CB8AC3E}">
        <p14:creationId xmlns:p14="http://schemas.microsoft.com/office/powerpoint/2010/main" val="3599915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12</a:t>
            </a:fld>
            <a:endParaRPr lang="en-IN"/>
          </a:p>
        </p:txBody>
      </p:sp>
    </p:spTree>
    <p:extLst>
      <p:ext uri="{BB962C8B-B14F-4D97-AF65-F5344CB8AC3E}">
        <p14:creationId xmlns:p14="http://schemas.microsoft.com/office/powerpoint/2010/main" val="399442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p:txBody>
          <a:bodyPr/>
          <a:lstStyle/>
          <a:p>
            <a:r>
              <a:rPr lang="en-US" dirty="0" smtClean="0"/>
              <a:t>Title</a:t>
            </a:r>
            <a:r>
              <a:rPr lang="en-US" baseline="0" dirty="0" smtClean="0"/>
              <a:t> and Content Slide – Font: Tahoma 12/14 (depending on the amount of text)</a:t>
            </a:r>
          </a:p>
          <a:p>
            <a:r>
              <a:rPr lang="en-US" baseline="0" dirty="0" smtClean="0"/>
              <a:t>                                         Heading: Calibri Heading 26 (consistent)</a:t>
            </a:r>
          </a:p>
          <a:p>
            <a:r>
              <a:rPr lang="en-US" baseline="0" dirty="0" smtClean="0"/>
              <a:t>Bullet code – 174 for bullet</a:t>
            </a:r>
          </a:p>
          <a:p>
            <a:r>
              <a:rPr lang="en-US" baseline="0" dirty="0" smtClean="0"/>
              <a:t>                      OOBB for sub bullet</a:t>
            </a:r>
            <a:endParaRPr lang="en-IN" dirty="0" smtClean="0"/>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13</a:t>
            </a:fld>
            <a:endParaRPr lang="en-IN"/>
          </a:p>
        </p:txBody>
      </p:sp>
    </p:spTree>
    <p:extLst>
      <p:ext uri="{BB962C8B-B14F-4D97-AF65-F5344CB8AC3E}">
        <p14:creationId xmlns:p14="http://schemas.microsoft.com/office/powerpoint/2010/main" val="509725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jpeg"/><Relationship Id="rId10" Type="http://schemas.openxmlformats.org/officeDocument/2006/relationships/image" Target="../media/image2.jpe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2.jpeg"/><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2.jpeg"/><Relationship Id="rId4"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jpeg"/><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Cours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solidFill>
                <a:srgbClr val="262626"/>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solidFill>
                <a:srgbClr val="262626">
                  <a:tint val="75000"/>
                </a:srgbClr>
              </a:solidFill>
            </a:endParaRPr>
          </a:p>
        </p:txBody>
      </p:sp>
      <p:sp>
        <p:nvSpPr>
          <p:cNvPr id="7" name="TextBox 6"/>
          <p:cNvSpPr txBox="1"/>
          <p:nvPr userDrawn="1"/>
        </p:nvSpPr>
        <p:spPr>
          <a:xfrm>
            <a:off x="5812320" y="4764109"/>
            <a:ext cx="3332880" cy="276999"/>
          </a:xfrm>
          <a:prstGeom prst="rect">
            <a:avLst/>
          </a:prstGeom>
          <a:noFill/>
        </p:spPr>
        <p:txBody>
          <a:bodyPr wrap="square" rtlCol="0">
            <a:spAutoFit/>
          </a:bodyPr>
          <a:lstStyle/>
          <a:p>
            <a:pPr algn="ctr" defTabSz="685800"/>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www.edureka.co/talend-for-big-data</a:t>
            </a:r>
            <a:endParaRPr lang="en-IN"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66403" y="0"/>
            <a:ext cx="3611194" cy="2642193"/>
          </a:xfrm>
          <a:prstGeom prst="rect">
            <a:avLst/>
          </a:prstGeom>
        </p:spPr>
      </p:pic>
    </p:spTree>
    <p:extLst>
      <p:ext uri="{BB962C8B-B14F-4D97-AF65-F5344CB8AC3E}">
        <p14:creationId xmlns:p14="http://schemas.microsoft.com/office/powerpoint/2010/main" val="428386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Hands - 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9" name="Picture 2"/>
          <p:cNvPicPr>
            <a:picLocks noChangeAspect="1" noChangeArrowheads="1"/>
          </p:cNvPicPr>
          <p:nvPr userDrawn="1"/>
        </p:nvPicPr>
        <p:blipFill>
          <a:blip r:embed="rId3"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056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rther Reading">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userDrawn="1"/>
        </p:nvPicPr>
        <p:blipFill rotWithShape="1">
          <a:blip r:embed="rId3"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9" name="TextBox 8"/>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spTree>
    <p:extLst>
      <p:ext uri="{BB962C8B-B14F-4D97-AF65-F5344CB8AC3E}">
        <p14:creationId xmlns:p14="http://schemas.microsoft.com/office/powerpoint/2010/main" val="95586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 for the next clas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10" name="Picture 9"/>
          <p:cNvPicPr>
            <a:picLocks noChangeAspect="1"/>
          </p:cNvPicPr>
          <p:nvPr userDrawn="1"/>
        </p:nvPicPr>
        <p:blipFill>
          <a:blip r:embed="rId3"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7" name="TextBox 6"/>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9"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614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ssignmen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7593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re-wor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lum bright="70000" contrast="-70000"/>
          </a:blip>
          <a:stretch>
            <a:fillRect/>
          </a:stretch>
        </p:blipFill>
        <p:spPr>
          <a:xfrm>
            <a:off x="2600528" y="923497"/>
            <a:ext cx="3743325" cy="3668757"/>
          </a:xfrm>
          <a:prstGeom prst="rect">
            <a:avLst/>
          </a:prstGeom>
        </p:spPr>
      </p:pic>
      <p:sp>
        <p:nvSpPr>
          <p:cNvPr id="7" name="TextBox 6"/>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658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pic>
        <p:nvPicPr>
          <p:cNvPr id="10" name="Picture 9"/>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7" name="Picture 7" descr="edureka logol.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60715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py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pic>
        <p:nvPicPr>
          <p:cNvPr id="10" name="Picture 2" descr="copyright stamp - stock photo"/>
          <p:cNvPicPr>
            <a:picLocks noChangeAspect="1" noChangeArrowheads="1"/>
          </p:cNvPicPr>
          <p:nvPr userDrawn="1"/>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315076" y="729258"/>
            <a:ext cx="4226401" cy="4414242"/>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2" name="Rectangle 11"/>
          <p:cNvSpPr/>
          <p:nvPr userDrawn="1"/>
        </p:nvSpPr>
        <p:spPr>
          <a:xfrm>
            <a:off x="533400" y="819150"/>
            <a:ext cx="8305800" cy="954107"/>
          </a:xfrm>
          <a:prstGeom prst="rect">
            <a:avLst/>
          </a:prstGeom>
        </p:spPr>
        <p:txBody>
          <a:bodyPr wrap="square">
            <a:spAutoFit/>
          </a:bodyPr>
          <a:lstStyle/>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This courseware is copyright © </a:t>
            </a:r>
            <a:r>
              <a:rPr lang="en-US" sz="1400" dirty="0" err="1">
                <a:solidFill>
                  <a:srgbClr val="262626"/>
                </a:solidFill>
                <a:latin typeface="Tahoma" panose="020B0604030504040204" pitchFamily="34" charset="0"/>
                <a:ea typeface="Tahoma" panose="020B0604030504040204" pitchFamily="34" charset="0"/>
                <a:cs typeface="Tahoma" panose="020B0604030504040204" pitchFamily="34" charset="0"/>
              </a:rPr>
              <a:t>edureka</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 2014. Any reproduction without expressed written</a:t>
            </a:r>
          </a:p>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permission from </a:t>
            </a:r>
            <a:r>
              <a:rPr lang="en-US" sz="1400" dirty="0" err="1">
                <a:solidFill>
                  <a:srgbClr val="262626"/>
                </a:solidFill>
                <a:latin typeface="Tahoma" panose="020B0604030504040204" pitchFamily="34" charset="0"/>
                <a:ea typeface="Tahoma" panose="020B0604030504040204" pitchFamily="34" charset="0"/>
                <a:cs typeface="Tahoma" panose="020B0604030504040204" pitchFamily="34" charset="0"/>
              </a:rPr>
              <a:t>edureka</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 is strictly forbidden. PMI members, credential holders, and REP’s</a:t>
            </a:r>
          </a:p>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who Engage in unauthorized duplication of the courseware will be held duly accountable by</a:t>
            </a:r>
          </a:p>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the PMI Ethics Committee.</a:t>
            </a:r>
            <a:endParaRPr lang="en-IN"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0371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Referenc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866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ormula">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276747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What’s within the LM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7535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1129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How it work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0" name="Table 9"/>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11" name="Group 10"/>
          <p:cNvGrpSpPr/>
          <p:nvPr userDrawn="1"/>
        </p:nvGrpSpPr>
        <p:grpSpPr>
          <a:xfrm>
            <a:off x="533400" y="742950"/>
            <a:ext cx="965632" cy="4114800"/>
            <a:chOff x="533400" y="895350"/>
            <a:chExt cx="965632" cy="4114800"/>
          </a:xfrm>
        </p:grpSpPr>
        <p:pic>
          <p:nvPicPr>
            <p:cNvPr id="12" name="Picture 11"/>
            <p:cNvPicPr>
              <a:picLocks noChangeAspect="1"/>
            </p:cNvPicPr>
            <p:nvPr/>
          </p:nvPicPr>
          <p:blipFill>
            <a:blip r:embed="rId3"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13" name="Group 12"/>
            <p:cNvGrpSpPr/>
            <p:nvPr/>
          </p:nvGrpSpPr>
          <p:grpSpPr>
            <a:xfrm>
              <a:off x="762000" y="2296350"/>
              <a:ext cx="720000" cy="504000"/>
              <a:chOff x="5659045" y="1210738"/>
              <a:chExt cx="2153043" cy="1368288"/>
            </a:xfrm>
          </p:grpSpPr>
          <p:pic>
            <p:nvPicPr>
              <p:cNvPr id="18" name="Picture 17"/>
              <p:cNvPicPr>
                <a:picLocks noChangeAspect="1"/>
              </p:cNvPicPr>
              <p:nvPr/>
            </p:nvPicPr>
            <p:blipFill>
              <a:blip r:embed="rId4"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9" name="Picture 18"/>
              <p:cNvPicPr>
                <a:picLocks noChangeAspect="1"/>
              </p:cNvPicPr>
              <p:nvPr/>
            </p:nvPicPr>
            <p:blipFill>
              <a:blip r:embed="rId5"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14" name="Picture 2" descr="http://www.thewellatlentrise.org/img/quiz.png"/>
            <p:cNvPicPr>
              <a:picLocks noChangeAspect="1" noChangeArrowheads="1"/>
            </p:cNvPicPr>
            <p:nvPr/>
          </p:nvPicPr>
          <p:blipFill>
            <a:blip r:embed="rId6"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6" name="Picture 15"/>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7" name="Picture 16"/>
            <p:cNvPicPr>
              <a:picLocks noChangeAspect="1"/>
            </p:cNvPicPr>
            <p:nvPr/>
          </p:nvPicPr>
          <p:blipFill>
            <a:blip r:embed="rId9"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
        <p:nvSpPr>
          <p:cNvPr id="21" name="TextBox 20"/>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pic>
        <p:nvPicPr>
          <p:cNvPr id="20" name="Picture 7" descr="edureka logol.jp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7650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9" name="TextBox 8"/>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sp>
        <p:nvSpPr>
          <p:cNvPr id="10"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871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Cours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solidFill>
                <a:srgbClr val="262626"/>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solidFill>
                <a:srgbClr val="262626">
                  <a:tint val="75000"/>
                </a:srgbClr>
              </a:solidFill>
            </a:endParaRPr>
          </a:p>
        </p:txBody>
      </p:sp>
      <p:sp>
        <p:nvSpPr>
          <p:cNvPr id="7" name="TextBox 6"/>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prstClr val="white"/>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68140" y="0"/>
            <a:ext cx="2407719" cy="2407719"/>
          </a:xfrm>
          <a:prstGeom prst="rect">
            <a:avLst/>
          </a:prstGeom>
        </p:spPr>
      </p:pic>
    </p:spTree>
    <p:extLst>
      <p:ext uri="{BB962C8B-B14F-4D97-AF65-F5344CB8AC3E}">
        <p14:creationId xmlns:p14="http://schemas.microsoft.com/office/powerpoint/2010/main" val="2411682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4652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urse Topic">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800"/>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Course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p:cNvSpPr>
            <a:spLocks noGrp="1"/>
          </p:cNvSpPr>
          <p:nvPr userDrawn="1"/>
        </p:nvSpPr>
        <p:spPr>
          <a:xfrm>
            <a:off x="517134" y="771550"/>
            <a:ext cx="4373810"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1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b="1" dirty="0">
                <a:solidFill>
                  <a:srgbClr val="262626"/>
                </a:solidFill>
                <a:latin typeface="Tahoma" panose="020B0604030504040204" pitchFamily="34" charset="0"/>
                <a:ea typeface="Tahoma" panose="020B0604030504040204" pitchFamily="34" charset="0"/>
                <a:cs typeface="Tahoma" panose="020B0604030504040204" pitchFamily="34" charset="0"/>
              </a:rPr>
              <a:t>Introduction to Pentaho BI Suite</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r>
            <a:b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Report Designer - Basic</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3</a:t>
            </a: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Report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Designer - Advanced</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4</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Data Integration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Introduction</a:t>
            </a:r>
            <a:b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5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Data Integration - Transformation</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6</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Data Integration - Job and More</a:t>
            </a:r>
          </a:p>
          <a:p>
            <a:pPr lvl="1">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p:txBody>
      </p:sp>
      <p:sp>
        <p:nvSpPr>
          <p:cNvPr id="10" name="Content Placeholder 2"/>
          <p:cNvSpPr>
            <a:spLocks noGrp="1"/>
          </p:cNvSpPr>
          <p:nvPr userDrawn="1"/>
        </p:nvSpPr>
        <p:spPr>
          <a:xfrm>
            <a:off x="4580404" y="771550"/>
            <a:ext cx="410641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7</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BA Server and User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Console</a:t>
            </a:r>
            <a:b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8</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Project</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4947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Objectiv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3" name="Picture 2"/>
          <p:cNvPicPr>
            <a:picLocks noChangeAspect="1"/>
          </p:cNvPicPr>
          <p:nvPr userDrawn="1"/>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4229100" y="1128714"/>
            <a:ext cx="4457700" cy="3638550"/>
          </a:xfrm>
          <a:prstGeom prst="rect">
            <a:avLst/>
          </a:prstGeom>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7" descr="edureka logol.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userDrawn="1"/>
        </p:nvSpPr>
        <p:spPr>
          <a:xfrm>
            <a:off x="5812320" y="4764109"/>
            <a:ext cx="3332880" cy="276999"/>
          </a:xfrm>
          <a:prstGeom prst="rect">
            <a:avLst/>
          </a:prstGeom>
          <a:noFill/>
        </p:spPr>
        <p:txBody>
          <a:bodyPr wrap="square" rtlCol="0">
            <a:spAutoFit/>
          </a:bodyPr>
          <a:lstStyle/>
          <a:p>
            <a:pPr defTabSz="685800"/>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www.edureka.co/talend-for-big-data</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532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7143769" y="4795082"/>
            <a:ext cx="1845890"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www.edureka.in/hadoop</a:t>
            </a:r>
            <a:endParaRPr lang="en-IN" sz="1200" dirty="0">
              <a:solidFill>
                <a:srgbClr val="0070C0"/>
              </a:solidFill>
              <a:latin typeface="Tahoma" pitchFamily="34" charset="0"/>
              <a:ea typeface="Tahoma" pitchFamily="34" charset="0"/>
              <a:cs typeface="Tahoma" pitchFamily="34" charset="0"/>
            </a:endParaRPr>
          </a:p>
        </p:txBody>
      </p:sp>
      <p:pic>
        <p:nvPicPr>
          <p:cNvPr id="9"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5549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9" name="Rectangle 8"/>
          <p:cNvSpPr/>
          <p:nvPr userDrawn="1"/>
        </p:nvSpPr>
        <p:spPr>
          <a:xfrm>
            <a:off x="4122036" y="2574648"/>
            <a:ext cx="932285" cy="584775"/>
          </a:xfrm>
          <a:prstGeom prst="rect">
            <a:avLst/>
          </a:prstGeom>
        </p:spPr>
        <p:txBody>
          <a:bodyPr wrap="square">
            <a:spAutoFit/>
          </a:bodyPr>
          <a:lstStyle/>
          <a:p>
            <a:pPr algn="ctr" defTabSz="685800"/>
            <a:r>
              <a:rPr lang="en-IN" sz="3200" b="1" dirty="0">
                <a:solidFill>
                  <a:srgbClr val="0070C0"/>
                </a:solidFill>
                <a:ea typeface="Tahoma" pitchFamily="34" charset="0"/>
                <a:cs typeface="Tahoma" pitchFamily="34" charset="0"/>
              </a:rPr>
              <a:t>LAB</a:t>
            </a:r>
          </a:p>
        </p:txBody>
      </p:sp>
    </p:spTree>
    <p:extLst>
      <p:ext uri="{BB962C8B-B14F-4D97-AF65-F5344CB8AC3E}">
        <p14:creationId xmlns:p14="http://schemas.microsoft.com/office/powerpoint/2010/main" val="296091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nnie's Q n A Templa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4"/>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roup 4"/>
          <p:cNvGrpSpPr>
            <a:grpSpLocks/>
          </p:cNvGrpSpPr>
          <p:nvPr userDrawn="1"/>
        </p:nvGrpSpPr>
        <p:grpSpPr bwMode="auto">
          <a:xfrm>
            <a:off x="722072" y="2258041"/>
            <a:ext cx="2601913" cy="2371712"/>
            <a:chOff x="684209" y="1762202"/>
            <a:chExt cx="2804581" cy="2175717"/>
          </a:xfrm>
        </p:grpSpPr>
        <p:sp>
          <p:nvSpPr>
            <p:cNvPr id="11"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pPr defTabSz="685783"/>
              <a:endParaRPr lang="en-IN" dirty="0">
                <a:solidFill>
                  <a:srgbClr val="262626"/>
                </a:solidFill>
              </a:endParaRPr>
            </a:p>
          </p:txBody>
        </p:sp>
        <p:sp>
          <p:nvSpPr>
            <p:cNvPr id="13"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783"/>
              <a:endParaRPr lang="en-US" dirty="0">
                <a:solidFill>
                  <a:srgbClr val="262626"/>
                </a:solidFill>
              </a:endParaRPr>
            </a:p>
          </p:txBody>
        </p:sp>
      </p:grpSp>
      <p:sp>
        <p:nvSpPr>
          <p:cNvPr id="15" name="TextBox 14"/>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6054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nnie's intro only in modul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4"/>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roup 4"/>
          <p:cNvGrpSpPr>
            <a:grpSpLocks/>
          </p:cNvGrpSpPr>
          <p:nvPr userDrawn="1"/>
        </p:nvGrpSpPr>
        <p:grpSpPr bwMode="auto">
          <a:xfrm>
            <a:off x="722072" y="2258041"/>
            <a:ext cx="2601913" cy="2371712"/>
            <a:chOff x="684209" y="1762202"/>
            <a:chExt cx="2804581" cy="2175717"/>
          </a:xfrm>
        </p:grpSpPr>
        <p:sp>
          <p:nvSpPr>
            <p:cNvPr id="11"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pPr defTabSz="685783"/>
              <a:endParaRPr lang="en-IN" dirty="0">
                <a:solidFill>
                  <a:srgbClr val="262626"/>
                </a:solidFill>
              </a:endParaRPr>
            </a:p>
          </p:txBody>
        </p:sp>
        <p:sp>
          <p:nvSpPr>
            <p:cNvPr id="13"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783"/>
              <a:endParaRPr lang="en-US" dirty="0">
                <a:solidFill>
                  <a:srgbClr val="262626"/>
                </a:solidFill>
              </a:endParaRPr>
            </a:p>
          </p:txBody>
        </p:sp>
      </p:grpSp>
      <p:sp>
        <p:nvSpPr>
          <p:cNvPr id="15" name="TextBox 14"/>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2" name="TextBox 11"/>
          <p:cNvSpPr txBox="1"/>
          <p:nvPr userDrawn="1"/>
        </p:nvSpPr>
        <p:spPr>
          <a:xfrm>
            <a:off x="3434408" y="1064248"/>
            <a:ext cx="2091224" cy="1200329"/>
          </a:xfrm>
          <a:prstGeom prst="rect">
            <a:avLst/>
          </a:prstGeom>
          <a:noFill/>
        </p:spPr>
        <p:txBody>
          <a:bodyPr wrap="square" rtlCol="0">
            <a:spAutoFit/>
          </a:bodyPr>
          <a:lstStyle/>
          <a:p>
            <a:pPr algn="ctr" defTabSz="685800"/>
            <a:r>
              <a:rPr lang="en-IN" sz="1200" dirty="0">
                <a:solidFill>
                  <a:srgbClr val="262626"/>
                </a:solidFill>
                <a:latin typeface="Tahoma" pitchFamily="34" charset="0"/>
                <a:ea typeface="Tahoma" pitchFamily="34" charset="0"/>
                <a:cs typeface="Tahoma" pitchFamily="34" charset="0"/>
              </a:rPr>
              <a:t>Hello There!!</a:t>
            </a:r>
          </a:p>
          <a:p>
            <a:pPr algn="ctr" defTabSz="685800"/>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defTabSz="685800"/>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14" name="Oval Callout 13"/>
          <p:cNvSpPr/>
          <p:nvPr userDrawn="1"/>
        </p:nvSpPr>
        <p:spPr>
          <a:xfrm>
            <a:off x="3329313" y="986319"/>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endParaRPr>
          </a:p>
        </p:txBody>
      </p:sp>
    </p:spTree>
    <p:extLst>
      <p:ext uri="{BB962C8B-B14F-4D97-AF65-F5344CB8AC3E}">
        <p14:creationId xmlns:p14="http://schemas.microsoft.com/office/powerpoint/2010/main" val="4275780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rse Topic">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800"/>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Course </a:t>
            </a:r>
            <a:r>
              <a:rPr lang="en-US" sz="1200" dirty="0" err="1">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Content Placeholder 2"/>
          <p:cNvSpPr>
            <a:spLocks noGrp="1"/>
          </p:cNvSpPr>
          <p:nvPr userDrawn="1"/>
        </p:nvSpPr>
        <p:spPr>
          <a:xfrm>
            <a:off x="517134" y="771550"/>
            <a:ext cx="4373810"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1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b="1" dirty="0">
                <a:solidFill>
                  <a:srgbClr val="262626"/>
                </a:solidFill>
                <a:latin typeface="Tahoma" panose="020B0604030504040204" pitchFamily="34" charset="0"/>
                <a:ea typeface="Tahoma" panose="020B0604030504040204" pitchFamily="34" charset="0"/>
                <a:cs typeface="Tahoma" panose="020B0604030504040204" pitchFamily="34" charset="0"/>
              </a:rPr>
              <a:t>Introduction to Pentaho BI Suite</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r>
            <a:b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Report Designer - Basic</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3</a:t>
            </a: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Report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Designer - Advanced</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4</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Data Integration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Introduction</a:t>
            </a:r>
            <a:b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5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Data Integration - Transformation</a:t>
            </a:r>
            <a:b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6</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Data Integration - Job and More</a:t>
            </a:r>
          </a:p>
          <a:p>
            <a:pPr lvl="1">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p:txBody>
      </p:sp>
      <p:sp>
        <p:nvSpPr>
          <p:cNvPr id="10" name="Content Placeholder 2"/>
          <p:cNvSpPr>
            <a:spLocks noGrp="1"/>
          </p:cNvSpPr>
          <p:nvPr userDrawn="1"/>
        </p:nvSpPr>
        <p:spPr>
          <a:xfrm>
            <a:off x="4580404" y="771550"/>
            <a:ext cx="410641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7</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Pentaho BA Server and User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Console</a:t>
            </a:r>
            <a:b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b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8</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Project</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solidFill>
                <a:srgbClr val="262626"/>
              </a:solidFill>
              <a:latin typeface="Tahoma" pitchFamily="34" charset="0"/>
              <a:ea typeface="Tahoma" pitchFamily="34" charset="0"/>
              <a:cs typeface="Tahoma" pitchFamily="34" charset="0"/>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55054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Questio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a:solidFill>
                <a:prstClr val="white"/>
              </a:solidFill>
            </a:endParaRPr>
          </a:p>
        </p:txBody>
      </p:sp>
      <p:pic>
        <p:nvPicPr>
          <p:cNvPr id="7" name="Picture 6"/>
          <p:cNvPicPr>
            <a:picLocks noChangeAspect="1"/>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
        <p:nvSpPr>
          <p:cNvPr id="9"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812320" y="4764109"/>
            <a:ext cx="3332880" cy="276999"/>
          </a:xfrm>
          <a:prstGeom prst="rect">
            <a:avLst/>
          </a:prstGeom>
          <a:noFill/>
        </p:spPr>
        <p:txBody>
          <a:bodyPr wrap="square" rtlCol="0">
            <a:spAutoFit/>
          </a:bodyPr>
          <a:lstStyle/>
          <a:p>
            <a:pPr defTabSz="685800"/>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www.edureka.co/talend-for-big-data</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414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Hands - 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9" name="Picture 2"/>
          <p:cNvPicPr>
            <a:picLocks noChangeAspect="1" noChangeArrowheads="1"/>
          </p:cNvPicPr>
          <p:nvPr userDrawn="1"/>
        </p:nvPicPr>
        <p:blipFill>
          <a:blip r:embed="rId3"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35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rther Reading">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a:picLocks noChangeAspect="1"/>
          </p:cNvPicPr>
          <p:nvPr userDrawn="1"/>
        </p:nvPicPr>
        <p:blipFill rotWithShape="1">
          <a:blip r:embed="rId3"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7" name="TextBox 6"/>
          <p:cNvSpPr txBox="1"/>
          <p:nvPr userDrawn="1"/>
        </p:nvSpPr>
        <p:spPr>
          <a:xfrm>
            <a:off x="5812320" y="4764109"/>
            <a:ext cx="3332880" cy="276999"/>
          </a:xfrm>
          <a:prstGeom prst="rect">
            <a:avLst/>
          </a:prstGeom>
          <a:noFill/>
        </p:spPr>
        <p:txBody>
          <a:bodyPr wrap="square" rtlCol="0">
            <a:spAutoFit/>
          </a:bodyPr>
          <a:lstStyle/>
          <a:p>
            <a:pPr defTabSz="685800"/>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www.edureka.co/talend-for-big-data</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2517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genda for the next clas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10" name="Picture 9"/>
          <p:cNvPicPr>
            <a:picLocks noChangeAspect="1"/>
          </p:cNvPicPr>
          <p:nvPr userDrawn="1"/>
        </p:nvPicPr>
        <p:blipFill>
          <a:blip r:embed="rId3"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7" name="TextBox 6"/>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9"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004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ssignmen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1586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re-wor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lum bright="70000" contrast="-70000"/>
          </a:blip>
          <a:stretch>
            <a:fillRect/>
          </a:stretch>
        </p:blipFill>
        <p:spPr>
          <a:xfrm>
            <a:off x="2600528" y="923497"/>
            <a:ext cx="3743325" cy="3668757"/>
          </a:xfrm>
          <a:prstGeom prst="rect">
            <a:avLst/>
          </a:prstGeom>
        </p:spPr>
      </p:pic>
      <p:sp>
        <p:nvSpPr>
          <p:cNvPr id="7" name="TextBox 6"/>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41481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pic>
        <p:nvPicPr>
          <p:cNvPr id="10" name="Picture 9"/>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7" name="Picture 7" descr="edureka logol.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8520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py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pic>
        <p:nvPicPr>
          <p:cNvPr id="10" name="Picture 2" descr="copyright stamp - stock photo"/>
          <p:cNvPicPr>
            <a:picLocks noChangeAspect="1" noChangeArrowheads="1"/>
          </p:cNvPicPr>
          <p:nvPr userDrawn="1"/>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315076" y="729258"/>
            <a:ext cx="4226401" cy="4414242"/>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2" name="Rectangle 11"/>
          <p:cNvSpPr/>
          <p:nvPr userDrawn="1"/>
        </p:nvSpPr>
        <p:spPr>
          <a:xfrm>
            <a:off x="533400" y="819150"/>
            <a:ext cx="8305800" cy="954107"/>
          </a:xfrm>
          <a:prstGeom prst="rect">
            <a:avLst/>
          </a:prstGeom>
        </p:spPr>
        <p:txBody>
          <a:bodyPr wrap="square">
            <a:spAutoFit/>
          </a:bodyPr>
          <a:lstStyle/>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This courseware is copyright © </a:t>
            </a:r>
            <a:r>
              <a:rPr lang="en-US" sz="1400" dirty="0" err="1">
                <a:solidFill>
                  <a:srgbClr val="262626"/>
                </a:solidFill>
                <a:latin typeface="Tahoma" panose="020B0604030504040204" pitchFamily="34" charset="0"/>
                <a:ea typeface="Tahoma" panose="020B0604030504040204" pitchFamily="34" charset="0"/>
                <a:cs typeface="Tahoma" panose="020B0604030504040204" pitchFamily="34" charset="0"/>
              </a:rPr>
              <a:t>edureka</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 2014. Any reproduction without expressed written</a:t>
            </a:r>
          </a:p>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permission from </a:t>
            </a:r>
            <a:r>
              <a:rPr lang="en-US" sz="1400" dirty="0" err="1">
                <a:solidFill>
                  <a:srgbClr val="262626"/>
                </a:solidFill>
                <a:latin typeface="Tahoma" panose="020B0604030504040204" pitchFamily="34" charset="0"/>
                <a:ea typeface="Tahoma" panose="020B0604030504040204" pitchFamily="34" charset="0"/>
                <a:cs typeface="Tahoma" panose="020B0604030504040204" pitchFamily="34" charset="0"/>
              </a:rPr>
              <a:t>edureka</a:t>
            </a:r>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 is strictly forbidden. PMI members, credential holders, and REP’s</a:t>
            </a:r>
          </a:p>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who Engage in unauthorized duplication of the courseware will be held duly accountable by</a:t>
            </a:r>
          </a:p>
          <a:p>
            <a:pPr defTabSz="685800"/>
            <a:r>
              <a:rPr 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the PMI Ethics Committee.</a:t>
            </a:r>
            <a:endParaRPr lang="en-IN"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5128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Referenc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5812320" y="4764109"/>
            <a:ext cx="3332880" cy="276999"/>
          </a:xfrm>
          <a:prstGeom prst="rect">
            <a:avLst/>
          </a:prstGeom>
          <a:noFill/>
        </p:spPr>
        <p:txBody>
          <a:bodyPr wrap="square" rtlCol="0">
            <a:spAutoFit/>
          </a:bodyPr>
          <a:lstStyle/>
          <a:p>
            <a:pPr defTabSz="685800"/>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www.edureka.co/talend-for-big-data</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544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ormula">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130031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Objectiv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3" name="Picture 2"/>
          <p:cNvPicPr>
            <a:picLocks noChangeAspect="1"/>
          </p:cNvPicPr>
          <p:nvPr userDrawn="1"/>
        </p:nvPicPr>
        <p:blipFill>
          <a:blip r:embed="rId3" cstate="print">
            <a:duotone>
              <a:schemeClr val="accent5">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4229100" y="1128714"/>
            <a:ext cx="4457700" cy="3638550"/>
          </a:xfrm>
          <a:prstGeom prst="rect">
            <a:avLst/>
          </a:prstGeom>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pic>
        <p:nvPicPr>
          <p:cNvPr id="9" name="Picture 7" descr="edureka logol.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2371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What’s within the LM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029919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10"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userDrawn="1"/>
        </p:nvSpPr>
        <p:spPr>
          <a:xfrm>
            <a:off x="5812320" y="4764109"/>
            <a:ext cx="3332880" cy="276999"/>
          </a:xfrm>
          <a:prstGeom prst="rect">
            <a:avLst/>
          </a:prstGeom>
          <a:noFill/>
        </p:spPr>
        <p:txBody>
          <a:bodyPr wrap="square" rtlCol="0">
            <a:spAutoFit/>
          </a:bodyPr>
          <a:lstStyle/>
          <a:p>
            <a:pPr defTabSz="685800"/>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www.edureka.co/talend-for-big-data</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009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sp>
        <p:nvSpPr>
          <p:cNvPr id="6" name="TextBox 10"/>
          <p:cNvSpPr txBox="1"/>
          <p:nvPr userDrawn="1"/>
        </p:nvSpPr>
        <p:spPr>
          <a:xfrm>
            <a:off x="34925" y="479584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66">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66">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8078875" y="130840"/>
            <a:ext cx="810148" cy="16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028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2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7143769" y="4795082"/>
            <a:ext cx="1845890"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www.edureka.in/hadoop</a:t>
            </a:r>
            <a:endParaRPr lang="en-IN" sz="1200" dirty="0">
              <a:solidFill>
                <a:srgbClr val="0070C0"/>
              </a:solidFill>
              <a:latin typeface="Tahoma" pitchFamily="34" charset="0"/>
              <a:ea typeface="Tahoma" pitchFamily="34" charset="0"/>
              <a:cs typeface="Tahoma" pitchFamily="34" charset="0"/>
            </a:endParaRPr>
          </a:p>
        </p:txBody>
      </p:sp>
      <p:pic>
        <p:nvPicPr>
          <p:cNvPr id="9"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1840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9" name="Rectangle 8"/>
          <p:cNvSpPr/>
          <p:nvPr userDrawn="1"/>
        </p:nvSpPr>
        <p:spPr>
          <a:xfrm>
            <a:off x="4122036" y="2574648"/>
            <a:ext cx="932285" cy="584775"/>
          </a:xfrm>
          <a:prstGeom prst="rect">
            <a:avLst/>
          </a:prstGeom>
        </p:spPr>
        <p:txBody>
          <a:bodyPr wrap="square">
            <a:spAutoFit/>
          </a:bodyPr>
          <a:lstStyle/>
          <a:p>
            <a:pPr algn="ctr" defTabSz="685800"/>
            <a:r>
              <a:rPr lang="en-IN" sz="3200" b="1" dirty="0">
                <a:solidFill>
                  <a:srgbClr val="0070C0"/>
                </a:solidFill>
                <a:ea typeface="Tahoma" pitchFamily="34" charset="0"/>
                <a:cs typeface="Tahoma" pitchFamily="34" charset="0"/>
              </a:rPr>
              <a:t>LAB</a:t>
            </a:r>
          </a:p>
        </p:txBody>
      </p:sp>
    </p:spTree>
    <p:extLst>
      <p:ext uri="{BB962C8B-B14F-4D97-AF65-F5344CB8AC3E}">
        <p14:creationId xmlns:p14="http://schemas.microsoft.com/office/powerpoint/2010/main" val="262594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nnie's Q n A Templa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4"/>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roup 4"/>
          <p:cNvGrpSpPr>
            <a:grpSpLocks/>
          </p:cNvGrpSpPr>
          <p:nvPr userDrawn="1"/>
        </p:nvGrpSpPr>
        <p:grpSpPr bwMode="auto">
          <a:xfrm>
            <a:off x="722072" y="2258041"/>
            <a:ext cx="2601913" cy="2371712"/>
            <a:chOff x="684209" y="1762202"/>
            <a:chExt cx="2804581" cy="2175717"/>
          </a:xfrm>
        </p:grpSpPr>
        <p:sp>
          <p:nvSpPr>
            <p:cNvPr id="11"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pPr defTabSz="685783"/>
              <a:endParaRPr lang="en-IN" dirty="0">
                <a:solidFill>
                  <a:srgbClr val="262626"/>
                </a:solidFill>
              </a:endParaRPr>
            </a:p>
          </p:txBody>
        </p:sp>
        <p:sp>
          <p:nvSpPr>
            <p:cNvPr id="13"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783"/>
              <a:endParaRPr lang="en-US" dirty="0">
                <a:solidFill>
                  <a:srgbClr val="262626"/>
                </a:solidFill>
              </a:endParaRPr>
            </a:p>
          </p:txBody>
        </p:sp>
      </p:grpSp>
      <p:sp>
        <p:nvSpPr>
          <p:cNvPr id="15" name="TextBox 14"/>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4509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nnie's intro only in module 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4"/>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2"/>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49">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49">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roup 4"/>
          <p:cNvGrpSpPr>
            <a:grpSpLocks/>
          </p:cNvGrpSpPr>
          <p:nvPr userDrawn="1"/>
        </p:nvGrpSpPr>
        <p:grpSpPr bwMode="auto">
          <a:xfrm>
            <a:off x="722072" y="2258041"/>
            <a:ext cx="2601913" cy="2371712"/>
            <a:chOff x="684209" y="1762202"/>
            <a:chExt cx="2804581" cy="2175717"/>
          </a:xfrm>
        </p:grpSpPr>
        <p:sp>
          <p:nvSpPr>
            <p:cNvPr id="11"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0" rIns="0" bIns="0"/>
            <a:lstStyle/>
            <a:p>
              <a:pPr defTabSz="685783"/>
              <a:endParaRPr lang="en-IN" dirty="0">
                <a:solidFill>
                  <a:srgbClr val="262626"/>
                </a:solidFill>
              </a:endParaRPr>
            </a:p>
          </p:txBody>
        </p:sp>
        <p:sp>
          <p:nvSpPr>
            <p:cNvPr id="13"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783"/>
              <a:endParaRPr lang="en-US" dirty="0">
                <a:solidFill>
                  <a:srgbClr val="262626"/>
                </a:solidFill>
              </a:endParaRPr>
            </a:p>
          </p:txBody>
        </p:sp>
      </p:grpSp>
      <p:sp>
        <p:nvSpPr>
          <p:cNvPr id="15" name="TextBox 14"/>
          <p:cNvSpPr txBox="1"/>
          <p:nvPr userDrawn="1"/>
        </p:nvSpPr>
        <p:spPr>
          <a:xfrm>
            <a:off x="7725051" y="4795838"/>
            <a:ext cx="894797" cy="276999"/>
          </a:xfrm>
          <a:prstGeom prst="rect">
            <a:avLst/>
          </a:prstGeom>
          <a:noFill/>
        </p:spPr>
        <p:txBody>
          <a:bodyPr wrap="none" rtlCol="0">
            <a:spAutoFit/>
          </a:bodyPr>
          <a:lstStyle/>
          <a:p>
            <a:pPr defTabSz="685783"/>
            <a:r>
              <a:rPr lang="en-US" sz="1200" dirty="0">
                <a:solidFill>
                  <a:srgbClr val="0070C0"/>
                </a:solidFill>
                <a:latin typeface="Tahoma" pitchFamily="34" charset="0"/>
                <a:ea typeface="Tahoma" pitchFamily="34" charset="0"/>
                <a:cs typeface="Tahoma" pitchFamily="34" charset="0"/>
              </a:rPr>
              <a:t>Course </a:t>
            </a:r>
            <a:r>
              <a:rPr lang="en-US" sz="1200" dirty="0" err="1">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sp>
        <p:nvSpPr>
          <p:cNvPr id="12" name="TextBox 11"/>
          <p:cNvSpPr txBox="1"/>
          <p:nvPr userDrawn="1"/>
        </p:nvSpPr>
        <p:spPr>
          <a:xfrm>
            <a:off x="3434408" y="1064248"/>
            <a:ext cx="2091224" cy="1200329"/>
          </a:xfrm>
          <a:prstGeom prst="rect">
            <a:avLst/>
          </a:prstGeom>
          <a:noFill/>
        </p:spPr>
        <p:txBody>
          <a:bodyPr wrap="square" rtlCol="0">
            <a:spAutoFit/>
          </a:bodyPr>
          <a:lstStyle/>
          <a:p>
            <a:pPr algn="ctr" defTabSz="685800"/>
            <a:r>
              <a:rPr lang="en-IN" sz="1200" dirty="0">
                <a:solidFill>
                  <a:srgbClr val="262626"/>
                </a:solidFill>
                <a:latin typeface="Tahoma" pitchFamily="34" charset="0"/>
                <a:ea typeface="Tahoma" pitchFamily="34" charset="0"/>
                <a:cs typeface="Tahoma" pitchFamily="34" charset="0"/>
              </a:rPr>
              <a:t>Hello There!!</a:t>
            </a:r>
          </a:p>
          <a:p>
            <a:pPr algn="ctr" defTabSz="685800"/>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defTabSz="685800"/>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14" name="Oval Callout 13"/>
          <p:cNvSpPr/>
          <p:nvPr userDrawn="1"/>
        </p:nvSpPr>
        <p:spPr>
          <a:xfrm>
            <a:off x="3329313" y="986319"/>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endParaRPr>
          </a:p>
        </p:txBody>
      </p:sp>
    </p:spTree>
    <p:extLst>
      <p:ext uri="{BB962C8B-B14F-4D97-AF65-F5344CB8AC3E}">
        <p14:creationId xmlns:p14="http://schemas.microsoft.com/office/powerpoint/2010/main" val="760031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Questio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a:solidFill>
                <a:prstClr val="white"/>
              </a:solidFill>
            </a:endParaRPr>
          </a:p>
        </p:txBody>
      </p:sp>
      <p:pic>
        <p:nvPicPr>
          <p:cNvPr id="7" name="Picture 6"/>
          <p:cNvPicPr>
            <a:picLocks noChangeAspect="1"/>
          </p:cNvPicPr>
          <p:nvPr userDrawn="1"/>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
        <p:nvSpPr>
          <p:cNvPr id="9"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8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8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userDrawn="1"/>
        </p:nvSpPr>
        <p:spPr>
          <a:xfrm>
            <a:off x="5696820" y="4764109"/>
            <a:ext cx="3446649" cy="276999"/>
          </a:xfrm>
          <a:prstGeom prst="rect">
            <a:avLst/>
          </a:prstGeom>
          <a:noFill/>
        </p:spPr>
        <p:txBody>
          <a:bodyPr wrap="none" rtlCol="0">
            <a:spAutoFit/>
          </a:bodyPr>
          <a:lstStyle/>
          <a:p>
            <a:pPr defTabSz="685800"/>
            <a:r>
              <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rPr>
              <a:t>www.edureka.co/data-visualization-with-tableau</a:t>
            </a:r>
          </a:p>
        </p:txBody>
      </p:sp>
      <p:pic>
        <p:nvPicPr>
          <p:cNvPr id="11"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3954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66"/>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66"/>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66"/>
            <a:fld id="{240D5ECE-8B49-45CD-BE81-EF81920D1969}" type="slidenum">
              <a:rPr lang="en-US" smtClean="0">
                <a:solidFill>
                  <a:srgbClr val="262626">
                    <a:tint val="75000"/>
                  </a:srgbClr>
                </a:solidFill>
              </a:rPr>
              <a:pPr defTabSz="685766"/>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136776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Lst>
  <p:timing>
    <p:tnLst>
      <p:par>
        <p:cTn id="1" dur="indefinite" restart="never" nodeType="tmRoot"/>
      </p:par>
    </p:tnLst>
  </p:timing>
  <p:hf sldNum="0" hdr="0" ftr="0" dt="0"/>
  <p:txStyles>
    <p:titleStyle>
      <a:lvl1pPr algn="ctr" defTabSz="914333"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1"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66"/>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66"/>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66"/>
            <a:fld id="{240D5ECE-8B49-45CD-BE81-EF81920D1969}" type="slidenum">
              <a:rPr lang="en-US" smtClean="0">
                <a:solidFill>
                  <a:srgbClr val="262626">
                    <a:tint val="75000"/>
                  </a:srgbClr>
                </a:solidFill>
              </a:rPr>
              <a:pPr defTabSz="685766"/>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991952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6" r:id="rId20"/>
    <p:sldLayoutId id="2147483887" r:id="rId21"/>
  </p:sldLayoutIdLst>
  <p:timing>
    <p:tnLst>
      <p:par>
        <p:cTn id="1" dur="indefinite" restart="never" nodeType="tmRoot"/>
      </p:par>
    </p:tnLst>
  </p:timing>
  <p:hf sldNum="0" hdr="0" ftr="0" dt="0"/>
  <p:txStyles>
    <p:titleStyle>
      <a:lvl1pPr algn="ctr" defTabSz="914333"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1"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41.xml"/><Relationship Id="rId5" Type="http://schemas.openxmlformats.org/officeDocument/2006/relationships/image" Target="../media/image5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41.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4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hyperlink" Target="http://www.edureka.co/blog/big-data-and-etl-are-family/" TargetMode="External"/><Relationship Id="rId2" Type="http://schemas.openxmlformats.org/officeDocument/2006/relationships/hyperlink" Target="https://www.talend.com/resource/hadoop-applications.html" TargetMode="Externa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1.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5.png"/><Relationship Id="rId4" Type="http://schemas.openxmlformats.org/officeDocument/2006/relationships/diagramLayout" Target="../diagrams/layout3.xml"/><Relationship Id="rId9" Type="http://schemas.openxmlformats.org/officeDocument/2006/relationships/image" Target="../media/image34.jpe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3018297"/>
            <a:ext cx="9267486" cy="461665"/>
          </a:xfrm>
          <a:prstGeom prst="rect">
            <a:avLst/>
          </a:prstGeom>
          <a:noFill/>
        </p:spPr>
        <p:txBody>
          <a:bodyPr wrap="square" rtlCol="0">
            <a:spAutoFit/>
          </a:bodyPr>
          <a:lstStyle/>
          <a:p>
            <a:pPr algn="ctr" defTabSz="685800"/>
            <a:r>
              <a:rPr lang="en-US" sz="2400" b="1" dirty="0" smtClean="0">
                <a:solidFill>
                  <a:srgbClr val="262626"/>
                </a:solidFill>
                <a:latin typeface="Castellar" panose="020A0402060406010301" pitchFamily="18" charset="0"/>
              </a:rPr>
              <a:t>Simplifying Big </a:t>
            </a:r>
            <a:r>
              <a:rPr lang="en-US" sz="2400" b="1" dirty="0">
                <a:solidFill>
                  <a:srgbClr val="262626"/>
                </a:solidFill>
                <a:latin typeface="Castellar" panose="020A0402060406010301" pitchFamily="18" charset="0"/>
              </a:rPr>
              <a:t>Data </a:t>
            </a:r>
            <a:r>
              <a:rPr lang="en-US" sz="2400" b="1" dirty="0" smtClean="0">
                <a:solidFill>
                  <a:srgbClr val="262626"/>
                </a:solidFill>
                <a:latin typeface="Castellar" panose="020A0402060406010301" pitchFamily="18" charset="0"/>
              </a:rPr>
              <a:t>USING Talend </a:t>
            </a:r>
          </a:p>
        </p:txBody>
      </p:sp>
    </p:spTree>
    <p:extLst>
      <p:ext uri="{BB962C8B-B14F-4D97-AF65-F5344CB8AC3E}">
        <p14:creationId xmlns:p14="http://schemas.microsoft.com/office/powerpoint/2010/main" val="3451394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7477" y="750246"/>
            <a:ext cx="7889132" cy="3693319"/>
          </a:xfrm>
          <a:prstGeom prst="rect">
            <a:avLst/>
          </a:prstGeom>
          <a:noFill/>
        </p:spPr>
        <p:txBody>
          <a:bodyPr wrap="square" rtlCol="0">
            <a:spAutoFit/>
          </a:bodyPr>
          <a:lstStyle/>
          <a:p>
            <a:pPr marL="171450" indent="-171450">
              <a:lnSpc>
                <a:spcPct val="150000"/>
              </a:lnSpc>
              <a:buClr>
                <a:schemeClr val="tx1"/>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Talend is the only Graphical User Interface tool which is capable enough to “translate” an ETL job to a MapReduce job. Thus,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Talend ETL job gets executed as a MapReduce job on Hadoop</a:t>
            </a:r>
            <a:r>
              <a:rPr lang="en-US" sz="1200" dirty="0" smtClean="0">
                <a:latin typeface="Tahoma" panose="020B0604030504040204" pitchFamily="34" charset="0"/>
                <a:ea typeface="Tahoma" panose="020B0604030504040204" pitchFamily="34" charset="0"/>
                <a:cs typeface="Tahoma" panose="020B0604030504040204" pitchFamily="34" charset="0"/>
              </a:rPr>
              <a:t> and get the big data work done in minutes</a:t>
            </a:r>
          </a:p>
          <a:p>
            <a:pPr marL="171450" indent="-171450">
              <a:lnSpc>
                <a:spcPct val="150000"/>
              </a:lnSpc>
              <a:buClr>
                <a:schemeClr val="tx1"/>
              </a:buClr>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Clr>
                <a:schemeClr val="tx1"/>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This is a key innovation which helps to reduce entry barriers in Big Data technology and allows ETL job developers (beginners and advanced) to carry out Data Warehouse offloading to greater extent</a:t>
            </a:r>
          </a:p>
          <a:p>
            <a:pPr marL="171450" indent="-171450">
              <a:lnSpc>
                <a:spcPct val="150000"/>
              </a:lnSpc>
              <a:buClr>
                <a:schemeClr val="tx1"/>
              </a:buClr>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Clr>
                <a:schemeClr val="tx1"/>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With its Eclipse-based graphical workspace,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Talend Open Studio for Big Data </a:t>
            </a:r>
            <a:r>
              <a:rPr lang="en-US" sz="1200" dirty="0" smtClean="0">
                <a:latin typeface="Tahoma" panose="020B0604030504040204" pitchFamily="34" charset="0"/>
                <a:ea typeface="Tahoma" panose="020B0604030504040204" pitchFamily="34" charset="0"/>
                <a:cs typeface="Tahoma" panose="020B0604030504040204" pitchFamily="34" charset="0"/>
              </a:rPr>
              <a:t>enables the developer and data scientist to leverage Hadoop loading and processing technologies like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HDFS, HBase, Hive, and Pig without having to write Hadoop application code</a:t>
            </a:r>
          </a:p>
          <a:p>
            <a:pPr marL="171450" indent="-171450">
              <a:lnSpc>
                <a:spcPct val="150000"/>
              </a:lnSpc>
              <a:buClr>
                <a:schemeClr val="tx1"/>
              </a:buClr>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Clr>
                <a:schemeClr val="tx1"/>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Hadoop Applications, Seamlessly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gets Integrated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within minutes using Talend</a:t>
            </a:r>
          </a:p>
          <a:p>
            <a:pPr>
              <a:lnSpc>
                <a:spcPct val="150000"/>
              </a:lnSpc>
              <a:buClr>
                <a:schemeClr val="tx1"/>
              </a:buClr>
            </a:pPr>
            <a:endParaRPr lang="en-US"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47477" y="145918"/>
            <a:ext cx="4635501" cy="492443"/>
          </a:xfrm>
          <a:prstGeom prst="rect">
            <a:avLst/>
          </a:prstGeom>
          <a:noFill/>
        </p:spPr>
        <p:txBody>
          <a:bodyPr wrap="square" rtlCol="0">
            <a:spAutoFit/>
          </a:bodyPr>
          <a:lstStyle/>
          <a:p>
            <a:pPr>
              <a:lnSpc>
                <a:spcPct val="100000"/>
              </a:lnSpc>
            </a:pPr>
            <a:r>
              <a:rPr lang="en-IN" sz="2600" dirty="0" smtClean="0">
                <a:solidFill>
                  <a:srgbClr val="262626"/>
                </a:solidFill>
                <a:ea typeface="DejaVu Sans"/>
              </a:rPr>
              <a:t>Why Talend?</a:t>
            </a:r>
            <a:endParaRPr lang="en-IN" sz="2600" dirty="0">
              <a:solidFill>
                <a:srgbClr val="262626"/>
              </a:solidFill>
              <a:ea typeface="DejaVu Sans"/>
            </a:endParaRPr>
          </a:p>
        </p:txBody>
      </p:sp>
    </p:spTree>
    <p:extLst>
      <p:ext uri="{BB962C8B-B14F-4D97-AF65-F5344CB8AC3E}">
        <p14:creationId xmlns:p14="http://schemas.microsoft.com/office/powerpoint/2010/main" val="149606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477" y="731547"/>
            <a:ext cx="8472792" cy="3508653"/>
          </a:xfrm>
          <a:prstGeom prst="rect">
            <a:avLst/>
          </a:prstGeom>
        </p:spPr>
        <p:txBody>
          <a:bodyPr wrap="square">
            <a:spAutoFit/>
          </a:bodyPr>
          <a:lstStyle/>
          <a:p>
            <a:pPr marL="171450" indent="-171450">
              <a:lnSpc>
                <a:spcPct val="150000"/>
              </a:lnSpc>
              <a:buClr>
                <a:schemeClr val="tx1"/>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By simply selecting graphical components from a palette, arranging and configuring them, you can create Hadoop </a:t>
            </a:r>
            <a:r>
              <a:rPr lang="en-US" sz="1200" dirty="0" smtClean="0">
                <a:latin typeface="Tahoma" panose="020B0604030504040204" pitchFamily="34" charset="0"/>
                <a:ea typeface="Tahoma" panose="020B0604030504040204" pitchFamily="34" charset="0"/>
                <a:cs typeface="Tahoma" panose="020B0604030504040204" pitchFamily="34" charset="0"/>
              </a:rPr>
              <a:t>jobs</a:t>
            </a:r>
          </a:p>
          <a:p>
            <a:pPr fontAlgn="base">
              <a:lnSpc>
                <a:spcPct val="150000"/>
              </a:lnSpc>
            </a:pPr>
            <a:r>
              <a:rPr lang="en-US" sz="1200" dirty="0" smtClean="0">
                <a:latin typeface="Tahoma" panose="020B0604030504040204" pitchFamily="34" charset="0"/>
                <a:ea typeface="Tahoma" panose="020B0604030504040204" pitchFamily="34" charset="0"/>
                <a:cs typeface="Tahoma" panose="020B0604030504040204" pitchFamily="34" charset="0"/>
              </a:rPr>
              <a:t>          </a:t>
            </a:r>
          </a:p>
          <a:p>
            <a:pPr fontAlgn="base">
              <a:lnSpc>
                <a:spcPct val="150000"/>
              </a:lnSpc>
            </a:pPr>
            <a:r>
              <a:rPr lang="en-US" sz="1200" dirty="0" smtClean="0">
                <a:latin typeface="Tahoma" panose="020B0604030504040204" pitchFamily="34" charset="0"/>
                <a:ea typeface="Tahoma" panose="020B0604030504040204" pitchFamily="34" charset="0"/>
                <a:cs typeface="Tahoma" panose="020B0604030504040204" pitchFamily="34" charset="0"/>
              </a:rPr>
              <a:t>For </a:t>
            </a:r>
            <a:r>
              <a:rPr lang="en-US" sz="1200" dirty="0">
                <a:latin typeface="Tahoma" panose="020B0604030504040204" pitchFamily="34" charset="0"/>
                <a:ea typeface="Tahoma" panose="020B0604030504040204" pitchFamily="34" charset="0"/>
                <a:cs typeface="Tahoma" panose="020B0604030504040204" pitchFamily="34" charset="0"/>
              </a:rPr>
              <a:t>example:</a:t>
            </a:r>
          </a:p>
          <a:p>
            <a:pPr lvl="0" fontAlgn="base"/>
            <a:endParaRPr lang="en-US" sz="1200" dirty="0">
              <a:latin typeface="Tahoma" panose="020B0604030504040204" pitchFamily="34" charset="0"/>
              <a:ea typeface="Tahoma" panose="020B0604030504040204" pitchFamily="34" charset="0"/>
              <a:cs typeface="Tahoma" panose="020B0604030504040204" pitchFamily="34" charset="0"/>
            </a:endParaRPr>
          </a:p>
          <a:p>
            <a:pPr marL="685800" lvl="1" indent="-228600" fontAlgn="base">
              <a:lnSpc>
                <a:spcPct val="150000"/>
              </a:lnSpc>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Load data into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HDFS</a:t>
            </a:r>
            <a:r>
              <a:rPr lang="en-US" sz="1200" dirty="0">
                <a:latin typeface="Tahoma" panose="020B0604030504040204" pitchFamily="34" charset="0"/>
                <a:ea typeface="Tahoma" panose="020B0604030504040204" pitchFamily="34" charset="0"/>
                <a:cs typeface="Tahoma" panose="020B0604030504040204" pitchFamily="34" charset="0"/>
              </a:rPr>
              <a:t> (Hadoop Distributed File System)</a:t>
            </a:r>
          </a:p>
          <a:p>
            <a:pPr marL="685800" lvl="1" indent="-228600" fontAlgn="base">
              <a:lnSpc>
                <a:spcPct val="150000"/>
              </a:lnSpc>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Use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Hadoop Pig </a:t>
            </a:r>
            <a:r>
              <a:rPr lang="en-US" sz="1200" dirty="0">
                <a:latin typeface="Tahoma" panose="020B0604030504040204" pitchFamily="34" charset="0"/>
                <a:ea typeface="Tahoma" panose="020B0604030504040204" pitchFamily="34" charset="0"/>
                <a:cs typeface="Tahoma" panose="020B0604030504040204" pitchFamily="34" charset="0"/>
              </a:rPr>
              <a:t>to transform data in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HDFS</a:t>
            </a:r>
          </a:p>
          <a:p>
            <a:pPr marL="685800" lvl="1" indent="-228600" fontAlgn="base">
              <a:lnSpc>
                <a:spcPct val="150000"/>
              </a:lnSpc>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Load data into a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Hadoop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Hive</a:t>
            </a:r>
            <a:r>
              <a:rPr lang="en-US" sz="1200" dirty="0">
                <a:latin typeface="Tahoma" panose="020B0604030504040204" pitchFamily="34" charset="0"/>
                <a:ea typeface="Tahoma" panose="020B0604030504040204" pitchFamily="34" charset="0"/>
                <a:cs typeface="Tahoma" panose="020B0604030504040204" pitchFamily="34" charset="0"/>
              </a:rPr>
              <a:t> based data warehouse</a:t>
            </a:r>
          </a:p>
          <a:p>
            <a:pPr marL="685800" lvl="1" indent="-228600" fontAlgn="base">
              <a:lnSpc>
                <a:spcPct val="150000"/>
              </a:lnSpc>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Perform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ELT</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(extract, load, transform) aggregations in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Hive</a:t>
            </a:r>
          </a:p>
          <a:p>
            <a:pPr marL="685800" lvl="1" indent="-228600" fontAlgn="base">
              <a:lnSpc>
                <a:spcPct val="150000"/>
              </a:lnSpc>
              <a:buFont typeface="+mj-lt"/>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Leverage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Sqoop</a:t>
            </a:r>
            <a:r>
              <a:rPr lang="en-US" sz="1200" dirty="0">
                <a:latin typeface="Tahoma" panose="020B0604030504040204" pitchFamily="34" charset="0"/>
                <a:ea typeface="Tahoma" panose="020B0604030504040204" pitchFamily="34" charset="0"/>
                <a:cs typeface="Tahoma" panose="020B0604030504040204" pitchFamily="34" charset="0"/>
              </a:rPr>
              <a:t> to integrate relational databases and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Hadoop</a:t>
            </a:r>
          </a:p>
          <a:p>
            <a:pPr marL="228600" indent="-228600" fontAlgn="base"/>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Clr>
                <a:schemeClr val="tx1"/>
              </a:buClr>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Clr>
                <a:schemeClr val="tx1"/>
              </a:buClr>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Clr>
                <a:schemeClr val="tx1"/>
              </a:buClr>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47477" y="145918"/>
            <a:ext cx="4635501" cy="892552"/>
          </a:xfrm>
          <a:prstGeom prst="rect">
            <a:avLst/>
          </a:prstGeom>
          <a:noFill/>
        </p:spPr>
        <p:txBody>
          <a:bodyPr wrap="square" rtlCol="0">
            <a:spAutoFit/>
          </a:bodyPr>
          <a:lstStyle/>
          <a:p>
            <a:r>
              <a:rPr lang="en-IN" sz="2600" dirty="0" smtClean="0">
                <a:solidFill>
                  <a:srgbClr val="262626"/>
                </a:solidFill>
                <a:ea typeface="DejaVu Sans"/>
              </a:rPr>
              <a:t>Why Talend</a:t>
            </a:r>
            <a:r>
              <a:rPr lang="en-IN" sz="2600" dirty="0">
                <a:solidFill>
                  <a:srgbClr val="262626"/>
                </a:solidFill>
                <a:ea typeface="DejaVu Sans"/>
              </a:rPr>
              <a:t>? (Contd.)</a:t>
            </a:r>
            <a:endParaRPr lang="en-IN" sz="2800" dirty="0"/>
          </a:p>
          <a:p>
            <a:pPr>
              <a:lnSpc>
                <a:spcPct val="100000"/>
              </a:lnSpc>
            </a:pPr>
            <a:endParaRPr lang="en-IN" sz="2600" dirty="0">
              <a:solidFill>
                <a:srgbClr val="262626"/>
              </a:solidFill>
              <a:ea typeface="DejaVu Sans"/>
            </a:endParaRPr>
          </a:p>
        </p:txBody>
      </p:sp>
    </p:spTree>
    <p:extLst>
      <p:ext uri="{BB962C8B-B14F-4D97-AF65-F5344CB8AC3E}">
        <p14:creationId xmlns:p14="http://schemas.microsoft.com/office/powerpoint/2010/main" val="195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srcRect/>
          <a:stretch>
            <a:fillRect/>
          </a:stretch>
        </p:blipFill>
        <p:spPr bwMode="auto">
          <a:xfrm>
            <a:off x="5800527" y="2285699"/>
            <a:ext cx="2916055" cy="612843"/>
          </a:xfrm>
          <a:prstGeom prst="rect">
            <a:avLst/>
          </a:prstGeom>
          <a:noFill/>
          <a:ln w="9525">
            <a:noFill/>
            <a:miter lim="800000"/>
            <a:headEnd/>
            <a:tailEnd/>
          </a:ln>
          <a:effectLst/>
        </p:spPr>
      </p:pic>
      <p:sp>
        <p:nvSpPr>
          <p:cNvPr id="11" name="TextBox 10"/>
          <p:cNvSpPr txBox="1"/>
          <p:nvPr/>
        </p:nvSpPr>
        <p:spPr>
          <a:xfrm>
            <a:off x="447477" y="145918"/>
            <a:ext cx="5223749" cy="492443"/>
          </a:xfrm>
          <a:prstGeom prst="rect">
            <a:avLst/>
          </a:prstGeom>
          <a:noFill/>
        </p:spPr>
        <p:txBody>
          <a:bodyPr wrap="square" rtlCol="0">
            <a:spAutoFit/>
          </a:bodyPr>
          <a:lstStyle/>
          <a:p>
            <a:pPr>
              <a:lnSpc>
                <a:spcPct val="100000"/>
              </a:lnSpc>
            </a:pPr>
            <a:r>
              <a:rPr lang="en-US" sz="2600" dirty="0" smtClean="0">
                <a:solidFill>
                  <a:srgbClr val="262626"/>
                </a:solidFill>
                <a:ea typeface="DejaVu Sans"/>
              </a:rPr>
              <a:t>Talend Hadoop Integration</a:t>
            </a:r>
            <a:endParaRPr lang="en-US" sz="2600" dirty="0">
              <a:solidFill>
                <a:srgbClr val="262626"/>
              </a:solidFill>
              <a:ea typeface="DejaVu Sans"/>
            </a:endParaRPr>
          </a:p>
        </p:txBody>
      </p:sp>
      <p:pic>
        <p:nvPicPr>
          <p:cNvPr id="12" name="Picture 11"/>
          <p:cNvPicPr>
            <a:picLocks noChangeAspect="1"/>
          </p:cNvPicPr>
          <p:nvPr/>
        </p:nvPicPr>
        <p:blipFill rotWithShape="1">
          <a:blip r:embed="rId4"/>
          <a:srcRect l="10606" r="5265"/>
          <a:stretch/>
        </p:blipFill>
        <p:spPr>
          <a:xfrm>
            <a:off x="3590577" y="1966323"/>
            <a:ext cx="1266093" cy="1009650"/>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355" y="2252207"/>
            <a:ext cx="1805801" cy="679831"/>
          </a:xfrm>
          <a:prstGeom prst="rect">
            <a:avLst/>
          </a:prstGeom>
        </p:spPr>
      </p:pic>
      <p:sp>
        <p:nvSpPr>
          <p:cNvPr id="3" name="Rounded Rectangle 2"/>
          <p:cNvSpPr/>
          <p:nvPr/>
        </p:nvSpPr>
        <p:spPr>
          <a:xfrm>
            <a:off x="807396" y="1896894"/>
            <a:ext cx="4153710" cy="1303506"/>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p:cNvSpPr/>
          <p:nvPr/>
        </p:nvSpPr>
        <p:spPr>
          <a:xfrm>
            <a:off x="2884251" y="2320974"/>
            <a:ext cx="548093" cy="542295"/>
          </a:xfrm>
          <a:prstGeom prst="plus">
            <a:avLst>
              <a:gd name="adj" fmla="val 38782"/>
            </a:avLst>
          </a:prstGeom>
          <a:solidFill>
            <a:srgbClr val="0070C0"/>
          </a:solidFill>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Equal 4"/>
          <p:cNvSpPr/>
          <p:nvPr/>
        </p:nvSpPr>
        <p:spPr>
          <a:xfrm>
            <a:off x="5083094" y="2392703"/>
            <a:ext cx="588132" cy="398834"/>
          </a:xfrm>
          <a:prstGeom prst="mathEqual">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230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311" y="753325"/>
            <a:ext cx="8203008" cy="3416320"/>
          </a:xfrm>
          <a:prstGeom prst="rect">
            <a:avLst/>
          </a:prstGeom>
        </p:spPr>
        <p:txBody>
          <a:bodyPr wrap="square">
            <a:spAutoFit/>
          </a:bodyPr>
          <a:lstStyle/>
          <a:p>
            <a:pPr marL="285750" indent="-285750">
              <a:lnSpc>
                <a:spcPct val="150000"/>
              </a:lnSpc>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For Hadoop applications to be truly accessible to your organization, they need to be smoothly integrated into your overall data flows</a:t>
            </a:r>
          </a:p>
          <a:p>
            <a:pPr marL="285750" indent="-285750">
              <a:lnSpc>
                <a:spcPct val="150000"/>
              </a:lnSpc>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Talend Open Studio for Big Data</a:t>
            </a:r>
            <a:r>
              <a:rPr lang="en-US" sz="1200" dirty="0" smtClean="0">
                <a:latin typeface="Tahoma" panose="020B0604030504040204" pitchFamily="34" charset="0"/>
                <a:ea typeface="Tahoma" panose="020B0604030504040204" pitchFamily="34" charset="0"/>
                <a:cs typeface="Tahoma" panose="020B0604030504040204" pitchFamily="34" charset="0"/>
              </a:rPr>
              <a:t> is the ideal tool for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integrating Hadoop applications </a:t>
            </a:r>
            <a:r>
              <a:rPr lang="en-US" sz="1200" dirty="0" smtClean="0">
                <a:latin typeface="Tahoma" panose="020B0604030504040204" pitchFamily="34" charset="0"/>
                <a:ea typeface="Tahoma" panose="020B0604030504040204" pitchFamily="34" charset="0"/>
                <a:cs typeface="Tahoma" panose="020B0604030504040204" pitchFamily="34" charset="0"/>
              </a:rPr>
              <a:t>into your broader data architecture</a:t>
            </a:r>
          </a:p>
          <a:p>
            <a:pPr marL="285750" indent="-285750">
              <a:lnSpc>
                <a:spcPct val="150000"/>
              </a:lnSpc>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Talend provides more built-in connector </a:t>
            </a:r>
            <a:r>
              <a:rPr lang="en-US" sz="1200" dirty="0" smtClean="0">
                <a:latin typeface="Tahoma" panose="020B0604030504040204" pitchFamily="34" charset="0"/>
                <a:ea typeface="Tahoma" panose="020B0604030504040204" pitchFamily="34" charset="0"/>
                <a:cs typeface="Tahoma" panose="020B0604030504040204" pitchFamily="34" charset="0"/>
              </a:rPr>
              <a:t>components than any other data integration solution available, with more than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800+ connectors </a:t>
            </a:r>
            <a:r>
              <a:rPr lang="en-US" sz="1200" dirty="0" smtClean="0">
                <a:latin typeface="Tahoma" panose="020B0604030504040204" pitchFamily="34" charset="0"/>
                <a:ea typeface="Tahoma" panose="020B0604030504040204" pitchFamily="34" charset="0"/>
                <a:cs typeface="Tahoma" panose="020B0604030504040204" pitchFamily="34" charset="0"/>
              </a:rPr>
              <a:t>that make it easy to read from or write to any major file format, database, or packaged enterprise application</a:t>
            </a:r>
          </a:p>
          <a:p>
            <a:pPr>
              <a:lnSpc>
                <a:spcPct val="15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xample</a:t>
            </a:r>
            <a:r>
              <a:rPr lang="en-US" sz="1200" dirty="0" smtClean="0">
                <a:latin typeface="Tahoma" panose="020B0604030504040204" pitchFamily="34" charset="0"/>
                <a:ea typeface="Tahoma" panose="020B0604030504040204" pitchFamily="34" charset="0"/>
                <a:cs typeface="Tahoma" panose="020B0604030504040204" pitchFamily="34" charset="0"/>
              </a:rPr>
              <a:t>, in Talend Open Studio for Big Data, you can use drag 'n drop configurable components to create data integration flows that move data from delimited log files into Hadoop Hive, perform operations in Hive, and extract data from Hive into a MySQL database (or Oracle, Sybase, SQL Server, and so on)</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447477" y="145918"/>
            <a:ext cx="5223749" cy="892552"/>
          </a:xfrm>
          <a:prstGeom prst="rect">
            <a:avLst/>
          </a:prstGeom>
          <a:noFill/>
        </p:spPr>
        <p:txBody>
          <a:bodyPr wrap="square" rtlCol="0">
            <a:spAutoFit/>
          </a:bodyPr>
          <a:lstStyle/>
          <a:p>
            <a:r>
              <a:rPr lang="en-US" sz="2600" dirty="0" smtClean="0">
                <a:solidFill>
                  <a:srgbClr val="262626"/>
                </a:solidFill>
                <a:ea typeface="DejaVu Sans"/>
              </a:rPr>
              <a:t>Talend Hadoop Integration </a:t>
            </a:r>
            <a:r>
              <a:rPr lang="en-IN" sz="2600" dirty="0">
                <a:solidFill>
                  <a:srgbClr val="262626"/>
                </a:solidFill>
                <a:ea typeface="DejaVu Sans"/>
              </a:rPr>
              <a:t>(Contd.)</a:t>
            </a:r>
            <a:endParaRPr lang="en-IN" sz="2800" dirty="0"/>
          </a:p>
          <a:p>
            <a:pPr>
              <a:lnSpc>
                <a:spcPct val="100000"/>
              </a:lnSpc>
            </a:pPr>
            <a:endParaRPr lang="en-US" sz="2600" dirty="0">
              <a:solidFill>
                <a:srgbClr val="262626"/>
              </a:solidFill>
              <a:ea typeface="DejaVu Sans"/>
            </a:endParaRPr>
          </a:p>
        </p:txBody>
      </p:sp>
    </p:spTree>
    <p:extLst>
      <p:ext uri="{BB962C8B-B14F-4D97-AF65-F5344CB8AC3E}">
        <p14:creationId xmlns:p14="http://schemas.microsoft.com/office/powerpoint/2010/main" val="163853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57205" y="818338"/>
            <a:ext cx="8132323" cy="3600986"/>
          </a:xfrm>
          <a:prstGeom prst="rect">
            <a:avLst/>
          </a:prstGeom>
          <a:noFill/>
        </p:spPr>
        <p:txBody>
          <a:bodyPr wrap="square" rtlCol="0">
            <a:spAutoFit/>
          </a:bodyPr>
          <a:lstStyle/>
          <a:p>
            <a:pPr marL="342900" indent="-34290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More and more enterprise wanted to scale up in Hadoop/Big Data technologies with use of existing pool of talent and reduce overspending on map-reduce programmer (which is pretty new and expensive)</a:t>
            </a:r>
          </a:p>
          <a:p>
            <a:pPr marL="342900" indent="-34290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High rise of job trend in Data Scientist/Data Analysis (Talend also comes along with basic BI transformations which reduces your dependency on simple excel dash board/ BI tools)</a:t>
            </a:r>
          </a:p>
          <a:p>
            <a:pPr marL="342900" indent="-34290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Gartner is featuring Talend as the best technology in market for Data Integration and Big Data</a:t>
            </a:r>
          </a:p>
          <a:p>
            <a:pPr marL="342900" indent="-34290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3 major players in Big Data industry, Hortonworks, Cloudera, MapR have already tied up with Talend for big data solutions</a:t>
            </a:r>
          </a:p>
          <a:p>
            <a:pPr marL="342900" indent="-34290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And mostly any level person in industry can quickly get started on this without much pre-requisites</a:t>
            </a:r>
          </a:p>
          <a:p>
            <a:pPr marL="342900" indent="-34290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200" dirty="0" smtClean="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Myth : I don’t know Java programming , how would this course help me learn and excel in Big Data? The biggest advantage you get with Talend for Big Data is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there is no prerequisite</a:t>
            </a:r>
            <a:r>
              <a:rPr lang="en-US" sz="1200" dirty="0" smtClean="0">
                <a:latin typeface="Tahoma" panose="020B0604030504040204" pitchFamily="34" charset="0"/>
                <a:ea typeface="Tahoma" panose="020B0604030504040204" pitchFamily="34" charset="0"/>
                <a:cs typeface="Tahoma" panose="020B0604030504040204" pitchFamily="34" charset="0"/>
              </a:rPr>
              <a:t>” to learn this concept. Whether you come with prior knowledge of Hadoop or not , this course has some or other best things to offer </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447477" y="145918"/>
            <a:ext cx="5223749" cy="892552"/>
          </a:xfrm>
          <a:prstGeom prst="rect">
            <a:avLst/>
          </a:prstGeom>
          <a:noFill/>
        </p:spPr>
        <p:txBody>
          <a:bodyPr wrap="square" rtlCol="0">
            <a:spAutoFit/>
          </a:bodyPr>
          <a:lstStyle/>
          <a:p>
            <a:r>
              <a:rPr lang="en-US" sz="2600" dirty="0" smtClean="0">
                <a:solidFill>
                  <a:srgbClr val="262626"/>
                </a:solidFill>
                <a:ea typeface="DejaVu Sans"/>
              </a:rPr>
              <a:t>Talend Hadoop Integration </a:t>
            </a:r>
            <a:r>
              <a:rPr lang="en-IN" sz="2600" dirty="0">
                <a:solidFill>
                  <a:srgbClr val="262626"/>
                </a:solidFill>
                <a:ea typeface="DejaVu Sans"/>
              </a:rPr>
              <a:t>(Contd.)</a:t>
            </a:r>
            <a:endParaRPr lang="en-IN" sz="2800" dirty="0"/>
          </a:p>
          <a:p>
            <a:pPr>
              <a:lnSpc>
                <a:spcPct val="100000"/>
              </a:lnSpc>
            </a:pPr>
            <a:endParaRPr lang="en-US" sz="2600" dirty="0">
              <a:solidFill>
                <a:srgbClr val="262626"/>
              </a:solidFill>
              <a:ea typeface="DejaVu Sans"/>
            </a:endParaRPr>
          </a:p>
        </p:txBody>
      </p:sp>
      <p:sp>
        <p:nvSpPr>
          <p:cNvPr id="4" name="Rounded Rectangle 3"/>
          <p:cNvSpPr/>
          <p:nvPr/>
        </p:nvSpPr>
        <p:spPr>
          <a:xfrm>
            <a:off x="330742" y="3647871"/>
            <a:ext cx="8346337" cy="856035"/>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64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3892" y="867296"/>
            <a:ext cx="5332379" cy="276999"/>
          </a:xfrm>
          <a:prstGeom prst="rect">
            <a:avLst/>
          </a:prstGeom>
        </p:spPr>
        <p:txBody>
          <a:bodyPr wrap="square">
            <a:spAutoFit/>
          </a:bodyPr>
          <a:lstStyle/>
          <a:p>
            <a:pPr algn="ctr">
              <a:buNone/>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Learn Big Data not in months but in Minutes!! Sounds too good ? But true</a:t>
            </a:r>
          </a:p>
        </p:txBody>
      </p:sp>
      <p:pic>
        <p:nvPicPr>
          <p:cNvPr id="4" name="Picture 3"/>
          <p:cNvPicPr>
            <a:picLocks noChangeAspect="1"/>
          </p:cNvPicPr>
          <p:nvPr/>
        </p:nvPicPr>
        <p:blipFill>
          <a:blip r:embed="rId3"/>
          <a:stretch>
            <a:fillRect/>
          </a:stretch>
        </p:blipFill>
        <p:spPr>
          <a:xfrm>
            <a:off x="980278" y="1811645"/>
            <a:ext cx="2883821" cy="2737186"/>
          </a:xfrm>
          <a:prstGeom prst="rect">
            <a:avLst/>
          </a:prstGeom>
        </p:spPr>
      </p:pic>
      <p:sp>
        <p:nvSpPr>
          <p:cNvPr id="6" name="TextBox 5"/>
          <p:cNvSpPr txBox="1"/>
          <p:nvPr/>
        </p:nvSpPr>
        <p:spPr>
          <a:xfrm>
            <a:off x="447477" y="145918"/>
            <a:ext cx="4635501" cy="492443"/>
          </a:xfrm>
          <a:prstGeom prst="rect">
            <a:avLst/>
          </a:prstGeom>
          <a:noFill/>
        </p:spPr>
        <p:txBody>
          <a:bodyPr wrap="square" rtlCol="0">
            <a:spAutoFit/>
          </a:bodyPr>
          <a:lstStyle/>
          <a:p>
            <a:pPr>
              <a:lnSpc>
                <a:spcPct val="100000"/>
              </a:lnSpc>
            </a:pPr>
            <a:r>
              <a:rPr lang="en-US" sz="2600" dirty="0" smtClean="0">
                <a:solidFill>
                  <a:srgbClr val="262626"/>
                </a:solidFill>
                <a:ea typeface="DejaVu Sans"/>
              </a:rPr>
              <a:t>Big Data in 10 minutes</a:t>
            </a:r>
            <a:endParaRPr lang="en-IN" sz="2600" dirty="0">
              <a:solidFill>
                <a:srgbClr val="262626"/>
              </a:solidFill>
              <a:ea typeface="DejaVu Sans"/>
            </a:endParaRPr>
          </a:p>
        </p:txBody>
      </p:sp>
      <p:sp>
        <p:nvSpPr>
          <p:cNvPr id="7" name="Line Callout 3 (Border and Accent Bar) 6"/>
          <p:cNvSpPr/>
          <p:nvPr/>
        </p:nvSpPr>
        <p:spPr>
          <a:xfrm>
            <a:off x="3298167" y="2072833"/>
            <a:ext cx="924622" cy="301557"/>
          </a:xfrm>
          <a:prstGeom prst="accentBorderCallout3">
            <a:avLst>
              <a:gd name="adj1" fmla="val 18750"/>
              <a:gd name="adj2" fmla="val -8333"/>
              <a:gd name="adj3" fmla="val 18750"/>
              <a:gd name="adj4" fmla="val -16667"/>
              <a:gd name="adj5" fmla="val 100000"/>
              <a:gd name="adj6" fmla="val -16667"/>
              <a:gd name="adj7" fmla="val 151672"/>
              <a:gd name="adj8" fmla="val -4094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HADOOP</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8" name="Line Callout 3 (Border and Accent Bar) 7"/>
          <p:cNvSpPr/>
          <p:nvPr/>
        </p:nvSpPr>
        <p:spPr>
          <a:xfrm>
            <a:off x="2983148" y="1598593"/>
            <a:ext cx="1239641" cy="301557"/>
          </a:xfrm>
          <a:prstGeom prst="accentBorderCallout3">
            <a:avLst>
              <a:gd name="adj1" fmla="val 18750"/>
              <a:gd name="adj2" fmla="val -8333"/>
              <a:gd name="adj3" fmla="val 18750"/>
              <a:gd name="adj4" fmla="val -16667"/>
              <a:gd name="adj5" fmla="val 100000"/>
              <a:gd name="adj6" fmla="val -16667"/>
              <a:gd name="adj7" fmla="val 241995"/>
              <a:gd name="adj8" fmla="val -236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HORTONWORKS</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9" name="Line Callout 3 (Border and Accent Bar) 8"/>
          <p:cNvSpPr/>
          <p:nvPr/>
        </p:nvSpPr>
        <p:spPr>
          <a:xfrm flipH="1">
            <a:off x="980278" y="1602712"/>
            <a:ext cx="1034374" cy="301557"/>
          </a:xfrm>
          <a:prstGeom prst="accentBorderCallout3">
            <a:avLst>
              <a:gd name="adj1" fmla="val 18750"/>
              <a:gd name="adj2" fmla="val -8333"/>
              <a:gd name="adj3" fmla="val 18750"/>
              <a:gd name="adj4" fmla="val -16667"/>
              <a:gd name="adj5" fmla="val 100000"/>
              <a:gd name="adj6" fmla="val -16667"/>
              <a:gd name="adj7" fmla="val 180705"/>
              <a:gd name="adj8" fmla="val -286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MAPR</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10" name="Line Callout 3 (Border and Accent Bar) 9"/>
          <p:cNvSpPr/>
          <p:nvPr/>
        </p:nvSpPr>
        <p:spPr>
          <a:xfrm flipH="1">
            <a:off x="328628" y="2072834"/>
            <a:ext cx="1034374" cy="301557"/>
          </a:xfrm>
          <a:prstGeom prst="accentBorderCallout3">
            <a:avLst>
              <a:gd name="adj1" fmla="val 18750"/>
              <a:gd name="adj2" fmla="val -8333"/>
              <a:gd name="adj3" fmla="val 18750"/>
              <a:gd name="adj4" fmla="val -16667"/>
              <a:gd name="adj5" fmla="val 100000"/>
              <a:gd name="adj6" fmla="val -16667"/>
              <a:gd name="adj7" fmla="val 148447"/>
              <a:gd name="adj8" fmla="val -3242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smtClean="0">
                <a:latin typeface="Tahoma" panose="020B0604030504040204" pitchFamily="34" charset="0"/>
                <a:ea typeface="Tahoma" panose="020B0604030504040204" pitchFamily="34" charset="0"/>
                <a:cs typeface="Tahoma" panose="020B0604030504040204" pitchFamily="34" charset="0"/>
              </a:rPr>
              <a:t>CLOUDERA</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4854161" y="1971479"/>
            <a:ext cx="3803515" cy="1754326"/>
          </a:xfrm>
          <a:prstGeom prst="rect">
            <a:avLst/>
          </a:prstGeom>
          <a:noFill/>
          <a:ln>
            <a:solidFill>
              <a:schemeClr val="accent3">
                <a:lumMod val="75000"/>
              </a:schemeClr>
            </a:solidFill>
          </a:ln>
        </p:spPr>
        <p:txBody>
          <a:bodyPr wrap="square" rtlCol="0">
            <a:spAutoFit/>
          </a:bodyPr>
          <a:lstStyle/>
          <a:p>
            <a:pPr algn="ctr">
              <a:lnSpc>
                <a:spcPct val="150000"/>
              </a:lnSpc>
            </a:pPr>
            <a:r>
              <a:rPr lang="en-US" sz="1200" b="1" dirty="0" smtClean="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Go from zero to big data in under 10 minutes</a:t>
            </a:r>
          </a:p>
          <a:p>
            <a:pPr algn="just">
              <a:lnSpc>
                <a:spcPct val="150000"/>
              </a:lnSpc>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1200" dirty="0" smtClean="0">
                <a:latin typeface="Tahoma" panose="020B0604030504040204" pitchFamily="34" charset="0"/>
                <a:ea typeface="Tahoma" panose="020B0604030504040204" pitchFamily="34" charset="0"/>
                <a:cs typeface="Tahoma" panose="020B0604030504040204" pitchFamily="34" charset="0"/>
              </a:rPr>
              <a:t>Get big data without coding. The Talend Big Data Sandbox is a ready-to-run virtual environment that includes Talend Platform for Big Data, popular Hadoop distributions and data examples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9641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7477" y="145918"/>
            <a:ext cx="5223749" cy="492443"/>
          </a:xfrm>
          <a:prstGeom prst="rect">
            <a:avLst/>
          </a:prstGeom>
          <a:noFill/>
        </p:spPr>
        <p:txBody>
          <a:bodyPr wrap="square" rtlCol="0">
            <a:spAutoFit/>
          </a:bodyPr>
          <a:lstStyle/>
          <a:p>
            <a:pPr>
              <a:lnSpc>
                <a:spcPct val="100000"/>
              </a:lnSpc>
            </a:pPr>
            <a:r>
              <a:rPr lang="en-US" sz="2600" dirty="0">
                <a:solidFill>
                  <a:srgbClr val="262626"/>
                </a:solidFill>
                <a:ea typeface="DejaVu Sans"/>
              </a:rPr>
              <a:t>Who can </a:t>
            </a:r>
            <a:r>
              <a:rPr lang="en-US" sz="2600" dirty="0" smtClean="0">
                <a:solidFill>
                  <a:srgbClr val="262626"/>
                </a:solidFill>
                <a:ea typeface="DejaVu Sans"/>
              </a:rPr>
              <a:t>use </a:t>
            </a:r>
            <a:r>
              <a:rPr lang="en-US" sz="2600" dirty="0">
                <a:solidFill>
                  <a:srgbClr val="262626"/>
                </a:solidFill>
                <a:ea typeface="DejaVu Sans"/>
              </a:rPr>
              <a:t>“Talend for Big Data</a:t>
            </a:r>
            <a:r>
              <a:rPr lang="en-US" sz="2600" dirty="0" smtClean="0">
                <a:solidFill>
                  <a:srgbClr val="262626"/>
                </a:solidFill>
                <a:ea typeface="DejaVu Sans"/>
              </a:rPr>
              <a:t>”!!</a:t>
            </a:r>
            <a:endParaRPr lang="en-US" sz="2600" dirty="0">
              <a:solidFill>
                <a:srgbClr val="262626"/>
              </a:solidFill>
              <a:ea typeface="DejaVu San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6924" y="782717"/>
            <a:ext cx="4779060" cy="4250826"/>
          </a:xfrm>
          <a:prstGeom prst="rect">
            <a:avLst/>
          </a:prstGeom>
        </p:spPr>
      </p:pic>
      <p:pic>
        <p:nvPicPr>
          <p:cNvPr id="6" name="Picture 5"/>
          <p:cNvPicPr>
            <a:picLocks noChangeAspect="1"/>
          </p:cNvPicPr>
          <p:nvPr/>
        </p:nvPicPr>
        <p:blipFill rotWithShape="1">
          <a:blip r:embed="rId4"/>
          <a:srcRect l="10606" r="5265"/>
          <a:stretch/>
        </p:blipFill>
        <p:spPr>
          <a:xfrm>
            <a:off x="3630957" y="2449198"/>
            <a:ext cx="1150994" cy="917864"/>
          </a:xfrm>
          <a:prstGeom prst="rect">
            <a:avLst/>
          </a:prstGeom>
        </p:spPr>
      </p:pic>
    </p:spTree>
    <p:extLst>
      <p:ext uri="{BB962C8B-B14F-4D97-AF65-F5344CB8AC3E}">
        <p14:creationId xmlns:p14="http://schemas.microsoft.com/office/powerpoint/2010/main" val="408874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1352140" y="857250"/>
            <a:ext cx="3278225" cy="2237465"/>
          </a:xfrm>
          <a:prstGeom prst="rightArrow">
            <a:avLst/>
          </a:prstGeom>
          <a:solidFill>
            <a:srgbClr val="BCDCFC"/>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Let us all see </a:t>
            </a:r>
            <a:r>
              <a:rPr lang="en-US" sz="1200" dirty="0" smtClean="0">
                <a:latin typeface="Tahoma" panose="020B0604030504040204" pitchFamily="34" charset="0"/>
                <a:ea typeface="Tahoma" panose="020B0604030504040204" pitchFamily="34" charset="0"/>
                <a:cs typeface="Tahoma" panose="020B0604030504040204" pitchFamily="34" charset="0"/>
              </a:rPr>
              <a:t>quickly, </a:t>
            </a:r>
            <a:r>
              <a:rPr lang="en-US" sz="1200" dirty="0">
                <a:latin typeface="Tahoma" panose="020B0604030504040204" pitchFamily="34" charset="0"/>
                <a:ea typeface="Tahoma" panose="020B0604030504040204" pitchFamily="34" charset="0"/>
                <a:cs typeface="Tahoma" panose="020B0604030504040204" pitchFamily="34" charset="0"/>
              </a:rPr>
              <a:t>what </a:t>
            </a:r>
            <a:r>
              <a:rPr lang="en-US" sz="1200" dirty="0" smtClean="0">
                <a:latin typeface="Tahoma" panose="020B0604030504040204" pitchFamily="34" charset="0"/>
                <a:ea typeface="Tahoma" panose="020B0604030504040204" pitchFamily="34" charset="0"/>
                <a:cs typeface="Tahoma" panose="020B0604030504040204" pitchFamily="34" charset="0"/>
              </a:rPr>
              <a:t>Talend </a:t>
            </a:r>
            <a:r>
              <a:rPr lang="en-US" sz="1200" dirty="0">
                <a:latin typeface="Tahoma" panose="020B0604030504040204" pitchFamily="34" charset="0"/>
                <a:ea typeface="Tahoma" panose="020B0604030504040204" pitchFamily="34" charset="0"/>
                <a:cs typeface="Tahoma" panose="020B0604030504040204" pitchFamily="34" charset="0"/>
              </a:rPr>
              <a:t>can do in </a:t>
            </a:r>
            <a:r>
              <a:rPr lang="en-US" sz="1200" dirty="0" smtClean="0">
                <a:latin typeface="Tahoma" panose="020B0604030504040204" pitchFamily="34" charset="0"/>
                <a:ea typeface="Tahoma" panose="020B0604030504040204" pitchFamily="34" charset="0"/>
                <a:cs typeface="Tahoma" panose="020B0604030504040204" pitchFamily="34" charset="0"/>
              </a:rPr>
              <a:t>minutes, </a:t>
            </a:r>
            <a:r>
              <a:rPr lang="en-US" sz="1200" dirty="0">
                <a:latin typeface="Tahoma" panose="020B0604030504040204" pitchFamily="34" charset="0"/>
                <a:ea typeface="Tahoma" panose="020B0604030504040204" pitchFamily="34" charset="0"/>
                <a:cs typeface="Tahoma" panose="020B0604030504040204" pitchFamily="34" charset="0"/>
              </a:rPr>
              <a:t>reducing the man-hours in doing </a:t>
            </a:r>
            <a:r>
              <a:rPr lang="en-US" sz="1200" dirty="0" smtClean="0">
                <a:latin typeface="Tahoma" panose="020B0604030504040204" pitchFamily="34" charset="0"/>
                <a:ea typeface="Tahoma" panose="020B0604030504040204" pitchFamily="34" charset="0"/>
                <a:cs typeface="Tahoma" panose="020B0604030504040204" pitchFamily="34" charset="0"/>
              </a:rPr>
              <a:t>MapReduce </a:t>
            </a:r>
            <a:r>
              <a:rPr lang="en-US" sz="1200" dirty="0">
                <a:latin typeface="Tahoma" panose="020B0604030504040204" pitchFamily="34" charset="0"/>
                <a:ea typeface="Tahoma" panose="020B0604030504040204" pitchFamily="34" charset="0"/>
                <a:cs typeface="Tahoma" panose="020B0604030504040204" pitchFamily="34" charset="0"/>
              </a:rPr>
              <a:t>programming in </a:t>
            </a:r>
            <a:r>
              <a:rPr lang="en-US" sz="1200" dirty="0" smtClean="0">
                <a:latin typeface="Tahoma" panose="020B0604030504040204" pitchFamily="34" charset="0"/>
                <a:ea typeface="Tahoma" panose="020B0604030504040204" pitchFamily="34" charset="0"/>
                <a:cs typeface="Tahoma" panose="020B0604030504040204" pitchFamily="34" charset="0"/>
              </a:rPr>
              <a:t>Hadoop, </a:t>
            </a:r>
            <a:r>
              <a:rPr lang="en-US" sz="1200" dirty="0">
                <a:latin typeface="Tahoma" panose="020B0604030504040204" pitchFamily="34" charset="0"/>
                <a:ea typeface="Tahoma" panose="020B0604030504040204" pitchFamily="34" charset="0"/>
                <a:cs typeface="Tahoma" panose="020B0604030504040204" pitchFamily="34" charset="0"/>
              </a:rPr>
              <a:t>shall </a:t>
            </a:r>
            <a:r>
              <a:rPr lang="en-US" sz="1200" dirty="0" smtClean="0">
                <a:latin typeface="Tahoma" panose="020B0604030504040204" pitchFamily="34" charset="0"/>
                <a:ea typeface="Tahoma" panose="020B0604030504040204" pitchFamily="34" charset="0"/>
                <a:cs typeface="Tahoma" panose="020B0604030504040204" pitchFamily="34" charset="0"/>
              </a:rPr>
              <a:t>we?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3"/>
          <a:stretch>
            <a:fillRect/>
          </a:stretch>
        </p:blipFill>
        <p:spPr>
          <a:xfrm>
            <a:off x="4792836" y="986902"/>
            <a:ext cx="1873513" cy="3487252"/>
          </a:xfrm>
          <a:prstGeom prst="rect">
            <a:avLst/>
          </a:prstGeom>
        </p:spPr>
      </p:pic>
      <p:sp>
        <p:nvSpPr>
          <p:cNvPr id="9" name="TextBox 8"/>
          <p:cNvSpPr txBox="1"/>
          <p:nvPr/>
        </p:nvSpPr>
        <p:spPr>
          <a:xfrm>
            <a:off x="447477" y="145918"/>
            <a:ext cx="6040872" cy="492443"/>
          </a:xfrm>
          <a:prstGeom prst="rect">
            <a:avLst/>
          </a:prstGeom>
          <a:noFill/>
        </p:spPr>
        <p:txBody>
          <a:bodyPr wrap="square" rtlCol="0">
            <a:spAutoFit/>
          </a:bodyPr>
          <a:lstStyle/>
          <a:p>
            <a:pPr>
              <a:lnSpc>
                <a:spcPct val="100000"/>
              </a:lnSpc>
            </a:pPr>
            <a:r>
              <a:rPr lang="en-US" sz="2600" dirty="0">
                <a:solidFill>
                  <a:srgbClr val="262626"/>
                </a:solidFill>
                <a:ea typeface="DejaVu Sans"/>
              </a:rPr>
              <a:t>We are just about to see the Bigger Picture</a:t>
            </a:r>
          </a:p>
        </p:txBody>
      </p:sp>
    </p:spTree>
    <p:extLst>
      <p:ext uri="{BB962C8B-B14F-4D97-AF65-F5344CB8AC3E}">
        <p14:creationId xmlns:p14="http://schemas.microsoft.com/office/powerpoint/2010/main" val="1134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7477" y="1739139"/>
            <a:ext cx="8348399" cy="129266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buNone/>
            </a:pPr>
            <a:r>
              <a:rPr lang="en-US" sz="1200" dirty="0" smtClean="0">
                <a:latin typeface="Tahoma" panose="020B0604030504040204" pitchFamily="34" charset="0"/>
                <a:ea typeface="Tahoma" panose="020B0604030504040204" pitchFamily="34" charset="0"/>
                <a:cs typeface="Tahoma" panose="020B0604030504040204" pitchFamily="34" charset="0"/>
              </a:rPr>
              <a:t>A </a:t>
            </a:r>
            <a:r>
              <a:rPr lang="en-US" sz="1200"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Banking industry </a:t>
            </a:r>
            <a:r>
              <a:rPr lang="en-US" sz="1200" dirty="0" smtClean="0">
                <a:latin typeface="Tahoma" panose="020B0604030504040204" pitchFamily="34" charset="0"/>
                <a:ea typeface="Tahoma" panose="020B0604030504040204" pitchFamily="34" charset="0"/>
                <a:cs typeface="Tahoma" panose="020B0604030504040204" pitchFamily="34" charset="0"/>
              </a:rPr>
              <a:t>use case :</a:t>
            </a:r>
          </a:p>
          <a:p>
            <a:pPr>
              <a:buNone/>
            </a:pPr>
            <a:endParaRPr lang="en-US" sz="1200" dirty="0">
              <a:latin typeface="Tahoma" panose="020B0604030504040204" pitchFamily="34" charset="0"/>
              <a:ea typeface="Tahoma" panose="020B0604030504040204" pitchFamily="34" charset="0"/>
              <a:cs typeface="Tahoma" panose="020B0604030504040204" pitchFamily="34" charset="0"/>
            </a:endParaRPr>
          </a:p>
          <a:p>
            <a:pPr>
              <a:lnSpc>
                <a:spcPct val="150000"/>
              </a:lnSpc>
              <a:buNone/>
            </a:pPr>
            <a:r>
              <a:rPr lang="en-US" sz="1200" dirty="0" smtClean="0">
                <a:latin typeface="Tahoma" panose="020B0604030504040204" pitchFamily="34" charset="0"/>
                <a:ea typeface="Tahoma" panose="020B0604030504040204" pitchFamily="34" charset="0"/>
                <a:cs typeface="Tahoma" panose="020B0604030504040204" pitchFamily="34" charset="0"/>
              </a:rPr>
              <a:t>“Addressing the challenges in growing the business with use of Big Data“ . We will use customer filled web-log data (collected by bank) and with the help of Pig-ETL job will answer the question “where should bank hold marketing campaigns for new product launch to get more business” , in ETL-Big Data Analytics style</a:t>
            </a:r>
          </a:p>
        </p:txBody>
      </p:sp>
      <p:sp>
        <p:nvSpPr>
          <p:cNvPr id="4" name="Rectangle 3"/>
          <p:cNvSpPr/>
          <p:nvPr/>
        </p:nvSpPr>
        <p:spPr>
          <a:xfrm>
            <a:off x="447477" y="804744"/>
            <a:ext cx="5569089" cy="276999"/>
          </a:xfrm>
          <a:prstGeom prst="rect">
            <a:avLst/>
          </a:prstGeom>
        </p:spPr>
        <p:txBody>
          <a:bodyPr wrap="non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In this section, you will be able to sense the true power of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Talend+Big Data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47477" y="145918"/>
            <a:ext cx="6040872" cy="492443"/>
          </a:xfrm>
          <a:prstGeom prst="rect">
            <a:avLst/>
          </a:prstGeom>
          <a:noFill/>
        </p:spPr>
        <p:txBody>
          <a:bodyPr wrap="square" rtlCol="0">
            <a:spAutoFit/>
          </a:bodyPr>
          <a:lstStyle/>
          <a:p>
            <a:pPr>
              <a:lnSpc>
                <a:spcPct val="100000"/>
              </a:lnSpc>
            </a:pPr>
            <a:r>
              <a:rPr lang="en-US" sz="2600" dirty="0" smtClean="0">
                <a:solidFill>
                  <a:srgbClr val="262626"/>
                </a:solidFill>
                <a:ea typeface="DejaVu Sans"/>
              </a:rPr>
              <a:t>Real time Use Case </a:t>
            </a:r>
            <a:r>
              <a:rPr lang="en-US" sz="2600" dirty="0">
                <a:solidFill>
                  <a:srgbClr val="262626"/>
                </a:solidFill>
                <a:ea typeface="DejaVu Sans"/>
              </a:rPr>
              <a:t>: ETL + Big Data</a:t>
            </a:r>
          </a:p>
        </p:txBody>
      </p:sp>
    </p:spTree>
    <p:extLst>
      <p:ext uri="{BB962C8B-B14F-4D97-AF65-F5344CB8AC3E}">
        <p14:creationId xmlns:p14="http://schemas.microsoft.com/office/powerpoint/2010/main" val="1802887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398463" y="146050"/>
            <a:ext cx="1143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MS PGothic" panose="020B0600070205080204" pitchFamily="34" charset="-128"/>
              </a:defRPr>
            </a:lvl1pPr>
            <a:lvl2pPr marL="742950" indent="-285750">
              <a:defRPr sz="1300">
                <a:solidFill>
                  <a:schemeClr val="tx1"/>
                </a:solidFill>
                <a:latin typeface="Calibri" panose="020F0502020204030204" pitchFamily="34" charset="0"/>
                <a:ea typeface="MS PGothic" panose="020B0600070205080204" pitchFamily="34" charset="-128"/>
              </a:defRPr>
            </a:lvl2pPr>
            <a:lvl3pPr marL="1143000" indent="-228600">
              <a:defRPr sz="1300">
                <a:solidFill>
                  <a:schemeClr val="tx1"/>
                </a:solidFill>
                <a:latin typeface="Calibri" panose="020F0502020204030204" pitchFamily="34" charset="0"/>
                <a:ea typeface="MS PGothic" panose="020B0600070205080204" pitchFamily="34" charset="-128"/>
              </a:defRPr>
            </a:lvl3pPr>
            <a:lvl4pPr marL="1600200" indent="-228600">
              <a:defRPr sz="1300">
                <a:solidFill>
                  <a:schemeClr val="tx1"/>
                </a:solidFill>
                <a:latin typeface="Calibri" panose="020F0502020204030204" pitchFamily="34" charset="0"/>
                <a:ea typeface="MS PGothic" panose="020B0600070205080204" pitchFamily="34" charset="-128"/>
              </a:defRPr>
            </a:lvl4pPr>
            <a:lvl5pPr marL="2057400" indent="-228600">
              <a:defRPr sz="1300">
                <a:solidFill>
                  <a:schemeClr val="tx1"/>
                </a:solidFill>
                <a:latin typeface="Calibri" panose="020F0502020204030204" pitchFamily="34" charset="0"/>
                <a:ea typeface="MS PGothic" panose="020B0600070205080204" pitchFamily="34" charset="-128"/>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600">
                <a:solidFill>
                  <a:srgbClr val="262626"/>
                </a:solidFill>
              </a:rPr>
              <a:t>Project</a:t>
            </a:r>
            <a:endParaRPr lang="en-IN" altLang="en-US" sz="2600">
              <a:solidFill>
                <a:srgbClr val="262626"/>
              </a:solidFill>
            </a:endParaRPr>
          </a:p>
        </p:txBody>
      </p:sp>
      <p:sp>
        <p:nvSpPr>
          <p:cNvPr id="3" name="TextBox 2"/>
          <p:cNvSpPr txBox="1"/>
          <p:nvPr/>
        </p:nvSpPr>
        <p:spPr>
          <a:xfrm>
            <a:off x="398463" y="1102503"/>
            <a:ext cx="5508658" cy="3170099"/>
          </a:xfrm>
          <a:prstGeom prst="rect">
            <a:avLst/>
          </a:prstGeom>
          <a:noFill/>
        </p:spPr>
        <p:txBody>
          <a:bodyPr wrap="square">
            <a:spAutoFit/>
          </a:bodyPr>
          <a:lstStyle/>
          <a:p>
            <a:pPr marL="171450" indent="-171450" eaLnBrk="1" fontAlgn="auto" hangingPunct="1">
              <a:spcBef>
                <a:spcPts val="0"/>
              </a:spcBef>
              <a:spcAft>
                <a:spcPts val="0"/>
              </a:spcAft>
              <a:buClr>
                <a:srgbClr val="0070C0"/>
              </a:buClr>
              <a:buFont typeface="Symbol" panose="05050102010706020507" pitchFamily="18" charset="2"/>
              <a:buChar char="®"/>
              <a:defRPr/>
            </a:pPr>
            <a:r>
              <a:rPr lang="en-US" sz="1600" b="1" dirty="0">
                <a:solidFill>
                  <a:srgbClr val="0070C0"/>
                </a:solidFill>
                <a:latin typeface="Tahoma" panose="020B0604030504040204" pitchFamily="34" charset="0"/>
                <a:ea typeface="Tahoma" panose="020B0604030504040204" pitchFamily="34" charset="0"/>
                <a:cs typeface="Tahoma" panose="020B0604030504040204" pitchFamily="34" charset="0"/>
              </a:rPr>
              <a:t>Use </a:t>
            </a:r>
            <a:r>
              <a:rPr lang="en-US" sz="16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Case</a:t>
            </a:r>
            <a:endParaRPr lang="en-US" sz="1600" b="1"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eaLnBrk="1" fontAlgn="auto" hangingPunct="1">
              <a:spcBef>
                <a:spcPts val="0"/>
              </a:spcBef>
              <a:spcAft>
                <a:spcPts val="0"/>
              </a:spcAft>
              <a:buClr>
                <a:srgbClr val="0070C0"/>
              </a:buClr>
              <a:buFont typeface="Symbol" panose="05050102010706020507" pitchFamily="18" charset="2"/>
              <a:buChar char="®"/>
              <a:defRPr/>
            </a:pPr>
            <a:endParaRPr lang="en-US" sz="16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eaLnBrk="1" fontAlgn="auto" hangingPunct="1">
              <a:spcBef>
                <a:spcPts val="0"/>
              </a:spcBef>
              <a:spcAft>
                <a:spcPts val="0"/>
              </a:spcAft>
              <a:defRPr/>
            </a:pPr>
            <a:r>
              <a:rPr lang="en-US" sz="1200" dirty="0">
                <a:latin typeface="Tahoma" panose="020B0604030504040204" pitchFamily="34" charset="0"/>
                <a:ea typeface="Tahoma" panose="020B0604030504040204" pitchFamily="34" charset="0"/>
                <a:cs typeface="Tahoma" panose="020B0604030504040204" pitchFamily="34" charset="0"/>
              </a:rPr>
              <a:t>A Leading bank has initiated a new product launch campaign across the cities.</a:t>
            </a:r>
          </a:p>
          <a:p>
            <a:pPr eaLnBrk="1" fontAlgn="auto" hangingPunct="1">
              <a:spcBef>
                <a:spcPts val="0"/>
              </a:spcBef>
              <a:spcAft>
                <a:spcPts val="0"/>
              </a:spcAft>
              <a:defRPr/>
            </a:pPr>
            <a:r>
              <a:rPr lang="en-US" sz="1200" dirty="0">
                <a:latin typeface="Tahoma" panose="020B0604030504040204" pitchFamily="34" charset="0"/>
                <a:ea typeface="Tahoma" panose="020B0604030504040204" pitchFamily="34" charset="0"/>
                <a:cs typeface="Tahoma" panose="020B0604030504040204" pitchFamily="34" charset="0"/>
              </a:rPr>
              <a:t>Post campaign , the bank wants to </a:t>
            </a:r>
            <a:r>
              <a:rPr lang="en-US" sz="1200" dirty="0" smtClean="0">
                <a:latin typeface="Tahoma" panose="020B0604030504040204" pitchFamily="34" charset="0"/>
                <a:ea typeface="Tahoma" panose="020B0604030504040204" pitchFamily="34" charset="0"/>
                <a:cs typeface="Tahoma" panose="020B0604030504040204" pitchFamily="34" charset="0"/>
              </a:rPr>
              <a:t>analyze </a:t>
            </a:r>
            <a:r>
              <a:rPr lang="en-US" sz="1200" dirty="0">
                <a:latin typeface="Tahoma" panose="020B0604030504040204" pitchFamily="34" charset="0"/>
                <a:ea typeface="Tahoma" panose="020B0604030504040204" pitchFamily="34" charset="0"/>
                <a:cs typeface="Tahoma" panose="020B0604030504040204" pitchFamily="34" charset="0"/>
              </a:rPr>
              <a:t>the collected data to increase Business and attract more customer.</a:t>
            </a:r>
          </a:p>
          <a:p>
            <a:pPr eaLnBrk="1" fontAlgn="auto" hangingPunct="1">
              <a:spcBef>
                <a:spcPts val="0"/>
              </a:spcBef>
              <a:spcAft>
                <a:spcPts val="0"/>
              </a:spcAf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eaLnBrk="1" fontAlgn="auto" hangingPunct="1">
              <a:spcBef>
                <a:spcPts val="0"/>
              </a:spcBef>
              <a:spcAft>
                <a:spcPts val="0"/>
              </a:spcAft>
              <a:defRPr/>
            </a:pPr>
            <a:r>
              <a:rPr lang="en-US" sz="1200" dirty="0">
                <a:latin typeface="Tahoma" panose="020B0604030504040204" pitchFamily="34" charset="0"/>
                <a:ea typeface="Tahoma" panose="020B0604030504040204" pitchFamily="34" charset="0"/>
                <a:cs typeface="Tahoma" panose="020B0604030504040204" pitchFamily="34" charset="0"/>
              </a:rPr>
              <a:t>How quickly can the huge log files will be </a:t>
            </a:r>
            <a:r>
              <a:rPr lang="en-US" sz="1200" dirty="0" err="1">
                <a:latin typeface="Tahoma" panose="020B0604030504040204" pitchFamily="34" charset="0"/>
                <a:ea typeface="Tahoma" panose="020B0604030504040204" pitchFamily="34" charset="0"/>
                <a:cs typeface="Tahoma" panose="020B0604030504040204" pitchFamily="34" charset="0"/>
              </a:rPr>
              <a:t>analysed</a:t>
            </a:r>
            <a:r>
              <a:rPr lang="en-US" sz="1200" dirty="0">
                <a:latin typeface="Tahoma" panose="020B0604030504040204" pitchFamily="34" charset="0"/>
                <a:ea typeface="Tahoma" panose="020B0604030504040204" pitchFamily="34" charset="0"/>
                <a:cs typeface="Tahoma" panose="020B0604030504040204" pitchFamily="34" charset="0"/>
              </a:rPr>
              <a:t> and made some business value out of it within seconds ?</a:t>
            </a:r>
          </a:p>
          <a:p>
            <a:pPr eaLnBrk="1" fontAlgn="auto" hangingPunct="1">
              <a:spcBef>
                <a:spcPts val="0"/>
              </a:spcBef>
              <a:spcAft>
                <a:spcPts val="0"/>
              </a:spcAf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eaLnBrk="1" fontAlgn="auto" hangingPunct="1">
              <a:spcBef>
                <a:spcPts val="0"/>
              </a:spcBef>
              <a:spcAft>
                <a:spcPts val="0"/>
              </a:spcAft>
              <a:defRPr/>
            </a:pPr>
            <a:r>
              <a:rPr lang="en-US" sz="1200" dirty="0">
                <a:latin typeface="Tahoma" panose="020B0604030504040204" pitchFamily="34" charset="0"/>
                <a:ea typeface="Tahoma" panose="020B0604030504040204" pitchFamily="34" charset="0"/>
                <a:cs typeface="Tahoma" panose="020B0604030504040204" pitchFamily="34" charset="0"/>
              </a:rPr>
              <a:t>Wanted to know , explore the “</a:t>
            </a:r>
            <a:r>
              <a:rPr lang="en-US" sz="1200" dirty="0" err="1">
                <a:latin typeface="Tahoma" panose="020B0604030504040204" pitchFamily="34" charset="0"/>
                <a:ea typeface="Tahoma" panose="020B0604030504040204" pitchFamily="34" charset="0"/>
                <a:cs typeface="Tahoma" panose="020B0604030504040204" pitchFamily="34" charset="0"/>
              </a:rPr>
              <a:t>Talend</a:t>
            </a:r>
            <a:r>
              <a:rPr lang="en-US" sz="1200" dirty="0">
                <a:latin typeface="Tahoma" panose="020B0604030504040204" pitchFamily="34" charset="0"/>
                <a:ea typeface="Tahoma" panose="020B0604030504040204" pitchFamily="34" charset="0"/>
                <a:cs typeface="Tahoma" panose="020B0604030504040204" pitchFamily="34" charset="0"/>
              </a:rPr>
              <a:t> for Big Data” and join us in the next exciting webinar and see how </a:t>
            </a:r>
            <a:r>
              <a:rPr lang="en-US" sz="1200" dirty="0" smtClean="0">
                <a:latin typeface="Tahoma" panose="020B0604030504040204" pitchFamily="34" charset="0"/>
                <a:ea typeface="Tahoma" panose="020B0604030504040204" pitchFamily="34" charset="0"/>
                <a:cs typeface="Tahoma" panose="020B0604030504040204" pitchFamily="34" charset="0"/>
              </a:rPr>
              <a:t>beautifully </a:t>
            </a:r>
            <a:r>
              <a:rPr lang="en-US" sz="1200" dirty="0" err="1">
                <a:latin typeface="Tahoma" panose="020B0604030504040204" pitchFamily="34" charset="0"/>
                <a:ea typeface="Tahoma" panose="020B0604030504040204" pitchFamily="34" charset="0"/>
                <a:cs typeface="Tahoma" panose="020B0604030504040204" pitchFamily="34" charset="0"/>
              </a:rPr>
              <a:t>talend</a:t>
            </a:r>
            <a:r>
              <a:rPr lang="en-US" sz="1200" dirty="0">
                <a:latin typeface="Tahoma" panose="020B0604030504040204" pitchFamily="34" charset="0"/>
                <a:ea typeface="Tahoma" panose="020B0604030504040204" pitchFamily="34" charset="0"/>
                <a:cs typeface="Tahoma" panose="020B0604030504040204" pitchFamily="34" charset="0"/>
              </a:rPr>
              <a:t> does the trick without any complex programming (because seeing is believing).</a:t>
            </a:r>
          </a:p>
          <a:p>
            <a:pPr eaLnBrk="1" fontAlgn="auto" hangingPunct="1">
              <a:spcBef>
                <a:spcPts val="0"/>
              </a:spcBef>
              <a:spcAft>
                <a:spcPts val="0"/>
              </a:spcAf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eaLnBrk="1" fontAlgn="auto" hangingPunct="1">
              <a:spcBef>
                <a:spcPts val="0"/>
              </a:spcBef>
              <a:spcAft>
                <a:spcPts val="0"/>
              </a:spcAft>
              <a:defRPr/>
            </a:pPr>
            <a:r>
              <a:rPr lang="en-US" sz="1200" dirty="0">
                <a:latin typeface="Tahoma" panose="020B0604030504040204" pitchFamily="34" charset="0"/>
                <a:ea typeface="Tahoma" panose="020B0604030504040204" pitchFamily="34" charset="0"/>
                <a:cs typeface="Tahoma" panose="020B0604030504040204" pitchFamily="34" charset="0"/>
              </a:rPr>
              <a:t>If that is not all enough , the same </a:t>
            </a:r>
            <a:r>
              <a:rPr lang="en-US" sz="1200" dirty="0" err="1">
                <a:latin typeface="Tahoma" panose="020B0604030504040204" pitchFamily="34" charset="0"/>
                <a:ea typeface="Tahoma" panose="020B0604030504040204" pitchFamily="34" charset="0"/>
                <a:cs typeface="Tahoma" panose="020B0604030504040204" pitchFamily="34" charset="0"/>
              </a:rPr>
              <a:t>talend</a:t>
            </a:r>
            <a:r>
              <a:rPr lang="en-US" sz="1200" dirty="0">
                <a:latin typeface="Tahoma" panose="020B0604030504040204" pitchFamily="34" charset="0"/>
                <a:ea typeface="Tahoma" panose="020B0604030504040204" pitchFamily="34" charset="0"/>
                <a:cs typeface="Tahoma" panose="020B0604030504040204" pitchFamily="34" charset="0"/>
              </a:rPr>
              <a:t> can generate graphical interpretation of the business data giving tough time to Business Analytics tools.</a:t>
            </a:r>
          </a:p>
        </p:txBody>
      </p:sp>
      <p:pic>
        <p:nvPicPr>
          <p:cNvPr id="2050" name="Picture 2" descr="http://www.bigdata-madesimple.com/wp-content/uploads/2014/01/ba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741" y="1623350"/>
            <a:ext cx="2893760" cy="192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3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581" y="1408396"/>
            <a:ext cx="8222477" cy="3231654"/>
          </a:xfrm>
          <a:prstGeom prst="rect">
            <a:avLst/>
          </a:prstGeom>
          <a:noFill/>
        </p:spPr>
        <p:txBody>
          <a:bodyPr wrap="square" rtlCol="0">
            <a:spAutoFit/>
          </a:bodyPr>
          <a:lstStyle/>
          <a:p>
            <a:pPr>
              <a:lnSpc>
                <a:spcPct val="150000"/>
              </a:lnSpc>
              <a:buFont typeface="Symbol"/>
              <a:buChar char="®"/>
            </a:pPr>
            <a:r>
              <a:rPr lang="en-US" sz="1200" dirty="0" smtClean="0">
                <a:solidFill>
                  <a:srgbClr val="0070C0"/>
                </a:solidFill>
                <a:latin typeface="Tahoma"/>
                <a:ea typeface="Tahoma"/>
              </a:rPr>
              <a:t> </a:t>
            </a:r>
            <a:r>
              <a:rPr lang="en-US" sz="1600" dirty="0" smtClean="0">
                <a:solidFill>
                  <a:srgbClr val="0070C0"/>
                </a:solidFill>
                <a:latin typeface="Tahoma"/>
                <a:ea typeface="Tahoma"/>
              </a:rPr>
              <a:t>Understand how ETL is </a:t>
            </a:r>
            <a:r>
              <a:rPr lang="en-US" sz="1600" dirty="0">
                <a:solidFill>
                  <a:srgbClr val="0070C0"/>
                </a:solidFill>
                <a:latin typeface="Tahoma"/>
                <a:ea typeface="Tahoma"/>
              </a:rPr>
              <a:t>complementing Hadoop Ecosystem</a:t>
            </a:r>
          </a:p>
          <a:p>
            <a:pPr>
              <a:lnSpc>
                <a:spcPct val="150000"/>
              </a:lnSpc>
              <a:buFont typeface="Symbol"/>
              <a:buChar char="®"/>
            </a:pPr>
            <a:r>
              <a:rPr lang="en-US" sz="1600" dirty="0">
                <a:solidFill>
                  <a:srgbClr val="0070C0"/>
                </a:solidFill>
                <a:latin typeface="Tahoma"/>
                <a:ea typeface="Tahoma"/>
              </a:rPr>
              <a:t> </a:t>
            </a:r>
            <a:r>
              <a:rPr lang="en-US" sz="1600" dirty="0" smtClean="0">
                <a:solidFill>
                  <a:srgbClr val="0070C0"/>
                </a:solidFill>
                <a:latin typeface="Tahoma"/>
                <a:ea typeface="Tahoma"/>
              </a:rPr>
              <a:t>Adapt </a:t>
            </a:r>
            <a:r>
              <a:rPr lang="en-US" sz="1600" dirty="0">
                <a:solidFill>
                  <a:srgbClr val="0070C0"/>
                </a:solidFill>
                <a:latin typeface="Tahoma"/>
                <a:ea typeface="Tahoma"/>
              </a:rPr>
              <a:t>to </a:t>
            </a:r>
            <a:r>
              <a:rPr lang="en-US" sz="1600" dirty="0" smtClean="0">
                <a:solidFill>
                  <a:srgbClr val="0070C0"/>
                </a:solidFill>
                <a:latin typeface="Tahoma"/>
                <a:ea typeface="Tahoma"/>
              </a:rPr>
              <a:t>ETL-Big </a:t>
            </a:r>
            <a:r>
              <a:rPr lang="en-US" sz="1600" dirty="0">
                <a:solidFill>
                  <a:srgbClr val="0070C0"/>
                </a:solidFill>
                <a:latin typeface="Tahoma"/>
                <a:ea typeface="Tahoma"/>
              </a:rPr>
              <a:t>Data industry</a:t>
            </a:r>
          </a:p>
          <a:p>
            <a:pPr>
              <a:lnSpc>
                <a:spcPct val="150000"/>
              </a:lnSpc>
              <a:buFont typeface="Symbol"/>
              <a:buChar char="®"/>
            </a:pPr>
            <a:r>
              <a:rPr lang="en-US" sz="1600" dirty="0">
                <a:solidFill>
                  <a:srgbClr val="0070C0"/>
                </a:solidFill>
                <a:latin typeface="Tahoma"/>
                <a:ea typeface="Tahoma"/>
              </a:rPr>
              <a:t> </a:t>
            </a:r>
            <a:r>
              <a:rPr lang="en-US" sz="1600" dirty="0" smtClean="0">
                <a:solidFill>
                  <a:srgbClr val="0070C0"/>
                </a:solidFill>
                <a:latin typeface="Tahoma"/>
                <a:ea typeface="Tahoma"/>
              </a:rPr>
              <a:t>Understand why </a:t>
            </a:r>
            <a:r>
              <a:rPr lang="en-US" sz="1600" dirty="0">
                <a:solidFill>
                  <a:srgbClr val="0070C0"/>
                </a:solidFill>
                <a:latin typeface="Tahoma"/>
                <a:ea typeface="Tahoma"/>
              </a:rPr>
              <a:t>Talend is used with Big Data</a:t>
            </a:r>
          </a:p>
          <a:p>
            <a:pPr>
              <a:lnSpc>
                <a:spcPct val="150000"/>
              </a:lnSpc>
              <a:buFont typeface="Symbol"/>
              <a:buChar char="®"/>
            </a:pPr>
            <a:r>
              <a:rPr lang="en-US" sz="1600" dirty="0">
                <a:solidFill>
                  <a:srgbClr val="0070C0"/>
                </a:solidFill>
                <a:latin typeface="Tahoma"/>
                <a:ea typeface="Tahoma"/>
              </a:rPr>
              <a:t> Learn Big Data not in months but in </a:t>
            </a:r>
            <a:r>
              <a:rPr lang="en-US" sz="1600" dirty="0" smtClean="0">
                <a:solidFill>
                  <a:srgbClr val="0070C0"/>
                </a:solidFill>
                <a:latin typeface="Tahoma"/>
                <a:ea typeface="Tahoma"/>
              </a:rPr>
              <a:t>Minutes</a:t>
            </a:r>
          </a:p>
          <a:p>
            <a:pPr>
              <a:lnSpc>
                <a:spcPct val="150000"/>
              </a:lnSpc>
              <a:buFont typeface="Symbol"/>
              <a:buChar char="®"/>
            </a:pPr>
            <a:r>
              <a:rPr lang="en-US" sz="1600" dirty="0" smtClean="0">
                <a:solidFill>
                  <a:srgbClr val="0070C0"/>
                </a:solidFill>
                <a:latin typeface="Tahoma"/>
                <a:ea typeface="Tahoma"/>
              </a:rPr>
              <a:t> Find out why Talend is important for Data Enthusiasts</a:t>
            </a:r>
            <a:endParaRPr lang="en-US" sz="1600" dirty="0">
              <a:solidFill>
                <a:srgbClr val="0070C0"/>
              </a:solidFill>
              <a:latin typeface="Tahoma"/>
              <a:ea typeface="Tahoma"/>
            </a:endParaRPr>
          </a:p>
          <a:p>
            <a:pPr>
              <a:lnSpc>
                <a:spcPct val="150000"/>
              </a:lnSpc>
              <a:buFont typeface="Symbol"/>
              <a:buChar char="®"/>
            </a:pPr>
            <a:r>
              <a:rPr lang="en-US" sz="1600" dirty="0">
                <a:solidFill>
                  <a:srgbClr val="0070C0"/>
                </a:solidFill>
                <a:latin typeface="Tahoma"/>
                <a:ea typeface="Tahoma"/>
              </a:rPr>
              <a:t> </a:t>
            </a:r>
            <a:r>
              <a:rPr lang="en-US" sz="1600" dirty="0" smtClean="0">
                <a:solidFill>
                  <a:srgbClr val="0070C0"/>
                </a:solidFill>
                <a:latin typeface="Tahoma"/>
                <a:ea typeface="Tahoma"/>
              </a:rPr>
              <a:t>Understand the Use </a:t>
            </a:r>
            <a:r>
              <a:rPr lang="en-US" sz="1600" dirty="0">
                <a:solidFill>
                  <a:srgbClr val="0070C0"/>
                </a:solidFill>
                <a:latin typeface="Tahoma"/>
                <a:ea typeface="Tahoma"/>
              </a:rPr>
              <a:t>Case – Banking Industry</a:t>
            </a:r>
          </a:p>
          <a:p>
            <a:pPr>
              <a:lnSpc>
                <a:spcPct val="150000"/>
              </a:lnSpc>
              <a:buFont typeface="Symbol"/>
              <a:buChar char="®"/>
            </a:pPr>
            <a:r>
              <a:rPr lang="en-US" sz="1600" dirty="0">
                <a:solidFill>
                  <a:srgbClr val="0070C0"/>
                </a:solidFill>
                <a:latin typeface="Tahoma"/>
                <a:ea typeface="Tahoma"/>
              </a:rPr>
              <a:t> Implement a Talend job with Hadoop</a:t>
            </a:r>
            <a:r>
              <a:rPr lang="en-US" sz="1200" dirty="0">
                <a:solidFill>
                  <a:srgbClr val="262626"/>
                </a:solidFill>
              </a:rPr>
              <a:t/>
            </a:r>
            <a:br>
              <a:rPr lang="en-US" sz="1200" dirty="0">
                <a:solidFill>
                  <a:srgbClr val="262626"/>
                </a:solidFill>
              </a:rPr>
            </a:br>
            <a:r>
              <a:rPr lang="en-US" sz="1200" dirty="0">
                <a:solidFill>
                  <a:srgbClr val="262626"/>
                </a:solidFill>
              </a:rPr>
              <a:t/>
            </a:r>
            <a:br>
              <a:rPr lang="en-US" sz="1200" dirty="0">
                <a:solidFill>
                  <a:srgbClr val="262626"/>
                </a:solidFill>
              </a:rPr>
            </a:br>
            <a:endPar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67544" y="787561"/>
            <a:ext cx="4819717" cy="369332"/>
          </a:xfrm>
          <a:prstGeom prst="rect">
            <a:avLst/>
          </a:prstGeom>
          <a:noFill/>
        </p:spPr>
        <p:txBody>
          <a:bodyPr wrap="none" rtlCol="0">
            <a:spAutoFit/>
          </a:bodyPr>
          <a:lstStyle/>
          <a:p>
            <a:pPr defTabSz="685800"/>
            <a:r>
              <a:rPr lang="en-US" dirty="0">
                <a:solidFill>
                  <a:srgbClr val="262626"/>
                </a:solidFill>
                <a:latin typeface="Tahoma" panose="020B0604030504040204" pitchFamily="34" charset="0"/>
                <a:ea typeface="Tahoma" panose="020B0604030504040204" pitchFamily="34" charset="0"/>
                <a:cs typeface="Tahoma" panose="020B0604030504040204" pitchFamily="34" charset="0"/>
              </a:rPr>
              <a:t>At the end of this session, you will be able </a:t>
            </a:r>
            <a:r>
              <a:rPr lang="en-US" dirty="0" smtClean="0">
                <a:solidFill>
                  <a:srgbClr val="262626"/>
                </a:solidFill>
                <a:latin typeface="Tahoma" panose="020B0604030504040204" pitchFamily="34" charset="0"/>
                <a:ea typeface="Tahoma" panose="020B0604030504040204" pitchFamily="34" charset="0"/>
                <a:cs typeface="Tahoma" panose="020B0604030504040204" pitchFamily="34" charset="0"/>
              </a:rPr>
              <a:t>to</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25997" y="200239"/>
            <a:ext cx="4635501" cy="492443"/>
          </a:xfrm>
          <a:prstGeom prst="rect">
            <a:avLst/>
          </a:prstGeom>
          <a:noFill/>
        </p:spPr>
        <p:txBody>
          <a:bodyPr wrap="square" rtlCol="0">
            <a:spAutoFit/>
          </a:bodyPr>
          <a:lstStyle/>
          <a:p>
            <a:pPr defTabSz="685766"/>
            <a:r>
              <a:rPr lang="en-IN" sz="2600" dirty="0">
                <a:solidFill>
                  <a:srgbClr val="262626"/>
                </a:solidFill>
              </a:rPr>
              <a:t>Objectives</a:t>
            </a:r>
          </a:p>
        </p:txBody>
      </p:sp>
    </p:spTree>
    <p:extLst>
      <p:ext uri="{BB962C8B-B14F-4D97-AF65-F5344CB8AC3E}">
        <p14:creationId xmlns:p14="http://schemas.microsoft.com/office/powerpoint/2010/main" val="2512541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5" y="730788"/>
            <a:ext cx="5404464" cy="1477328"/>
          </a:xfrm>
          <a:prstGeom prst="rect">
            <a:avLst/>
          </a:prstGeom>
        </p:spPr>
        <p:txBody>
          <a:bodyPr wrap="square">
            <a:spAutoFit/>
          </a:bodyPr>
          <a:lstStyle/>
          <a:p>
            <a:pPr marL="285750" indent="-285750">
              <a:lnSpc>
                <a:spcPct val="150000"/>
              </a:lnSpc>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Our use case setup is using the below :</a:t>
            </a:r>
          </a:p>
          <a:p>
            <a:pPr marL="742950" lvl="1" indent="-285750">
              <a:lnSpc>
                <a:spcPct val="150000"/>
              </a:lnSpc>
              <a:buFont typeface="Tahoma" panose="020B0604030504040204" pitchFamily="34" charset="0"/>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Hortonworks Sandbox 1.3</a:t>
            </a:r>
          </a:p>
          <a:p>
            <a:pPr marL="742950" lvl="1" indent="-285750">
              <a:lnSpc>
                <a:spcPct val="150000"/>
              </a:lnSpc>
              <a:buFont typeface="Tahoma" panose="020B0604030504040204" pitchFamily="34" charset="0"/>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Talend Open Studio for Big Data 5.5</a:t>
            </a:r>
          </a:p>
          <a:p>
            <a:pPr marL="742950" lvl="1" indent="-285750">
              <a:lnSpc>
                <a:spcPct val="150000"/>
              </a:lnSpc>
              <a:buFont typeface="Tahoma" panose="020B0604030504040204" pitchFamily="34" charset="0"/>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Windows 7 (64 Bit OS)</a:t>
            </a:r>
          </a:p>
          <a:p>
            <a:pPr marL="742950" lvl="1" indent="-285750">
              <a:lnSpc>
                <a:spcPct val="150000"/>
              </a:lnSpc>
              <a:buFont typeface="Tahoma" panose="020B0604030504040204" pitchFamily="34" charset="0"/>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Machine : 4GB RAM , i3 processor</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47477" y="145918"/>
            <a:ext cx="6040872" cy="492443"/>
          </a:xfrm>
          <a:prstGeom prst="rect">
            <a:avLst/>
          </a:prstGeom>
          <a:noFill/>
        </p:spPr>
        <p:txBody>
          <a:bodyPr wrap="square" rtlCol="0">
            <a:spAutoFit/>
          </a:bodyPr>
          <a:lstStyle/>
          <a:p>
            <a:pPr>
              <a:lnSpc>
                <a:spcPct val="100000"/>
              </a:lnSpc>
            </a:pPr>
            <a:r>
              <a:rPr lang="en-US" sz="2600" dirty="0">
                <a:solidFill>
                  <a:srgbClr val="262626"/>
                </a:solidFill>
                <a:ea typeface="DejaVu Sans"/>
              </a:rPr>
              <a:t>Environment Setup</a:t>
            </a:r>
          </a:p>
        </p:txBody>
      </p:sp>
    </p:spTree>
    <p:extLst>
      <p:ext uri="{BB962C8B-B14F-4D97-AF65-F5344CB8AC3E}">
        <p14:creationId xmlns:p14="http://schemas.microsoft.com/office/powerpoint/2010/main" val="300370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7477" y="145918"/>
            <a:ext cx="6040872" cy="492443"/>
          </a:xfrm>
          <a:prstGeom prst="rect">
            <a:avLst/>
          </a:prstGeom>
          <a:noFill/>
        </p:spPr>
        <p:txBody>
          <a:bodyPr wrap="square" rtlCol="0">
            <a:spAutoFit/>
          </a:bodyPr>
          <a:lstStyle/>
          <a:p>
            <a:pPr>
              <a:lnSpc>
                <a:spcPct val="100000"/>
              </a:lnSpc>
            </a:pPr>
            <a:r>
              <a:rPr lang="en-US" sz="2600" dirty="0">
                <a:solidFill>
                  <a:srgbClr val="262626"/>
                </a:solidFill>
                <a:ea typeface="DejaVu Sans"/>
              </a:rPr>
              <a:t>Use-case Snapshot</a:t>
            </a:r>
          </a:p>
        </p:txBody>
      </p:sp>
      <p:sp>
        <p:nvSpPr>
          <p:cNvPr id="11" name="TextBox 10"/>
          <p:cNvSpPr txBox="1"/>
          <p:nvPr/>
        </p:nvSpPr>
        <p:spPr>
          <a:xfrm>
            <a:off x="768485" y="749020"/>
            <a:ext cx="7597302" cy="369332"/>
          </a:xfrm>
          <a:prstGeom prst="rect">
            <a:avLst/>
          </a:prstGeom>
          <a:noFill/>
        </p:spPr>
        <p:txBody>
          <a:bodyPr wrap="square" rtlCol="0">
            <a:spAutoFit/>
          </a:bodyPr>
          <a:lstStyle/>
          <a:p>
            <a:r>
              <a:rPr lang="en-US" dirty="0" smtClean="0"/>
              <a:t>Combination of Integration , HDFS , Pig and BI Graphs … yes its true.</a:t>
            </a:r>
            <a:endParaRPr lang="en-US" dirty="0"/>
          </a:p>
        </p:txBody>
      </p:sp>
      <p:pic>
        <p:nvPicPr>
          <p:cNvPr id="1026" name="Picture 2"/>
          <p:cNvPicPr>
            <a:picLocks noChangeAspect="1" noChangeArrowheads="1"/>
          </p:cNvPicPr>
          <p:nvPr/>
        </p:nvPicPr>
        <p:blipFill>
          <a:blip r:embed="rId3"/>
          <a:srcRect/>
          <a:stretch>
            <a:fillRect/>
          </a:stretch>
        </p:blipFill>
        <p:spPr bwMode="auto">
          <a:xfrm>
            <a:off x="289493" y="1174749"/>
            <a:ext cx="4146312" cy="14931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190821" y="1211917"/>
            <a:ext cx="3204149" cy="1396513"/>
          </a:xfrm>
          <a:prstGeom prst="rect">
            <a:avLst/>
          </a:prstGeom>
          <a:noFill/>
          <a:ln w="9525">
            <a:noFill/>
            <a:miter lim="800000"/>
            <a:headEnd/>
            <a:tailEnd/>
          </a:ln>
          <a:effectLst/>
        </p:spPr>
      </p:pic>
      <p:sp>
        <p:nvSpPr>
          <p:cNvPr id="12" name="Right Arrow 11"/>
          <p:cNvSpPr/>
          <p:nvPr/>
        </p:nvSpPr>
        <p:spPr>
          <a:xfrm>
            <a:off x="4484451" y="1731523"/>
            <a:ext cx="573932" cy="515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5"/>
          <a:srcRect/>
          <a:stretch>
            <a:fillRect/>
          </a:stretch>
        </p:blipFill>
        <p:spPr bwMode="auto">
          <a:xfrm>
            <a:off x="5341499" y="3198589"/>
            <a:ext cx="3160476" cy="1322240"/>
          </a:xfrm>
          <a:prstGeom prst="rect">
            <a:avLst/>
          </a:prstGeom>
          <a:noFill/>
          <a:ln w="9525">
            <a:noFill/>
            <a:miter lim="800000"/>
            <a:headEnd/>
            <a:tailEnd/>
          </a:ln>
          <a:effectLst/>
        </p:spPr>
      </p:pic>
      <p:sp>
        <p:nvSpPr>
          <p:cNvPr id="14" name="Down Arrow 13"/>
          <p:cNvSpPr/>
          <p:nvPr/>
        </p:nvSpPr>
        <p:spPr>
          <a:xfrm>
            <a:off x="6410528" y="2684834"/>
            <a:ext cx="457200" cy="437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6"/>
          <a:srcRect/>
          <a:stretch>
            <a:fillRect/>
          </a:stretch>
        </p:blipFill>
        <p:spPr bwMode="auto">
          <a:xfrm>
            <a:off x="1938858" y="2898841"/>
            <a:ext cx="2409420" cy="1878856"/>
          </a:xfrm>
          <a:prstGeom prst="rect">
            <a:avLst/>
          </a:prstGeom>
          <a:noFill/>
          <a:ln w="9525">
            <a:noFill/>
            <a:miter lim="800000"/>
            <a:headEnd/>
            <a:tailEnd/>
          </a:ln>
          <a:effectLst/>
        </p:spPr>
      </p:pic>
      <p:sp>
        <p:nvSpPr>
          <p:cNvPr id="16" name="Right Arrow 15"/>
          <p:cNvSpPr/>
          <p:nvPr/>
        </p:nvSpPr>
        <p:spPr>
          <a:xfrm rot="10800000">
            <a:off x="4520119" y="3537626"/>
            <a:ext cx="573932" cy="515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297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7" y="145918"/>
            <a:ext cx="7014686" cy="492443"/>
          </a:xfrm>
          <a:prstGeom prst="rect">
            <a:avLst/>
          </a:prstGeom>
          <a:noFill/>
        </p:spPr>
        <p:txBody>
          <a:bodyPr wrap="square" rtlCol="0">
            <a:spAutoFit/>
          </a:bodyPr>
          <a:lstStyle/>
          <a:p>
            <a:pPr>
              <a:lnSpc>
                <a:spcPct val="100000"/>
              </a:lnSpc>
            </a:pPr>
            <a:r>
              <a:rPr lang="en-US" sz="2600" dirty="0" smtClean="0">
                <a:solidFill>
                  <a:srgbClr val="262626"/>
                </a:solidFill>
              </a:rPr>
              <a:t>Salary Trend</a:t>
            </a:r>
            <a:endParaRPr lang="en-US" sz="2800" dirty="0"/>
          </a:p>
        </p:txBody>
      </p:sp>
      <p:pic>
        <p:nvPicPr>
          <p:cNvPr id="4" name="Picture 3"/>
          <p:cNvPicPr>
            <a:picLocks noChangeAspect="1"/>
          </p:cNvPicPr>
          <p:nvPr/>
        </p:nvPicPr>
        <p:blipFill>
          <a:blip r:embed="rId2"/>
          <a:stretch>
            <a:fillRect/>
          </a:stretch>
        </p:blipFill>
        <p:spPr>
          <a:xfrm>
            <a:off x="962097" y="857250"/>
            <a:ext cx="7200627" cy="3755847"/>
          </a:xfrm>
          <a:prstGeom prst="rect">
            <a:avLst/>
          </a:prstGeom>
        </p:spPr>
      </p:pic>
    </p:spTree>
    <p:extLst>
      <p:ext uri="{BB962C8B-B14F-4D97-AF65-F5344CB8AC3E}">
        <p14:creationId xmlns:p14="http://schemas.microsoft.com/office/powerpoint/2010/main" val="1204157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7" y="145918"/>
            <a:ext cx="7014686" cy="492443"/>
          </a:xfrm>
          <a:prstGeom prst="rect">
            <a:avLst/>
          </a:prstGeom>
          <a:noFill/>
        </p:spPr>
        <p:txBody>
          <a:bodyPr wrap="square" rtlCol="0">
            <a:spAutoFit/>
          </a:bodyPr>
          <a:lstStyle/>
          <a:p>
            <a:pPr>
              <a:lnSpc>
                <a:spcPct val="100000"/>
              </a:lnSpc>
            </a:pPr>
            <a:r>
              <a:rPr lang="en-US" sz="2600" dirty="0" smtClean="0">
                <a:solidFill>
                  <a:srgbClr val="262626"/>
                </a:solidFill>
                <a:ea typeface="DejaVu Sans"/>
              </a:rPr>
              <a:t>References</a:t>
            </a:r>
            <a:endParaRPr lang="en-US" sz="2800" dirty="0"/>
          </a:p>
        </p:txBody>
      </p:sp>
      <p:sp>
        <p:nvSpPr>
          <p:cNvPr id="3" name="TextBox 2"/>
          <p:cNvSpPr txBox="1"/>
          <p:nvPr/>
        </p:nvSpPr>
        <p:spPr>
          <a:xfrm>
            <a:off x="467543" y="787561"/>
            <a:ext cx="8283167" cy="1384995"/>
          </a:xfrm>
          <a:prstGeom prst="rect">
            <a:avLst/>
          </a:prstGeom>
          <a:noFill/>
        </p:spPr>
        <p:txBody>
          <a:bodyPr wrap="square" rtlCol="0">
            <a:spAutoFit/>
          </a:bodyPr>
          <a:lstStyle/>
          <a:p>
            <a:pPr marL="171450" indent="-171450">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hlinkClick r:id="rId2"/>
              </a:rPr>
              <a:t>https://</a:t>
            </a: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hlinkClick r:id="rId2"/>
              </a:rPr>
              <a:t>www.talend.com/resource/hadoop-applications.html</a:t>
            </a: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p>
          <a:p>
            <a:pPr marL="171450" indent="-171450">
              <a:buFont typeface="Symbol" panose="05050102010706020507" pitchFamily="18" charset="2"/>
              <a:buChar char="®"/>
            </a:pPr>
            <a:endPar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hlinkClick r:id="rId3"/>
              </a:rPr>
              <a:t>http://www.edureka.co/blog/big-data-and-etl-are-family</a:t>
            </a:r>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hlinkClick r:id="rId3"/>
              </a:rPr>
              <a:t>/</a:t>
            </a:r>
            <a:endPar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US" sz="1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p>
          <a:p>
            <a:r>
              <a:rPr lang="en-US" sz="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IN"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1">
              <a:buFont typeface="Tahoma"/>
              <a:buChar char="»"/>
            </a:pP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5017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4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027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5" y="745584"/>
            <a:ext cx="7986418" cy="608693"/>
          </a:xfrm>
          <a:prstGeom prst="rect">
            <a:avLst/>
          </a:prstGeom>
          <a:noFill/>
        </p:spPr>
        <p:txBody>
          <a:bodyPr wrap="square" rtlCol="0">
            <a:spAutoFit/>
          </a:bodyPr>
          <a:lstStyle/>
          <a:p>
            <a:pPr marL="171450" indent="-171450">
              <a:lnSpc>
                <a:spcPct val="150000"/>
              </a:lnSpc>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A Graphical Abstraction Layer on top of Hadoop Applications – this makes life so much easy in the Big Data buzz </a:t>
            </a:r>
            <a:r>
              <a:rPr lang="en-US" sz="1200" dirty="0" smtClean="0">
                <a:latin typeface="Tahoma" panose="020B0604030504040204" pitchFamily="34" charset="0"/>
                <a:ea typeface="Tahoma" panose="020B0604030504040204" pitchFamily="34" charset="0"/>
                <a:cs typeface="Tahoma" panose="020B0604030504040204" pitchFamily="34" charset="0"/>
              </a:rPr>
              <a:t>world</a:t>
            </a:r>
            <a:endParaRPr lang="en-US"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447477" y="145918"/>
            <a:ext cx="4635501" cy="492443"/>
          </a:xfrm>
          <a:prstGeom prst="rect">
            <a:avLst/>
          </a:prstGeom>
          <a:noFill/>
        </p:spPr>
        <p:txBody>
          <a:bodyPr wrap="square" rtlCol="0">
            <a:spAutoFit/>
          </a:bodyPr>
          <a:lstStyle/>
          <a:p>
            <a:pPr>
              <a:lnSpc>
                <a:spcPct val="100000"/>
              </a:lnSpc>
            </a:pPr>
            <a:r>
              <a:rPr lang="en-IN" sz="2600" dirty="0" smtClean="0">
                <a:solidFill>
                  <a:srgbClr val="262626"/>
                </a:solidFill>
                <a:ea typeface="DejaVu Sans"/>
              </a:rPr>
              <a:t>ETL with Big Data</a:t>
            </a:r>
            <a:endParaRPr lang="en-IN" sz="28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0250" y="2015498"/>
            <a:ext cx="2403373" cy="2403373"/>
          </a:xfrm>
          <a:prstGeom prst="rect">
            <a:avLst/>
          </a:prstGeom>
        </p:spPr>
      </p:pic>
      <p:sp>
        <p:nvSpPr>
          <p:cNvPr id="2" name="Rectangle 1"/>
          <p:cNvSpPr/>
          <p:nvPr/>
        </p:nvSpPr>
        <p:spPr>
          <a:xfrm>
            <a:off x="727953" y="2894848"/>
            <a:ext cx="5496128" cy="923330"/>
          </a:xfrm>
          <a:prstGeom prst="rect">
            <a:avLst/>
          </a:prstGeom>
          <a:ln>
            <a:solidFill>
              <a:srgbClr val="0070C0"/>
            </a:solidFill>
          </a:ln>
        </p:spPr>
        <p:txBody>
          <a:bodyPr wrap="square">
            <a:spAutoFit/>
          </a:bodyPr>
          <a:lstStyle/>
          <a:p>
            <a:pPr marL="171450"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What no one seems to question in response to these sorts of comments is the naive assumptions these statements are based </a:t>
            </a:r>
            <a:r>
              <a:rPr lang="en-US" sz="1200" dirty="0" smtClean="0">
                <a:latin typeface="Tahoma" panose="020B0604030504040204" pitchFamily="34" charset="0"/>
                <a:ea typeface="Tahoma" panose="020B0604030504040204" pitchFamily="34" charset="0"/>
                <a:cs typeface="Tahoma" panose="020B0604030504040204" pitchFamily="34" charset="0"/>
              </a:rPr>
              <a:t>on !!</a:t>
            </a:r>
          </a:p>
          <a:p>
            <a:pPr marL="171450" indent="-171450">
              <a:lnSpc>
                <a:spcPct val="150000"/>
              </a:lnSpc>
              <a:buFont typeface="Tahoma" panose="020B060403050404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Is </a:t>
            </a:r>
            <a:r>
              <a:rPr lang="en-US" sz="1200" dirty="0">
                <a:latin typeface="Tahoma" panose="020B0604030504040204" pitchFamily="34" charset="0"/>
                <a:ea typeface="Tahoma" panose="020B0604030504040204" pitchFamily="34" charset="0"/>
                <a:cs typeface="Tahoma" panose="020B0604030504040204" pitchFamily="34" charset="0"/>
              </a:rPr>
              <a:t>it realistic for most companies to move all of their data into Hadoop</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ular Callout 2"/>
          <p:cNvSpPr/>
          <p:nvPr/>
        </p:nvSpPr>
        <p:spPr>
          <a:xfrm>
            <a:off x="727953" y="2210660"/>
            <a:ext cx="5818762" cy="381803"/>
          </a:xfrm>
          <a:prstGeom prst="wedgeRectCallout">
            <a:avLst>
              <a:gd name="adj1" fmla="val 55534"/>
              <a:gd name="adj2" fmla="val 44419"/>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The typical assertion is that "Hadoop eliminates the need for </a:t>
            </a:r>
            <a:r>
              <a:rPr lang="en-US" sz="1200"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ETL”….</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Seriously ?</a:t>
            </a:r>
          </a:p>
        </p:txBody>
      </p:sp>
    </p:spTree>
    <p:extLst>
      <p:ext uri="{BB962C8B-B14F-4D97-AF65-F5344CB8AC3E}">
        <p14:creationId xmlns:p14="http://schemas.microsoft.com/office/powerpoint/2010/main" val="86399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477" y="145918"/>
            <a:ext cx="4635501" cy="492443"/>
          </a:xfrm>
          <a:prstGeom prst="rect">
            <a:avLst/>
          </a:prstGeom>
          <a:noFill/>
        </p:spPr>
        <p:txBody>
          <a:bodyPr wrap="square" rtlCol="0">
            <a:spAutoFit/>
          </a:bodyPr>
          <a:lstStyle/>
          <a:p>
            <a:pPr>
              <a:lnSpc>
                <a:spcPct val="100000"/>
              </a:lnSpc>
            </a:pPr>
            <a:r>
              <a:rPr lang="en-IN" sz="2600" dirty="0" smtClean="0">
                <a:solidFill>
                  <a:srgbClr val="262626"/>
                </a:solidFill>
                <a:ea typeface="DejaVu Sans"/>
              </a:rPr>
              <a:t>ETL with Big Data</a:t>
            </a:r>
            <a:endParaRPr lang="en-IN" sz="2800" dirty="0"/>
          </a:p>
        </p:txBody>
      </p:sp>
      <p:grpSp>
        <p:nvGrpSpPr>
          <p:cNvPr id="46" name="Group 45"/>
          <p:cNvGrpSpPr/>
          <p:nvPr/>
        </p:nvGrpSpPr>
        <p:grpSpPr>
          <a:xfrm>
            <a:off x="749158" y="1232897"/>
            <a:ext cx="7632221" cy="3184990"/>
            <a:chOff x="533400" y="1253445"/>
            <a:chExt cx="7632221" cy="3184990"/>
          </a:xfrm>
        </p:grpSpPr>
        <p:sp>
          <p:nvSpPr>
            <p:cNvPr id="18" name="Rectangle 17"/>
            <p:cNvSpPr/>
            <p:nvPr/>
          </p:nvSpPr>
          <p:spPr>
            <a:xfrm>
              <a:off x="5631809" y="1253445"/>
              <a:ext cx="2533812" cy="3184989"/>
            </a:xfrm>
            <a:prstGeom prst="rect">
              <a:avLst/>
            </a:prstGeom>
            <a:solidFill>
              <a:schemeClr val="tx1">
                <a:lumMod val="10000"/>
                <a:lumOff val="90000"/>
              </a:schemeClr>
            </a:solid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33400" y="1253446"/>
              <a:ext cx="1808252" cy="3184989"/>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p:cNvSpPr/>
            <p:nvPr/>
          </p:nvSpPr>
          <p:spPr>
            <a:xfrm>
              <a:off x="831350" y="1643864"/>
              <a:ext cx="1138953" cy="798818"/>
            </a:xfrm>
            <a:prstGeom prst="flowChartMagneticDisk">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endParaRPr lang="en-US" sz="1350" kern="0">
                <a:solidFill>
                  <a:prstClr val="black"/>
                </a:solidFill>
                <a:latin typeface="Calibri"/>
              </a:endParaRPr>
            </a:p>
          </p:txBody>
        </p:sp>
        <p:sp>
          <p:nvSpPr>
            <p:cNvPr id="6" name="Flowchart: Magnetic Disk 5"/>
            <p:cNvSpPr/>
            <p:nvPr/>
          </p:nvSpPr>
          <p:spPr>
            <a:xfrm>
              <a:off x="831350" y="2513314"/>
              <a:ext cx="1138953" cy="798818"/>
            </a:xfrm>
            <a:prstGeom prst="flowChartMagneticDisk">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endParaRPr lang="en-US" sz="1350" kern="0">
                <a:solidFill>
                  <a:prstClr val="black"/>
                </a:solidFill>
                <a:latin typeface="Calibri"/>
              </a:endParaRPr>
            </a:p>
          </p:txBody>
        </p:sp>
        <p:sp>
          <p:nvSpPr>
            <p:cNvPr id="7" name="Flowchart: Magnetic Disk 6"/>
            <p:cNvSpPr/>
            <p:nvPr/>
          </p:nvSpPr>
          <p:spPr>
            <a:xfrm>
              <a:off x="831350" y="3382764"/>
              <a:ext cx="1138953" cy="798818"/>
            </a:xfrm>
            <a:prstGeom prst="flowChartMagneticDisk">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endParaRPr lang="en-US" sz="1350" kern="0">
                <a:solidFill>
                  <a:prstClr val="black"/>
                </a:solidFill>
                <a:latin typeface="Calibri"/>
              </a:endParaRPr>
            </a:p>
          </p:txBody>
        </p:sp>
        <p:sp>
          <p:nvSpPr>
            <p:cNvPr id="8" name="TextBox 7"/>
            <p:cNvSpPr txBox="1"/>
            <p:nvPr/>
          </p:nvSpPr>
          <p:spPr>
            <a:xfrm>
              <a:off x="1020875" y="1938031"/>
              <a:ext cx="792205" cy="461665"/>
            </a:xfrm>
            <a:prstGeom prst="rect">
              <a:avLst/>
            </a:prstGeom>
            <a:noFill/>
          </p:spPr>
          <p:txBody>
            <a:bodyPr wrap="none" rtlCol="0">
              <a:spAutoFit/>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Machine </a:t>
              </a:r>
            </a:p>
            <a:p>
              <a:pPr algn="ctr"/>
              <a:r>
                <a:rPr lang="en-US" sz="1200" dirty="0" smtClean="0">
                  <a:latin typeface="Tahoma" panose="020B0604030504040204" pitchFamily="34" charset="0"/>
                  <a:ea typeface="Tahoma" panose="020B0604030504040204" pitchFamily="34" charset="0"/>
                  <a:cs typeface="Tahoma" panose="020B0604030504040204" pitchFamily="34" charset="0"/>
                </a:rPr>
                <a:t>Data</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836469" y="2809103"/>
              <a:ext cx="1119922" cy="461665"/>
            </a:xfrm>
            <a:prstGeom prst="rect">
              <a:avLst/>
            </a:prstGeom>
            <a:noFill/>
          </p:spPr>
          <p:txBody>
            <a:bodyPr wrap="none" rtlCol="0">
              <a:spAutoFit/>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Transactional </a:t>
              </a:r>
            </a:p>
            <a:p>
              <a:pPr algn="ctr"/>
              <a:r>
                <a:rPr lang="en-US" sz="1200" dirty="0" smtClean="0">
                  <a:latin typeface="Tahoma" panose="020B0604030504040204" pitchFamily="34" charset="0"/>
                  <a:ea typeface="Tahoma" panose="020B0604030504040204" pitchFamily="34" charset="0"/>
                  <a:cs typeface="Tahoma" panose="020B0604030504040204" pitchFamily="34" charset="0"/>
                </a:rPr>
                <a:t>Data</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813016" y="3686110"/>
              <a:ext cx="1153649" cy="461665"/>
            </a:xfrm>
            <a:prstGeom prst="rect">
              <a:avLst/>
            </a:prstGeom>
            <a:noFill/>
          </p:spPr>
          <p:txBody>
            <a:bodyPr wrap="none" rtlCol="0">
              <a:spAutoFit/>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Business Apps</a:t>
              </a:r>
            </a:p>
            <a:p>
              <a:pPr algn="ctr"/>
              <a:r>
                <a:rPr lang="en-US" sz="1200" dirty="0" smtClean="0">
                  <a:latin typeface="Tahoma" panose="020B0604030504040204" pitchFamily="34" charset="0"/>
                  <a:ea typeface="Tahoma" panose="020B0604030504040204" pitchFamily="34" charset="0"/>
                  <a:cs typeface="Tahoma" panose="020B0604030504040204" pitchFamily="34" charset="0"/>
                </a:rPr>
                <a:t> Data</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2991350" y="1253445"/>
              <a:ext cx="1808252" cy="3184989"/>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flume.apache.org/_static/flum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13" y="1485073"/>
              <a:ext cx="1303481" cy="1303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qoop.apache.org/images/sqo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13" y="3157904"/>
              <a:ext cx="1438275" cy="438151"/>
            </a:xfrm>
            <a:prstGeom prst="rect">
              <a:avLst/>
            </a:prstGeom>
          </p:spPr>
          <p:style>
            <a:lnRef idx="1">
              <a:schemeClr val="accent6"/>
            </a:lnRef>
            <a:fillRef idx="2">
              <a:schemeClr val="accent6"/>
            </a:fillRef>
            <a:effectRef idx="1">
              <a:schemeClr val="accent6"/>
            </a:effectRef>
            <a:fontRef idx="minor">
              <a:schemeClr val="dk1"/>
            </a:fontRef>
          </p:style>
        </p:pic>
        <p:grpSp>
          <p:nvGrpSpPr>
            <p:cNvPr id="44" name="Group 43"/>
            <p:cNvGrpSpPr/>
            <p:nvPr/>
          </p:nvGrpSpPr>
          <p:grpSpPr>
            <a:xfrm>
              <a:off x="5807865" y="2002549"/>
              <a:ext cx="2181700" cy="1360301"/>
              <a:chOff x="6544249" y="2616415"/>
              <a:chExt cx="2181700" cy="1360301"/>
            </a:xfrm>
          </p:grpSpPr>
          <p:grpSp>
            <p:nvGrpSpPr>
              <p:cNvPr id="36" name="Group 35"/>
              <p:cNvGrpSpPr/>
              <p:nvPr/>
            </p:nvGrpSpPr>
            <p:grpSpPr>
              <a:xfrm>
                <a:off x="6544249" y="2866596"/>
                <a:ext cx="955312" cy="1110120"/>
                <a:chOff x="6496557" y="2753474"/>
                <a:chExt cx="955312" cy="1110120"/>
              </a:xfrm>
            </p:grpSpPr>
            <p:cxnSp>
              <p:nvCxnSpPr>
                <p:cNvPr id="26" name="Straight Connector 25"/>
                <p:cNvCxnSpPr/>
                <p:nvPr/>
              </p:nvCxnSpPr>
              <p:spPr>
                <a:xfrm flipH="1">
                  <a:off x="6988916" y="3044782"/>
                  <a:ext cx="0" cy="56406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496557" y="2753474"/>
                  <a:ext cx="925906" cy="318497"/>
                  <a:chOff x="6512584" y="2579217"/>
                  <a:chExt cx="925906" cy="318497"/>
                </a:xfrm>
              </p:grpSpPr>
              <p:sp>
                <p:nvSpPr>
                  <p:cNvPr id="12" name="Rounded Rectangle 11"/>
                  <p:cNvSpPr/>
                  <p:nvPr/>
                </p:nvSpPr>
                <p:spPr>
                  <a:xfrm>
                    <a:off x="6512584" y="2579217"/>
                    <a:ext cx="925906" cy="31849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6769946" y="2605915"/>
                    <a:ext cx="437940" cy="276999"/>
                  </a:xfrm>
                  <a:prstGeom prst="rect">
                    <a:avLst/>
                  </a:prstGeom>
                  <a:noFill/>
                </p:spPr>
                <p:txBody>
                  <a:bodyPr wrap="non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ETL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23" name="Group 22"/>
                <p:cNvGrpSpPr/>
                <p:nvPr/>
              </p:nvGrpSpPr>
              <p:grpSpPr>
                <a:xfrm>
                  <a:off x="6525963" y="3545097"/>
                  <a:ext cx="925906" cy="318497"/>
                  <a:chOff x="6512584" y="3572189"/>
                  <a:chExt cx="925906" cy="318497"/>
                </a:xfrm>
              </p:grpSpPr>
              <p:sp>
                <p:nvSpPr>
                  <p:cNvPr id="20" name="Rounded Rectangle 19"/>
                  <p:cNvSpPr/>
                  <p:nvPr/>
                </p:nvSpPr>
                <p:spPr>
                  <a:xfrm>
                    <a:off x="6512584" y="3572189"/>
                    <a:ext cx="925906" cy="31849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TextBox 23"/>
                  <p:cNvSpPr txBox="1"/>
                  <p:nvPr/>
                </p:nvSpPr>
                <p:spPr>
                  <a:xfrm>
                    <a:off x="6580439" y="3597470"/>
                    <a:ext cx="816955" cy="276999"/>
                  </a:xfrm>
                  <a:prstGeom prst="rect">
                    <a:avLst/>
                  </a:prstGeom>
                  <a:noFill/>
                </p:spPr>
                <p:txBody>
                  <a:bodyPr wrap="non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Workflow</a:t>
                    </a: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5" name="Group 34"/>
              <p:cNvGrpSpPr/>
              <p:nvPr/>
            </p:nvGrpSpPr>
            <p:grpSpPr>
              <a:xfrm>
                <a:off x="7650452" y="2616415"/>
                <a:ext cx="1075497" cy="1267610"/>
                <a:chOff x="6451167" y="1202332"/>
                <a:chExt cx="1075497" cy="1267610"/>
              </a:xfrm>
            </p:grpSpPr>
            <p:sp>
              <p:nvSpPr>
                <p:cNvPr id="33" name="Flowchart: Magnetic Disk 32"/>
                <p:cNvSpPr/>
                <p:nvPr/>
              </p:nvSpPr>
              <p:spPr>
                <a:xfrm>
                  <a:off x="6451167" y="1515854"/>
                  <a:ext cx="1075497" cy="95408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32" name="Picture 8" descr="http://hadooptutorials.co.in/img/logo-elephant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0529" y="1202332"/>
                  <a:ext cx="861635" cy="59461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6593818" y="1936286"/>
                  <a:ext cx="858825" cy="307777"/>
                </a:xfrm>
                <a:prstGeom prst="rect">
                  <a:avLst/>
                </a:prstGeom>
                <a:noFill/>
              </p:spPr>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Big Data</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grpSp>
        <p:cxnSp>
          <p:nvCxnSpPr>
            <p:cNvPr id="38" name="Straight Arrow Connector 37"/>
            <p:cNvCxnSpPr/>
            <p:nvPr/>
          </p:nvCxnSpPr>
          <p:spPr>
            <a:xfrm>
              <a:off x="1970303" y="2078395"/>
              <a:ext cx="1280160" cy="0"/>
            </a:xfrm>
            <a:prstGeom prst="straightConnector1">
              <a:avLst/>
            </a:prstGeom>
            <a:ln w="1905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028" idx="1"/>
            </p:cNvCxnSpPr>
            <p:nvPr/>
          </p:nvCxnSpPr>
          <p:spPr>
            <a:xfrm>
              <a:off x="1970303" y="2845939"/>
              <a:ext cx="1244510" cy="531041"/>
            </a:xfrm>
            <a:prstGeom prst="straightConnector1">
              <a:avLst/>
            </a:prstGeom>
            <a:ln w="1905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974194" y="3376979"/>
              <a:ext cx="1250893" cy="391919"/>
            </a:xfrm>
            <a:prstGeom prst="straightConnector1">
              <a:avLst/>
            </a:prstGeom>
            <a:ln w="1905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808849" y="2392732"/>
              <a:ext cx="822960" cy="0"/>
            </a:xfrm>
            <a:prstGeom prst="straightConnector1">
              <a:avLst/>
            </a:prstGeom>
            <a:ln w="1905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799602" y="3270159"/>
              <a:ext cx="822960" cy="0"/>
            </a:xfrm>
            <a:prstGeom prst="straightConnector1">
              <a:avLst/>
            </a:prstGeom>
            <a:ln w="1905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46037" y="1300136"/>
              <a:ext cx="1375826" cy="307777"/>
            </a:xfrm>
            <a:prstGeom prst="rect">
              <a:avLst/>
            </a:prstGeom>
            <a:noFill/>
          </p:spPr>
          <p:txBody>
            <a:bodyPr wrap="none" rtlCol="0">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Extra and Load</a:t>
              </a:r>
              <a:endPar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58324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33400" y="1768289"/>
          <a:ext cx="8260404" cy="1198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484012" y="2731156"/>
            <a:ext cx="1371600" cy="276999"/>
          </a:xfrm>
          <a:prstGeom prst="rect">
            <a:avLst/>
          </a:prstGeom>
          <a:noFill/>
        </p:spPr>
        <p:txBody>
          <a:bodyPr wrap="square" rtlCol="0">
            <a:spAutoFit/>
          </a:bodyPr>
          <a:lstStyle/>
          <a:p>
            <a:pPr algn="ctr"/>
            <a:r>
              <a:rPr lang="en-US" sz="1200"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Yes</a:t>
            </a:r>
            <a:endParaRPr lang="en-US" sz="1200" b="1"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243628" y="2731156"/>
            <a:ext cx="1371600" cy="276999"/>
          </a:xfrm>
          <a:prstGeom prst="rect">
            <a:avLst/>
          </a:prstGeom>
          <a:noFill/>
        </p:spPr>
        <p:txBody>
          <a:bodyPr wrap="square" rtlCol="0">
            <a:spAutoFit/>
          </a:bodyPr>
          <a:lstStyle/>
          <a:p>
            <a:pPr algn="ctr"/>
            <a:r>
              <a:rPr lang="en-US" sz="1200" b="1" dirty="0" smtClean="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No</a:t>
            </a:r>
            <a:endParaRPr lang="en-US" sz="1200" b="1"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7003244" y="2731156"/>
            <a:ext cx="1371600" cy="276999"/>
          </a:xfrm>
          <a:prstGeom prst="rect">
            <a:avLst/>
          </a:prstGeom>
          <a:noFill/>
        </p:spPr>
        <p:txBody>
          <a:bodyPr wrap="square" rtlCol="0">
            <a:spAutoFit/>
          </a:bodyPr>
          <a:lstStyle/>
          <a:p>
            <a:pPr algn="ctr"/>
            <a:r>
              <a:rPr lang="en-US" sz="1200" b="1"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Yes</a:t>
            </a:r>
            <a:endParaRPr lang="en-US" sz="1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299936" y="3314330"/>
            <a:ext cx="8579791" cy="369332"/>
          </a:xfrm>
          <a:prstGeom prst="rect">
            <a:avLst/>
          </a:prstGeom>
          <a:noFill/>
          <a:ln>
            <a:solidFill>
              <a:schemeClr val="accent6">
                <a:lumMod val="75000"/>
              </a:schemeClr>
            </a:solidFill>
          </a:ln>
        </p:spPr>
        <p:txBody>
          <a:bodyPr wrap="square" rtlCol="0">
            <a:spAutoFit/>
          </a:bodyPr>
          <a:lstStyle/>
          <a:p>
            <a:pPr>
              <a:lnSpc>
                <a:spcPct val="150000"/>
              </a:lnSpc>
            </a:pPr>
            <a:r>
              <a:rPr lang="en-US" sz="1200" dirty="0" smtClean="0">
                <a:latin typeface="Tahoma" panose="020B0604030504040204" pitchFamily="34" charset="0"/>
                <a:ea typeface="Tahoma" panose="020B0604030504040204" pitchFamily="34" charset="0"/>
                <a:cs typeface="Tahoma" panose="020B0604030504040204" pitchFamily="34" charset="0"/>
              </a:rPr>
              <a:t>The question isn't really that are we eliminating ETL, but where does ETL take place &amp; how are we changing its definition </a:t>
            </a:r>
          </a:p>
        </p:txBody>
      </p:sp>
      <p:sp>
        <p:nvSpPr>
          <p:cNvPr id="11" name="TextBox 10"/>
          <p:cNvSpPr txBox="1"/>
          <p:nvPr/>
        </p:nvSpPr>
        <p:spPr>
          <a:xfrm>
            <a:off x="447477" y="145918"/>
            <a:ext cx="4635501" cy="492443"/>
          </a:xfrm>
          <a:prstGeom prst="rect">
            <a:avLst/>
          </a:prstGeom>
          <a:noFill/>
        </p:spPr>
        <p:txBody>
          <a:bodyPr wrap="square" rtlCol="0">
            <a:spAutoFit/>
          </a:bodyPr>
          <a:lstStyle/>
          <a:p>
            <a:pPr>
              <a:lnSpc>
                <a:spcPct val="100000"/>
              </a:lnSpc>
            </a:pPr>
            <a:r>
              <a:rPr lang="en-IN" sz="2600" dirty="0" smtClean="0">
                <a:solidFill>
                  <a:srgbClr val="262626"/>
                </a:solidFill>
                <a:ea typeface="DejaVu Sans"/>
              </a:rPr>
              <a:t>ETL with Big Data (Contd.)</a:t>
            </a:r>
            <a:endParaRPr lang="en-IN" sz="2800" dirty="0"/>
          </a:p>
        </p:txBody>
      </p:sp>
    </p:spTree>
    <p:extLst>
      <p:ext uri="{BB962C8B-B14F-4D97-AF65-F5344CB8AC3E}">
        <p14:creationId xmlns:p14="http://schemas.microsoft.com/office/powerpoint/2010/main" val="372435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77" y="145918"/>
            <a:ext cx="4635501" cy="492443"/>
          </a:xfrm>
          <a:prstGeom prst="rect">
            <a:avLst/>
          </a:prstGeom>
          <a:noFill/>
        </p:spPr>
        <p:txBody>
          <a:bodyPr wrap="square" rtlCol="0">
            <a:spAutoFit/>
          </a:bodyPr>
          <a:lstStyle/>
          <a:p>
            <a:pPr>
              <a:lnSpc>
                <a:spcPct val="100000"/>
              </a:lnSpc>
            </a:pPr>
            <a:r>
              <a:rPr lang="en-IN" sz="2600" dirty="0" smtClean="0">
                <a:solidFill>
                  <a:srgbClr val="262626"/>
                </a:solidFill>
                <a:ea typeface="DejaVu Sans"/>
              </a:rPr>
              <a:t>Defining ETL</a:t>
            </a:r>
            <a:endParaRPr lang="en-IN" sz="2800" dirty="0"/>
          </a:p>
        </p:txBody>
      </p:sp>
      <p:graphicFrame>
        <p:nvGraphicFramePr>
          <p:cNvPr id="5" name="Diagram 4"/>
          <p:cNvGraphicFramePr/>
          <p:nvPr/>
        </p:nvGraphicFramePr>
        <p:xfrm>
          <a:off x="379378" y="1317962"/>
          <a:ext cx="7091464" cy="2573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828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3311" y="1012167"/>
            <a:ext cx="8065911" cy="276999"/>
          </a:xfrm>
          <a:prstGeom prst="rect">
            <a:avLst/>
          </a:prstGeom>
        </p:spPr>
        <p:txBody>
          <a:bodyPr wrap="square">
            <a:spAutoFit/>
          </a:bodyPr>
          <a:lstStyle/>
          <a:p>
            <a:pPr algn="ctr">
              <a:buNone/>
            </a:pPr>
            <a:r>
              <a:rPr lang="en-US" sz="1200" smtClean="0">
                <a:solidFill>
                  <a:srgbClr val="0070C0"/>
                </a:solidFill>
                <a:latin typeface="Tahoma" panose="020B0604030504040204" pitchFamily="34" charset="0"/>
                <a:ea typeface="Tahoma" panose="020B0604030504040204" pitchFamily="34" charset="0"/>
                <a:cs typeface="Tahoma" panose="020B0604030504040204" pitchFamily="34" charset="0"/>
              </a:rPr>
              <a:t>How learning ETL (along Big Data) is addressing major business problems ?</a:t>
            </a: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447477" y="145918"/>
            <a:ext cx="4635501" cy="492443"/>
          </a:xfrm>
          <a:prstGeom prst="rect">
            <a:avLst/>
          </a:prstGeom>
          <a:noFill/>
        </p:spPr>
        <p:txBody>
          <a:bodyPr wrap="square" rtlCol="0">
            <a:spAutoFit/>
          </a:bodyPr>
          <a:lstStyle/>
          <a:p>
            <a:pPr>
              <a:lnSpc>
                <a:spcPct val="100000"/>
              </a:lnSpc>
            </a:pPr>
            <a:r>
              <a:rPr lang="en-US" sz="2600" dirty="0" smtClean="0">
                <a:solidFill>
                  <a:srgbClr val="262626"/>
                </a:solidFill>
                <a:ea typeface="DejaVu Sans"/>
              </a:rPr>
              <a:t>Why ETL + Hadoop?</a:t>
            </a:r>
            <a:endParaRPr lang="en-IN" sz="2600" dirty="0">
              <a:solidFill>
                <a:srgbClr val="262626"/>
              </a:solidFill>
              <a:ea typeface="DejaVu Sans"/>
            </a:endParaRPr>
          </a:p>
        </p:txBody>
      </p:sp>
      <p:graphicFrame>
        <p:nvGraphicFramePr>
          <p:cNvPr id="14" name="Diagram 13"/>
          <p:cNvGraphicFramePr/>
          <p:nvPr>
            <p:extLst/>
          </p:nvPr>
        </p:nvGraphicFramePr>
        <p:xfrm>
          <a:off x="1101436" y="1652215"/>
          <a:ext cx="6992404" cy="1334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3531140" y="2588298"/>
            <a:ext cx="2210017" cy="246221"/>
          </a:xfrm>
          <a:prstGeom prst="rect">
            <a:avLst/>
          </a:prstGeom>
          <a:noFill/>
        </p:spPr>
        <p:txBody>
          <a:bodyPr wrap="square" rtlCol="0">
            <a:spAutoFit/>
          </a:bodyPr>
          <a:lstStyle/>
          <a:p>
            <a:pPr algn="ctr"/>
            <a:r>
              <a:rPr lang="en-US" sz="1000" b="1"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TALEND UNIFIED PLATFORM</a:t>
            </a:r>
            <a:endParaRPr lang="en-US" sz="10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6" name="Picture 15"/>
          <p:cNvPicPr>
            <a:picLocks noChangeAspect="1"/>
          </p:cNvPicPr>
          <p:nvPr/>
        </p:nvPicPr>
        <p:blipFill rotWithShape="1">
          <a:blip r:embed="rId8"/>
          <a:srcRect l="10606" r="5265"/>
          <a:stretch/>
        </p:blipFill>
        <p:spPr>
          <a:xfrm>
            <a:off x="3924038" y="3663639"/>
            <a:ext cx="1266093" cy="1009650"/>
          </a:xfrm>
          <a:prstGeom prst="rect">
            <a:avLst/>
          </a:prstGeom>
        </p:spPr>
      </p:pic>
      <p:sp>
        <p:nvSpPr>
          <p:cNvPr id="17" name="Cross 16"/>
          <p:cNvSpPr/>
          <p:nvPr/>
        </p:nvSpPr>
        <p:spPr>
          <a:xfrm>
            <a:off x="4283039" y="3097284"/>
            <a:ext cx="548093" cy="542295"/>
          </a:xfrm>
          <a:prstGeom prst="plus">
            <a:avLst>
              <a:gd name="adj" fmla="val 3878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ounded Rectangle 1"/>
          <p:cNvSpPr/>
          <p:nvPr/>
        </p:nvSpPr>
        <p:spPr>
          <a:xfrm>
            <a:off x="904348" y="1439695"/>
            <a:ext cx="7363839" cy="3272506"/>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rot="5400000">
            <a:off x="4339605" y="5985642"/>
            <a:ext cx="83920" cy="63550"/>
          </a:xfrm>
          <a:prstGeom prst="flowChartMagneticDrum">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nvGrpSpPr>
          <p:cNvPr id="11" name="Group 10"/>
          <p:cNvGrpSpPr/>
          <p:nvPr/>
        </p:nvGrpSpPr>
        <p:grpSpPr>
          <a:xfrm>
            <a:off x="6154777" y="1810154"/>
            <a:ext cx="479486" cy="335449"/>
            <a:chOff x="1873766" y="3210948"/>
            <a:chExt cx="1047634" cy="687845"/>
          </a:xfrm>
        </p:grpSpPr>
        <p:grpSp>
          <p:nvGrpSpPr>
            <p:cNvPr id="10" name="Group 9"/>
            <p:cNvGrpSpPr/>
            <p:nvPr/>
          </p:nvGrpSpPr>
          <p:grpSpPr>
            <a:xfrm>
              <a:off x="2230586" y="3210948"/>
              <a:ext cx="1" cy="687845"/>
              <a:chOff x="2893415" y="3386825"/>
              <a:chExt cx="1" cy="687845"/>
            </a:xfrm>
          </p:grpSpPr>
          <p:cxnSp>
            <p:nvCxnSpPr>
              <p:cNvPr id="18" name="Straight Connector 17"/>
              <p:cNvCxnSpPr/>
              <p:nvPr/>
            </p:nvCxnSpPr>
            <p:spPr>
              <a:xfrm rot="16200000" flipV="1">
                <a:off x="2713915" y="3895171"/>
                <a:ext cx="358999" cy="0"/>
              </a:xfrm>
              <a:prstGeom prst="line">
                <a:avLst/>
              </a:prstGeom>
              <a:ln w="19050">
                <a:solidFill>
                  <a:schemeClr val="tx2">
                    <a:lumMod val="50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713916" y="3566325"/>
                <a:ext cx="358999" cy="0"/>
              </a:xfrm>
              <a:prstGeom prst="line">
                <a:avLst/>
              </a:prstGeom>
              <a:ln w="19050">
                <a:solidFill>
                  <a:schemeClr val="tx2">
                    <a:lumMod val="50000"/>
                  </a:schemeClr>
                </a:solidFill>
                <a:headEnd type="oval" w="lg" len="lg"/>
              </a:ln>
            </p:spPr>
            <p:style>
              <a:lnRef idx="1">
                <a:schemeClr val="accent1"/>
              </a:lnRef>
              <a:fillRef idx="0">
                <a:schemeClr val="accent1"/>
              </a:fillRef>
              <a:effectRef idx="0">
                <a:schemeClr val="accent1"/>
              </a:effectRef>
              <a:fontRef idx="minor">
                <a:schemeClr val="tx1"/>
              </a:fontRef>
            </p:style>
          </p:cxnSp>
        </p:grpSp>
        <p:pic>
          <p:nvPicPr>
            <p:cNvPr id="1028" name="Picture 4" descr="http://www.grace-fp7.eu/sites/default/files/imagecache/Article-popup/article-images/Database_iStock_000020783950XSmall.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1872798" y="3218757"/>
              <a:ext cx="672424" cy="670487"/>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V="1">
              <a:off x="1900128" y="3589319"/>
              <a:ext cx="251625" cy="127702"/>
            </a:xfrm>
            <a:prstGeom prst="line">
              <a:avLst/>
            </a:prstGeom>
            <a:ln w="19050">
              <a:solidFill>
                <a:schemeClr val="tx2">
                  <a:lumMod val="50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516268" y="3415358"/>
              <a:ext cx="405132" cy="2"/>
            </a:xfrm>
            <a:prstGeom prst="line">
              <a:avLst/>
            </a:prstGeom>
            <a:ln w="19050">
              <a:solidFill>
                <a:schemeClr val="tx2">
                  <a:lumMod val="50000"/>
                </a:schemeClr>
              </a:solidFill>
              <a:headEnd type="triangle" w="sm" len="sm"/>
              <a:tailEnd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95941" y="3581571"/>
              <a:ext cx="405132" cy="2"/>
            </a:xfrm>
            <a:prstGeom prst="line">
              <a:avLst/>
            </a:prstGeom>
            <a:ln w="19050">
              <a:solidFill>
                <a:schemeClr val="tx2">
                  <a:lumMod val="50000"/>
                </a:schemeClr>
              </a:solidFill>
              <a:headEnd type="triangle" w="sm" len="sm"/>
              <a:tailEnd w="sm" len="sm"/>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7267990" y="1711659"/>
            <a:ext cx="582231" cy="451161"/>
            <a:chOff x="5317683" y="3385839"/>
            <a:chExt cx="1459487" cy="953225"/>
          </a:xfrm>
        </p:grpSpPr>
        <p:sp>
          <p:nvSpPr>
            <p:cNvPr id="37" name="Flowchart: Connector 36"/>
            <p:cNvSpPr/>
            <p:nvPr/>
          </p:nvSpPr>
          <p:spPr>
            <a:xfrm>
              <a:off x="5317683" y="3609780"/>
              <a:ext cx="772922" cy="729284"/>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8" name="Straight Connector 37"/>
            <p:cNvCxnSpPr/>
            <p:nvPr/>
          </p:nvCxnSpPr>
          <p:spPr>
            <a:xfrm rot="16200000">
              <a:off x="5733515" y="3692056"/>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61497" y="3893187"/>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409665" y="3766905"/>
              <a:ext cx="251833" cy="2537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1" name="Flowchart: Decision 40"/>
            <p:cNvSpPr/>
            <p:nvPr/>
          </p:nvSpPr>
          <p:spPr>
            <a:xfrm>
              <a:off x="5815773" y="3766905"/>
              <a:ext cx="292684" cy="252565"/>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42" name="Picture 41"/>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32937" y="3639579"/>
              <a:ext cx="544233" cy="562154"/>
            </a:xfrm>
            <a:prstGeom prst="rect">
              <a:avLst/>
            </a:prstGeom>
          </p:spPr>
        </p:pic>
        <p:sp>
          <p:nvSpPr>
            <p:cNvPr id="43" name="Rectangle 42"/>
            <p:cNvSpPr/>
            <p:nvPr/>
          </p:nvSpPr>
          <p:spPr>
            <a:xfrm>
              <a:off x="5838772" y="3385839"/>
              <a:ext cx="251833" cy="2537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70465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r="20420"/>
          <a:stretch/>
        </p:blipFill>
        <p:spPr>
          <a:xfrm>
            <a:off x="2400113" y="1905997"/>
            <a:ext cx="1639483" cy="2157109"/>
          </a:xfrm>
          <a:prstGeom prst="rect">
            <a:avLst/>
          </a:prstGeom>
        </p:spPr>
      </p:pic>
      <p:sp>
        <p:nvSpPr>
          <p:cNvPr id="21" name="Rounded Rectangular Callout 20"/>
          <p:cNvSpPr/>
          <p:nvPr/>
        </p:nvSpPr>
        <p:spPr>
          <a:xfrm>
            <a:off x="776506" y="903504"/>
            <a:ext cx="2750466" cy="1360504"/>
          </a:xfrm>
          <a:prstGeom prst="wedgeRoundRectCallout">
            <a:avLst>
              <a:gd name="adj1" fmla="val 56344"/>
              <a:gd name="adj2" fmla="val -43456"/>
              <a:gd name="adj3" fmla="val 16667"/>
            </a:avLst>
          </a:prstGeom>
          <a:solidFill>
            <a:srgbClr val="EEF3FA"/>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363396" y="4105050"/>
            <a:ext cx="6638305" cy="639378"/>
          </a:xfrm>
          <a:prstGeom prst="roundRect">
            <a:avLst/>
          </a:prstGeom>
          <a:solidFill>
            <a:srgbClr val="EEF3FA"/>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7477" y="145918"/>
            <a:ext cx="4635501" cy="492443"/>
          </a:xfrm>
          <a:prstGeom prst="rect">
            <a:avLst/>
          </a:prstGeom>
          <a:noFill/>
        </p:spPr>
        <p:txBody>
          <a:bodyPr wrap="square" rtlCol="0">
            <a:spAutoFit/>
          </a:bodyPr>
          <a:lstStyle/>
          <a:p>
            <a:pPr>
              <a:lnSpc>
                <a:spcPct val="100000"/>
              </a:lnSpc>
            </a:pPr>
            <a:r>
              <a:rPr lang="en-US" sz="2600" dirty="0">
                <a:solidFill>
                  <a:srgbClr val="262626"/>
                </a:solidFill>
                <a:ea typeface="DejaVu Sans"/>
              </a:rPr>
              <a:t>One Stop </a:t>
            </a:r>
            <a:r>
              <a:rPr lang="en-US" sz="2600" dirty="0" smtClean="0">
                <a:solidFill>
                  <a:srgbClr val="262626"/>
                </a:solidFill>
                <a:ea typeface="DejaVu Sans"/>
              </a:rPr>
              <a:t>Solution!!</a:t>
            </a:r>
            <a:endParaRPr lang="en-US" sz="2600" dirty="0">
              <a:solidFill>
                <a:srgbClr val="262626"/>
              </a:solidFill>
              <a:ea typeface="DejaVu Sans"/>
            </a:endParaRPr>
          </a:p>
        </p:txBody>
      </p:sp>
      <p:sp>
        <p:nvSpPr>
          <p:cNvPr id="7" name="TextBox 6"/>
          <p:cNvSpPr txBox="1"/>
          <p:nvPr/>
        </p:nvSpPr>
        <p:spPr>
          <a:xfrm>
            <a:off x="3862418" y="1507938"/>
            <a:ext cx="4445541" cy="2123658"/>
          </a:xfrm>
          <a:prstGeom prst="rect">
            <a:avLst/>
          </a:prstGeom>
          <a:noFill/>
        </p:spPr>
        <p:txBody>
          <a:bodyPr wrap="square" rtlCol="0">
            <a:spAutoFit/>
          </a:bodyPr>
          <a:lstStyle/>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Improves efficiency of big data job design with graphic interface</a:t>
            </a:r>
          </a:p>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Abstract and generates code</a:t>
            </a:r>
          </a:p>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Run transforms inside Hadoop</a:t>
            </a:r>
          </a:p>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Native support for HDFS, Sqoop, HBase, Mahout, Pig, Hive &amp;    MapReduce code generate</a:t>
            </a:r>
          </a:p>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Apache License 2.0</a:t>
            </a:r>
          </a:p>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Embedded in Hortonworks Data Platform</a:t>
            </a:r>
          </a:p>
          <a:p>
            <a:pPr marL="171450" indent="-171450">
              <a:lnSpc>
                <a:spcPct val="150000"/>
              </a:lnSpc>
              <a:buSzPct val="200000"/>
              <a:buBlip>
                <a:blip r:embed="rId4"/>
              </a:buBlip>
            </a:pPr>
            <a:r>
              <a:rPr lang="en-US" sz="1100" dirty="0" smtClean="0">
                <a:latin typeface="Tahoma" panose="020B0604030504040204" pitchFamily="34" charset="0"/>
                <a:ea typeface="Tahoma" panose="020B0604030504040204" pitchFamily="34" charset="0"/>
                <a:cs typeface="Tahoma" panose="020B0604030504040204" pitchFamily="34" charset="0"/>
              </a:rPr>
              <a:t>Certified with Cloudera, MapR and Grenplum</a:t>
            </a:r>
          </a:p>
        </p:txBody>
      </p:sp>
      <p:pic>
        <p:nvPicPr>
          <p:cNvPr id="4" name="Picture 3"/>
          <p:cNvPicPr>
            <a:picLocks noChangeAspect="1"/>
          </p:cNvPicPr>
          <p:nvPr/>
        </p:nvPicPr>
        <p:blipFill>
          <a:blip r:embed="rId5" cstate="print"/>
          <a:stretch>
            <a:fillRect/>
          </a:stretch>
        </p:blipFill>
        <p:spPr>
          <a:xfrm>
            <a:off x="966306" y="970837"/>
            <a:ext cx="1053590" cy="411157"/>
          </a:xfrm>
          <a:prstGeom prst="rect">
            <a:avLst/>
          </a:prstGeom>
        </p:spPr>
      </p:pic>
      <p:pic>
        <p:nvPicPr>
          <p:cNvPr id="9" name="Picture 8"/>
          <p:cNvPicPr>
            <a:picLocks noChangeAspect="1"/>
          </p:cNvPicPr>
          <p:nvPr/>
        </p:nvPicPr>
        <p:blipFill>
          <a:blip r:embed="rId6" cstate="print"/>
          <a:stretch>
            <a:fillRect/>
          </a:stretch>
        </p:blipFill>
        <p:spPr>
          <a:xfrm>
            <a:off x="966306" y="1415423"/>
            <a:ext cx="917317" cy="473454"/>
          </a:xfrm>
          <a:prstGeom prst="rect">
            <a:avLst/>
          </a:prstGeom>
        </p:spPr>
      </p:pic>
      <p:pic>
        <p:nvPicPr>
          <p:cNvPr id="10" name="Picture 9"/>
          <p:cNvPicPr>
            <a:picLocks noChangeAspect="1"/>
          </p:cNvPicPr>
          <p:nvPr/>
        </p:nvPicPr>
        <p:blipFill>
          <a:blip r:embed="rId7" cstate="print"/>
          <a:stretch>
            <a:fillRect/>
          </a:stretch>
        </p:blipFill>
        <p:spPr>
          <a:xfrm>
            <a:off x="2140269" y="946811"/>
            <a:ext cx="1292649" cy="437004"/>
          </a:xfrm>
          <a:prstGeom prst="rect">
            <a:avLst/>
          </a:prstGeom>
        </p:spPr>
      </p:pic>
      <p:pic>
        <p:nvPicPr>
          <p:cNvPr id="11" name="Picture 10"/>
          <p:cNvPicPr>
            <a:picLocks noChangeAspect="1"/>
          </p:cNvPicPr>
          <p:nvPr/>
        </p:nvPicPr>
        <p:blipFill>
          <a:blip r:embed="rId8" cstate="print"/>
          <a:stretch>
            <a:fillRect/>
          </a:stretch>
        </p:blipFill>
        <p:spPr>
          <a:xfrm>
            <a:off x="2246272" y="1363797"/>
            <a:ext cx="934264" cy="223776"/>
          </a:xfrm>
          <a:prstGeom prst="rect">
            <a:avLst/>
          </a:prstGeom>
        </p:spPr>
      </p:pic>
      <p:pic>
        <p:nvPicPr>
          <p:cNvPr id="12" name="Picture 11"/>
          <p:cNvPicPr>
            <a:picLocks noChangeAspect="1"/>
          </p:cNvPicPr>
          <p:nvPr/>
        </p:nvPicPr>
        <p:blipFill>
          <a:blip r:embed="rId9">
            <a:duotone>
              <a:prstClr val="black"/>
              <a:srgbClr val="EEF3FA">
                <a:tint val="45000"/>
                <a:satMod val="400000"/>
              </a:srgbClr>
            </a:duotone>
          </a:blip>
          <a:stretch>
            <a:fillRect/>
          </a:stretch>
        </p:blipFill>
        <p:spPr>
          <a:xfrm>
            <a:off x="987680" y="1888877"/>
            <a:ext cx="874568" cy="243739"/>
          </a:xfrm>
          <a:prstGeom prst="rect">
            <a:avLst/>
          </a:prstGeom>
        </p:spPr>
      </p:pic>
      <p:pic>
        <p:nvPicPr>
          <p:cNvPr id="14" name="Picture 13"/>
          <p:cNvPicPr>
            <a:picLocks noChangeAspect="1"/>
          </p:cNvPicPr>
          <p:nvPr/>
        </p:nvPicPr>
        <p:blipFill>
          <a:blip r:embed="rId10" cstate="print"/>
          <a:stretch>
            <a:fillRect/>
          </a:stretch>
        </p:blipFill>
        <p:spPr>
          <a:xfrm>
            <a:off x="1892793" y="1614429"/>
            <a:ext cx="521467" cy="532484"/>
          </a:xfrm>
          <a:prstGeom prst="rect">
            <a:avLst/>
          </a:prstGeom>
        </p:spPr>
      </p:pic>
      <p:pic>
        <p:nvPicPr>
          <p:cNvPr id="15" name="Picture 14"/>
          <p:cNvPicPr>
            <a:picLocks noChangeAspect="1"/>
          </p:cNvPicPr>
          <p:nvPr/>
        </p:nvPicPr>
        <p:blipFill>
          <a:blip r:embed="rId11" cstate="print"/>
          <a:stretch>
            <a:fillRect/>
          </a:stretch>
        </p:blipFill>
        <p:spPr>
          <a:xfrm>
            <a:off x="2475299" y="1670849"/>
            <a:ext cx="914737" cy="330507"/>
          </a:xfrm>
          <a:prstGeom prst="rect">
            <a:avLst/>
          </a:prstGeom>
        </p:spPr>
      </p:pic>
      <p:pic>
        <p:nvPicPr>
          <p:cNvPr id="16" name="Picture 15"/>
          <p:cNvPicPr>
            <a:picLocks noChangeAspect="1"/>
          </p:cNvPicPr>
          <p:nvPr/>
        </p:nvPicPr>
        <p:blipFill>
          <a:blip r:embed="rId12" cstate="print"/>
          <a:stretch>
            <a:fillRect/>
          </a:stretch>
        </p:blipFill>
        <p:spPr>
          <a:xfrm>
            <a:off x="1617159" y="4139720"/>
            <a:ext cx="1151241" cy="505382"/>
          </a:xfrm>
          <a:prstGeom prst="rect">
            <a:avLst/>
          </a:prstGeom>
        </p:spPr>
      </p:pic>
      <p:pic>
        <p:nvPicPr>
          <p:cNvPr id="18" name="Picture 17"/>
          <p:cNvPicPr>
            <a:picLocks noChangeAspect="1"/>
          </p:cNvPicPr>
          <p:nvPr/>
        </p:nvPicPr>
        <p:blipFill>
          <a:blip r:embed="rId13">
            <a:duotone>
              <a:prstClr val="black"/>
              <a:srgbClr val="EEF3FA">
                <a:tint val="45000"/>
                <a:satMod val="400000"/>
              </a:srgbClr>
            </a:duotone>
          </a:blip>
          <a:stretch>
            <a:fillRect/>
          </a:stretch>
        </p:blipFill>
        <p:spPr>
          <a:xfrm>
            <a:off x="3143194" y="4244839"/>
            <a:ext cx="1434033" cy="387795"/>
          </a:xfrm>
          <a:prstGeom prst="rect">
            <a:avLst/>
          </a:prstGeom>
        </p:spPr>
      </p:pic>
      <p:pic>
        <p:nvPicPr>
          <p:cNvPr id="19" name="Picture 18"/>
          <p:cNvPicPr>
            <a:picLocks noChangeAspect="1"/>
          </p:cNvPicPr>
          <p:nvPr/>
        </p:nvPicPr>
        <p:blipFill rotWithShape="1">
          <a:blip r:embed="rId14" cstate="print"/>
          <a:srcRect l="198"/>
          <a:stretch/>
        </p:blipFill>
        <p:spPr>
          <a:xfrm>
            <a:off x="4715909" y="4270285"/>
            <a:ext cx="1338282" cy="308908"/>
          </a:xfrm>
          <a:prstGeom prst="rect">
            <a:avLst/>
          </a:prstGeom>
        </p:spPr>
      </p:pic>
      <p:pic>
        <p:nvPicPr>
          <p:cNvPr id="20" name="Picture 19"/>
          <p:cNvPicPr>
            <a:picLocks noChangeAspect="1"/>
          </p:cNvPicPr>
          <p:nvPr/>
        </p:nvPicPr>
        <p:blipFill>
          <a:blip r:embed="rId15" cstate="print">
            <a:duotone>
              <a:prstClr val="black"/>
              <a:srgbClr val="EEF3FA">
                <a:tint val="45000"/>
                <a:satMod val="400000"/>
              </a:srgbClr>
            </a:duotone>
          </a:blip>
          <a:stretch>
            <a:fillRect/>
          </a:stretch>
        </p:blipFill>
        <p:spPr>
          <a:xfrm>
            <a:off x="6258390" y="4231478"/>
            <a:ext cx="1403088" cy="386521"/>
          </a:xfrm>
          <a:prstGeom prst="rect">
            <a:avLst/>
          </a:prstGeom>
        </p:spPr>
      </p:pic>
      <p:sp>
        <p:nvSpPr>
          <p:cNvPr id="23" name="TextBox 22"/>
          <p:cNvSpPr txBox="1"/>
          <p:nvPr/>
        </p:nvSpPr>
        <p:spPr>
          <a:xfrm>
            <a:off x="3716772" y="883544"/>
            <a:ext cx="1999829" cy="276999"/>
          </a:xfrm>
          <a:prstGeom prst="rect">
            <a:avLst/>
          </a:prstGeom>
          <a:noFill/>
          <a:ln w="9525">
            <a:solidFill>
              <a:srgbClr val="00B050"/>
            </a:solidFill>
          </a:ln>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An open source ecosystem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370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377753" y="1645866"/>
            <a:ext cx="6456167" cy="3029249"/>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6" name="TextBox 5"/>
          <p:cNvSpPr txBox="1"/>
          <p:nvPr/>
        </p:nvSpPr>
        <p:spPr>
          <a:xfrm>
            <a:off x="447477" y="145918"/>
            <a:ext cx="4635501" cy="492443"/>
          </a:xfrm>
          <a:prstGeom prst="rect">
            <a:avLst/>
          </a:prstGeom>
          <a:noFill/>
        </p:spPr>
        <p:txBody>
          <a:bodyPr wrap="square" rtlCol="0">
            <a:spAutoFit/>
          </a:bodyPr>
          <a:lstStyle/>
          <a:p>
            <a:pPr>
              <a:lnSpc>
                <a:spcPct val="100000"/>
              </a:lnSpc>
            </a:pPr>
            <a:r>
              <a:rPr lang="en-IN" sz="2600" dirty="0" smtClean="0">
                <a:solidFill>
                  <a:srgbClr val="262626"/>
                </a:solidFill>
                <a:ea typeface="DejaVu Sans"/>
              </a:rPr>
              <a:t>Talend</a:t>
            </a:r>
            <a:endParaRPr lang="en-IN" sz="2600" dirty="0">
              <a:solidFill>
                <a:srgbClr val="262626"/>
              </a:solidFill>
              <a:ea typeface="DejaVu Sans"/>
            </a:endParaRPr>
          </a:p>
        </p:txBody>
      </p:sp>
      <p:sp>
        <p:nvSpPr>
          <p:cNvPr id="5" name="Rounded Rectangle 4"/>
          <p:cNvSpPr/>
          <p:nvPr/>
        </p:nvSpPr>
        <p:spPr>
          <a:xfrm>
            <a:off x="1236706" y="857250"/>
            <a:ext cx="6698150" cy="62135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Q. </a:t>
            </a:r>
            <a:r>
              <a:rPr lang="en-US" sz="1200" b="1"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Why Talend? </a:t>
            </a:r>
          </a:p>
          <a:p>
            <a:pPr>
              <a:lnSpc>
                <a:spcPct val="150000"/>
              </a:lnSpc>
            </a:pPr>
            <a:r>
              <a:rPr lang="en-US" sz="1200" dirty="0" smtClean="0">
                <a:latin typeface="Tahoma" panose="020B0604030504040204" pitchFamily="34" charset="0"/>
                <a:ea typeface="Tahoma" panose="020B0604030504040204" pitchFamily="34" charset="0"/>
                <a:cs typeface="Tahoma" panose="020B0604030504040204" pitchFamily="34" charset="0"/>
              </a:rPr>
              <a:t>Ans . Because the more connected the world becomes, the more quickly a business must adapt</a:t>
            </a:r>
          </a:p>
        </p:txBody>
      </p:sp>
    </p:spTree>
    <p:extLst>
      <p:ext uri="{BB962C8B-B14F-4D97-AF65-F5344CB8AC3E}">
        <p14:creationId xmlns:p14="http://schemas.microsoft.com/office/powerpoint/2010/main" val="2425191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1641</Words>
  <Application>Microsoft Office PowerPoint</Application>
  <PresentationFormat>On-screen Show (16:9)</PresentationFormat>
  <Paragraphs>206</Paragraphs>
  <Slides>25</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MS PGothic</vt:lpstr>
      <vt:lpstr>Arial</vt:lpstr>
      <vt:lpstr>Calibri</vt:lpstr>
      <vt:lpstr>Castellar</vt:lpstr>
      <vt:lpstr>DejaVu Sans</vt:lpstr>
      <vt:lpstr>Symbol</vt:lpstr>
      <vt:lpstr>Tahoma</vt:lpstr>
      <vt:lpstr>Times New Roman</vt:lpstr>
      <vt:lpstr>3_Brain4ce_course_template</vt:lpstr>
      <vt:lpstr>4_Brain4ce_course_template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dc:creator>
  <cp:lastModifiedBy>Vardhan</cp:lastModifiedBy>
  <cp:revision>232</cp:revision>
  <dcterms:modified xsi:type="dcterms:W3CDTF">2015-09-08T10:26:40Z</dcterms:modified>
</cp:coreProperties>
</file>