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371" r:id="rId4"/>
    <p:sldId id="372" r:id="rId5"/>
    <p:sldId id="370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5" r:id="rId18"/>
    <p:sldId id="387" r:id="rId19"/>
    <p:sldId id="337" r:id="rId20"/>
    <p:sldId id="268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4F81BD"/>
    <a:srgbClr val="642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 showGuides="1">
      <p:cViewPr varScale="1">
        <p:scale>
          <a:sx n="98" d="100"/>
          <a:sy n="98" d="100"/>
        </p:scale>
        <p:origin x="600" y="84"/>
      </p:cViewPr>
      <p:guideLst>
        <p:guide orient="horz" pos="162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D668-99ED-49CF-831F-A840C6D76BAE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92529-66D3-43A7-9086-539AA4A35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2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4A736-C162-4D71-AF44-405F76366576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97AD8-F30C-4F9C-820E-149D077B2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2858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1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2854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246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714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7204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6059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438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96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9434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7753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124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3599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6849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6225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009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itle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4867278" y="47672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444" y="604115"/>
            <a:ext cx="1566808" cy="17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11759" y="962082"/>
            <a:ext cx="4752528" cy="366861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337657" y="723555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19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9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3997116" y="843185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8" name="Oval Callout 7"/>
          <p:cNvSpPr/>
          <p:nvPr userDrawn="1"/>
        </p:nvSpPr>
        <p:spPr>
          <a:xfrm>
            <a:off x="3892021" y="765256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44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66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27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7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75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75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6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1" y="1355759"/>
            <a:ext cx="3929586" cy="23822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7139" y="832639"/>
            <a:ext cx="3943350" cy="3763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30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64" b="0" i="0">
                <a:solidFill>
                  <a:srgbClr val="26A3D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71" b="0" i="0">
                <a:solidFill>
                  <a:srgbClr val="673AB7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9799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64" b="0" i="0">
                <a:solidFill>
                  <a:srgbClr val="26A3D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135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6403058"/>
              </p:ext>
            </p:extLst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9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pic>
        <p:nvPicPr>
          <p:cNvPr id="15" name="Picture 7" descr="edureka logol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73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1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53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/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13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46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rthe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3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work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06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13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77296" y="90432"/>
            <a:ext cx="7886700" cy="647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67278" y="4767264"/>
            <a:ext cx="416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www.edureka.co/android-development-certification-course</a:t>
            </a:r>
          </a:p>
        </p:txBody>
      </p:sp>
    </p:spTree>
    <p:extLst>
      <p:ext uri="{BB962C8B-B14F-4D97-AF65-F5344CB8AC3E}">
        <p14:creationId xmlns:p14="http://schemas.microsoft.com/office/powerpoint/2010/main" val="60783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78" r:id="rId3"/>
    <p:sldLayoutId id="2147483663" r:id="rId4"/>
    <p:sldLayoutId id="2147483670" r:id="rId5"/>
    <p:sldLayoutId id="2147483674" r:id="rId6"/>
    <p:sldLayoutId id="2147483672" r:id="rId7"/>
    <p:sldLayoutId id="2147483675" r:id="rId8"/>
    <p:sldLayoutId id="2147483673" r:id="rId9"/>
    <p:sldLayoutId id="2147483671" r:id="rId10"/>
    <p:sldLayoutId id="2147483676" r:id="rId11"/>
    <p:sldLayoutId id="2147483679" r:id="rId12"/>
    <p:sldLayoutId id="2147483680" r:id="rId13"/>
    <p:sldLayoutId id="2147483677" r:id="rId14"/>
    <p:sldLayoutId id="2147483667" r:id="rId15"/>
    <p:sldLayoutId id="2147483668" r:id="rId16"/>
    <p:sldLayoutId id="2147483714" r:id="rId17"/>
    <p:sldLayoutId id="2147483715" r:id="rId18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spcBef>
          <a:spcPct val="0"/>
        </a:spcBef>
        <a:buNone/>
        <a:defRPr lang="en-US" sz="2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just" defTabSz="914378" rtl="0" eaLnBrk="1" latinLnBrk="0" hangingPunct="1">
        <a:lnSpc>
          <a:spcPct val="150000"/>
        </a:lnSpc>
        <a:spcBef>
          <a:spcPct val="20000"/>
        </a:spcBef>
        <a:buFont typeface="Symbol" panose="05050102010706020507" pitchFamily="18" charset="2"/>
        <a:buChar char="®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85776" indent="-128588" algn="just" defTabSz="914378" rtl="0" eaLnBrk="1" latinLnBrk="0" hangingPunct="1">
        <a:lnSpc>
          <a:spcPct val="150000"/>
        </a:lnSpc>
        <a:spcBef>
          <a:spcPct val="20000"/>
        </a:spcBef>
        <a:buFont typeface="Tahoma" panose="020B0604030504040204" pitchFamily="34" charset="0"/>
        <a:buChar char="»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378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566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754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40" userDrawn="1">
          <p15:clr>
            <a:srgbClr val="F26B43"/>
          </p15:clr>
        </p15:guide>
        <p15:guide id="2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edureka.co" TargetMode="External"/><Relationship Id="rId2" Type="http://schemas.openxmlformats.org/officeDocument/2006/relationships/hyperlink" Target="http://www.edureka.co/android-development-certification-cour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8315" y="3043022"/>
            <a:ext cx="854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Android Development course details at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www.edureka.co/android-development-certification-course</a:t>
            </a:r>
            <a:endParaRPr lang="en-US" sz="12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612" y="2617928"/>
            <a:ext cx="819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stellar" panose="020A0402060406010301" pitchFamily="18" charset="0"/>
              </a:rPr>
              <a:t>Learn how to animate your Android App</a:t>
            </a:r>
            <a:endParaRPr lang="en-US" sz="2000" b="1" dirty="0">
              <a:latin typeface="Castellar" panose="020A0402060406010301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904" y="3487126"/>
            <a:ext cx="314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Queries: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Twitter @edurekaIN: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askEdureka</a:t>
            </a: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Facebook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edurekaIN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6947" y="3467809"/>
            <a:ext cx="2619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details please contact us: 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: 1800 275 9730 (toll free)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+91 88808 62004</a:t>
            </a:r>
          </a:p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Us :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sales@edureka.co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489506" y="1524344"/>
            <a:ext cx="6203007" cy="2022574"/>
          </a:xfrm>
          <a:custGeom>
            <a:avLst/>
            <a:gdLst/>
            <a:ahLst/>
            <a:cxnLst/>
            <a:rect l="l" t="t" r="r" b="b"/>
            <a:pathLst>
              <a:path w="11762740" h="3835400">
                <a:moveTo>
                  <a:pt x="11623991" y="0"/>
                </a:moveTo>
                <a:lnTo>
                  <a:pt x="128204" y="573"/>
                </a:lnTo>
                <a:lnTo>
                  <a:pt x="87588" y="11253"/>
                </a:lnTo>
                <a:lnTo>
                  <a:pt x="52880" y="33574"/>
                </a:lnTo>
                <a:lnTo>
                  <a:pt x="25872" y="65110"/>
                </a:lnTo>
                <a:lnTo>
                  <a:pt x="8354" y="103435"/>
                </a:lnTo>
                <a:lnTo>
                  <a:pt x="2116" y="146123"/>
                </a:lnTo>
                <a:lnTo>
                  <a:pt x="0" y="3697979"/>
                </a:lnTo>
                <a:lnTo>
                  <a:pt x="173" y="3705023"/>
                </a:lnTo>
                <a:lnTo>
                  <a:pt x="8953" y="3747042"/>
                </a:lnTo>
                <a:lnTo>
                  <a:pt x="29478" y="3782933"/>
                </a:lnTo>
                <a:lnTo>
                  <a:pt x="59639" y="3810852"/>
                </a:lnTo>
                <a:lnTo>
                  <a:pt x="97330" y="3828955"/>
                </a:lnTo>
                <a:lnTo>
                  <a:pt x="140442" y="3835400"/>
                </a:lnTo>
                <a:lnTo>
                  <a:pt x="11629314" y="3835305"/>
                </a:lnTo>
                <a:lnTo>
                  <a:pt x="11671947" y="3827274"/>
                </a:lnTo>
                <a:lnTo>
                  <a:pt x="11708532" y="3807639"/>
                </a:lnTo>
                <a:lnTo>
                  <a:pt x="11737100" y="3778287"/>
                </a:lnTo>
                <a:lnTo>
                  <a:pt x="11755684" y="3741104"/>
                </a:lnTo>
                <a:lnTo>
                  <a:pt x="11762316" y="3697979"/>
                </a:lnTo>
                <a:lnTo>
                  <a:pt x="11761806" y="133821"/>
                </a:lnTo>
                <a:lnTo>
                  <a:pt x="11752217" y="92115"/>
                </a:lnTo>
                <a:lnTo>
                  <a:pt x="11731849" y="55453"/>
                </a:lnTo>
                <a:lnTo>
                  <a:pt x="11702496" y="26263"/>
                </a:lnTo>
                <a:lnTo>
                  <a:pt x="11665946" y="6970"/>
                </a:lnTo>
                <a:lnTo>
                  <a:pt x="11623991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5" name="object 5"/>
          <p:cNvSpPr txBox="1"/>
          <p:nvPr/>
        </p:nvSpPr>
        <p:spPr>
          <a:xfrm>
            <a:off x="1482808" y="1294102"/>
            <a:ext cx="6074420" cy="2169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582" spc="-47" dirty="0">
                <a:latin typeface="Times New Roman"/>
                <a:cs typeface="Times New Roman"/>
              </a:rPr>
              <a:t>r</a:t>
            </a:r>
            <a:r>
              <a:rPr sz="1582" spc="-42" dirty="0">
                <a:latin typeface="Times New Roman"/>
                <a:cs typeface="Times New Roman"/>
              </a:rPr>
              <a:t>e</a:t>
            </a:r>
            <a:r>
              <a:rPr sz="1582" spc="40" dirty="0">
                <a:latin typeface="Times New Roman"/>
                <a:cs typeface="Times New Roman"/>
              </a:rPr>
              <a:t>s</a:t>
            </a:r>
            <a:r>
              <a:rPr sz="1582" spc="74" dirty="0">
                <a:latin typeface="Times New Roman"/>
                <a:cs typeface="Times New Roman"/>
              </a:rPr>
              <a:t>/</a:t>
            </a:r>
            <a:r>
              <a:rPr sz="1582" spc="-148" dirty="0">
                <a:latin typeface="Times New Roman"/>
                <a:cs typeface="Times New Roman"/>
              </a:rPr>
              <a:t>v</a:t>
            </a:r>
            <a:r>
              <a:rPr sz="1582" spc="-3" dirty="0">
                <a:latin typeface="Times New Roman"/>
                <a:cs typeface="Times New Roman"/>
              </a:rPr>
              <a:t>a</a:t>
            </a:r>
            <a:r>
              <a:rPr sz="1582" spc="-98" dirty="0">
                <a:latin typeface="Times New Roman"/>
                <a:cs typeface="Times New Roman"/>
              </a:rPr>
              <a:t>l</a:t>
            </a:r>
            <a:r>
              <a:rPr sz="1582" spc="-58" dirty="0">
                <a:latin typeface="Times New Roman"/>
                <a:cs typeface="Times New Roman"/>
              </a:rPr>
              <a:t>u</a:t>
            </a:r>
            <a:r>
              <a:rPr sz="1582" spc="-16" dirty="0">
                <a:latin typeface="Times New Roman"/>
                <a:cs typeface="Times New Roman"/>
              </a:rPr>
              <a:t>e</a:t>
            </a:r>
            <a:r>
              <a:rPr sz="1582" spc="40" dirty="0">
                <a:latin typeface="Times New Roman"/>
                <a:cs typeface="Times New Roman"/>
              </a:rPr>
              <a:t>s</a:t>
            </a:r>
            <a:r>
              <a:rPr sz="1582" spc="74" dirty="0">
                <a:latin typeface="Times New Roman"/>
                <a:cs typeface="Times New Roman"/>
              </a:rPr>
              <a:t>/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-58" dirty="0">
                <a:latin typeface="Times New Roman"/>
                <a:cs typeface="Times New Roman"/>
              </a:rPr>
              <a:t>h</a:t>
            </a:r>
            <a:r>
              <a:rPr sz="1582" spc="-16" dirty="0">
                <a:latin typeface="Times New Roman"/>
                <a:cs typeface="Times New Roman"/>
              </a:rPr>
              <a:t>e</a:t>
            </a:r>
            <a:r>
              <a:rPr sz="1582" spc="-113" dirty="0">
                <a:latin typeface="Times New Roman"/>
                <a:cs typeface="Times New Roman"/>
              </a:rPr>
              <a:t>m</a:t>
            </a:r>
            <a:r>
              <a:rPr sz="1582" spc="-16" dirty="0">
                <a:latin typeface="Times New Roman"/>
                <a:cs typeface="Times New Roman"/>
              </a:rPr>
              <a:t>e</a:t>
            </a:r>
            <a:r>
              <a:rPr sz="1582" spc="-21" dirty="0">
                <a:latin typeface="Times New Roman"/>
                <a:cs typeface="Times New Roman"/>
              </a:rPr>
              <a:t>.</a:t>
            </a:r>
            <a:r>
              <a:rPr sz="1582" spc="-134" dirty="0">
                <a:latin typeface="Times New Roman"/>
                <a:cs typeface="Times New Roman"/>
              </a:rPr>
              <a:t>x</a:t>
            </a:r>
            <a:r>
              <a:rPr sz="1582" spc="-113" dirty="0">
                <a:latin typeface="Times New Roman"/>
                <a:cs typeface="Times New Roman"/>
              </a:rPr>
              <a:t>m</a:t>
            </a:r>
            <a:r>
              <a:rPr sz="1582" spc="-95" dirty="0">
                <a:latin typeface="Times New Roman"/>
                <a:cs typeface="Times New Roman"/>
              </a:rPr>
              <a:t>l</a:t>
            </a:r>
            <a:endParaRPr sz="1582" dirty="0">
              <a:latin typeface="Times New Roman"/>
              <a:cs typeface="Times New Roman"/>
            </a:endParaRPr>
          </a:p>
          <a:p>
            <a:pPr marL="140631">
              <a:spcBef>
                <a:spcPts val="1237"/>
              </a:spcBef>
            </a:pP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&lt;style</a:t>
            </a:r>
            <a:r>
              <a:rPr sz="1582" spc="-158" dirty="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E92663"/>
                </a:solidFill>
                <a:latin typeface="Courier New"/>
                <a:cs typeface="Courier New"/>
              </a:rPr>
              <a:t>name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"BaseAppTheme"</a:t>
            </a:r>
            <a:r>
              <a:rPr sz="1582" spc="-158" dirty="0">
                <a:solidFill>
                  <a:srgbClr val="0E9D58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E92663"/>
                </a:solidFill>
                <a:latin typeface="Courier New"/>
                <a:cs typeface="Courier New"/>
              </a:rPr>
              <a:t>parent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“android:Theme.Material”&gt;</a:t>
            </a:r>
            <a:endParaRPr sz="1582" dirty="0">
              <a:latin typeface="Courier New"/>
              <a:cs typeface="Courier New"/>
            </a:endParaRPr>
          </a:p>
          <a:p>
            <a:pPr>
              <a:spcBef>
                <a:spcPts val="21"/>
              </a:spcBef>
            </a:pPr>
            <a:endParaRPr sz="1266" dirty="0">
              <a:latin typeface="Times New Roman"/>
              <a:cs typeface="Times New Roman"/>
            </a:endParaRPr>
          </a:p>
          <a:p>
            <a:pPr marR="1228511" algn="ctr">
              <a:lnSpc>
                <a:spcPts val="1793"/>
              </a:lnSpc>
            </a:pP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&lt;!--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specify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enter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and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exit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transitions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--&gt;</a:t>
            </a:r>
            <a:endParaRPr sz="1582" dirty="0">
              <a:latin typeface="Courier New"/>
              <a:cs typeface="Courier New"/>
            </a:endParaRPr>
          </a:p>
          <a:p>
            <a:pPr marR="1228177" algn="ctr">
              <a:lnSpc>
                <a:spcPts val="1687"/>
              </a:lnSpc>
            </a:pP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&lt;item</a:t>
            </a:r>
            <a:r>
              <a:rPr sz="1582" spc="-158" dirty="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E92663"/>
                </a:solidFill>
                <a:latin typeface="Courier New"/>
                <a:cs typeface="Courier New"/>
              </a:rPr>
              <a:t>name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“android:windowEnterTransition"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&gt;</a:t>
            </a:r>
            <a:endParaRPr sz="1582" dirty="0">
              <a:latin typeface="Courier New"/>
              <a:cs typeface="Courier New"/>
            </a:endParaRPr>
          </a:p>
          <a:p>
            <a:pPr marR="1248267" algn="ctr">
              <a:lnSpc>
                <a:spcPts val="1687"/>
              </a:lnSpc>
            </a:pPr>
            <a:r>
              <a:rPr sz="1582" spc="-163" dirty="0">
                <a:latin typeface="Courier New"/>
                <a:cs typeface="Courier New"/>
              </a:rPr>
              <a:t>@transition/explode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&lt;/item&gt;</a:t>
            </a:r>
            <a:endParaRPr sz="1582" dirty="0">
              <a:latin typeface="Courier New"/>
              <a:cs typeface="Courier New"/>
            </a:endParaRPr>
          </a:p>
          <a:p>
            <a:pPr marL="261172">
              <a:lnSpc>
                <a:spcPts val="1687"/>
              </a:lnSpc>
            </a:pP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&lt;item</a:t>
            </a:r>
            <a:r>
              <a:rPr sz="1582" spc="-158" dirty="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E92663"/>
                </a:solidFill>
                <a:latin typeface="Courier New"/>
                <a:cs typeface="Courier New"/>
              </a:rPr>
              <a:t>name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“android:windowExitTransition”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&gt;</a:t>
            </a:r>
            <a:endParaRPr sz="1582" dirty="0">
              <a:latin typeface="Courier New"/>
              <a:cs typeface="Courier New"/>
            </a:endParaRPr>
          </a:p>
          <a:p>
            <a:pPr marR="1248267" algn="ctr">
              <a:lnSpc>
                <a:spcPts val="1687"/>
              </a:lnSpc>
            </a:pPr>
            <a:r>
              <a:rPr sz="1582" spc="-163" dirty="0">
                <a:latin typeface="Courier New"/>
                <a:cs typeface="Courier New"/>
              </a:rPr>
              <a:t>@transition/explode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&lt;/item&gt;</a:t>
            </a:r>
            <a:endParaRPr sz="1582" dirty="0">
              <a:latin typeface="Courier New"/>
              <a:cs typeface="Courier New"/>
            </a:endParaRPr>
          </a:p>
          <a:p>
            <a:pPr marL="140631">
              <a:lnSpc>
                <a:spcPts val="1793"/>
              </a:lnSpc>
            </a:pP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&lt;/style&gt;</a:t>
            </a:r>
            <a:endParaRPr sz="1582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/>
              <a:t>Activity </a:t>
            </a:r>
            <a:r>
              <a:rPr lang="en-US" sz="2600" dirty="0" smtClean="0"/>
              <a:t>Transition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73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495303" y="4761686"/>
            <a:ext cx="147675" cy="14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949" dirty="0">
                <a:solidFill>
                  <a:srgbClr val="FFFFFF"/>
                </a:solidFill>
                <a:latin typeface="Helvetica Light"/>
                <a:cs typeface="Helvetica Light"/>
              </a:rPr>
              <a:t>43</a:t>
            </a:r>
            <a:endParaRPr sz="949">
              <a:latin typeface="Helvetica Light"/>
              <a:cs typeface="Helvetica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24645" y="845971"/>
            <a:ext cx="2365854" cy="3781508"/>
            <a:chOff x="4518422" y="321469"/>
            <a:chExt cx="2638723" cy="4500563"/>
          </a:xfrm>
        </p:grpSpPr>
        <p:sp>
          <p:nvSpPr>
            <p:cNvPr id="4" name="object 4"/>
            <p:cNvSpPr/>
            <p:nvPr/>
          </p:nvSpPr>
          <p:spPr>
            <a:xfrm>
              <a:off x="4518422" y="321469"/>
              <a:ext cx="2638723" cy="4500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712"/>
            </a:p>
          </p:txBody>
        </p:sp>
        <p:sp>
          <p:nvSpPr>
            <p:cNvPr id="7" name="object 7"/>
            <p:cNvSpPr/>
            <p:nvPr/>
          </p:nvSpPr>
          <p:spPr>
            <a:xfrm>
              <a:off x="4805502" y="684657"/>
              <a:ext cx="2067788" cy="3676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712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/>
              <a:t>Example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23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470050" y="1145206"/>
            <a:ext cx="6203007" cy="3402211"/>
          </a:xfrm>
          <a:custGeom>
            <a:avLst/>
            <a:gdLst/>
            <a:ahLst/>
            <a:cxnLst/>
            <a:rect l="l" t="t" r="r" b="b"/>
            <a:pathLst>
              <a:path w="11762740" h="6451600">
                <a:moveTo>
                  <a:pt x="11623991" y="0"/>
                </a:moveTo>
                <a:lnTo>
                  <a:pt x="137853" y="21"/>
                </a:lnTo>
                <a:lnTo>
                  <a:pt x="94428" y="7077"/>
                </a:lnTo>
                <a:lnTo>
                  <a:pt x="57102" y="25659"/>
                </a:lnTo>
                <a:lnTo>
                  <a:pt x="27915" y="54119"/>
                </a:lnTo>
                <a:lnTo>
                  <a:pt x="8906" y="90811"/>
                </a:lnTo>
                <a:lnTo>
                  <a:pt x="2116" y="134087"/>
                </a:lnTo>
                <a:lnTo>
                  <a:pt x="0" y="6306586"/>
                </a:lnTo>
                <a:lnTo>
                  <a:pt x="590" y="6319590"/>
                </a:lnTo>
                <a:lnTo>
                  <a:pt x="10620" y="6360946"/>
                </a:lnTo>
                <a:lnTo>
                  <a:pt x="31564" y="6397138"/>
                </a:lnTo>
                <a:lnTo>
                  <a:pt x="61478" y="6425853"/>
                </a:lnTo>
                <a:lnTo>
                  <a:pt x="98419" y="6444777"/>
                </a:lnTo>
                <a:lnTo>
                  <a:pt x="140442" y="6451600"/>
                </a:lnTo>
                <a:lnTo>
                  <a:pt x="11635365" y="6451112"/>
                </a:lnTo>
                <a:lnTo>
                  <a:pt x="11676235" y="6440776"/>
                </a:lnTo>
                <a:lnTo>
                  <a:pt x="11711177" y="6418792"/>
                </a:lnTo>
                <a:lnTo>
                  <a:pt x="11738380" y="6387523"/>
                </a:lnTo>
                <a:lnTo>
                  <a:pt x="11756030" y="6349333"/>
                </a:lnTo>
                <a:lnTo>
                  <a:pt x="11762316" y="6306586"/>
                </a:lnTo>
                <a:lnTo>
                  <a:pt x="11762294" y="131500"/>
                </a:lnTo>
                <a:lnTo>
                  <a:pt x="11754761" y="88551"/>
                </a:lnTo>
                <a:lnTo>
                  <a:pt x="11735124" y="52280"/>
                </a:lnTo>
                <a:lnTo>
                  <a:pt x="11705423" y="24333"/>
                </a:lnTo>
                <a:lnTo>
                  <a:pt x="11667698" y="6357"/>
                </a:lnTo>
                <a:lnTo>
                  <a:pt x="11623991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5" name="object 5"/>
          <p:cNvSpPr txBox="1"/>
          <p:nvPr/>
        </p:nvSpPr>
        <p:spPr>
          <a:xfrm>
            <a:off x="1443702" y="916476"/>
            <a:ext cx="4781513" cy="351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582" spc="-47" dirty="0">
                <a:latin typeface="Times New Roman"/>
                <a:cs typeface="Times New Roman"/>
              </a:rPr>
              <a:t>r</a:t>
            </a:r>
            <a:r>
              <a:rPr sz="1582" spc="-42" dirty="0">
                <a:latin typeface="Times New Roman"/>
                <a:cs typeface="Times New Roman"/>
              </a:rPr>
              <a:t>e</a:t>
            </a:r>
            <a:r>
              <a:rPr sz="1582" spc="40" dirty="0">
                <a:latin typeface="Times New Roman"/>
                <a:cs typeface="Times New Roman"/>
              </a:rPr>
              <a:t>s</a:t>
            </a:r>
            <a:r>
              <a:rPr sz="1582" spc="74" dirty="0">
                <a:latin typeface="Times New Roman"/>
                <a:cs typeface="Times New Roman"/>
              </a:rPr>
              <a:t>/</a:t>
            </a:r>
            <a:r>
              <a:rPr sz="1582" spc="-98" dirty="0">
                <a:latin typeface="Times New Roman"/>
                <a:cs typeface="Times New Roman"/>
              </a:rPr>
              <a:t>l</a:t>
            </a:r>
            <a:r>
              <a:rPr sz="1582" spc="-13" dirty="0">
                <a:latin typeface="Times New Roman"/>
                <a:cs typeface="Times New Roman"/>
              </a:rPr>
              <a:t>a</a:t>
            </a:r>
            <a:r>
              <a:rPr sz="1582" spc="-148" dirty="0">
                <a:latin typeface="Times New Roman"/>
                <a:cs typeface="Times New Roman"/>
              </a:rPr>
              <a:t>y</a:t>
            </a:r>
            <a:r>
              <a:rPr sz="1582" spc="-58" dirty="0">
                <a:latin typeface="Times New Roman"/>
                <a:cs typeface="Times New Roman"/>
              </a:rPr>
              <a:t>ou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74" dirty="0">
                <a:latin typeface="Times New Roman"/>
                <a:cs typeface="Times New Roman"/>
              </a:rPr>
              <a:t>/</a:t>
            </a:r>
            <a:r>
              <a:rPr sz="1582" spc="-55" dirty="0">
                <a:latin typeface="Times New Roman"/>
                <a:cs typeface="Times New Roman"/>
              </a:rPr>
              <a:t>g</a:t>
            </a:r>
            <a:r>
              <a:rPr sz="1582" spc="-60" dirty="0">
                <a:latin typeface="Times New Roman"/>
                <a:cs typeface="Times New Roman"/>
              </a:rPr>
              <a:t>r</a:t>
            </a:r>
            <a:r>
              <a:rPr sz="1582" spc="-98" dirty="0">
                <a:latin typeface="Times New Roman"/>
                <a:cs typeface="Times New Roman"/>
              </a:rPr>
              <a:t>i</a:t>
            </a:r>
            <a:r>
              <a:rPr sz="1582" spc="-58" dirty="0">
                <a:latin typeface="Times New Roman"/>
                <a:cs typeface="Times New Roman"/>
              </a:rPr>
              <a:t>d</a:t>
            </a:r>
            <a:r>
              <a:rPr sz="1582" spc="-206" dirty="0">
                <a:latin typeface="Times New Roman"/>
                <a:cs typeface="Times New Roman"/>
              </a:rPr>
              <a:t>_</a:t>
            </a:r>
            <a:r>
              <a:rPr sz="1582" spc="-98" dirty="0">
                <a:latin typeface="Times New Roman"/>
                <a:cs typeface="Times New Roman"/>
              </a:rPr>
              <a:t>i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-16" dirty="0">
                <a:latin typeface="Times New Roman"/>
                <a:cs typeface="Times New Roman"/>
              </a:rPr>
              <a:t>e</a:t>
            </a:r>
            <a:r>
              <a:rPr sz="1582" spc="-113" dirty="0">
                <a:latin typeface="Times New Roman"/>
                <a:cs typeface="Times New Roman"/>
              </a:rPr>
              <a:t>m</a:t>
            </a:r>
            <a:r>
              <a:rPr sz="1582" spc="-21" dirty="0">
                <a:latin typeface="Times New Roman"/>
                <a:cs typeface="Times New Roman"/>
              </a:rPr>
              <a:t>.</a:t>
            </a:r>
            <a:r>
              <a:rPr sz="1582" spc="-134" dirty="0">
                <a:latin typeface="Times New Roman"/>
                <a:cs typeface="Times New Roman"/>
              </a:rPr>
              <a:t>x</a:t>
            </a:r>
            <a:r>
              <a:rPr sz="1582" spc="-113" dirty="0">
                <a:latin typeface="Times New Roman"/>
                <a:cs typeface="Times New Roman"/>
              </a:rPr>
              <a:t>m</a:t>
            </a:r>
            <a:r>
              <a:rPr sz="1582" spc="-95" dirty="0">
                <a:latin typeface="Times New Roman"/>
                <a:cs typeface="Times New Roman"/>
              </a:rPr>
              <a:t>l</a:t>
            </a:r>
            <a:endParaRPr sz="1582" dirty="0">
              <a:latin typeface="Times New Roman"/>
              <a:cs typeface="Times New Roman"/>
            </a:endParaRPr>
          </a:p>
          <a:p>
            <a:pPr>
              <a:spcBef>
                <a:spcPts val="17"/>
              </a:spcBef>
            </a:pPr>
            <a:endParaRPr sz="1266" dirty="0">
              <a:latin typeface="Times New Roman"/>
              <a:cs typeface="Times New Roman"/>
            </a:endParaRPr>
          </a:p>
          <a:p>
            <a:pPr marL="334166" marR="1308872" indent="-174114">
              <a:lnSpc>
                <a:spcPts val="1424"/>
              </a:lnSpc>
            </a:pP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&lt;LinearLayout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android:layout_width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"match_parent"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android:layout_height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"wrap_content"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android:orientation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"vertical"</a:t>
            </a: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&gt;</a:t>
            </a:r>
            <a:endParaRPr sz="1371" dirty="0">
              <a:latin typeface="Courier New"/>
              <a:cs typeface="Courier New"/>
            </a:endParaRPr>
          </a:p>
          <a:p>
            <a:pPr>
              <a:spcBef>
                <a:spcPts val="29"/>
              </a:spcBef>
            </a:pPr>
            <a:endParaRPr sz="1213" dirty="0">
              <a:latin typeface="Times New Roman"/>
              <a:cs typeface="Times New Roman"/>
            </a:endParaRPr>
          </a:p>
          <a:p>
            <a:pPr marL="508280" marR="960308" indent="-174114">
              <a:lnSpc>
                <a:spcPts val="1424"/>
              </a:lnSpc>
            </a:pP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&lt;ImageView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android:id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"@+id/imageview_item"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android:layout_width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"match_parent"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android:layout_height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"match_parent"</a:t>
            </a: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/&gt;</a:t>
            </a:r>
            <a:endParaRPr sz="1371" dirty="0">
              <a:latin typeface="Courier New"/>
              <a:cs typeface="Courier New"/>
            </a:endParaRPr>
          </a:p>
          <a:p>
            <a:pPr>
              <a:spcBef>
                <a:spcPts val="29"/>
              </a:spcBef>
            </a:pPr>
            <a:endParaRPr sz="1213" dirty="0">
              <a:latin typeface="Times New Roman"/>
              <a:cs typeface="Times New Roman"/>
            </a:endParaRPr>
          </a:p>
          <a:p>
            <a:pPr marL="508280" marR="1134758" indent="-174114">
              <a:lnSpc>
                <a:spcPts val="1424"/>
              </a:lnSpc>
            </a:pP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&lt;TextView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android:id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"@+id/textview_name"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android:layout_width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"match_parent"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android:layout_height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"wrap_content"</a:t>
            </a:r>
            <a:endParaRPr sz="1371" dirty="0">
              <a:latin typeface="Courier New"/>
              <a:cs typeface="Courier New"/>
            </a:endParaRPr>
          </a:p>
          <a:p>
            <a:pPr marL="508280">
              <a:lnSpc>
                <a:spcPts val="1413"/>
              </a:lnSpc>
            </a:pP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android:background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“?android:attr/colorPrimary"</a:t>
            </a: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/&gt;</a:t>
            </a:r>
            <a:endParaRPr sz="1371" dirty="0">
              <a:latin typeface="Courier New"/>
              <a:cs typeface="Courier New"/>
            </a:endParaRPr>
          </a:p>
          <a:p>
            <a:pPr marL="160051">
              <a:spcBef>
                <a:spcPts val="1202"/>
              </a:spcBef>
            </a:pP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&lt;/LinearLayout&gt;</a:t>
            </a:r>
            <a:endParaRPr sz="137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/>
              <a:t>Activity A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470050" y="1088441"/>
            <a:ext cx="6203007" cy="3556248"/>
          </a:xfrm>
          <a:custGeom>
            <a:avLst/>
            <a:gdLst/>
            <a:ahLst/>
            <a:cxnLst/>
            <a:rect l="l" t="t" r="r" b="b"/>
            <a:pathLst>
              <a:path w="11762740" h="6743700">
                <a:moveTo>
                  <a:pt x="11623991" y="0"/>
                </a:moveTo>
                <a:lnTo>
                  <a:pt x="128705" y="522"/>
                </a:lnTo>
                <a:lnTo>
                  <a:pt x="87942" y="11002"/>
                </a:lnTo>
                <a:lnTo>
                  <a:pt x="53098" y="33127"/>
                </a:lnTo>
                <a:lnTo>
                  <a:pt x="25977" y="64508"/>
                </a:lnTo>
                <a:lnTo>
                  <a:pt x="8382" y="102755"/>
                </a:lnTo>
                <a:lnTo>
                  <a:pt x="2116" y="145478"/>
                </a:lnTo>
                <a:lnTo>
                  <a:pt x="0" y="6598686"/>
                </a:lnTo>
                <a:lnTo>
                  <a:pt x="590" y="6611690"/>
                </a:lnTo>
                <a:lnTo>
                  <a:pt x="10620" y="6653046"/>
                </a:lnTo>
                <a:lnTo>
                  <a:pt x="31564" y="6689238"/>
                </a:lnTo>
                <a:lnTo>
                  <a:pt x="61478" y="6717953"/>
                </a:lnTo>
                <a:lnTo>
                  <a:pt x="98419" y="6736877"/>
                </a:lnTo>
                <a:lnTo>
                  <a:pt x="140442" y="6743700"/>
                </a:lnTo>
                <a:lnTo>
                  <a:pt x="11635365" y="6743212"/>
                </a:lnTo>
                <a:lnTo>
                  <a:pt x="11676235" y="6732876"/>
                </a:lnTo>
                <a:lnTo>
                  <a:pt x="11711177" y="6710892"/>
                </a:lnTo>
                <a:lnTo>
                  <a:pt x="11738380" y="6679623"/>
                </a:lnTo>
                <a:lnTo>
                  <a:pt x="11756030" y="6641433"/>
                </a:lnTo>
                <a:lnTo>
                  <a:pt x="11762316" y="6598686"/>
                </a:lnTo>
                <a:lnTo>
                  <a:pt x="11761848" y="133687"/>
                </a:lnTo>
                <a:lnTo>
                  <a:pt x="11752359" y="91933"/>
                </a:lnTo>
                <a:lnTo>
                  <a:pt x="11732025" y="55297"/>
                </a:lnTo>
                <a:lnTo>
                  <a:pt x="11702651" y="26169"/>
                </a:lnTo>
                <a:lnTo>
                  <a:pt x="11666038" y="6940"/>
                </a:lnTo>
                <a:lnTo>
                  <a:pt x="11623991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5" name="object 5"/>
          <p:cNvSpPr txBox="1"/>
          <p:nvPr/>
        </p:nvSpPr>
        <p:spPr>
          <a:xfrm>
            <a:off x="1492828" y="825495"/>
            <a:ext cx="4558159" cy="3636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984724" algn="ctr"/>
            <a:r>
              <a:rPr sz="1582" spc="-47" dirty="0">
                <a:latin typeface="Times New Roman"/>
                <a:cs typeface="Times New Roman"/>
              </a:rPr>
              <a:t>r</a:t>
            </a:r>
            <a:r>
              <a:rPr sz="1582" spc="-42" dirty="0">
                <a:latin typeface="Times New Roman"/>
                <a:cs typeface="Times New Roman"/>
              </a:rPr>
              <a:t>e</a:t>
            </a:r>
            <a:r>
              <a:rPr sz="1582" spc="40" dirty="0">
                <a:latin typeface="Times New Roman"/>
                <a:cs typeface="Times New Roman"/>
              </a:rPr>
              <a:t>s</a:t>
            </a:r>
            <a:r>
              <a:rPr sz="1582" spc="74" dirty="0">
                <a:latin typeface="Times New Roman"/>
                <a:cs typeface="Times New Roman"/>
              </a:rPr>
              <a:t>/</a:t>
            </a:r>
            <a:r>
              <a:rPr sz="1582" spc="-98" dirty="0">
                <a:latin typeface="Times New Roman"/>
                <a:cs typeface="Times New Roman"/>
              </a:rPr>
              <a:t>l</a:t>
            </a:r>
            <a:r>
              <a:rPr sz="1582" spc="-13" dirty="0">
                <a:latin typeface="Times New Roman"/>
                <a:cs typeface="Times New Roman"/>
              </a:rPr>
              <a:t>a</a:t>
            </a:r>
            <a:r>
              <a:rPr sz="1582" spc="-148" dirty="0">
                <a:latin typeface="Times New Roman"/>
                <a:cs typeface="Times New Roman"/>
              </a:rPr>
              <a:t>y</a:t>
            </a:r>
            <a:r>
              <a:rPr sz="1582" spc="-58" dirty="0">
                <a:latin typeface="Times New Roman"/>
                <a:cs typeface="Times New Roman"/>
              </a:rPr>
              <a:t>ou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74" dirty="0">
                <a:latin typeface="Times New Roman"/>
                <a:cs typeface="Times New Roman"/>
              </a:rPr>
              <a:t>/</a:t>
            </a:r>
            <a:r>
              <a:rPr sz="1582" spc="-58" dirty="0">
                <a:latin typeface="Times New Roman"/>
                <a:cs typeface="Times New Roman"/>
              </a:rPr>
              <a:t>d</a:t>
            </a:r>
            <a:r>
              <a:rPr sz="1582" spc="-16" dirty="0">
                <a:latin typeface="Times New Roman"/>
                <a:cs typeface="Times New Roman"/>
              </a:rPr>
              <a:t>e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-3" dirty="0">
                <a:latin typeface="Times New Roman"/>
                <a:cs typeface="Times New Roman"/>
              </a:rPr>
              <a:t>a</a:t>
            </a:r>
            <a:r>
              <a:rPr sz="1582" spc="-98" dirty="0">
                <a:latin typeface="Times New Roman"/>
                <a:cs typeface="Times New Roman"/>
              </a:rPr>
              <a:t>il</a:t>
            </a:r>
            <a:r>
              <a:rPr sz="1582" spc="-21" dirty="0">
                <a:latin typeface="Times New Roman"/>
                <a:cs typeface="Times New Roman"/>
              </a:rPr>
              <a:t>.</a:t>
            </a:r>
            <a:r>
              <a:rPr sz="1582" spc="-134" dirty="0">
                <a:latin typeface="Times New Roman"/>
                <a:cs typeface="Times New Roman"/>
              </a:rPr>
              <a:t>x</a:t>
            </a:r>
            <a:r>
              <a:rPr sz="1582" spc="-113" dirty="0">
                <a:latin typeface="Times New Roman"/>
                <a:cs typeface="Times New Roman"/>
              </a:rPr>
              <a:t>m</a:t>
            </a:r>
            <a:r>
              <a:rPr sz="1582" spc="-95" dirty="0">
                <a:latin typeface="Times New Roman"/>
                <a:cs typeface="Times New Roman"/>
              </a:rPr>
              <a:t>l</a:t>
            </a:r>
            <a:endParaRPr sz="1582" dirty="0">
              <a:latin typeface="Times New Roman"/>
              <a:cs typeface="Times New Roman"/>
            </a:endParaRPr>
          </a:p>
          <a:p>
            <a:pPr>
              <a:spcBef>
                <a:spcPts val="13"/>
              </a:spcBef>
            </a:pPr>
            <a:endParaRPr sz="2083" dirty="0">
              <a:latin typeface="Times New Roman"/>
              <a:cs typeface="Times New Roman"/>
            </a:endParaRPr>
          </a:p>
          <a:p>
            <a:pPr marL="284945" marR="1134758" indent="-174114">
              <a:lnSpc>
                <a:spcPts val="1424"/>
              </a:lnSpc>
            </a:pP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&lt;LinearLayout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android:layout_width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"match_parent"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android:layout_height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"wrap_content"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android:orientation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"vertical"</a:t>
            </a: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&gt;</a:t>
            </a:r>
            <a:endParaRPr sz="1371" dirty="0">
              <a:latin typeface="Courier New"/>
              <a:cs typeface="Courier New"/>
            </a:endParaRPr>
          </a:p>
          <a:p>
            <a:pPr>
              <a:spcBef>
                <a:spcPts val="29"/>
              </a:spcBef>
            </a:pPr>
            <a:endParaRPr sz="1213" dirty="0">
              <a:latin typeface="Times New Roman"/>
              <a:cs typeface="Times New Roman"/>
            </a:endParaRPr>
          </a:p>
          <a:p>
            <a:pPr marL="459059" marR="786194" indent="-174114">
              <a:lnSpc>
                <a:spcPts val="1424"/>
              </a:lnSpc>
            </a:pP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&lt;ImageView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android:id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"@+id/imageview_header"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android:layout_width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"match_parent"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android:layout_height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"match_parent"</a:t>
            </a: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/&gt;</a:t>
            </a:r>
            <a:endParaRPr sz="1371" dirty="0">
              <a:latin typeface="Courier New"/>
              <a:cs typeface="Courier New"/>
            </a:endParaRPr>
          </a:p>
          <a:p>
            <a:pPr>
              <a:spcBef>
                <a:spcPts val="29"/>
              </a:spcBef>
            </a:pPr>
            <a:endParaRPr sz="1213" dirty="0">
              <a:latin typeface="Times New Roman"/>
              <a:cs typeface="Times New Roman"/>
            </a:endParaRPr>
          </a:p>
          <a:p>
            <a:pPr marL="459059" marR="960643" indent="-174114">
              <a:lnSpc>
                <a:spcPts val="1424"/>
              </a:lnSpc>
            </a:pP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&lt;TextView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android:id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"@+id/textview_title"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android:layout_width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"match_parent"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android:layout_height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"wrap_content"</a:t>
            </a:r>
            <a:endParaRPr sz="1371" dirty="0">
              <a:latin typeface="Courier New"/>
              <a:cs typeface="Courier New"/>
            </a:endParaRPr>
          </a:p>
          <a:p>
            <a:pPr marL="459059">
              <a:lnSpc>
                <a:spcPts val="1413"/>
              </a:lnSpc>
            </a:pP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android:theme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"@android:style/Theme.Material"</a:t>
            </a: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/&gt;</a:t>
            </a:r>
            <a:endParaRPr sz="1371" dirty="0">
              <a:latin typeface="Courier New"/>
              <a:cs typeface="Courier New"/>
            </a:endParaRPr>
          </a:p>
          <a:p>
            <a:pPr marL="110831">
              <a:spcBef>
                <a:spcPts val="1202"/>
              </a:spcBef>
            </a:pP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&lt;/LinearLayout&gt;</a:t>
            </a:r>
            <a:endParaRPr sz="137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/>
              <a:t>Activity </a:t>
            </a:r>
            <a:r>
              <a:rPr lang="en-US" sz="2600" dirty="0" smtClean="0"/>
              <a:t>B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1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/>
          <p:nvPr/>
        </p:nvSpPr>
        <p:spPr>
          <a:xfrm>
            <a:off x="1157733" y="912839"/>
            <a:ext cx="6203007" cy="3556248"/>
          </a:xfrm>
          <a:custGeom>
            <a:avLst/>
            <a:gdLst/>
            <a:ahLst/>
            <a:cxnLst/>
            <a:rect l="l" t="t" r="r" b="b"/>
            <a:pathLst>
              <a:path w="11762740" h="6743700">
                <a:moveTo>
                  <a:pt x="11623991" y="0"/>
                </a:moveTo>
                <a:lnTo>
                  <a:pt x="128705" y="522"/>
                </a:lnTo>
                <a:lnTo>
                  <a:pt x="87942" y="11002"/>
                </a:lnTo>
                <a:lnTo>
                  <a:pt x="53098" y="33127"/>
                </a:lnTo>
                <a:lnTo>
                  <a:pt x="25977" y="64508"/>
                </a:lnTo>
                <a:lnTo>
                  <a:pt x="8382" y="102755"/>
                </a:lnTo>
                <a:lnTo>
                  <a:pt x="2116" y="145478"/>
                </a:lnTo>
                <a:lnTo>
                  <a:pt x="0" y="6598686"/>
                </a:lnTo>
                <a:lnTo>
                  <a:pt x="590" y="6611690"/>
                </a:lnTo>
                <a:lnTo>
                  <a:pt x="10620" y="6653046"/>
                </a:lnTo>
                <a:lnTo>
                  <a:pt x="31564" y="6689238"/>
                </a:lnTo>
                <a:lnTo>
                  <a:pt x="61478" y="6717953"/>
                </a:lnTo>
                <a:lnTo>
                  <a:pt x="98419" y="6736877"/>
                </a:lnTo>
                <a:lnTo>
                  <a:pt x="140442" y="6743700"/>
                </a:lnTo>
                <a:lnTo>
                  <a:pt x="11635365" y="6743212"/>
                </a:lnTo>
                <a:lnTo>
                  <a:pt x="11676235" y="6732876"/>
                </a:lnTo>
                <a:lnTo>
                  <a:pt x="11711177" y="6710892"/>
                </a:lnTo>
                <a:lnTo>
                  <a:pt x="11738380" y="6679623"/>
                </a:lnTo>
                <a:lnTo>
                  <a:pt x="11756030" y="6641433"/>
                </a:lnTo>
                <a:lnTo>
                  <a:pt x="11762316" y="6598686"/>
                </a:lnTo>
                <a:lnTo>
                  <a:pt x="11761848" y="133687"/>
                </a:lnTo>
                <a:lnTo>
                  <a:pt x="11752359" y="91933"/>
                </a:lnTo>
                <a:lnTo>
                  <a:pt x="11732025" y="55297"/>
                </a:lnTo>
                <a:lnTo>
                  <a:pt x="11702651" y="26169"/>
                </a:lnTo>
                <a:lnTo>
                  <a:pt x="11666038" y="6940"/>
                </a:lnTo>
                <a:lnTo>
                  <a:pt x="11623991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4" name="object 4"/>
          <p:cNvSpPr txBox="1"/>
          <p:nvPr/>
        </p:nvSpPr>
        <p:spPr>
          <a:xfrm>
            <a:off x="7495303" y="4761686"/>
            <a:ext cx="147675" cy="14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949" dirty="0">
                <a:solidFill>
                  <a:srgbClr val="FFFFFF"/>
                </a:solidFill>
                <a:latin typeface="Helvetica Light"/>
                <a:cs typeface="Helvetica Light"/>
              </a:rPr>
              <a:t>46</a:t>
            </a:r>
            <a:endParaRPr sz="949">
              <a:latin typeface="Helvetica Light"/>
              <a:cs typeface="Helvetica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7775" y="1162340"/>
            <a:ext cx="6236973" cy="3057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778" marR="324121" indent="-241082">
              <a:lnSpc>
                <a:spcPts val="1687"/>
              </a:lnSpc>
            </a:pP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ActivityOptionsCompat</a:t>
            </a:r>
            <a:r>
              <a:rPr sz="1582" spc="-158" dirty="0">
                <a:solidFill>
                  <a:srgbClr val="673AB7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latin typeface="Courier New"/>
                <a:cs typeface="Courier New"/>
              </a:rPr>
              <a:t>activityOptions</a:t>
            </a:r>
            <a:r>
              <a:rPr sz="1582" spc="-158" dirty="0"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= </a:t>
            </a: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ActivityOptionsCompat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makeSceneTransitionAnimation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endParaRPr sz="1582" dirty="0">
              <a:latin typeface="Courier New"/>
              <a:cs typeface="Courier New"/>
            </a:endParaRPr>
          </a:p>
          <a:p>
            <a:pPr marL="689761">
              <a:lnSpc>
                <a:spcPts val="1561"/>
              </a:lnSpc>
            </a:pP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this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,</a:t>
            </a:r>
            <a:endParaRPr sz="1582" dirty="0">
              <a:latin typeface="Courier New"/>
              <a:cs typeface="Courier New"/>
            </a:endParaRPr>
          </a:p>
          <a:p>
            <a:pPr marL="971023" marR="2679" indent="-40180">
              <a:lnSpc>
                <a:spcPts val="1687"/>
              </a:lnSpc>
              <a:spcBef>
                <a:spcPts val="127"/>
              </a:spcBef>
            </a:pP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new</a:t>
            </a:r>
            <a:r>
              <a:rPr sz="1582" spc="-158" dirty="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Pair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&lt;</a:t>
            </a: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View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, </a:t>
            </a: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String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&gt;(</a:t>
            </a:r>
            <a:r>
              <a:rPr sz="1582" spc="-163" dirty="0">
                <a:latin typeface="Courier New"/>
                <a:cs typeface="Courier New"/>
              </a:rPr>
              <a:t>view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findViewById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latin typeface="Courier New"/>
                <a:cs typeface="Courier New"/>
              </a:rPr>
              <a:t>R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id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imageview_item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),</a:t>
            </a:r>
            <a:endParaRPr sz="1582" dirty="0">
              <a:latin typeface="Courier New"/>
              <a:cs typeface="Courier New"/>
            </a:endParaRPr>
          </a:p>
          <a:p>
            <a:pPr marL="930843" marR="625473" indent="220991">
              <a:lnSpc>
                <a:spcPts val="1687"/>
              </a:lnSpc>
            </a:pP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DetailActivity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VIEW_NAME_HEADER_IMAGE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), 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new</a:t>
            </a:r>
            <a:r>
              <a:rPr sz="1582" spc="-158" dirty="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Pair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&lt;</a:t>
            </a: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View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,</a:t>
            </a:r>
            <a:endParaRPr sz="1582" dirty="0">
              <a:latin typeface="Courier New"/>
              <a:cs typeface="Courier New"/>
            </a:endParaRPr>
          </a:p>
          <a:p>
            <a:pPr marL="1131744" marR="103129" indent="-160721">
              <a:lnSpc>
                <a:spcPts val="1687"/>
              </a:lnSpc>
            </a:pP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String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&gt;(</a:t>
            </a:r>
            <a:r>
              <a:rPr sz="1582" spc="-163" dirty="0">
                <a:latin typeface="Courier New"/>
                <a:cs typeface="Courier New"/>
              </a:rPr>
              <a:t>view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findViewById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latin typeface="Courier New"/>
                <a:cs typeface="Courier New"/>
              </a:rPr>
              <a:t>R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id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textview_name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), </a:t>
            </a: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DetailActivity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VIEW_NAME_HEADER_TITLE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));</a:t>
            </a:r>
            <a:endParaRPr sz="1582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368319" marR="605717">
              <a:lnSpc>
                <a:spcPts val="1687"/>
              </a:lnSpc>
            </a:pP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//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Now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we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can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start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the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Activity,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providing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the activity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options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as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a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bundle </a:t>
            </a: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ActivityCompat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startActivity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this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,</a:t>
            </a:r>
            <a:r>
              <a:rPr sz="1582" spc="-158" dirty="0">
                <a:solidFill>
                  <a:srgbClr val="A3A3A3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latin typeface="Courier New"/>
                <a:cs typeface="Courier New"/>
              </a:rPr>
              <a:t>intent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, </a:t>
            </a:r>
            <a:r>
              <a:rPr sz="1582" spc="-163" dirty="0">
                <a:latin typeface="Courier New"/>
                <a:cs typeface="Courier New"/>
              </a:rPr>
              <a:t>activityOptions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toBundle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());</a:t>
            </a:r>
            <a:endParaRPr sz="1582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/>
              <a:t>TransitionActivity.java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7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775926"/>
            <a:ext cx="6858000" cy="3985757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4" name="object 4"/>
          <p:cNvSpPr txBox="1"/>
          <p:nvPr/>
        </p:nvSpPr>
        <p:spPr>
          <a:xfrm>
            <a:off x="7495303" y="4761686"/>
            <a:ext cx="147675" cy="14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949" dirty="0">
                <a:solidFill>
                  <a:srgbClr val="FFFFFF"/>
                </a:solidFill>
                <a:latin typeface="Helvetica Light"/>
                <a:cs typeface="Helvetica Light"/>
              </a:rPr>
              <a:t>47</a:t>
            </a:r>
            <a:endParaRPr sz="949">
              <a:latin typeface="Helvetica Light"/>
              <a:cs typeface="Helvetica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7633" y="807204"/>
            <a:ext cx="6040934" cy="395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>
              <a:lnSpc>
                <a:spcPts val="1793"/>
              </a:lnSpc>
            </a:pPr>
            <a:r>
              <a:rPr sz="1582" spc="-163" dirty="0">
                <a:solidFill>
                  <a:srgbClr val="DB4437"/>
                </a:solidFill>
                <a:latin typeface="Courier New"/>
                <a:cs typeface="Courier New"/>
              </a:rPr>
              <a:t>@Override</a:t>
            </a:r>
            <a:endParaRPr sz="1582">
              <a:latin typeface="Courier New"/>
              <a:cs typeface="Courier New"/>
            </a:endParaRPr>
          </a:p>
          <a:p>
            <a:pPr marL="408499" marR="304031" indent="-401803">
              <a:lnSpc>
                <a:spcPts val="1687"/>
              </a:lnSpc>
              <a:spcBef>
                <a:spcPts val="127"/>
              </a:spcBef>
            </a:pP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protected</a:t>
            </a:r>
            <a:r>
              <a:rPr sz="1582" spc="-158" dirty="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void</a:t>
            </a:r>
            <a:r>
              <a:rPr sz="1582" spc="-158" dirty="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latin typeface="Courier New"/>
                <a:cs typeface="Courier New"/>
              </a:rPr>
              <a:t>onCreate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Bundle</a:t>
            </a:r>
            <a:r>
              <a:rPr sz="1582" spc="-158" dirty="0">
                <a:solidFill>
                  <a:srgbClr val="673AB7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latin typeface="Courier New"/>
                <a:cs typeface="Courier New"/>
              </a:rPr>
              <a:t>savedInstanceState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)</a:t>
            </a:r>
            <a:r>
              <a:rPr sz="1582" spc="-158" dirty="0">
                <a:solidFill>
                  <a:srgbClr val="A3A3A3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{ 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super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onCreate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latin typeface="Courier New"/>
                <a:cs typeface="Courier New"/>
              </a:rPr>
              <a:t>savedInstanceState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); </a:t>
            </a:r>
            <a:r>
              <a:rPr sz="1582" spc="-163" dirty="0">
                <a:latin typeface="Courier New"/>
                <a:cs typeface="Courier New"/>
              </a:rPr>
              <a:t>setContentView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latin typeface="Courier New"/>
                <a:cs typeface="Courier New"/>
              </a:rPr>
              <a:t>R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layout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activity_transition_details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);</a:t>
            </a:r>
            <a:endParaRPr sz="1582">
              <a:latin typeface="Courier New"/>
              <a:cs typeface="Courier New"/>
            </a:endParaRPr>
          </a:p>
          <a:p>
            <a:endParaRPr sz="1266">
              <a:latin typeface="Times New Roman"/>
              <a:cs typeface="Times New Roman"/>
            </a:endParaRPr>
          </a:p>
          <a:p>
            <a:pPr marL="408499">
              <a:lnSpc>
                <a:spcPts val="1793"/>
              </a:lnSpc>
            </a:pP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/**</a:t>
            </a:r>
            <a:endParaRPr sz="1582">
              <a:latin typeface="Courier New"/>
              <a:cs typeface="Courier New"/>
            </a:endParaRPr>
          </a:p>
          <a:p>
            <a:pPr marL="6697" marR="203580" indent="502253">
              <a:lnSpc>
                <a:spcPts val="1687"/>
              </a:lnSpc>
              <a:spcBef>
                <a:spcPts val="127"/>
              </a:spcBef>
              <a:buClr>
                <a:srgbClr val="999999"/>
              </a:buClr>
              <a:buFont typeface="Courier New"/>
              <a:buChar char="*"/>
              <a:tabLst>
                <a:tab pos="709851" algn="l"/>
              </a:tabLst>
            </a:pP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Set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the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name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of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the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view's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which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will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be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transition to,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using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the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static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values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above.</a:t>
            </a:r>
            <a:endParaRPr sz="1582">
              <a:latin typeface="Courier New"/>
              <a:cs typeface="Courier New"/>
            </a:endParaRPr>
          </a:p>
          <a:p>
            <a:pPr marL="6697" marR="2679" indent="502253">
              <a:lnSpc>
                <a:spcPts val="1687"/>
              </a:lnSpc>
              <a:buClr>
                <a:srgbClr val="999999"/>
              </a:buClr>
              <a:buFont typeface="Courier New"/>
              <a:buChar char="*"/>
              <a:tabLst>
                <a:tab pos="709851" algn="l"/>
              </a:tabLst>
            </a:pP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This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could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be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done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in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the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layout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XML,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but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exposing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it via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static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variables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allows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easy</a:t>
            </a:r>
            <a:endParaRPr sz="1582">
              <a:latin typeface="Courier New"/>
              <a:cs typeface="Courier New"/>
            </a:endParaRPr>
          </a:p>
          <a:p>
            <a:pPr marL="709851" indent="-200901">
              <a:lnSpc>
                <a:spcPts val="1561"/>
              </a:lnSpc>
              <a:buClr>
                <a:srgbClr val="999999"/>
              </a:buClr>
              <a:buFont typeface="Courier New"/>
              <a:buChar char="*"/>
              <a:tabLst>
                <a:tab pos="709851" algn="l"/>
              </a:tabLst>
            </a:pP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querying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from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other</a:t>
            </a:r>
            <a:r>
              <a:rPr sz="1582" spc="-1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Activities</a:t>
            </a:r>
            <a:endParaRPr sz="1582">
              <a:latin typeface="Courier New"/>
              <a:cs typeface="Courier New"/>
            </a:endParaRPr>
          </a:p>
          <a:p>
            <a:pPr marL="408499" marR="1007185" indent="100451">
              <a:lnSpc>
                <a:spcPts val="1687"/>
              </a:lnSpc>
              <a:spcBef>
                <a:spcPts val="127"/>
              </a:spcBef>
            </a:pPr>
            <a:r>
              <a:rPr sz="1582" spc="-163" dirty="0">
                <a:solidFill>
                  <a:srgbClr val="999999"/>
                </a:solidFill>
                <a:latin typeface="Courier New"/>
                <a:cs typeface="Courier New"/>
              </a:rPr>
              <a:t>*/ </a:t>
            </a: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ViewCompat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setTransitionName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latin typeface="Courier New"/>
                <a:cs typeface="Courier New"/>
              </a:rPr>
              <a:t>mHeaderImageView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,</a:t>
            </a:r>
            <a:endParaRPr sz="1582">
              <a:latin typeface="Courier New"/>
              <a:cs typeface="Courier New"/>
            </a:endParaRPr>
          </a:p>
          <a:p>
            <a:pPr marL="850482">
              <a:lnSpc>
                <a:spcPts val="1561"/>
              </a:lnSpc>
            </a:pPr>
            <a:r>
              <a:rPr sz="1582" spc="-163" dirty="0">
                <a:latin typeface="Courier New"/>
                <a:cs typeface="Courier New"/>
              </a:rPr>
              <a:t>VIEW_NAME_HEADER_IMAGE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);</a:t>
            </a:r>
            <a:endParaRPr sz="1582">
              <a:latin typeface="Courier New"/>
              <a:cs typeface="Courier New"/>
            </a:endParaRPr>
          </a:p>
          <a:p>
            <a:pPr marL="850482" marR="1408988" indent="-441983">
              <a:lnSpc>
                <a:spcPts val="1687"/>
              </a:lnSpc>
              <a:spcBef>
                <a:spcPts val="127"/>
              </a:spcBef>
            </a:pP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ViewCompat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setTransitionName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latin typeface="Courier New"/>
                <a:cs typeface="Courier New"/>
              </a:rPr>
              <a:t>mHeaderTitle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, </a:t>
            </a:r>
            <a:r>
              <a:rPr sz="1582" spc="-163" dirty="0">
                <a:latin typeface="Courier New"/>
                <a:cs typeface="Courier New"/>
              </a:rPr>
              <a:t>VIEW_NAME_HEADER_TITLE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);</a:t>
            </a:r>
            <a:endParaRPr sz="1582">
              <a:latin typeface="Courier New"/>
              <a:cs typeface="Courier New"/>
            </a:endParaRPr>
          </a:p>
          <a:p>
            <a:endParaRPr sz="1266">
              <a:latin typeface="Times New Roman"/>
              <a:cs typeface="Times New Roman"/>
            </a:endParaRPr>
          </a:p>
          <a:p>
            <a:pPr marL="6697"/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}</a:t>
            </a:r>
            <a:endParaRPr sz="1582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/>
              <a:t>DetailActivity.java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60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06237" y="3355152"/>
            <a:ext cx="6203007" cy="1292572"/>
          </a:xfrm>
          <a:custGeom>
            <a:avLst/>
            <a:gdLst/>
            <a:ahLst/>
            <a:cxnLst/>
            <a:rect l="l" t="t" r="r" b="b"/>
            <a:pathLst>
              <a:path w="11762740" h="2451100">
                <a:moveTo>
                  <a:pt x="11623991" y="0"/>
                </a:moveTo>
                <a:lnTo>
                  <a:pt x="129458" y="451"/>
                </a:lnTo>
                <a:lnTo>
                  <a:pt x="88474" y="10632"/>
                </a:lnTo>
                <a:lnTo>
                  <a:pt x="53426" y="32464"/>
                </a:lnTo>
                <a:lnTo>
                  <a:pt x="26135" y="63612"/>
                </a:lnTo>
                <a:lnTo>
                  <a:pt x="8425" y="101741"/>
                </a:lnTo>
                <a:lnTo>
                  <a:pt x="2116" y="144514"/>
                </a:lnTo>
                <a:lnTo>
                  <a:pt x="0" y="2309498"/>
                </a:lnTo>
                <a:lnTo>
                  <a:pt x="374" y="2319839"/>
                </a:lnTo>
                <a:lnTo>
                  <a:pt x="9860" y="2361458"/>
                </a:lnTo>
                <a:lnTo>
                  <a:pt x="30626" y="2397507"/>
                </a:lnTo>
                <a:lnTo>
                  <a:pt x="60655" y="2425872"/>
                </a:lnTo>
                <a:lnTo>
                  <a:pt x="97933" y="2444440"/>
                </a:lnTo>
                <a:lnTo>
                  <a:pt x="140442" y="2451100"/>
                </a:lnTo>
                <a:lnTo>
                  <a:pt x="11632677" y="2450830"/>
                </a:lnTo>
                <a:lnTo>
                  <a:pt x="11674332" y="2441542"/>
                </a:lnTo>
                <a:lnTo>
                  <a:pt x="11710004" y="2420604"/>
                </a:lnTo>
                <a:lnTo>
                  <a:pt x="11737813" y="2390177"/>
                </a:lnTo>
                <a:lnTo>
                  <a:pt x="11755877" y="2352421"/>
                </a:lnTo>
                <a:lnTo>
                  <a:pt x="11762316" y="2309498"/>
                </a:lnTo>
                <a:lnTo>
                  <a:pt x="11761906" y="133489"/>
                </a:lnTo>
                <a:lnTo>
                  <a:pt x="11752570" y="91660"/>
                </a:lnTo>
                <a:lnTo>
                  <a:pt x="11732288" y="55061"/>
                </a:lnTo>
                <a:lnTo>
                  <a:pt x="11702883" y="26028"/>
                </a:lnTo>
                <a:lnTo>
                  <a:pt x="11666176" y="6896"/>
                </a:lnTo>
                <a:lnTo>
                  <a:pt x="11623991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5" name="object 5"/>
          <p:cNvSpPr/>
          <p:nvPr/>
        </p:nvSpPr>
        <p:spPr>
          <a:xfrm>
            <a:off x="1526986" y="950834"/>
            <a:ext cx="6201668" cy="2022574"/>
          </a:xfrm>
          <a:custGeom>
            <a:avLst/>
            <a:gdLst/>
            <a:ahLst/>
            <a:cxnLst/>
            <a:rect l="l" t="t" r="r" b="b"/>
            <a:pathLst>
              <a:path w="11760200" h="3835400">
                <a:moveTo>
                  <a:pt x="11625221" y="0"/>
                </a:moveTo>
                <a:lnTo>
                  <a:pt x="134153" y="186"/>
                </a:lnTo>
                <a:lnTo>
                  <a:pt x="91730" y="8597"/>
                </a:lnTo>
                <a:lnTo>
                  <a:pt x="54901" y="28231"/>
                </a:lnTo>
                <a:lnTo>
                  <a:pt x="25868" y="57316"/>
                </a:lnTo>
                <a:lnTo>
                  <a:pt x="6834" y="94077"/>
                </a:lnTo>
                <a:lnTo>
                  <a:pt x="0" y="136742"/>
                </a:lnTo>
                <a:lnTo>
                  <a:pt x="1230" y="3688598"/>
                </a:lnTo>
                <a:lnTo>
                  <a:pt x="7534" y="3730915"/>
                </a:lnTo>
                <a:lnTo>
                  <a:pt x="25202" y="3769111"/>
                </a:lnTo>
                <a:lnTo>
                  <a:pt x="52325" y="3800731"/>
                </a:lnTo>
                <a:lnTo>
                  <a:pt x="86997" y="3823365"/>
                </a:lnTo>
                <a:lnTo>
                  <a:pt x="127311" y="3834603"/>
                </a:lnTo>
                <a:lnTo>
                  <a:pt x="141673" y="3835400"/>
                </a:lnTo>
                <a:lnTo>
                  <a:pt x="11635510" y="3834989"/>
                </a:lnTo>
                <a:lnTo>
                  <a:pt x="11676241" y="3824649"/>
                </a:lnTo>
                <a:lnTo>
                  <a:pt x="11710634" y="3802291"/>
                </a:lnTo>
                <a:lnTo>
                  <a:pt x="11737131" y="3770464"/>
                </a:lnTo>
                <a:lnTo>
                  <a:pt x="11754173" y="3731717"/>
                </a:lnTo>
                <a:lnTo>
                  <a:pt x="11760200" y="3688598"/>
                </a:lnTo>
                <a:lnTo>
                  <a:pt x="11760187" y="134760"/>
                </a:lnTo>
                <a:lnTo>
                  <a:pt x="11753161" y="91335"/>
                </a:lnTo>
                <a:lnTo>
                  <a:pt x="11734409" y="54238"/>
                </a:lnTo>
                <a:lnTo>
                  <a:pt x="11705673" y="25378"/>
                </a:lnTo>
                <a:lnTo>
                  <a:pt x="11668696" y="6662"/>
                </a:lnTo>
                <a:lnTo>
                  <a:pt x="11625221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6" name="object 6"/>
          <p:cNvSpPr txBox="1"/>
          <p:nvPr/>
        </p:nvSpPr>
        <p:spPr>
          <a:xfrm>
            <a:off x="1530763" y="738734"/>
            <a:ext cx="5602598" cy="3806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582" spc="-47" dirty="0">
                <a:solidFill>
                  <a:srgbClr val="424242"/>
                </a:solidFill>
                <a:latin typeface="Times New Roman"/>
                <a:cs typeface="Times New Roman"/>
              </a:rPr>
              <a:t>r</a:t>
            </a:r>
            <a:r>
              <a:rPr sz="1582" spc="-42" dirty="0">
                <a:solidFill>
                  <a:srgbClr val="424242"/>
                </a:solidFill>
                <a:latin typeface="Times New Roman"/>
                <a:cs typeface="Times New Roman"/>
              </a:rPr>
              <a:t>e</a:t>
            </a:r>
            <a:r>
              <a:rPr sz="1582" spc="40" dirty="0">
                <a:solidFill>
                  <a:srgbClr val="424242"/>
                </a:solidFill>
                <a:latin typeface="Times New Roman"/>
                <a:cs typeface="Times New Roman"/>
              </a:rPr>
              <a:t>s</a:t>
            </a:r>
            <a:r>
              <a:rPr sz="1582" spc="74" dirty="0">
                <a:solidFill>
                  <a:srgbClr val="424242"/>
                </a:solidFill>
                <a:latin typeface="Times New Roman"/>
                <a:cs typeface="Times New Roman"/>
              </a:rPr>
              <a:t>/</a:t>
            </a:r>
            <a:r>
              <a:rPr sz="1582" spc="-98" dirty="0">
                <a:solidFill>
                  <a:srgbClr val="424242"/>
                </a:solidFill>
                <a:latin typeface="Times New Roman"/>
                <a:cs typeface="Times New Roman"/>
              </a:rPr>
              <a:t>l</a:t>
            </a:r>
            <a:r>
              <a:rPr sz="1582" spc="-13" dirty="0">
                <a:solidFill>
                  <a:srgbClr val="424242"/>
                </a:solidFill>
                <a:latin typeface="Times New Roman"/>
                <a:cs typeface="Times New Roman"/>
              </a:rPr>
              <a:t>a</a:t>
            </a:r>
            <a:r>
              <a:rPr sz="1582" spc="-148" dirty="0">
                <a:solidFill>
                  <a:srgbClr val="424242"/>
                </a:solidFill>
                <a:latin typeface="Times New Roman"/>
                <a:cs typeface="Times New Roman"/>
              </a:rPr>
              <a:t>y</a:t>
            </a:r>
            <a:r>
              <a:rPr sz="1582" spc="-58" dirty="0">
                <a:solidFill>
                  <a:srgbClr val="424242"/>
                </a:solidFill>
                <a:latin typeface="Times New Roman"/>
                <a:cs typeface="Times New Roman"/>
              </a:rPr>
              <a:t>ou</a:t>
            </a:r>
            <a:r>
              <a:rPr sz="1582" spc="-8" dirty="0">
                <a:solidFill>
                  <a:srgbClr val="424242"/>
                </a:solidFill>
                <a:latin typeface="Times New Roman"/>
                <a:cs typeface="Times New Roman"/>
              </a:rPr>
              <a:t>t</a:t>
            </a:r>
            <a:r>
              <a:rPr sz="1582" spc="74" dirty="0">
                <a:solidFill>
                  <a:srgbClr val="424242"/>
                </a:solidFill>
                <a:latin typeface="Times New Roman"/>
                <a:cs typeface="Times New Roman"/>
              </a:rPr>
              <a:t>/</a:t>
            </a:r>
            <a:r>
              <a:rPr sz="1582" spc="-63" dirty="0">
                <a:solidFill>
                  <a:srgbClr val="424242"/>
                </a:solidFill>
                <a:latin typeface="Times New Roman"/>
                <a:cs typeface="Times New Roman"/>
              </a:rPr>
              <a:t>f</a:t>
            </a:r>
            <a:r>
              <a:rPr sz="1582" spc="-60" dirty="0">
                <a:solidFill>
                  <a:srgbClr val="424242"/>
                </a:solidFill>
                <a:latin typeface="Times New Roman"/>
                <a:cs typeface="Times New Roman"/>
              </a:rPr>
              <a:t>r</a:t>
            </a:r>
            <a:r>
              <a:rPr sz="1582" spc="-3" dirty="0">
                <a:solidFill>
                  <a:srgbClr val="424242"/>
                </a:solidFill>
                <a:latin typeface="Times New Roman"/>
                <a:cs typeface="Times New Roman"/>
              </a:rPr>
              <a:t>a</a:t>
            </a:r>
            <a:r>
              <a:rPr sz="1582" spc="-55" dirty="0">
                <a:solidFill>
                  <a:srgbClr val="424242"/>
                </a:solidFill>
                <a:latin typeface="Times New Roman"/>
                <a:cs typeface="Times New Roman"/>
              </a:rPr>
              <a:t>g</a:t>
            </a:r>
            <a:r>
              <a:rPr sz="1582" spc="-113" dirty="0">
                <a:solidFill>
                  <a:srgbClr val="424242"/>
                </a:solidFill>
                <a:latin typeface="Times New Roman"/>
                <a:cs typeface="Times New Roman"/>
              </a:rPr>
              <a:t>m</a:t>
            </a:r>
            <a:r>
              <a:rPr sz="1582" spc="-16" dirty="0">
                <a:solidFill>
                  <a:srgbClr val="424242"/>
                </a:solidFill>
                <a:latin typeface="Times New Roman"/>
                <a:cs typeface="Times New Roman"/>
              </a:rPr>
              <a:t>e</a:t>
            </a:r>
            <a:r>
              <a:rPr sz="1582" spc="-58" dirty="0">
                <a:solidFill>
                  <a:srgbClr val="424242"/>
                </a:solidFill>
                <a:latin typeface="Times New Roman"/>
                <a:cs typeface="Times New Roman"/>
              </a:rPr>
              <a:t>n</a:t>
            </a:r>
            <a:r>
              <a:rPr sz="1582" spc="-8" dirty="0">
                <a:solidFill>
                  <a:srgbClr val="424242"/>
                </a:solidFill>
                <a:latin typeface="Times New Roman"/>
                <a:cs typeface="Times New Roman"/>
              </a:rPr>
              <a:t>t</a:t>
            </a:r>
            <a:r>
              <a:rPr sz="1582" spc="-206" dirty="0">
                <a:solidFill>
                  <a:srgbClr val="424242"/>
                </a:solidFill>
                <a:latin typeface="Times New Roman"/>
                <a:cs typeface="Times New Roman"/>
              </a:rPr>
              <a:t>_</a:t>
            </a:r>
            <a:r>
              <a:rPr sz="1582" spc="40" dirty="0">
                <a:solidFill>
                  <a:srgbClr val="424242"/>
                </a:solidFill>
                <a:latin typeface="Times New Roman"/>
                <a:cs typeface="Times New Roman"/>
              </a:rPr>
              <a:t>s</a:t>
            </a:r>
            <a:r>
              <a:rPr sz="1582" spc="-3" dirty="0">
                <a:solidFill>
                  <a:srgbClr val="424242"/>
                </a:solidFill>
                <a:latin typeface="Times New Roman"/>
                <a:cs typeface="Times New Roman"/>
              </a:rPr>
              <a:t>a</a:t>
            </a:r>
            <a:r>
              <a:rPr sz="1582" spc="-113" dirty="0">
                <a:solidFill>
                  <a:srgbClr val="424242"/>
                </a:solidFill>
                <a:latin typeface="Times New Roman"/>
                <a:cs typeface="Times New Roman"/>
              </a:rPr>
              <a:t>m</a:t>
            </a:r>
            <a:r>
              <a:rPr sz="1582" spc="-58" dirty="0">
                <a:solidFill>
                  <a:srgbClr val="424242"/>
                </a:solidFill>
                <a:latin typeface="Times New Roman"/>
                <a:cs typeface="Times New Roman"/>
              </a:rPr>
              <a:t>p</a:t>
            </a:r>
            <a:r>
              <a:rPr sz="1582" spc="-98" dirty="0">
                <a:solidFill>
                  <a:srgbClr val="424242"/>
                </a:solidFill>
                <a:latin typeface="Times New Roman"/>
                <a:cs typeface="Times New Roman"/>
              </a:rPr>
              <a:t>l</a:t>
            </a:r>
            <a:r>
              <a:rPr sz="1582" spc="-16" dirty="0">
                <a:solidFill>
                  <a:srgbClr val="424242"/>
                </a:solidFill>
                <a:latin typeface="Times New Roman"/>
                <a:cs typeface="Times New Roman"/>
              </a:rPr>
              <a:t>e</a:t>
            </a:r>
            <a:r>
              <a:rPr sz="1582" spc="-21" dirty="0">
                <a:solidFill>
                  <a:srgbClr val="424242"/>
                </a:solidFill>
                <a:latin typeface="Times New Roman"/>
                <a:cs typeface="Times New Roman"/>
              </a:rPr>
              <a:t>.</a:t>
            </a:r>
            <a:r>
              <a:rPr sz="1582" spc="-134" dirty="0">
                <a:solidFill>
                  <a:srgbClr val="424242"/>
                </a:solidFill>
                <a:latin typeface="Times New Roman"/>
                <a:cs typeface="Times New Roman"/>
              </a:rPr>
              <a:t>x</a:t>
            </a:r>
            <a:r>
              <a:rPr sz="1582" spc="-113" dirty="0">
                <a:solidFill>
                  <a:srgbClr val="424242"/>
                </a:solidFill>
                <a:latin typeface="Times New Roman"/>
                <a:cs typeface="Times New Roman"/>
              </a:rPr>
              <a:t>m</a:t>
            </a:r>
            <a:r>
              <a:rPr sz="1582" spc="-95" dirty="0">
                <a:solidFill>
                  <a:srgbClr val="424242"/>
                </a:solidFill>
                <a:latin typeface="Times New Roman"/>
                <a:cs typeface="Times New Roman"/>
              </a:rPr>
              <a:t>l</a:t>
            </a:r>
            <a:endParaRPr sz="1582" dirty="0">
              <a:latin typeface="Times New Roman"/>
              <a:cs typeface="Times New Roman"/>
            </a:endParaRPr>
          </a:p>
          <a:p>
            <a:pPr marL="371667" marR="1610224" indent="-241082">
              <a:lnSpc>
                <a:spcPts val="1687"/>
              </a:lnSpc>
              <a:spcBef>
                <a:spcPts val="1339"/>
              </a:spcBef>
            </a:pP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&lt;ImageView </a:t>
            </a:r>
            <a:r>
              <a:rPr sz="1582" spc="-163" dirty="0">
                <a:solidFill>
                  <a:srgbClr val="E92663"/>
                </a:solidFill>
                <a:latin typeface="Courier New"/>
                <a:cs typeface="Courier New"/>
              </a:rPr>
              <a:t>android:layout_width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"200dp" </a:t>
            </a:r>
            <a:r>
              <a:rPr sz="1582" spc="-163" dirty="0">
                <a:solidFill>
                  <a:srgbClr val="E92663"/>
                </a:solidFill>
                <a:latin typeface="Courier New"/>
                <a:cs typeface="Courier New"/>
              </a:rPr>
              <a:t>android:layout_height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"200dp" </a:t>
            </a:r>
            <a:r>
              <a:rPr sz="1582" spc="-163" dirty="0">
                <a:solidFill>
                  <a:srgbClr val="E92663"/>
                </a:solidFill>
                <a:latin typeface="Courier New"/>
                <a:cs typeface="Courier New"/>
              </a:rPr>
              <a:t>android:id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"@+id/robotoView" </a:t>
            </a:r>
            <a:r>
              <a:rPr sz="1582" spc="-163" dirty="0">
                <a:solidFill>
                  <a:srgbClr val="E92663"/>
                </a:solidFill>
                <a:latin typeface="Courier New"/>
                <a:cs typeface="Courier New"/>
              </a:rPr>
              <a:t>android:layout_centerVertical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"true"</a:t>
            </a:r>
            <a:endParaRPr sz="1582" dirty="0">
              <a:latin typeface="Courier New"/>
              <a:cs typeface="Courier New"/>
            </a:endParaRPr>
          </a:p>
          <a:p>
            <a:pPr marL="371667" marR="2679">
              <a:lnSpc>
                <a:spcPts val="1687"/>
              </a:lnSpc>
            </a:pPr>
            <a:r>
              <a:rPr sz="1582" spc="-163" dirty="0">
                <a:solidFill>
                  <a:srgbClr val="E92663"/>
                </a:solidFill>
                <a:latin typeface="Courier New"/>
                <a:cs typeface="Courier New"/>
              </a:rPr>
              <a:t>android:layout_centerHorizontal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"true" </a:t>
            </a:r>
            <a:r>
              <a:rPr sz="1582" spc="-163" dirty="0">
                <a:solidFill>
                  <a:srgbClr val="E92663"/>
                </a:solidFill>
                <a:latin typeface="Courier New"/>
                <a:cs typeface="Courier New"/>
              </a:rPr>
              <a:t>android:background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“@drawable/magic” </a:t>
            </a:r>
            <a:r>
              <a:rPr sz="1582" spc="-163" dirty="0">
                <a:solidFill>
                  <a:srgbClr val="E92663"/>
                </a:solidFill>
                <a:latin typeface="Courier New"/>
                <a:cs typeface="Courier New"/>
              </a:rPr>
              <a:t>android:transitionName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“@transition/my_transition”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/&gt;</a:t>
            </a:r>
            <a:endParaRPr sz="1582" dirty="0">
              <a:latin typeface="Courier New"/>
              <a:cs typeface="Courier New"/>
            </a:endParaRPr>
          </a:p>
          <a:p>
            <a:pPr>
              <a:spcBef>
                <a:spcPts val="3"/>
              </a:spcBef>
            </a:pPr>
            <a:endParaRPr sz="1424" dirty="0">
              <a:latin typeface="Times New Roman"/>
              <a:cs typeface="Times New Roman"/>
            </a:endParaRPr>
          </a:p>
          <a:p>
            <a:pPr marL="124559"/>
            <a:r>
              <a:rPr sz="1582" spc="-47" dirty="0">
                <a:latin typeface="Times New Roman"/>
                <a:cs typeface="Times New Roman"/>
              </a:rPr>
              <a:t>r</a:t>
            </a:r>
            <a:r>
              <a:rPr sz="1582" spc="-42" dirty="0">
                <a:latin typeface="Times New Roman"/>
                <a:cs typeface="Times New Roman"/>
              </a:rPr>
              <a:t>e</a:t>
            </a:r>
            <a:r>
              <a:rPr sz="1582" spc="40" dirty="0">
                <a:latin typeface="Times New Roman"/>
                <a:cs typeface="Times New Roman"/>
              </a:rPr>
              <a:t>s</a:t>
            </a:r>
            <a:r>
              <a:rPr sz="1582" spc="74" dirty="0">
                <a:latin typeface="Times New Roman"/>
                <a:cs typeface="Times New Roman"/>
              </a:rPr>
              <a:t>/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-60" dirty="0">
                <a:latin typeface="Times New Roman"/>
                <a:cs typeface="Times New Roman"/>
              </a:rPr>
              <a:t>r</a:t>
            </a:r>
            <a:r>
              <a:rPr sz="1582" spc="-3" dirty="0">
                <a:latin typeface="Times New Roman"/>
                <a:cs typeface="Times New Roman"/>
              </a:rPr>
              <a:t>a</a:t>
            </a:r>
            <a:r>
              <a:rPr sz="1582" spc="-58" dirty="0">
                <a:latin typeface="Times New Roman"/>
                <a:cs typeface="Times New Roman"/>
              </a:rPr>
              <a:t>n</a:t>
            </a:r>
            <a:r>
              <a:rPr sz="1582" spc="40" dirty="0">
                <a:latin typeface="Times New Roman"/>
                <a:cs typeface="Times New Roman"/>
              </a:rPr>
              <a:t>s</a:t>
            </a:r>
            <a:r>
              <a:rPr sz="1582" spc="-98" dirty="0">
                <a:latin typeface="Times New Roman"/>
                <a:cs typeface="Times New Roman"/>
              </a:rPr>
              <a:t>i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-98" dirty="0">
                <a:latin typeface="Times New Roman"/>
                <a:cs typeface="Times New Roman"/>
              </a:rPr>
              <a:t>i</a:t>
            </a:r>
            <a:r>
              <a:rPr sz="1582" spc="-58" dirty="0">
                <a:latin typeface="Times New Roman"/>
                <a:cs typeface="Times New Roman"/>
              </a:rPr>
              <a:t>on</a:t>
            </a:r>
            <a:r>
              <a:rPr sz="1582" spc="74" dirty="0">
                <a:latin typeface="Times New Roman"/>
                <a:cs typeface="Times New Roman"/>
              </a:rPr>
              <a:t>/</a:t>
            </a:r>
            <a:r>
              <a:rPr sz="1582" spc="-55" dirty="0">
                <a:latin typeface="Times New Roman"/>
                <a:cs typeface="Times New Roman"/>
              </a:rPr>
              <a:t>g</a:t>
            </a:r>
            <a:r>
              <a:rPr sz="1582" spc="-60" dirty="0">
                <a:latin typeface="Times New Roman"/>
                <a:cs typeface="Times New Roman"/>
              </a:rPr>
              <a:t>r</a:t>
            </a:r>
            <a:r>
              <a:rPr sz="1582" spc="-98" dirty="0">
                <a:latin typeface="Times New Roman"/>
                <a:cs typeface="Times New Roman"/>
              </a:rPr>
              <a:t>i</a:t>
            </a:r>
            <a:r>
              <a:rPr sz="1582" spc="-58" dirty="0">
                <a:latin typeface="Times New Roman"/>
                <a:cs typeface="Times New Roman"/>
              </a:rPr>
              <a:t>d</a:t>
            </a:r>
            <a:r>
              <a:rPr sz="1582" spc="-206" dirty="0">
                <a:latin typeface="Times New Roman"/>
                <a:cs typeface="Times New Roman"/>
              </a:rPr>
              <a:t>_</a:t>
            </a:r>
            <a:r>
              <a:rPr sz="1582" spc="-58" dirty="0">
                <a:latin typeface="Times New Roman"/>
                <a:cs typeface="Times New Roman"/>
              </a:rPr>
              <a:t>d</a:t>
            </a:r>
            <a:r>
              <a:rPr sz="1582" spc="-16" dirty="0">
                <a:latin typeface="Times New Roman"/>
                <a:cs typeface="Times New Roman"/>
              </a:rPr>
              <a:t>e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-3" dirty="0">
                <a:latin typeface="Times New Roman"/>
                <a:cs typeface="Times New Roman"/>
              </a:rPr>
              <a:t>a</a:t>
            </a:r>
            <a:r>
              <a:rPr sz="1582" spc="-98" dirty="0">
                <a:latin typeface="Times New Roman"/>
                <a:cs typeface="Times New Roman"/>
              </a:rPr>
              <a:t>il</a:t>
            </a:r>
            <a:r>
              <a:rPr sz="1582" spc="-206" dirty="0">
                <a:latin typeface="Times New Roman"/>
                <a:cs typeface="Times New Roman"/>
              </a:rPr>
              <a:t>_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-60" dirty="0">
                <a:latin typeface="Times New Roman"/>
                <a:cs typeface="Times New Roman"/>
              </a:rPr>
              <a:t>r</a:t>
            </a:r>
            <a:r>
              <a:rPr sz="1582" spc="-3" dirty="0">
                <a:latin typeface="Times New Roman"/>
                <a:cs typeface="Times New Roman"/>
              </a:rPr>
              <a:t>a</a:t>
            </a:r>
            <a:r>
              <a:rPr sz="1582" spc="-58" dirty="0">
                <a:latin typeface="Times New Roman"/>
                <a:cs typeface="Times New Roman"/>
              </a:rPr>
              <a:t>n</a:t>
            </a:r>
            <a:r>
              <a:rPr sz="1582" spc="40" dirty="0">
                <a:latin typeface="Times New Roman"/>
                <a:cs typeface="Times New Roman"/>
              </a:rPr>
              <a:t>s</a:t>
            </a:r>
            <a:r>
              <a:rPr sz="1582" spc="-98" dirty="0">
                <a:latin typeface="Times New Roman"/>
                <a:cs typeface="Times New Roman"/>
              </a:rPr>
              <a:t>i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-98" dirty="0">
                <a:latin typeface="Times New Roman"/>
                <a:cs typeface="Times New Roman"/>
              </a:rPr>
              <a:t>i</a:t>
            </a:r>
            <a:r>
              <a:rPr sz="1582" spc="-58" dirty="0">
                <a:latin typeface="Times New Roman"/>
                <a:cs typeface="Times New Roman"/>
              </a:rPr>
              <a:t>on</a:t>
            </a:r>
            <a:r>
              <a:rPr sz="1582" spc="-21" dirty="0">
                <a:latin typeface="Times New Roman"/>
                <a:cs typeface="Times New Roman"/>
              </a:rPr>
              <a:t>.</a:t>
            </a:r>
            <a:r>
              <a:rPr sz="1582" spc="-134" dirty="0">
                <a:latin typeface="Times New Roman"/>
                <a:cs typeface="Times New Roman"/>
              </a:rPr>
              <a:t>x</a:t>
            </a:r>
            <a:r>
              <a:rPr sz="1582" spc="-113" dirty="0">
                <a:latin typeface="Times New Roman"/>
                <a:cs typeface="Times New Roman"/>
              </a:rPr>
              <a:t>m</a:t>
            </a:r>
            <a:r>
              <a:rPr sz="1582" spc="-95" dirty="0">
                <a:latin typeface="Times New Roman"/>
                <a:cs typeface="Times New Roman"/>
              </a:rPr>
              <a:t>l</a:t>
            </a:r>
            <a:endParaRPr sz="1582" dirty="0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1898" dirty="0">
              <a:latin typeface="Times New Roman"/>
              <a:cs typeface="Times New Roman"/>
            </a:endParaRPr>
          </a:p>
          <a:p>
            <a:pPr marL="209272">
              <a:lnSpc>
                <a:spcPts val="1793"/>
              </a:lnSpc>
            </a:pP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&lt;transitionSet</a:t>
            </a:r>
            <a:r>
              <a:rPr sz="1582" spc="-158" dirty="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E92663"/>
                </a:solidFill>
                <a:latin typeface="Courier New"/>
                <a:cs typeface="Courier New"/>
              </a:rPr>
              <a:t>xmlns:android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“…”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&gt;</a:t>
            </a:r>
            <a:endParaRPr sz="1582" dirty="0">
              <a:latin typeface="Courier New"/>
              <a:cs typeface="Courier New"/>
            </a:endParaRPr>
          </a:p>
          <a:p>
            <a:pPr marL="410173">
              <a:lnSpc>
                <a:spcPts val="1687"/>
              </a:lnSpc>
            </a:pP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&lt;changeBounds/&gt;</a:t>
            </a:r>
            <a:endParaRPr sz="1582" dirty="0">
              <a:latin typeface="Courier New"/>
              <a:cs typeface="Courier New"/>
            </a:endParaRPr>
          </a:p>
          <a:p>
            <a:pPr marL="410173">
              <a:lnSpc>
                <a:spcPts val="1687"/>
              </a:lnSpc>
            </a:pP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&lt;changeImageTransform/&gt;</a:t>
            </a:r>
            <a:endParaRPr sz="1582" dirty="0">
              <a:latin typeface="Courier New"/>
              <a:cs typeface="Courier New"/>
            </a:endParaRPr>
          </a:p>
          <a:p>
            <a:pPr marL="209272">
              <a:lnSpc>
                <a:spcPts val="1793"/>
              </a:lnSpc>
            </a:pP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&lt;/transitionSet&gt;</a:t>
            </a:r>
            <a:endParaRPr sz="1582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/>
              <a:t>Shared </a:t>
            </a:r>
            <a:r>
              <a:rPr lang="en-US" sz="2600" dirty="0"/>
              <a:t>E</a:t>
            </a:r>
            <a:r>
              <a:rPr lang="en-US" sz="2600" dirty="0" smtClean="0"/>
              <a:t>lement </a:t>
            </a:r>
            <a:r>
              <a:rPr lang="en-US" sz="2600" dirty="0"/>
              <a:t>T</a:t>
            </a:r>
            <a:r>
              <a:rPr lang="en-US" sz="2600" dirty="0" smtClean="0"/>
              <a:t>ransition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93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021405"/>
            <a:ext cx="6858000" cy="325876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4" name="object 4"/>
          <p:cNvSpPr txBox="1"/>
          <p:nvPr/>
        </p:nvSpPr>
        <p:spPr>
          <a:xfrm>
            <a:off x="7495303" y="4761686"/>
            <a:ext cx="147675" cy="14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949" dirty="0">
                <a:solidFill>
                  <a:srgbClr val="FFFFFF"/>
                </a:solidFill>
                <a:latin typeface="Helvetica Light"/>
                <a:cs typeface="Helvetica Light"/>
              </a:rPr>
              <a:t>50</a:t>
            </a:r>
            <a:endParaRPr sz="949">
              <a:latin typeface="Helvetica Light"/>
              <a:cs typeface="Helvetica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1539" y="1339061"/>
            <a:ext cx="5578822" cy="2834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139" marR="746013" indent="-321442">
              <a:lnSpc>
                <a:spcPts val="1687"/>
              </a:lnSpc>
            </a:pPr>
            <a:r>
              <a:rPr sz="1582" spc="-163" dirty="0">
                <a:latin typeface="Courier New"/>
                <a:cs typeface="Courier New"/>
              </a:rPr>
              <a:t>getWindow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().</a:t>
            </a:r>
            <a:r>
              <a:rPr sz="1582" spc="-163" dirty="0">
                <a:latin typeface="Courier New"/>
                <a:cs typeface="Courier New"/>
              </a:rPr>
              <a:t>getEnterTransition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().</a:t>
            </a:r>
            <a:r>
              <a:rPr sz="1582" spc="-163" dirty="0">
                <a:latin typeface="Courier New"/>
                <a:cs typeface="Courier New"/>
              </a:rPr>
              <a:t>addListener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new </a:t>
            </a: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Transition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TransitionListener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()</a:t>
            </a:r>
            <a:r>
              <a:rPr sz="1582" spc="-158" dirty="0">
                <a:solidFill>
                  <a:srgbClr val="A3A3A3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{</a:t>
            </a:r>
            <a:endParaRPr sz="1582" dirty="0">
              <a:latin typeface="Courier New"/>
              <a:cs typeface="Courier New"/>
            </a:endParaRPr>
          </a:p>
          <a:p>
            <a:pPr marL="368319">
              <a:lnSpc>
                <a:spcPts val="1561"/>
              </a:lnSpc>
            </a:pPr>
            <a:r>
              <a:rPr sz="1582" spc="-163" dirty="0">
                <a:solidFill>
                  <a:srgbClr val="DB4437"/>
                </a:solidFill>
                <a:latin typeface="Courier New"/>
                <a:cs typeface="Courier New"/>
              </a:rPr>
              <a:t>@Override</a:t>
            </a:r>
            <a:endParaRPr sz="1582" dirty="0">
              <a:latin typeface="Courier New"/>
              <a:cs typeface="Courier New"/>
            </a:endParaRPr>
          </a:p>
          <a:p>
            <a:pPr marL="1613907" marR="22769" indent="-1285768">
              <a:lnSpc>
                <a:spcPts val="1687"/>
              </a:lnSpc>
              <a:spcBef>
                <a:spcPts val="127"/>
              </a:spcBef>
            </a:pP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public</a:t>
            </a:r>
            <a:r>
              <a:rPr sz="1582" spc="-158" dirty="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void</a:t>
            </a:r>
            <a:r>
              <a:rPr sz="1582" spc="-158" dirty="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latin typeface="Courier New"/>
                <a:cs typeface="Courier New"/>
              </a:rPr>
              <a:t>onTransitionEnd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Transition</a:t>
            </a:r>
            <a:r>
              <a:rPr sz="1582" spc="-158" dirty="0">
                <a:solidFill>
                  <a:srgbClr val="673AB7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latin typeface="Courier New"/>
                <a:cs typeface="Courier New"/>
              </a:rPr>
              <a:t>transition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)</a:t>
            </a:r>
            <a:r>
              <a:rPr sz="1582" spc="-158" dirty="0">
                <a:solidFill>
                  <a:srgbClr val="A3A3A3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{ </a:t>
            </a:r>
            <a:r>
              <a:rPr sz="1582" spc="-163" dirty="0">
                <a:latin typeface="Courier New"/>
                <a:cs typeface="Courier New"/>
              </a:rPr>
              <a:t>mFab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animate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()</a:t>
            </a:r>
            <a:endParaRPr sz="1582" dirty="0">
              <a:latin typeface="Courier New"/>
              <a:cs typeface="Courier New"/>
            </a:endParaRPr>
          </a:p>
          <a:p>
            <a:pPr marL="2417512">
              <a:lnSpc>
                <a:spcPts val="1561"/>
              </a:lnSpc>
            </a:pP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translationY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solidFill>
                  <a:srgbClr val="DB4437"/>
                </a:solidFill>
                <a:latin typeface="Courier New"/>
                <a:cs typeface="Courier New"/>
              </a:rPr>
              <a:t>0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)</a:t>
            </a:r>
            <a:endParaRPr sz="1582" dirty="0">
              <a:latin typeface="Courier New"/>
              <a:cs typeface="Courier New"/>
            </a:endParaRPr>
          </a:p>
          <a:p>
            <a:pPr marL="2859495" marR="2679" indent="-441983">
              <a:lnSpc>
                <a:spcPts val="1687"/>
              </a:lnSpc>
              <a:spcBef>
                <a:spcPts val="127"/>
              </a:spcBef>
            </a:pP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setInterpolator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new </a:t>
            </a: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OvershootInterpolator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solidFill>
                  <a:srgbClr val="DB4437"/>
                </a:solidFill>
                <a:latin typeface="Courier New"/>
                <a:cs typeface="Courier New"/>
              </a:rPr>
              <a:t>1.f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))</a:t>
            </a:r>
            <a:endParaRPr sz="1582" dirty="0">
              <a:latin typeface="Courier New"/>
              <a:cs typeface="Courier New"/>
            </a:endParaRPr>
          </a:p>
          <a:p>
            <a:pPr marL="2417512">
              <a:lnSpc>
                <a:spcPts val="1561"/>
              </a:lnSpc>
            </a:pP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setStartDelay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solidFill>
                  <a:srgbClr val="DB4437"/>
                </a:solidFill>
                <a:latin typeface="Courier New"/>
                <a:cs typeface="Courier New"/>
              </a:rPr>
              <a:t>300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)</a:t>
            </a:r>
            <a:endParaRPr sz="1582" dirty="0">
              <a:latin typeface="Courier New"/>
              <a:cs typeface="Courier New"/>
            </a:endParaRPr>
          </a:p>
          <a:p>
            <a:pPr marL="2417512">
              <a:lnSpc>
                <a:spcPts val="1687"/>
              </a:lnSpc>
            </a:pP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setDuration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solidFill>
                  <a:srgbClr val="DB4437"/>
                </a:solidFill>
                <a:latin typeface="Courier New"/>
                <a:cs typeface="Courier New"/>
              </a:rPr>
              <a:t>400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)</a:t>
            </a:r>
            <a:endParaRPr sz="1582" dirty="0">
              <a:latin typeface="Courier New"/>
              <a:cs typeface="Courier New"/>
            </a:endParaRPr>
          </a:p>
          <a:p>
            <a:pPr marL="160386" algn="ctr">
              <a:lnSpc>
                <a:spcPts val="1687"/>
              </a:lnSpc>
            </a:pP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start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();</a:t>
            </a:r>
            <a:endParaRPr sz="1582" dirty="0">
              <a:latin typeface="Courier New"/>
              <a:cs typeface="Courier New"/>
            </a:endParaRPr>
          </a:p>
          <a:p>
            <a:pPr marL="1212105">
              <a:lnSpc>
                <a:spcPts val="1687"/>
              </a:lnSpc>
            </a:pP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}</a:t>
            </a:r>
            <a:endParaRPr sz="1582" dirty="0">
              <a:latin typeface="Courier New"/>
              <a:cs typeface="Courier New"/>
            </a:endParaRPr>
          </a:p>
          <a:p>
            <a:pPr marL="810302">
              <a:lnSpc>
                <a:spcPts val="1793"/>
              </a:lnSpc>
            </a:pP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});</a:t>
            </a:r>
            <a:endParaRPr sz="1582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/>
              <a:t>Sync Transition and Animation</a:t>
            </a:r>
            <a:endParaRPr lang="en-IN" sz="2600" dirty="0">
              <a:solidFill>
                <a:srgbClr val="26262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1515" y="734958"/>
            <a:ext cx="1341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697"/>
            <a:r>
              <a:rPr lang="en-US" sz="1400" spc="-100" dirty="0">
                <a:solidFill>
                  <a:srgbClr val="424242"/>
                </a:solidFill>
                <a:latin typeface="Times New Roman"/>
                <a:cs typeface="Times New Roman"/>
              </a:rPr>
              <a:t>Det</a:t>
            </a:r>
            <a:r>
              <a:rPr lang="en-US" sz="1400" spc="-92" dirty="0">
                <a:solidFill>
                  <a:srgbClr val="424242"/>
                </a:solidFill>
                <a:latin typeface="Times New Roman"/>
                <a:cs typeface="Times New Roman"/>
              </a:rPr>
              <a:t>ailAc</a:t>
            </a:r>
            <a:r>
              <a:rPr lang="en-US" sz="1400" spc="-58" dirty="0">
                <a:solidFill>
                  <a:srgbClr val="424242"/>
                </a:solidFill>
                <a:latin typeface="Times New Roman"/>
                <a:cs typeface="Times New Roman"/>
              </a:rPr>
              <a:t>t</a:t>
            </a:r>
            <a:r>
              <a:rPr lang="en-US" sz="1400" spc="-87" dirty="0">
                <a:solidFill>
                  <a:srgbClr val="424242"/>
                </a:solidFill>
                <a:latin typeface="Times New Roman"/>
                <a:cs typeface="Times New Roman"/>
              </a:rPr>
              <a:t>ivi</a:t>
            </a:r>
            <a:r>
              <a:rPr lang="en-US" sz="1400" spc="-69" dirty="0">
                <a:solidFill>
                  <a:srgbClr val="424242"/>
                </a:solidFill>
                <a:latin typeface="Times New Roman"/>
                <a:cs typeface="Times New Roman"/>
              </a:rPr>
              <a:t>t</a:t>
            </a:r>
            <a:r>
              <a:rPr lang="en-US" sz="1400" spc="-219" dirty="0">
                <a:solidFill>
                  <a:srgbClr val="424242"/>
                </a:solidFill>
                <a:latin typeface="Times New Roman"/>
                <a:cs typeface="Times New Roman"/>
              </a:rPr>
              <a:t>y</a:t>
            </a:r>
            <a:r>
              <a:rPr lang="en-US" sz="1400" spc="-32" dirty="0">
                <a:solidFill>
                  <a:srgbClr val="424242"/>
                </a:solidFill>
                <a:latin typeface="Times New Roman"/>
                <a:cs typeface="Times New Roman"/>
              </a:rPr>
              <a:t>.j</a:t>
            </a:r>
            <a:r>
              <a:rPr lang="en-US" sz="1400" spc="-63" dirty="0">
                <a:solidFill>
                  <a:srgbClr val="424242"/>
                </a:solidFill>
                <a:latin typeface="Times New Roman"/>
                <a:cs typeface="Times New Roman"/>
              </a:rPr>
              <a:t>a</a:t>
            </a:r>
            <a:r>
              <a:rPr lang="en-US" sz="1400" spc="-148" dirty="0">
                <a:solidFill>
                  <a:srgbClr val="424242"/>
                </a:solidFill>
                <a:latin typeface="Times New Roman"/>
                <a:cs typeface="Times New Roman"/>
              </a:rPr>
              <a:t>v</a:t>
            </a:r>
            <a:r>
              <a:rPr lang="en-US" sz="1400" dirty="0">
                <a:solidFill>
                  <a:srgbClr val="424242"/>
                </a:solidFill>
                <a:latin typeface="Times New Roman"/>
                <a:cs typeface="Times New Roman"/>
              </a:rPr>
              <a:t>a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46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450595" y="1135477"/>
            <a:ext cx="6203007" cy="3402211"/>
          </a:xfrm>
          <a:custGeom>
            <a:avLst/>
            <a:gdLst/>
            <a:ahLst/>
            <a:cxnLst/>
            <a:rect l="l" t="t" r="r" b="b"/>
            <a:pathLst>
              <a:path w="11762740" h="6451600">
                <a:moveTo>
                  <a:pt x="11623991" y="0"/>
                </a:moveTo>
                <a:lnTo>
                  <a:pt x="137073" y="36"/>
                </a:lnTo>
                <a:lnTo>
                  <a:pt x="93874" y="7366"/>
                </a:lnTo>
                <a:lnTo>
                  <a:pt x="56759" y="26248"/>
                </a:lnTo>
                <a:lnTo>
                  <a:pt x="27748" y="54964"/>
                </a:lnTo>
                <a:lnTo>
                  <a:pt x="8861" y="91798"/>
                </a:lnTo>
                <a:lnTo>
                  <a:pt x="2116" y="135032"/>
                </a:lnTo>
                <a:lnTo>
                  <a:pt x="0" y="6306586"/>
                </a:lnTo>
                <a:lnTo>
                  <a:pt x="590" y="6319590"/>
                </a:lnTo>
                <a:lnTo>
                  <a:pt x="10620" y="6360946"/>
                </a:lnTo>
                <a:lnTo>
                  <a:pt x="31564" y="6397138"/>
                </a:lnTo>
                <a:lnTo>
                  <a:pt x="61478" y="6425853"/>
                </a:lnTo>
                <a:lnTo>
                  <a:pt x="98419" y="6444777"/>
                </a:lnTo>
                <a:lnTo>
                  <a:pt x="140442" y="6451600"/>
                </a:lnTo>
                <a:lnTo>
                  <a:pt x="11635365" y="6451112"/>
                </a:lnTo>
                <a:lnTo>
                  <a:pt x="11676235" y="6440776"/>
                </a:lnTo>
                <a:lnTo>
                  <a:pt x="11711177" y="6418792"/>
                </a:lnTo>
                <a:lnTo>
                  <a:pt x="11738380" y="6387523"/>
                </a:lnTo>
                <a:lnTo>
                  <a:pt x="11756030" y="6349333"/>
                </a:lnTo>
                <a:lnTo>
                  <a:pt x="11762316" y="6306586"/>
                </a:lnTo>
                <a:lnTo>
                  <a:pt x="11762278" y="131665"/>
                </a:lnTo>
                <a:lnTo>
                  <a:pt x="11754570" y="88844"/>
                </a:lnTo>
                <a:lnTo>
                  <a:pt x="11734867" y="52550"/>
                </a:lnTo>
                <a:lnTo>
                  <a:pt x="11705190" y="24500"/>
                </a:lnTo>
                <a:lnTo>
                  <a:pt x="11667558" y="6411"/>
                </a:lnTo>
                <a:lnTo>
                  <a:pt x="11623991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5" name="object 5"/>
          <p:cNvSpPr txBox="1"/>
          <p:nvPr/>
        </p:nvSpPr>
        <p:spPr>
          <a:xfrm>
            <a:off x="1463548" y="928201"/>
            <a:ext cx="4708847" cy="350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582" spc="-100" dirty="0">
                <a:solidFill>
                  <a:srgbClr val="424242"/>
                </a:solidFill>
                <a:latin typeface="Times New Roman"/>
                <a:cs typeface="Times New Roman"/>
              </a:rPr>
              <a:t>Det</a:t>
            </a:r>
            <a:r>
              <a:rPr sz="1582" spc="-92" dirty="0">
                <a:solidFill>
                  <a:srgbClr val="424242"/>
                </a:solidFill>
                <a:latin typeface="Times New Roman"/>
                <a:cs typeface="Times New Roman"/>
              </a:rPr>
              <a:t>ailAc</a:t>
            </a:r>
            <a:r>
              <a:rPr sz="1582" spc="-58" dirty="0">
                <a:solidFill>
                  <a:srgbClr val="424242"/>
                </a:solidFill>
                <a:latin typeface="Times New Roman"/>
                <a:cs typeface="Times New Roman"/>
              </a:rPr>
              <a:t>t</a:t>
            </a:r>
            <a:r>
              <a:rPr sz="1582" spc="-87" dirty="0">
                <a:solidFill>
                  <a:srgbClr val="424242"/>
                </a:solidFill>
                <a:latin typeface="Times New Roman"/>
                <a:cs typeface="Times New Roman"/>
              </a:rPr>
              <a:t>ivi</a:t>
            </a:r>
            <a:r>
              <a:rPr sz="1582" spc="-69" dirty="0">
                <a:solidFill>
                  <a:srgbClr val="424242"/>
                </a:solidFill>
                <a:latin typeface="Times New Roman"/>
                <a:cs typeface="Times New Roman"/>
              </a:rPr>
              <a:t>t</a:t>
            </a:r>
            <a:r>
              <a:rPr sz="1582" spc="-219" dirty="0">
                <a:solidFill>
                  <a:srgbClr val="424242"/>
                </a:solidFill>
                <a:latin typeface="Times New Roman"/>
                <a:cs typeface="Times New Roman"/>
              </a:rPr>
              <a:t>y</a:t>
            </a:r>
            <a:r>
              <a:rPr sz="1582" spc="-32" dirty="0">
                <a:solidFill>
                  <a:srgbClr val="424242"/>
                </a:solidFill>
                <a:latin typeface="Times New Roman"/>
                <a:cs typeface="Times New Roman"/>
              </a:rPr>
              <a:t>.j</a:t>
            </a:r>
            <a:r>
              <a:rPr sz="1582" spc="-63" dirty="0">
                <a:solidFill>
                  <a:srgbClr val="424242"/>
                </a:solidFill>
                <a:latin typeface="Times New Roman"/>
                <a:cs typeface="Times New Roman"/>
              </a:rPr>
              <a:t>a</a:t>
            </a:r>
            <a:r>
              <a:rPr sz="1582" spc="-148" dirty="0">
                <a:solidFill>
                  <a:srgbClr val="424242"/>
                </a:solidFill>
                <a:latin typeface="Times New Roman"/>
                <a:cs typeface="Times New Roman"/>
              </a:rPr>
              <a:t>v</a:t>
            </a:r>
            <a:r>
              <a:rPr sz="1582" dirty="0">
                <a:solidFill>
                  <a:srgbClr val="424242"/>
                </a:solidFill>
                <a:latin typeface="Times New Roman"/>
                <a:cs typeface="Times New Roman"/>
              </a:rPr>
              <a:t>a</a:t>
            </a:r>
            <a:endParaRPr sz="1582" dirty="0">
              <a:latin typeface="Times New Roman"/>
              <a:cs typeface="Times New Roman"/>
            </a:endParaRPr>
          </a:p>
          <a:p>
            <a:pPr marL="120876">
              <a:lnSpc>
                <a:spcPts val="1793"/>
              </a:lnSpc>
              <a:spcBef>
                <a:spcPts val="1376"/>
              </a:spcBef>
            </a:pPr>
            <a:r>
              <a:rPr sz="1582" spc="-163" dirty="0">
                <a:solidFill>
                  <a:srgbClr val="DB4437"/>
                </a:solidFill>
                <a:latin typeface="Courier New"/>
                <a:cs typeface="Courier New"/>
              </a:rPr>
              <a:t>@Override</a:t>
            </a:r>
            <a:endParaRPr sz="1582" dirty="0">
              <a:latin typeface="Courier New"/>
              <a:cs typeface="Courier New"/>
            </a:endParaRPr>
          </a:p>
          <a:p>
            <a:pPr marL="522678" marR="1670494" indent="-401803">
              <a:lnSpc>
                <a:spcPts val="1687"/>
              </a:lnSpc>
              <a:spcBef>
                <a:spcPts val="127"/>
              </a:spcBef>
            </a:pP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public</a:t>
            </a:r>
            <a:r>
              <a:rPr sz="1582" spc="-158" dirty="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void</a:t>
            </a:r>
            <a:r>
              <a:rPr sz="1582" spc="-158" dirty="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latin typeface="Courier New"/>
                <a:cs typeface="Courier New"/>
              </a:rPr>
              <a:t>onBackPressed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()</a:t>
            </a:r>
            <a:r>
              <a:rPr sz="1582" spc="-158" dirty="0">
                <a:solidFill>
                  <a:srgbClr val="A3A3A3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{ </a:t>
            </a:r>
            <a:r>
              <a:rPr sz="1582" spc="-163" dirty="0">
                <a:latin typeface="Courier New"/>
                <a:cs typeface="Courier New"/>
              </a:rPr>
              <a:t>mFab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animate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()</a:t>
            </a:r>
            <a:endParaRPr sz="1582" dirty="0">
              <a:latin typeface="Courier New"/>
              <a:cs typeface="Courier New"/>
            </a:endParaRPr>
          </a:p>
          <a:p>
            <a:pPr marL="1085202">
              <a:lnSpc>
                <a:spcPts val="1561"/>
              </a:lnSpc>
            </a:pP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translationYBy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solidFill>
                  <a:srgbClr val="DB4437"/>
                </a:solidFill>
                <a:latin typeface="Courier New"/>
                <a:cs typeface="Courier New"/>
              </a:rPr>
              <a:t>2</a:t>
            </a:r>
            <a:r>
              <a:rPr sz="1582" spc="-158" dirty="0">
                <a:solidFill>
                  <a:srgbClr val="DB4437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*</a:t>
            </a:r>
            <a:r>
              <a:rPr sz="1582" spc="-158" dirty="0">
                <a:solidFill>
                  <a:srgbClr val="A3A3A3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DB4437"/>
                </a:solidFill>
                <a:latin typeface="Courier New"/>
                <a:cs typeface="Courier New"/>
              </a:rPr>
              <a:t>56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)</a:t>
            </a:r>
            <a:endParaRPr sz="1582" dirty="0">
              <a:latin typeface="Courier New"/>
              <a:cs typeface="Courier New"/>
            </a:endParaRPr>
          </a:p>
          <a:p>
            <a:pPr marL="1989258" marR="2679" indent="-542434">
              <a:lnSpc>
                <a:spcPts val="1687"/>
              </a:lnSpc>
              <a:spcBef>
                <a:spcPts val="127"/>
              </a:spcBef>
            </a:pP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setInterpolator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new </a:t>
            </a: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OvershootInterpolator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solidFill>
                  <a:srgbClr val="DB4437"/>
                </a:solidFill>
                <a:latin typeface="Courier New"/>
                <a:cs typeface="Courier New"/>
              </a:rPr>
              <a:t>1.f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))</a:t>
            </a:r>
            <a:endParaRPr sz="1582" dirty="0">
              <a:latin typeface="Courier New"/>
              <a:cs typeface="Courier New"/>
            </a:endParaRPr>
          </a:p>
          <a:p>
            <a:pPr marL="1326283">
              <a:lnSpc>
                <a:spcPts val="1561"/>
              </a:lnSpc>
            </a:pP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setDuration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solidFill>
                  <a:srgbClr val="DB4437"/>
                </a:solidFill>
                <a:latin typeface="Courier New"/>
                <a:cs typeface="Courier New"/>
              </a:rPr>
              <a:t>400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)</a:t>
            </a:r>
            <a:endParaRPr sz="1582" dirty="0">
              <a:latin typeface="Courier New"/>
              <a:cs typeface="Courier New"/>
            </a:endParaRPr>
          </a:p>
          <a:p>
            <a:pPr marL="1326283">
              <a:lnSpc>
                <a:spcPts val="1687"/>
              </a:lnSpc>
            </a:pP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withEndAction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new</a:t>
            </a:r>
            <a:r>
              <a:rPr sz="1582" spc="-158" dirty="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Runnable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()</a:t>
            </a:r>
            <a:r>
              <a:rPr sz="1582" spc="-158" dirty="0">
                <a:solidFill>
                  <a:srgbClr val="A3A3A3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{</a:t>
            </a:r>
            <a:endParaRPr sz="1582" dirty="0">
              <a:latin typeface="Courier New"/>
              <a:cs typeface="Courier New"/>
            </a:endParaRPr>
          </a:p>
          <a:p>
            <a:pPr marR="343541" algn="ctr">
              <a:lnSpc>
                <a:spcPts val="1687"/>
              </a:lnSpc>
            </a:pPr>
            <a:r>
              <a:rPr sz="1582" spc="-163" dirty="0">
                <a:solidFill>
                  <a:srgbClr val="DB4437"/>
                </a:solidFill>
                <a:latin typeface="Courier New"/>
                <a:cs typeface="Courier New"/>
              </a:rPr>
              <a:t>@Override</a:t>
            </a:r>
            <a:endParaRPr sz="1582" dirty="0">
              <a:latin typeface="Courier New"/>
              <a:cs typeface="Courier New"/>
            </a:endParaRPr>
          </a:p>
          <a:p>
            <a:pPr marL="2129889" marR="163735" indent="-401803">
              <a:lnSpc>
                <a:spcPts val="1687"/>
              </a:lnSpc>
              <a:spcBef>
                <a:spcPts val="127"/>
              </a:spcBef>
            </a:pP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public</a:t>
            </a:r>
            <a:r>
              <a:rPr sz="1582" spc="-158" dirty="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void</a:t>
            </a:r>
            <a:r>
              <a:rPr sz="1582" spc="-158" dirty="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latin typeface="Courier New"/>
                <a:cs typeface="Courier New"/>
              </a:rPr>
              <a:t>run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()</a:t>
            </a:r>
            <a:r>
              <a:rPr sz="1582" spc="-158" dirty="0">
                <a:solidFill>
                  <a:srgbClr val="A3A3A3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{ </a:t>
            </a:r>
            <a:r>
              <a:rPr sz="1582" spc="-163" dirty="0">
                <a:latin typeface="Courier New"/>
                <a:cs typeface="Courier New"/>
              </a:rPr>
              <a:t>finishAfterTransition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();</a:t>
            </a:r>
            <a:endParaRPr sz="1582" dirty="0">
              <a:latin typeface="Courier New"/>
              <a:cs typeface="Courier New"/>
            </a:endParaRPr>
          </a:p>
          <a:p>
            <a:pPr marR="1147146" algn="ctr">
              <a:lnSpc>
                <a:spcPts val="1561"/>
              </a:lnSpc>
            </a:pP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}</a:t>
            </a:r>
            <a:endParaRPr sz="1582" dirty="0">
              <a:latin typeface="Courier New"/>
              <a:cs typeface="Courier New"/>
            </a:endParaRPr>
          </a:p>
          <a:p>
            <a:pPr marL="1326283">
              <a:lnSpc>
                <a:spcPts val="1687"/>
              </a:lnSpc>
            </a:pP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});</a:t>
            </a:r>
            <a:endParaRPr sz="1582" dirty="0">
              <a:latin typeface="Courier New"/>
              <a:cs typeface="Courier New"/>
            </a:endParaRPr>
          </a:p>
          <a:p>
            <a:pPr marL="120876">
              <a:lnSpc>
                <a:spcPts val="1793"/>
              </a:lnSpc>
            </a:pP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}</a:t>
            </a:r>
            <a:endParaRPr sz="1582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/>
              <a:t>Animate </a:t>
            </a:r>
            <a:r>
              <a:rPr lang="en-US" sz="2600" dirty="0" smtClean="0"/>
              <a:t>Before </a:t>
            </a:r>
            <a:r>
              <a:rPr lang="en-US" sz="2600" dirty="0"/>
              <a:t>T</a:t>
            </a:r>
            <a:r>
              <a:rPr lang="en-US" sz="2600" dirty="0" smtClean="0"/>
              <a:t>ransition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28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8061" y="4382070"/>
            <a:ext cx="8161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Queries: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Twitter @edurekaIN: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askEdureka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Facebook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edurekaIN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393" y="701836"/>
            <a:ext cx="3847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webinar, we will discuss:</a:t>
            </a: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8588" indent="-128588" algn="just" defTabSz="914378">
              <a:spcBef>
                <a:spcPct val="20000"/>
              </a:spcBef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Path Interpolator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8588" lvl="0" indent="-128588" algn="just" defTabSz="914378">
              <a:spcBef>
                <a:spcPct val="20000"/>
              </a:spcBef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Activity Transitions in Android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8588" indent="-128588" algn="just" defTabSz="914378">
              <a:spcBef>
                <a:spcPct val="20000"/>
              </a:spcBef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 Transition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Animation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8588" lvl="0" indent="-128588" algn="just" defTabSz="914378">
              <a:spcBef>
                <a:spcPct val="20000"/>
              </a:spcBef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Animating an Android Application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 defTabSz="914378">
              <a:spcBef>
                <a:spcPct val="20000"/>
              </a:spcBef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>
                <a:solidFill>
                  <a:srgbClr val="262626"/>
                </a:solidFill>
                <a:latin typeface="+mj-lt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7407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1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495303" y="4761686"/>
            <a:ext cx="147675" cy="14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949" dirty="0">
                <a:solidFill>
                  <a:srgbClr val="FFFFFF"/>
                </a:solidFill>
                <a:latin typeface="Helvetica Light"/>
                <a:cs typeface="Helvetica Light"/>
              </a:rPr>
              <a:t>29</a:t>
            </a:r>
            <a:endParaRPr sz="949">
              <a:latin typeface="Helvetica Light"/>
              <a:cs typeface="Helvetica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7670" y="3584876"/>
            <a:ext cx="2243584" cy="448717"/>
          </a:xfrm>
          <a:custGeom>
            <a:avLst/>
            <a:gdLst/>
            <a:ahLst/>
            <a:cxnLst/>
            <a:rect l="l" t="t" r="r" b="b"/>
            <a:pathLst>
              <a:path w="4254500" h="850900">
                <a:moveTo>
                  <a:pt x="4166374" y="0"/>
                </a:moveTo>
                <a:lnTo>
                  <a:pt x="78931" y="617"/>
                </a:lnTo>
                <a:lnTo>
                  <a:pt x="39402" y="15063"/>
                </a:lnTo>
                <a:lnTo>
                  <a:pt x="10931" y="44922"/>
                </a:lnTo>
                <a:lnTo>
                  <a:pt x="0" y="85195"/>
                </a:lnTo>
                <a:lnTo>
                  <a:pt x="3691" y="766724"/>
                </a:lnTo>
                <a:lnTo>
                  <a:pt x="17647" y="813155"/>
                </a:lnTo>
                <a:lnTo>
                  <a:pt x="48004" y="840623"/>
                </a:lnTo>
                <a:lnTo>
                  <a:pt x="89399" y="850900"/>
                </a:lnTo>
                <a:lnTo>
                  <a:pt x="4175108" y="850480"/>
                </a:lnTo>
                <a:lnTo>
                  <a:pt x="4215028" y="836766"/>
                </a:lnTo>
                <a:lnTo>
                  <a:pt x="4243585" y="807238"/>
                </a:lnTo>
                <a:lnTo>
                  <a:pt x="4254500" y="766724"/>
                </a:lnTo>
                <a:lnTo>
                  <a:pt x="4253952" y="75748"/>
                </a:lnTo>
                <a:lnTo>
                  <a:pt x="4238838" y="37075"/>
                </a:lnTo>
                <a:lnTo>
                  <a:pt x="4207588" y="10121"/>
                </a:lnTo>
                <a:lnTo>
                  <a:pt x="4166374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8" name="object 8"/>
          <p:cNvSpPr txBox="1"/>
          <p:nvPr/>
        </p:nvSpPr>
        <p:spPr>
          <a:xfrm>
            <a:off x="1147919" y="3374402"/>
            <a:ext cx="2037978" cy="569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582" spc="-47" dirty="0">
                <a:latin typeface="Times New Roman"/>
                <a:cs typeface="Times New Roman"/>
              </a:rPr>
              <a:t>r</a:t>
            </a:r>
            <a:r>
              <a:rPr sz="1582" spc="-42" dirty="0">
                <a:latin typeface="Times New Roman"/>
                <a:cs typeface="Times New Roman"/>
              </a:rPr>
              <a:t>e</a:t>
            </a:r>
            <a:r>
              <a:rPr sz="1582" spc="40" dirty="0">
                <a:latin typeface="Times New Roman"/>
                <a:cs typeface="Times New Roman"/>
              </a:rPr>
              <a:t>s</a:t>
            </a:r>
            <a:r>
              <a:rPr sz="1582" spc="74" dirty="0">
                <a:latin typeface="Times New Roman"/>
                <a:cs typeface="Times New Roman"/>
              </a:rPr>
              <a:t>/</a:t>
            </a:r>
            <a:r>
              <a:rPr sz="1582" spc="-98" dirty="0">
                <a:latin typeface="Times New Roman"/>
                <a:cs typeface="Times New Roman"/>
              </a:rPr>
              <a:t>i</a:t>
            </a:r>
            <a:r>
              <a:rPr sz="1582" spc="-58" dirty="0">
                <a:latin typeface="Times New Roman"/>
                <a:cs typeface="Times New Roman"/>
              </a:rPr>
              <a:t>n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-16" dirty="0">
                <a:latin typeface="Times New Roman"/>
                <a:cs typeface="Times New Roman"/>
              </a:rPr>
              <a:t>e</a:t>
            </a:r>
            <a:r>
              <a:rPr sz="1582" spc="-60" dirty="0">
                <a:latin typeface="Times New Roman"/>
                <a:cs typeface="Times New Roman"/>
              </a:rPr>
              <a:t>r</a:t>
            </a:r>
            <a:r>
              <a:rPr sz="1582" spc="-58" dirty="0">
                <a:latin typeface="Times New Roman"/>
                <a:cs typeface="Times New Roman"/>
              </a:rPr>
              <a:t>po</a:t>
            </a:r>
            <a:r>
              <a:rPr sz="1582" spc="-98" dirty="0">
                <a:latin typeface="Times New Roman"/>
                <a:cs typeface="Times New Roman"/>
              </a:rPr>
              <a:t>l</a:t>
            </a:r>
            <a:r>
              <a:rPr sz="1582" spc="-3" dirty="0">
                <a:latin typeface="Times New Roman"/>
                <a:cs typeface="Times New Roman"/>
              </a:rPr>
              <a:t>a</a:t>
            </a:r>
            <a:r>
              <a:rPr sz="1582" spc="-40" dirty="0">
                <a:latin typeface="Times New Roman"/>
                <a:cs typeface="Times New Roman"/>
              </a:rPr>
              <a:t>t</a:t>
            </a:r>
            <a:r>
              <a:rPr sz="1582" spc="-42" dirty="0">
                <a:latin typeface="Times New Roman"/>
                <a:cs typeface="Times New Roman"/>
              </a:rPr>
              <a:t>o</a:t>
            </a:r>
            <a:r>
              <a:rPr sz="1582" spc="-60" dirty="0">
                <a:latin typeface="Times New Roman"/>
                <a:cs typeface="Times New Roman"/>
              </a:rPr>
              <a:t>r</a:t>
            </a:r>
            <a:r>
              <a:rPr sz="1582" spc="74" dirty="0">
                <a:latin typeface="Times New Roman"/>
                <a:cs typeface="Times New Roman"/>
              </a:rPr>
              <a:t>/</a:t>
            </a:r>
            <a:r>
              <a:rPr sz="1582" spc="-98" dirty="0">
                <a:latin typeface="Times New Roman"/>
                <a:cs typeface="Times New Roman"/>
              </a:rPr>
              <a:t>li</a:t>
            </a:r>
            <a:r>
              <a:rPr sz="1582" spc="-58" dirty="0">
                <a:latin typeface="Times New Roman"/>
                <a:cs typeface="Times New Roman"/>
              </a:rPr>
              <a:t>n</a:t>
            </a:r>
            <a:r>
              <a:rPr sz="1582" spc="-16" dirty="0">
                <a:latin typeface="Times New Roman"/>
                <a:cs typeface="Times New Roman"/>
              </a:rPr>
              <a:t>e</a:t>
            </a:r>
            <a:r>
              <a:rPr sz="1582" spc="-3" dirty="0">
                <a:latin typeface="Times New Roman"/>
                <a:cs typeface="Times New Roman"/>
              </a:rPr>
              <a:t>a</a:t>
            </a:r>
            <a:r>
              <a:rPr sz="1582" spc="-156" dirty="0">
                <a:latin typeface="Times New Roman"/>
                <a:cs typeface="Times New Roman"/>
              </a:rPr>
              <a:t>r</a:t>
            </a:r>
            <a:r>
              <a:rPr sz="1582" spc="-21" dirty="0">
                <a:latin typeface="Times New Roman"/>
                <a:cs typeface="Times New Roman"/>
              </a:rPr>
              <a:t>.</a:t>
            </a:r>
            <a:r>
              <a:rPr sz="1582" spc="-134" dirty="0">
                <a:latin typeface="Times New Roman"/>
                <a:cs typeface="Times New Roman"/>
              </a:rPr>
              <a:t>x</a:t>
            </a:r>
            <a:r>
              <a:rPr sz="1582" spc="-113" dirty="0">
                <a:latin typeface="Times New Roman"/>
                <a:cs typeface="Times New Roman"/>
              </a:rPr>
              <a:t>m</a:t>
            </a:r>
            <a:r>
              <a:rPr sz="1582" spc="-95" dirty="0">
                <a:latin typeface="Times New Roman"/>
                <a:cs typeface="Times New Roman"/>
              </a:rPr>
              <a:t>l</a:t>
            </a:r>
            <a:endParaRPr sz="1582" dirty="0">
              <a:latin typeface="Times New Roman"/>
              <a:cs typeface="Times New Roman"/>
            </a:endParaRPr>
          </a:p>
          <a:p>
            <a:pPr marL="115518">
              <a:spcBef>
                <a:spcPts val="881"/>
              </a:spcBef>
            </a:pP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&lt;linearInterpolator</a:t>
            </a:r>
            <a:r>
              <a:rPr sz="1371" spc="-137" dirty="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/&gt;</a:t>
            </a:r>
            <a:endParaRPr sz="1371" dirty="0">
              <a:latin typeface="Courier New"/>
              <a:cs typeface="Courier New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8422" y="851338"/>
            <a:ext cx="2597081" cy="3970694"/>
            <a:chOff x="4518422" y="321469"/>
            <a:chExt cx="2638723" cy="4500563"/>
          </a:xfrm>
        </p:grpSpPr>
        <p:sp>
          <p:nvSpPr>
            <p:cNvPr id="4" name="object 4"/>
            <p:cNvSpPr/>
            <p:nvPr/>
          </p:nvSpPr>
          <p:spPr>
            <a:xfrm>
              <a:off x="4518422" y="321469"/>
              <a:ext cx="2638723" cy="4500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712"/>
            </a:p>
          </p:txBody>
        </p:sp>
        <p:sp>
          <p:nvSpPr>
            <p:cNvPr id="9" name="object 9"/>
            <p:cNvSpPr/>
            <p:nvPr/>
          </p:nvSpPr>
          <p:spPr>
            <a:xfrm>
              <a:off x="4797540" y="687486"/>
              <a:ext cx="2083711" cy="37043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712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/>
              <a:t>Path Interpolator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462" y="1083051"/>
            <a:ext cx="3764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interpolator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traverse a Path that extends from Point (0, 0) to (1, 1). 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coordinate along the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Path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input value and the output is the y coordinate of the line at that point. </a:t>
            </a:r>
          </a:p>
        </p:txBody>
      </p:sp>
    </p:spTree>
    <p:extLst>
      <p:ext uri="{BB962C8B-B14F-4D97-AF65-F5344CB8AC3E}">
        <p14:creationId xmlns:p14="http://schemas.microsoft.com/office/powerpoint/2010/main" val="7872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518423" y="846306"/>
            <a:ext cx="2563314" cy="3975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6" name="object 6"/>
          <p:cNvSpPr txBox="1"/>
          <p:nvPr/>
        </p:nvSpPr>
        <p:spPr>
          <a:xfrm>
            <a:off x="7495303" y="4761686"/>
            <a:ext cx="147675" cy="14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949" dirty="0">
                <a:solidFill>
                  <a:srgbClr val="FFFFFF"/>
                </a:solidFill>
                <a:latin typeface="Helvetica Light"/>
                <a:cs typeface="Helvetica Light"/>
              </a:rPr>
              <a:t>30</a:t>
            </a:r>
            <a:endParaRPr sz="949">
              <a:latin typeface="Helvetica Light"/>
              <a:cs typeface="Helvetica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97540" y="1119475"/>
            <a:ext cx="2024163" cy="3272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8" name="object 8"/>
          <p:cNvSpPr/>
          <p:nvPr/>
        </p:nvSpPr>
        <p:spPr>
          <a:xfrm>
            <a:off x="1404193" y="2397621"/>
            <a:ext cx="3013770" cy="1272480"/>
          </a:xfrm>
          <a:custGeom>
            <a:avLst/>
            <a:gdLst/>
            <a:ahLst/>
            <a:cxnLst/>
            <a:rect l="l" t="t" r="r" b="b"/>
            <a:pathLst>
              <a:path w="5715000" h="2413000">
                <a:moveTo>
                  <a:pt x="5601867" y="0"/>
                </a:moveTo>
                <a:lnTo>
                  <a:pt x="107136" y="544"/>
                </a:lnTo>
                <a:lnTo>
                  <a:pt x="65703" y="11657"/>
                </a:lnTo>
                <a:lnTo>
                  <a:pt x="31619" y="35310"/>
                </a:lnTo>
                <a:lnTo>
                  <a:pt x="8509" y="69140"/>
                </a:lnTo>
                <a:lnTo>
                  <a:pt x="0" y="110783"/>
                </a:lnTo>
                <a:lnTo>
                  <a:pt x="3691" y="2302216"/>
                </a:lnTo>
                <a:lnTo>
                  <a:pt x="15354" y="2351914"/>
                </a:lnTo>
                <a:lnTo>
                  <a:pt x="40427" y="2384194"/>
                </a:lnTo>
                <a:lnTo>
                  <a:pt x="76031" y="2405384"/>
                </a:lnTo>
                <a:lnTo>
                  <a:pt x="118955" y="2413000"/>
                </a:lnTo>
                <a:lnTo>
                  <a:pt x="5608971" y="2412802"/>
                </a:lnTo>
                <a:lnTo>
                  <a:pt x="5650934" y="2402720"/>
                </a:lnTo>
                <a:lnTo>
                  <a:pt x="5684559" y="2379224"/>
                </a:lnTo>
                <a:lnTo>
                  <a:pt x="5706898" y="2344870"/>
                </a:lnTo>
                <a:lnTo>
                  <a:pt x="5715000" y="2302216"/>
                </a:lnTo>
                <a:lnTo>
                  <a:pt x="5714792" y="103688"/>
                </a:lnTo>
                <a:lnTo>
                  <a:pt x="5704276" y="62161"/>
                </a:lnTo>
                <a:lnTo>
                  <a:pt x="5679984" y="29331"/>
                </a:lnTo>
                <a:lnTo>
                  <a:pt x="5644864" y="7759"/>
                </a:lnTo>
                <a:lnTo>
                  <a:pt x="5601867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9" name="object 9"/>
          <p:cNvSpPr txBox="1"/>
          <p:nvPr/>
        </p:nvSpPr>
        <p:spPr>
          <a:xfrm>
            <a:off x="1394966" y="2168571"/>
            <a:ext cx="2881164" cy="1364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582" spc="-47" dirty="0">
                <a:latin typeface="Times New Roman"/>
                <a:cs typeface="Times New Roman"/>
              </a:rPr>
              <a:t>r</a:t>
            </a:r>
            <a:r>
              <a:rPr sz="1582" spc="-42" dirty="0">
                <a:latin typeface="Times New Roman"/>
                <a:cs typeface="Times New Roman"/>
              </a:rPr>
              <a:t>e</a:t>
            </a:r>
            <a:r>
              <a:rPr sz="1582" spc="40" dirty="0">
                <a:latin typeface="Times New Roman"/>
                <a:cs typeface="Times New Roman"/>
              </a:rPr>
              <a:t>s</a:t>
            </a:r>
            <a:r>
              <a:rPr sz="1582" spc="74" dirty="0">
                <a:latin typeface="Times New Roman"/>
                <a:cs typeface="Times New Roman"/>
              </a:rPr>
              <a:t>/</a:t>
            </a:r>
            <a:r>
              <a:rPr sz="1582" spc="-98" dirty="0">
                <a:latin typeface="Times New Roman"/>
                <a:cs typeface="Times New Roman"/>
              </a:rPr>
              <a:t>i</a:t>
            </a:r>
            <a:r>
              <a:rPr sz="1582" spc="-58" dirty="0">
                <a:latin typeface="Times New Roman"/>
                <a:cs typeface="Times New Roman"/>
              </a:rPr>
              <a:t>n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-16" dirty="0">
                <a:latin typeface="Times New Roman"/>
                <a:cs typeface="Times New Roman"/>
              </a:rPr>
              <a:t>e</a:t>
            </a:r>
            <a:r>
              <a:rPr sz="1582" spc="-60" dirty="0">
                <a:latin typeface="Times New Roman"/>
                <a:cs typeface="Times New Roman"/>
              </a:rPr>
              <a:t>r</a:t>
            </a:r>
            <a:r>
              <a:rPr sz="1582" spc="-58" dirty="0">
                <a:latin typeface="Times New Roman"/>
                <a:cs typeface="Times New Roman"/>
              </a:rPr>
              <a:t>po</a:t>
            </a:r>
            <a:r>
              <a:rPr sz="1582" spc="-98" dirty="0">
                <a:latin typeface="Times New Roman"/>
                <a:cs typeface="Times New Roman"/>
              </a:rPr>
              <a:t>l</a:t>
            </a:r>
            <a:r>
              <a:rPr sz="1582" spc="-3" dirty="0">
                <a:latin typeface="Times New Roman"/>
                <a:cs typeface="Times New Roman"/>
              </a:rPr>
              <a:t>a</a:t>
            </a:r>
            <a:r>
              <a:rPr sz="1582" spc="-40" dirty="0">
                <a:latin typeface="Times New Roman"/>
                <a:cs typeface="Times New Roman"/>
              </a:rPr>
              <a:t>t</a:t>
            </a:r>
            <a:r>
              <a:rPr sz="1582" spc="-42" dirty="0">
                <a:latin typeface="Times New Roman"/>
                <a:cs typeface="Times New Roman"/>
              </a:rPr>
              <a:t>o</a:t>
            </a:r>
            <a:r>
              <a:rPr sz="1582" spc="-60" dirty="0">
                <a:latin typeface="Times New Roman"/>
                <a:cs typeface="Times New Roman"/>
              </a:rPr>
              <a:t>r</a:t>
            </a:r>
            <a:r>
              <a:rPr sz="1582" spc="74" dirty="0">
                <a:latin typeface="Times New Roman"/>
                <a:cs typeface="Times New Roman"/>
              </a:rPr>
              <a:t>/</a:t>
            </a:r>
            <a:r>
              <a:rPr sz="1582" spc="-63" dirty="0">
                <a:latin typeface="Times New Roman"/>
                <a:cs typeface="Times New Roman"/>
              </a:rPr>
              <a:t>f</a:t>
            </a:r>
            <a:r>
              <a:rPr sz="1582" spc="-3" dirty="0">
                <a:latin typeface="Times New Roman"/>
                <a:cs typeface="Times New Roman"/>
              </a:rPr>
              <a:t>a</a:t>
            </a:r>
            <a:r>
              <a:rPr sz="1582" spc="40" dirty="0">
                <a:latin typeface="Times New Roman"/>
                <a:cs typeface="Times New Roman"/>
              </a:rPr>
              <a:t>s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-206" dirty="0">
                <a:latin typeface="Times New Roman"/>
                <a:cs typeface="Times New Roman"/>
              </a:rPr>
              <a:t>_</a:t>
            </a:r>
            <a:r>
              <a:rPr sz="1582" spc="-58" dirty="0">
                <a:latin typeface="Times New Roman"/>
                <a:cs typeface="Times New Roman"/>
              </a:rPr>
              <a:t>ou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-206" dirty="0">
                <a:latin typeface="Times New Roman"/>
                <a:cs typeface="Times New Roman"/>
              </a:rPr>
              <a:t>_</a:t>
            </a:r>
            <a:r>
              <a:rPr sz="1582" spc="-98" dirty="0">
                <a:latin typeface="Times New Roman"/>
                <a:cs typeface="Times New Roman"/>
              </a:rPr>
              <a:t>li</a:t>
            </a:r>
            <a:r>
              <a:rPr sz="1582" spc="-58" dirty="0">
                <a:latin typeface="Times New Roman"/>
                <a:cs typeface="Times New Roman"/>
              </a:rPr>
              <a:t>n</a:t>
            </a:r>
            <a:r>
              <a:rPr sz="1582" spc="-16" dirty="0">
                <a:latin typeface="Times New Roman"/>
                <a:cs typeface="Times New Roman"/>
              </a:rPr>
              <a:t>e</a:t>
            </a:r>
            <a:r>
              <a:rPr sz="1582" spc="-3" dirty="0">
                <a:latin typeface="Times New Roman"/>
                <a:cs typeface="Times New Roman"/>
              </a:rPr>
              <a:t>a</a:t>
            </a:r>
            <a:r>
              <a:rPr sz="1582" spc="-60" dirty="0">
                <a:latin typeface="Times New Roman"/>
                <a:cs typeface="Times New Roman"/>
              </a:rPr>
              <a:t>r</a:t>
            </a:r>
            <a:r>
              <a:rPr sz="1582" spc="-206" dirty="0">
                <a:latin typeface="Times New Roman"/>
                <a:cs typeface="Times New Roman"/>
              </a:rPr>
              <a:t>_</a:t>
            </a:r>
            <a:r>
              <a:rPr sz="1582" spc="-98" dirty="0">
                <a:latin typeface="Times New Roman"/>
                <a:cs typeface="Times New Roman"/>
              </a:rPr>
              <a:t>i</a:t>
            </a:r>
            <a:r>
              <a:rPr sz="1582" spc="-58" dirty="0">
                <a:latin typeface="Times New Roman"/>
                <a:cs typeface="Times New Roman"/>
              </a:rPr>
              <a:t>n</a:t>
            </a:r>
            <a:r>
              <a:rPr sz="1582" spc="-21" dirty="0">
                <a:latin typeface="Times New Roman"/>
                <a:cs typeface="Times New Roman"/>
              </a:rPr>
              <a:t>.</a:t>
            </a:r>
            <a:r>
              <a:rPr sz="1582" spc="-134" dirty="0">
                <a:latin typeface="Times New Roman"/>
                <a:cs typeface="Times New Roman"/>
              </a:rPr>
              <a:t>x</a:t>
            </a:r>
            <a:r>
              <a:rPr sz="1582" spc="-113" dirty="0">
                <a:latin typeface="Times New Roman"/>
                <a:cs typeface="Times New Roman"/>
              </a:rPr>
              <a:t>m</a:t>
            </a:r>
            <a:r>
              <a:rPr sz="1582" spc="-95" dirty="0">
                <a:latin typeface="Times New Roman"/>
                <a:cs typeface="Times New Roman"/>
              </a:rPr>
              <a:t>l</a:t>
            </a:r>
            <a:endParaRPr sz="1582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493213" marR="380708" indent="-348229">
              <a:lnSpc>
                <a:spcPts val="1424"/>
              </a:lnSpc>
            </a:pP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&lt;pathInterpolator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android:controlX1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"0.4"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android:controlY1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"0"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android:controlX2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"1"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android:controlY2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"1"</a:t>
            </a: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/&gt;</a:t>
            </a:r>
            <a:endParaRPr sz="1371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/>
              <a:t>Path Interpolator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79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495303" y="4761686"/>
            <a:ext cx="147675" cy="14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949" dirty="0">
                <a:solidFill>
                  <a:srgbClr val="FFFFFF"/>
                </a:solidFill>
                <a:latin typeface="Helvetica Light"/>
                <a:cs typeface="Helvetica Light"/>
              </a:rPr>
              <a:t>31</a:t>
            </a:r>
            <a:endParaRPr sz="949">
              <a:latin typeface="Helvetica Light"/>
              <a:cs typeface="Helvetica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00677" y="826851"/>
            <a:ext cx="2242301" cy="3771445"/>
            <a:chOff x="4518422" y="321469"/>
            <a:chExt cx="2638723" cy="4500563"/>
          </a:xfrm>
        </p:grpSpPr>
        <p:sp>
          <p:nvSpPr>
            <p:cNvPr id="4" name="object 4"/>
            <p:cNvSpPr/>
            <p:nvPr/>
          </p:nvSpPr>
          <p:spPr>
            <a:xfrm>
              <a:off x="4518422" y="321469"/>
              <a:ext cx="2638723" cy="4500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712"/>
            </a:p>
          </p:txBody>
        </p:sp>
        <p:sp>
          <p:nvSpPr>
            <p:cNvPr id="7" name="object 7"/>
            <p:cNvSpPr/>
            <p:nvPr/>
          </p:nvSpPr>
          <p:spPr>
            <a:xfrm>
              <a:off x="4797540" y="687486"/>
              <a:ext cx="2083711" cy="37043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712"/>
            </a:p>
          </p:txBody>
        </p:sp>
      </p:grpSp>
      <p:sp>
        <p:nvSpPr>
          <p:cNvPr id="8" name="object 8"/>
          <p:cNvSpPr/>
          <p:nvPr/>
        </p:nvSpPr>
        <p:spPr>
          <a:xfrm>
            <a:off x="1387201" y="1983320"/>
            <a:ext cx="3013770" cy="1272480"/>
          </a:xfrm>
          <a:custGeom>
            <a:avLst/>
            <a:gdLst/>
            <a:ahLst/>
            <a:cxnLst/>
            <a:rect l="l" t="t" r="r" b="b"/>
            <a:pathLst>
              <a:path w="5715000" h="2413000">
                <a:moveTo>
                  <a:pt x="5601867" y="0"/>
                </a:moveTo>
                <a:lnTo>
                  <a:pt x="107136" y="544"/>
                </a:lnTo>
                <a:lnTo>
                  <a:pt x="65703" y="11657"/>
                </a:lnTo>
                <a:lnTo>
                  <a:pt x="31619" y="35310"/>
                </a:lnTo>
                <a:lnTo>
                  <a:pt x="8509" y="69140"/>
                </a:lnTo>
                <a:lnTo>
                  <a:pt x="0" y="110783"/>
                </a:lnTo>
                <a:lnTo>
                  <a:pt x="3691" y="2302216"/>
                </a:lnTo>
                <a:lnTo>
                  <a:pt x="15354" y="2351914"/>
                </a:lnTo>
                <a:lnTo>
                  <a:pt x="40427" y="2384194"/>
                </a:lnTo>
                <a:lnTo>
                  <a:pt x="76031" y="2405384"/>
                </a:lnTo>
                <a:lnTo>
                  <a:pt x="118955" y="2413000"/>
                </a:lnTo>
                <a:lnTo>
                  <a:pt x="5608971" y="2412802"/>
                </a:lnTo>
                <a:lnTo>
                  <a:pt x="5650934" y="2402720"/>
                </a:lnTo>
                <a:lnTo>
                  <a:pt x="5684559" y="2379224"/>
                </a:lnTo>
                <a:lnTo>
                  <a:pt x="5706898" y="2344870"/>
                </a:lnTo>
                <a:lnTo>
                  <a:pt x="5715000" y="2302216"/>
                </a:lnTo>
                <a:lnTo>
                  <a:pt x="5714792" y="103688"/>
                </a:lnTo>
                <a:lnTo>
                  <a:pt x="5704276" y="62161"/>
                </a:lnTo>
                <a:lnTo>
                  <a:pt x="5679984" y="29331"/>
                </a:lnTo>
                <a:lnTo>
                  <a:pt x="5644864" y="7759"/>
                </a:lnTo>
                <a:lnTo>
                  <a:pt x="5601867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9" name="object 9"/>
          <p:cNvSpPr txBox="1"/>
          <p:nvPr/>
        </p:nvSpPr>
        <p:spPr>
          <a:xfrm>
            <a:off x="1595152" y="1721391"/>
            <a:ext cx="2805819" cy="1331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582" spc="-47" dirty="0">
                <a:latin typeface="Times New Roman"/>
                <a:cs typeface="Times New Roman"/>
              </a:rPr>
              <a:t>r</a:t>
            </a:r>
            <a:r>
              <a:rPr sz="1582" spc="-42" dirty="0">
                <a:latin typeface="Times New Roman"/>
                <a:cs typeface="Times New Roman"/>
              </a:rPr>
              <a:t>e</a:t>
            </a:r>
            <a:r>
              <a:rPr sz="1582" spc="40" dirty="0">
                <a:latin typeface="Times New Roman"/>
                <a:cs typeface="Times New Roman"/>
              </a:rPr>
              <a:t>s</a:t>
            </a:r>
            <a:r>
              <a:rPr sz="1582" spc="74" dirty="0">
                <a:latin typeface="Times New Roman"/>
                <a:cs typeface="Times New Roman"/>
              </a:rPr>
              <a:t>/</a:t>
            </a:r>
            <a:r>
              <a:rPr sz="1582" spc="-98" dirty="0">
                <a:latin typeface="Times New Roman"/>
                <a:cs typeface="Times New Roman"/>
              </a:rPr>
              <a:t>i</a:t>
            </a:r>
            <a:r>
              <a:rPr sz="1582" spc="-58" dirty="0">
                <a:latin typeface="Times New Roman"/>
                <a:cs typeface="Times New Roman"/>
              </a:rPr>
              <a:t>n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-16" dirty="0">
                <a:latin typeface="Times New Roman"/>
                <a:cs typeface="Times New Roman"/>
              </a:rPr>
              <a:t>e</a:t>
            </a:r>
            <a:r>
              <a:rPr sz="1582" spc="-60" dirty="0">
                <a:latin typeface="Times New Roman"/>
                <a:cs typeface="Times New Roman"/>
              </a:rPr>
              <a:t>r</a:t>
            </a:r>
            <a:r>
              <a:rPr sz="1582" spc="-58" dirty="0">
                <a:latin typeface="Times New Roman"/>
                <a:cs typeface="Times New Roman"/>
              </a:rPr>
              <a:t>po</a:t>
            </a:r>
            <a:r>
              <a:rPr sz="1582" spc="-98" dirty="0">
                <a:latin typeface="Times New Roman"/>
                <a:cs typeface="Times New Roman"/>
              </a:rPr>
              <a:t>l</a:t>
            </a:r>
            <a:r>
              <a:rPr sz="1582" spc="-3" dirty="0">
                <a:latin typeface="Times New Roman"/>
                <a:cs typeface="Times New Roman"/>
              </a:rPr>
              <a:t>a</a:t>
            </a:r>
            <a:r>
              <a:rPr sz="1582" spc="-40" dirty="0">
                <a:latin typeface="Times New Roman"/>
                <a:cs typeface="Times New Roman"/>
              </a:rPr>
              <a:t>t</a:t>
            </a:r>
            <a:r>
              <a:rPr sz="1582" spc="-42" dirty="0">
                <a:latin typeface="Times New Roman"/>
                <a:cs typeface="Times New Roman"/>
              </a:rPr>
              <a:t>o</a:t>
            </a:r>
            <a:r>
              <a:rPr sz="1582" spc="-60" dirty="0">
                <a:latin typeface="Times New Roman"/>
                <a:cs typeface="Times New Roman"/>
              </a:rPr>
              <a:t>r</a:t>
            </a:r>
            <a:r>
              <a:rPr sz="1582" spc="74" dirty="0">
                <a:latin typeface="Times New Roman"/>
                <a:cs typeface="Times New Roman"/>
              </a:rPr>
              <a:t>/</a:t>
            </a:r>
            <a:r>
              <a:rPr sz="1582" spc="-63" dirty="0">
                <a:latin typeface="Times New Roman"/>
                <a:cs typeface="Times New Roman"/>
              </a:rPr>
              <a:t>f</a:t>
            </a:r>
            <a:r>
              <a:rPr sz="1582" spc="-3" dirty="0">
                <a:latin typeface="Times New Roman"/>
                <a:cs typeface="Times New Roman"/>
              </a:rPr>
              <a:t>a</a:t>
            </a:r>
            <a:r>
              <a:rPr sz="1582" spc="40" dirty="0">
                <a:latin typeface="Times New Roman"/>
                <a:cs typeface="Times New Roman"/>
              </a:rPr>
              <a:t>s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-206" dirty="0">
                <a:latin typeface="Times New Roman"/>
                <a:cs typeface="Times New Roman"/>
              </a:rPr>
              <a:t>_</a:t>
            </a:r>
            <a:r>
              <a:rPr sz="1582" spc="-58" dirty="0">
                <a:latin typeface="Times New Roman"/>
                <a:cs typeface="Times New Roman"/>
              </a:rPr>
              <a:t>ou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-206" dirty="0">
                <a:latin typeface="Times New Roman"/>
                <a:cs typeface="Times New Roman"/>
              </a:rPr>
              <a:t>_</a:t>
            </a:r>
            <a:r>
              <a:rPr sz="1582" spc="40" dirty="0">
                <a:latin typeface="Times New Roman"/>
                <a:cs typeface="Times New Roman"/>
              </a:rPr>
              <a:t>s</a:t>
            </a:r>
            <a:r>
              <a:rPr sz="1582" spc="-98" dirty="0">
                <a:latin typeface="Times New Roman"/>
                <a:cs typeface="Times New Roman"/>
              </a:rPr>
              <a:t>l</a:t>
            </a:r>
            <a:r>
              <a:rPr sz="1582" spc="-58" dirty="0">
                <a:latin typeface="Times New Roman"/>
                <a:cs typeface="Times New Roman"/>
              </a:rPr>
              <a:t>o</a:t>
            </a:r>
            <a:r>
              <a:rPr sz="1582" spc="-187" dirty="0">
                <a:latin typeface="Times New Roman"/>
                <a:cs typeface="Times New Roman"/>
              </a:rPr>
              <a:t>w</a:t>
            </a:r>
            <a:r>
              <a:rPr sz="1582" spc="-206" dirty="0">
                <a:latin typeface="Times New Roman"/>
                <a:cs typeface="Times New Roman"/>
              </a:rPr>
              <a:t>_</a:t>
            </a:r>
            <a:r>
              <a:rPr sz="1582" spc="-98" dirty="0">
                <a:latin typeface="Times New Roman"/>
                <a:cs typeface="Times New Roman"/>
              </a:rPr>
              <a:t>i</a:t>
            </a:r>
            <a:r>
              <a:rPr sz="1582" spc="-58" dirty="0">
                <a:latin typeface="Times New Roman"/>
                <a:cs typeface="Times New Roman"/>
              </a:rPr>
              <a:t>n</a:t>
            </a:r>
            <a:r>
              <a:rPr sz="1582" spc="-21" dirty="0">
                <a:latin typeface="Times New Roman"/>
                <a:cs typeface="Times New Roman"/>
              </a:rPr>
              <a:t>.</a:t>
            </a:r>
            <a:r>
              <a:rPr sz="1582" spc="-134" dirty="0">
                <a:latin typeface="Times New Roman"/>
                <a:cs typeface="Times New Roman"/>
              </a:rPr>
              <a:t>x</a:t>
            </a:r>
            <a:r>
              <a:rPr sz="1582" spc="-113" dirty="0">
                <a:latin typeface="Times New Roman"/>
                <a:cs typeface="Times New Roman"/>
              </a:rPr>
              <a:t>m</a:t>
            </a:r>
            <a:r>
              <a:rPr sz="1582" spc="-95" dirty="0">
                <a:latin typeface="Times New Roman"/>
                <a:cs typeface="Times New Roman"/>
              </a:rPr>
              <a:t>l</a:t>
            </a:r>
            <a:endParaRPr sz="1582" dirty="0">
              <a:latin typeface="Times New Roman"/>
              <a:cs typeface="Times New Roman"/>
            </a:endParaRPr>
          </a:p>
          <a:p>
            <a:pPr>
              <a:spcBef>
                <a:spcPts val="21"/>
              </a:spcBef>
            </a:pPr>
            <a:endParaRPr sz="1239" dirty="0">
              <a:latin typeface="Times New Roman"/>
              <a:cs typeface="Times New Roman"/>
            </a:endParaRPr>
          </a:p>
          <a:p>
            <a:pPr marL="487520" marR="311062" indent="-348229">
              <a:lnSpc>
                <a:spcPts val="1424"/>
              </a:lnSpc>
            </a:pP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&lt;pathInterpolator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android:controlX1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"0"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android:controlY1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"0"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android:controlX2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"0.2"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android:controlY2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"1"</a:t>
            </a: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/&gt;</a:t>
            </a:r>
            <a:endParaRPr sz="1371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/>
              <a:t>Path Interpolator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1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495303" y="4761686"/>
            <a:ext cx="147675" cy="14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949" dirty="0">
                <a:solidFill>
                  <a:srgbClr val="FFFFFF"/>
                </a:solidFill>
                <a:latin typeface="Helvetica Light"/>
                <a:cs typeface="Helvetica Light"/>
              </a:rPr>
              <a:t>32</a:t>
            </a:r>
            <a:endParaRPr sz="949">
              <a:latin typeface="Helvetica Light"/>
              <a:cs typeface="Helvetica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8422" y="861847"/>
            <a:ext cx="2576061" cy="3960185"/>
            <a:chOff x="4518422" y="315311"/>
            <a:chExt cx="2660144" cy="4506722"/>
          </a:xfrm>
        </p:grpSpPr>
        <p:sp>
          <p:nvSpPr>
            <p:cNvPr id="4" name="object 4"/>
            <p:cNvSpPr/>
            <p:nvPr/>
          </p:nvSpPr>
          <p:spPr>
            <a:xfrm>
              <a:off x="4518422" y="315311"/>
              <a:ext cx="2660144" cy="45067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712"/>
            </a:p>
          </p:txBody>
        </p:sp>
        <p:sp>
          <p:nvSpPr>
            <p:cNvPr id="7" name="object 7"/>
            <p:cNvSpPr/>
            <p:nvPr/>
          </p:nvSpPr>
          <p:spPr>
            <a:xfrm>
              <a:off x="4797540" y="682418"/>
              <a:ext cx="2100626" cy="3709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712"/>
            </a:p>
          </p:txBody>
        </p:sp>
      </p:grpSp>
      <p:sp>
        <p:nvSpPr>
          <p:cNvPr id="8" name="object 8"/>
          <p:cNvSpPr/>
          <p:nvPr/>
        </p:nvSpPr>
        <p:spPr>
          <a:xfrm>
            <a:off x="1404193" y="2397621"/>
            <a:ext cx="3013770" cy="1272480"/>
          </a:xfrm>
          <a:custGeom>
            <a:avLst/>
            <a:gdLst/>
            <a:ahLst/>
            <a:cxnLst/>
            <a:rect l="l" t="t" r="r" b="b"/>
            <a:pathLst>
              <a:path w="5715000" h="2413000">
                <a:moveTo>
                  <a:pt x="5601867" y="0"/>
                </a:moveTo>
                <a:lnTo>
                  <a:pt x="107136" y="544"/>
                </a:lnTo>
                <a:lnTo>
                  <a:pt x="65703" y="11657"/>
                </a:lnTo>
                <a:lnTo>
                  <a:pt x="31619" y="35310"/>
                </a:lnTo>
                <a:lnTo>
                  <a:pt x="8509" y="69140"/>
                </a:lnTo>
                <a:lnTo>
                  <a:pt x="0" y="110783"/>
                </a:lnTo>
                <a:lnTo>
                  <a:pt x="3691" y="2302216"/>
                </a:lnTo>
                <a:lnTo>
                  <a:pt x="15354" y="2351914"/>
                </a:lnTo>
                <a:lnTo>
                  <a:pt x="40427" y="2384194"/>
                </a:lnTo>
                <a:lnTo>
                  <a:pt x="76031" y="2405384"/>
                </a:lnTo>
                <a:lnTo>
                  <a:pt x="118955" y="2413000"/>
                </a:lnTo>
                <a:lnTo>
                  <a:pt x="5608971" y="2412802"/>
                </a:lnTo>
                <a:lnTo>
                  <a:pt x="5650934" y="2402720"/>
                </a:lnTo>
                <a:lnTo>
                  <a:pt x="5684559" y="2379224"/>
                </a:lnTo>
                <a:lnTo>
                  <a:pt x="5706898" y="2344870"/>
                </a:lnTo>
                <a:lnTo>
                  <a:pt x="5715000" y="2302216"/>
                </a:lnTo>
                <a:lnTo>
                  <a:pt x="5714792" y="103688"/>
                </a:lnTo>
                <a:lnTo>
                  <a:pt x="5704276" y="62161"/>
                </a:lnTo>
                <a:lnTo>
                  <a:pt x="5679984" y="29331"/>
                </a:lnTo>
                <a:lnTo>
                  <a:pt x="5644864" y="7759"/>
                </a:lnTo>
                <a:lnTo>
                  <a:pt x="5601867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9" name="object 9"/>
          <p:cNvSpPr txBox="1"/>
          <p:nvPr/>
        </p:nvSpPr>
        <p:spPr>
          <a:xfrm>
            <a:off x="1371445" y="2168571"/>
            <a:ext cx="2937421" cy="1364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582" spc="-47" dirty="0">
                <a:latin typeface="Times New Roman"/>
                <a:cs typeface="Times New Roman"/>
              </a:rPr>
              <a:t>r</a:t>
            </a:r>
            <a:r>
              <a:rPr sz="1582" spc="-42" dirty="0">
                <a:latin typeface="Times New Roman"/>
                <a:cs typeface="Times New Roman"/>
              </a:rPr>
              <a:t>e</a:t>
            </a:r>
            <a:r>
              <a:rPr sz="1582" spc="40" dirty="0">
                <a:latin typeface="Times New Roman"/>
                <a:cs typeface="Times New Roman"/>
              </a:rPr>
              <a:t>s</a:t>
            </a:r>
            <a:r>
              <a:rPr sz="1582" spc="74" dirty="0">
                <a:latin typeface="Times New Roman"/>
                <a:cs typeface="Times New Roman"/>
              </a:rPr>
              <a:t>/</a:t>
            </a:r>
            <a:r>
              <a:rPr sz="1582" spc="-98" dirty="0">
                <a:latin typeface="Times New Roman"/>
                <a:cs typeface="Times New Roman"/>
              </a:rPr>
              <a:t>i</a:t>
            </a:r>
            <a:r>
              <a:rPr sz="1582" spc="-58" dirty="0">
                <a:latin typeface="Times New Roman"/>
                <a:cs typeface="Times New Roman"/>
              </a:rPr>
              <a:t>n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-16" dirty="0">
                <a:latin typeface="Times New Roman"/>
                <a:cs typeface="Times New Roman"/>
              </a:rPr>
              <a:t>e</a:t>
            </a:r>
            <a:r>
              <a:rPr sz="1582" spc="-60" dirty="0">
                <a:latin typeface="Times New Roman"/>
                <a:cs typeface="Times New Roman"/>
              </a:rPr>
              <a:t>r</a:t>
            </a:r>
            <a:r>
              <a:rPr sz="1582" spc="-58" dirty="0">
                <a:latin typeface="Times New Roman"/>
                <a:cs typeface="Times New Roman"/>
              </a:rPr>
              <a:t>po</a:t>
            </a:r>
            <a:r>
              <a:rPr sz="1582" spc="-98" dirty="0">
                <a:latin typeface="Times New Roman"/>
                <a:cs typeface="Times New Roman"/>
              </a:rPr>
              <a:t>l</a:t>
            </a:r>
            <a:r>
              <a:rPr sz="1582" spc="-3" dirty="0">
                <a:latin typeface="Times New Roman"/>
                <a:cs typeface="Times New Roman"/>
              </a:rPr>
              <a:t>a</a:t>
            </a:r>
            <a:r>
              <a:rPr sz="1582" spc="-40" dirty="0">
                <a:latin typeface="Times New Roman"/>
                <a:cs typeface="Times New Roman"/>
              </a:rPr>
              <a:t>t</a:t>
            </a:r>
            <a:r>
              <a:rPr sz="1582" spc="-42" dirty="0">
                <a:latin typeface="Times New Roman"/>
                <a:cs typeface="Times New Roman"/>
              </a:rPr>
              <a:t>o</a:t>
            </a:r>
            <a:r>
              <a:rPr sz="1582" spc="-60" dirty="0">
                <a:latin typeface="Times New Roman"/>
                <a:cs typeface="Times New Roman"/>
              </a:rPr>
              <a:t>r</a:t>
            </a:r>
            <a:r>
              <a:rPr sz="1582" spc="74" dirty="0">
                <a:latin typeface="Times New Roman"/>
                <a:cs typeface="Times New Roman"/>
              </a:rPr>
              <a:t>/</a:t>
            </a:r>
            <a:r>
              <a:rPr sz="1582" spc="-98" dirty="0">
                <a:latin typeface="Times New Roman"/>
                <a:cs typeface="Times New Roman"/>
              </a:rPr>
              <a:t>li</a:t>
            </a:r>
            <a:r>
              <a:rPr sz="1582" spc="-58" dirty="0">
                <a:latin typeface="Times New Roman"/>
                <a:cs typeface="Times New Roman"/>
              </a:rPr>
              <a:t>n</a:t>
            </a:r>
            <a:r>
              <a:rPr sz="1582" spc="-16" dirty="0">
                <a:latin typeface="Times New Roman"/>
                <a:cs typeface="Times New Roman"/>
              </a:rPr>
              <a:t>e</a:t>
            </a:r>
            <a:r>
              <a:rPr sz="1582" spc="-3" dirty="0">
                <a:latin typeface="Times New Roman"/>
                <a:cs typeface="Times New Roman"/>
              </a:rPr>
              <a:t>a</a:t>
            </a:r>
            <a:r>
              <a:rPr sz="1582" spc="-60" dirty="0">
                <a:latin typeface="Times New Roman"/>
                <a:cs typeface="Times New Roman"/>
              </a:rPr>
              <a:t>r</a:t>
            </a:r>
            <a:r>
              <a:rPr sz="1582" spc="-206" dirty="0">
                <a:latin typeface="Times New Roman"/>
                <a:cs typeface="Times New Roman"/>
              </a:rPr>
              <a:t>_</a:t>
            </a:r>
            <a:r>
              <a:rPr sz="1582" spc="-58" dirty="0">
                <a:latin typeface="Times New Roman"/>
                <a:cs typeface="Times New Roman"/>
              </a:rPr>
              <a:t>ou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-206" dirty="0">
                <a:latin typeface="Times New Roman"/>
                <a:cs typeface="Times New Roman"/>
              </a:rPr>
              <a:t>_</a:t>
            </a:r>
            <a:r>
              <a:rPr sz="1582" spc="40" dirty="0">
                <a:latin typeface="Times New Roman"/>
                <a:cs typeface="Times New Roman"/>
              </a:rPr>
              <a:t>s</a:t>
            </a:r>
            <a:r>
              <a:rPr sz="1582" spc="-98" dirty="0">
                <a:latin typeface="Times New Roman"/>
                <a:cs typeface="Times New Roman"/>
              </a:rPr>
              <a:t>l</a:t>
            </a:r>
            <a:r>
              <a:rPr sz="1582" spc="-58" dirty="0">
                <a:latin typeface="Times New Roman"/>
                <a:cs typeface="Times New Roman"/>
              </a:rPr>
              <a:t>o</a:t>
            </a:r>
            <a:r>
              <a:rPr sz="1582" spc="-187" dirty="0">
                <a:latin typeface="Times New Roman"/>
                <a:cs typeface="Times New Roman"/>
              </a:rPr>
              <a:t>w</a:t>
            </a:r>
            <a:r>
              <a:rPr sz="1582" spc="-206" dirty="0">
                <a:latin typeface="Times New Roman"/>
                <a:cs typeface="Times New Roman"/>
              </a:rPr>
              <a:t>_</a:t>
            </a:r>
            <a:r>
              <a:rPr sz="1582" spc="-98" dirty="0">
                <a:latin typeface="Times New Roman"/>
                <a:cs typeface="Times New Roman"/>
              </a:rPr>
              <a:t>i</a:t>
            </a:r>
            <a:r>
              <a:rPr sz="1582" spc="-58" dirty="0">
                <a:latin typeface="Times New Roman"/>
                <a:cs typeface="Times New Roman"/>
              </a:rPr>
              <a:t>n</a:t>
            </a:r>
            <a:r>
              <a:rPr sz="1582" spc="-21" dirty="0">
                <a:latin typeface="Times New Roman"/>
                <a:cs typeface="Times New Roman"/>
              </a:rPr>
              <a:t>.</a:t>
            </a:r>
            <a:r>
              <a:rPr sz="1582" spc="-134" dirty="0">
                <a:latin typeface="Times New Roman"/>
                <a:cs typeface="Times New Roman"/>
              </a:rPr>
              <a:t>x</a:t>
            </a:r>
            <a:r>
              <a:rPr sz="1582" spc="-113" dirty="0">
                <a:latin typeface="Times New Roman"/>
                <a:cs typeface="Times New Roman"/>
              </a:rPr>
              <a:t>m</a:t>
            </a:r>
            <a:r>
              <a:rPr sz="1582" spc="-95" dirty="0">
                <a:latin typeface="Times New Roman"/>
                <a:cs typeface="Times New Roman"/>
              </a:rPr>
              <a:t>l</a:t>
            </a:r>
            <a:endParaRPr sz="1582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16651" marR="413857" indent="-348229">
              <a:lnSpc>
                <a:spcPts val="1424"/>
              </a:lnSpc>
            </a:pP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&lt;pathInterpolator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android:controlX1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"0"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android:controlY1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"0"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android:controlX2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"0.2" </a:t>
            </a:r>
            <a:r>
              <a:rPr sz="1371" spc="-142" dirty="0">
                <a:solidFill>
                  <a:srgbClr val="E92663"/>
                </a:solidFill>
                <a:latin typeface="Courier New"/>
                <a:cs typeface="Courier New"/>
              </a:rPr>
              <a:t>android:controlY2</a:t>
            </a:r>
            <a:r>
              <a:rPr sz="1371" spc="-142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371" spc="-142" dirty="0">
                <a:solidFill>
                  <a:srgbClr val="0E9D58"/>
                </a:solidFill>
                <a:latin typeface="Courier New"/>
                <a:cs typeface="Courier New"/>
              </a:rPr>
              <a:t>"1"</a:t>
            </a:r>
            <a:r>
              <a:rPr sz="1371" spc="-142" dirty="0">
                <a:solidFill>
                  <a:srgbClr val="4285F4"/>
                </a:solidFill>
                <a:latin typeface="Courier New"/>
                <a:cs typeface="Courier New"/>
              </a:rPr>
              <a:t>/&gt;</a:t>
            </a:r>
            <a:endParaRPr sz="1371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/>
              <a:t>Path Interpolator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47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549775" y="1381328"/>
            <a:ext cx="1463083" cy="2848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6" name="object 6"/>
          <p:cNvSpPr/>
          <p:nvPr/>
        </p:nvSpPr>
        <p:spPr>
          <a:xfrm>
            <a:off x="6036943" y="1381328"/>
            <a:ext cx="1463083" cy="2848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7" name="object 7"/>
          <p:cNvSpPr/>
          <p:nvPr/>
        </p:nvSpPr>
        <p:spPr>
          <a:xfrm>
            <a:off x="4543453" y="1381328"/>
            <a:ext cx="1463083" cy="2848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8" name="object 8"/>
          <p:cNvSpPr/>
          <p:nvPr/>
        </p:nvSpPr>
        <p:spPr>
          <a:xfrm>
            <a:off x="3043265" y="1381328"/>
            <a:ext cx="1463083" cy="2848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10" name="object 10"/>
          <p:cNvSpPr txBox="1"/>
          <p:nvPr/>
        </p:nvSpPr>
        <p:spPr>
          <a:xfrm>
            <a:off x="7446664" y="4121292"/>
            <a:ext cx="156607" cy="14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949" dirty="0">
                <a:solidFill>
                  <a:srgbClr val="FFFFFF"/>
                </a:solidFill>
                <a:latin typeface="Helvetica Light"/>
                <a:cs typeface="Helvetica Light"/>
              </a:rPr>
              <a:t>34</a:t>
            </a:r>
            <a:endParaRPr sz="949">
              <a:latin typeface="Helvetica Light"/>
              <a:cs typeface="Helvetica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96135" y="1643425"/>
            <a:ext cx="1329721" cy="2352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12" name="object 12"/>
          <p:cNvSpPr/>
          <p:nvPr/>
        </p:nvSpPr>
        <p:spPr>
          <a:xfrm>
            <a:off x="3102895" y="1637003"/>
            <a:ext cx="1329721" cy="23526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13" name="object 13"/>
          <p:cNvSpPr/>
          <p:nvPr/>
        </p:nvSpPr>
        <p:spPr>
          <a:xfrm>
            <a:off x="4609654" y="1626616"/>
            <a:ext cx="1320198" cy="2335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14" name="object 14"/>
          <p:cNvSpPr/>
          <p:nvPr/>
        </p:nvSpPr>
        <p:spPr>
          <a:xfrm>
            <a:off x="6107433" y="1626615"/>
            <a:ext cx="1320198" cy="2335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15" name="TextBox 14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 smtClean="0"/>
              <a:t>The Interpolator Party !!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1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495303" y="4761686"/>
            <a:ext cx="147675" cy="14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949" dirty="0">
                <a:solidFill>
                  <a:srgbClr val="FFFFFF"/>
                </a:solidFill>
                <a:latin typeface="Helvetica Light"/>
                <a:cs typeface="Helvetica Light"/>
              </a:rPr>
              <a:t>40</a:t>
            </a:r>
            <a:endParaRPr sz="949">
              <a:latin typeface="Helvetica Light"/>
              <a:cs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/>
              <a:t>Activity </a:t>
            </a:r>
            <a:r>
              <a:rPr lang="en-US" sz="2600" dirty="0" smtClean="0"/>
              <a:t>Transitions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837" y="908288"/>
            <a:ext cx="687745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Window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Transitions animate windows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Activity transitions animate window components 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Animate when launching one activity from another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Shared elements are transferred via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ActivityOptions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Based on the Transitions API released with KitKat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28417" y="1267027"/>
            <a:ext cx="6203007" cy="904131"/>
          </a:xfrm>
          <a:custGeom>
            <a:avLst/>
            <a:gdLst/>
            <a:ahLst/>
            <a:cxnLst/>
            <a:rect l="l" t="t" r="r" b="b"/>
            <a:pathLst>
              <a:path w="11762740" h="1714500">
                <a:moveTo>
                  <a:pt x="11623991" y="0"/>
                </a:moveTo>
                <a:lnTo>
                  <a:pt x="133108" y="186"/>
                </a:lnTo>
                <a:lnTo>
                  <a:pt x="91059" y="8962"/>
                </a:lnTo>
                <a:lnTo>
                  <a:pt x="55020" y="29375"/>
                </a:lnTo>
                <a:lnTo>
                  <a:pt x="26906" y="59373"/>
                </a:lnTo>
                <a:lnTo>
                  <a:pt x="8633" y="96902"/>
                </a:lnTo>
                <a:lnTo>
                  <a:pt x="2116" y="139909"/>
                </a:lnTo>
                <a:lnTo>
                  <a:pt x="0" y="1568212"/>
                </a:lnTo>
                <a:lnTo>
                  <a:pt x="682" y="1582204"/>
                </a:lnTo>
                <a:lnTo>
                  <a:pt x="10907" y="1623477"/>
                </a:lnTo>
                <a:lnTo>
                  <a:pt x="31914" y="1659725"/>
                </a:lnTo>
                <a:lnTo>
                  <a:pt x="61784" y="1688567"/>
                </a:lnTo>
                <a:lnTo>
                  <a:pt x="98599" y="1707619"/>
                </a:lnTo>
                <a:lnTo>
                  <a:pt x="140442" y="1714500"/>
                </a:lnTo>
                <a:lnTo>
                  <a:pt x="11636356" y="1713912"/>
                </a:lnTo>
                <a:lnTo>
                  <a:pt x="11676935" y="1703181"/>
                </a:lnTo>
                <a:lnTo>
                  <a:pt x="11711608" y="1680811"/>
                </a:lnTo>
                <a:lnTo>
                  <a:pt x="11738588" y="1649236"/>
                </a:lnTo>
                <a:lnTo>
                  <a:pt x="11756086" y="1610891"/>
                </a:lnTo>
                <a:lnTo>
                  <a:pt x="11762316" y="1568212"/>
                </a:lnTo>
                <a:lnTo>
                  <a:pt x="11762134" y="132570"/>
                </a:lnTo>
                <a:lnTo>
                  <a:pt x="11753559" y="90321"/>
                </a:lnTo>
                <a:lnTo>
                  <a:pt x="11733542" y="53885"/>
                </a:lnTo>
                <a:lnTo>
                  <a:pt x="11703998" y="25318"/>
                </a:lnTo>
                <a:lnTo>
                  <a:pt x="11666842" y="6671"/>
                </a:lnTo>
                <a:lnTo>
                  <a:pt x="11623991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5" name="object 5"/>
          <p:cNvSpPr/>
          <p:nvPr/>
        </p:nvSpPr>
        <p:spPr>
          <a:xfrm>
            <a:off x="1528417" y="2613177"/>
            <a:ext cx="6203007" cy="1627436"/>
          </a:xfrm>
          <a:custGeom>
            <a:avLst/>
            <a:gdLst/>
            <a:ahLst/>
            <a:cxnLst/>
            <a:rect l="l" t="t" r="r" b="b"/>
            <a:pathLst>
              <a:path w="11762740" h="3086100">
                <a:moveTo>
                  <a:pt x="11623991" y="0"/>
                </a:moveTo>
                <a:lnTo>
                  <a:pt x="129336" y="462"/>
                </a:lnTo>
                <a:lnTo>
                  <a:pt x="88388" y="10691"/>
                </a:lnTo>
                <a:lnTo>
                  <a:pt x="53373" y="32571"/>
                </a:lnTo>
                <a:lnTo>
                  <a:pt x="26110" y="63756"/>
                </a:lnTo>
                <a:lnTo>
                  <a:pt x="8418" y="101904"/>
                </a:lnTo>
                <a:lnTo>
                  <a:pt x="2116" y="144669"/>
                </a:lnTo>
                <a:lnTo>
                  <a:pt x="0" y="2950698"/>
                </a:lnTo>
                <a:lnTo>
                  <a:pt x="103" y="2956132"/>
                </a:lnTo>
                <a:lnTo>
                  <a:pt x="8525" y="2998378"/>
                </a:lnTo>
                <a:lnTo>
                  <a:pt x="28924" y="3034201"/>
                </a:lnTo>
                <a:lnTo>
                  <a:pt x="59146" y="3061898"/>
                </a:lnTo>
                <a:lnTo>
                  <a:pt x="97037" y="3079765"/>
                </a:lnTo>
                <a:lnTo>
                  <a:pt x="140442" y="3086100"/>
                </a:lnTo>
                <a:lnTo>
                  <a:pt x="11627663" y="3086056"/>
                </a:lnTo>
                <a:lnTo>
                  <a:pt x="11670775" y="3078618"/>
                </a:lnTo>
                <a:lnTo>
                  <a:pt x="11707807" y="3059620"/>
                </a:lnTo>
                <a:lnTo>
                  <a:pt x="11736749" y="3030804"/>
                </a:lnTo>
                <a:lnTo>
                  <a:pt x="11755589" y="2993916"/>
                </a:lnTo>
                <a:lnTo>
                  <a:pt x="11762316" y="2950698"/>
                </a:lnTo>
                <a:lnTo>
                  <a:pt x="11761897" y="133520"/>
                </a:lnTo>
                <a:lnTo>
                  <a:pt x="11752536" y="91704"/>
                </a:lnTo>
                <a:lnTo>
                  <a:pt x="11732246" y="55099"/>
                </a:lnTo>
                <a:lnTo>
                  <a:pt x="11702845" y="26051"/>
                </a:lnTo>
                <a:lnTo>
                  <a:pt x="11666154" y="6903"/>
                </a:lnTo>
                <a:lnTo>
                  <a:pt x="11623991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 sz="712"/>
          </a:p>
        </p:txBody>
      </p:sp>
      <p:sp>
        <p:nvSpPr>
          <p:cNvPr id="6" name="object 6"/>
          <p:cNvSpPr txBox="1"/>
          <p:nvPr/>
        </p:nvSpPr>
        <p:spPr>
          <a:xfrm>
            <a:off x="1521719" y="1055972"/>
            <a:ext cx="6074420" cy="2911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631" indent="-133934"/>
            <a:r>
              <a:rPr sz="1582" spc="-121" dirty="0">
                <a:latin typeface="Times New Roman"/>
                <a:cs typeface="Times New Roman"/>
              </a:rPr>
              <a:t>Main</a:t>
            </a:r>
            <a:r>
              <a:rPr sz="1582" spc="-129" dirty="0">
                <a:latin typeface="Times New Roman"/>
                <a:cs typeface="Times New Roman"/>
              </a:rPr>
              <a:t>Ac</a:t>
            </a:r>
            <a:r>
              <a:rPr sz="1582" spc="-66" dirty="0">
                <a:latin typeface="Times New Roman"/>
                <a:cs typeface="Times New Roman"/>
              </a:rPr>
              <a:t>t</a:t>
            </a:r>
            <a:r>
              <a:rPr sz="1582" spc="-87" dirty="0">
                <a:latin typeface="Times New Roman"/>
                <a:cs typeface="Times New Roman"/>
              </a:rPr>
              <a:t>ivi</a:t>
            </a:r>
            <a:r>
              <a:rPr sz="1582" spc="-69" dirty="0">
                <a:latin typeface="Times New Roman"/>
                <a:cs typeface="Times New Roman"/>
              </a:rPr>
              <a:t>t</a:t>
            </a:r>
            <a:r>
              <a:rPr sz="1582" spc="-219" dirty="0">
                <a:latin typeface="Times New Roman"/>
                <a:cs typeface="Times New Roman"/>
              </a:rPr>
              <a:t>y</a:t>
            </a:r>
            <a:r>
              <a:rPr sz="1582" spc="-32" dirty="0">
                <a:latin typeface="Times New Roman"/>
                <a:cs typeface="Times New Roman"/>
              </a:rPr>
              <a:t>.j</a:t>
            </a:r>
            <a:r>
              <a:rPr sz="1582" spc="-63" dirty="0">
                <a:latin typeface="Times New Roman"/>
                <a:cs typeface="Times New Roman"/>
              </a:rPr>
              <a:t>a</a:t>
            </a:r>
            <a:r>
              <a:rPr sz="1582" spc="-148" dirty="0">
                <a:latin typeface="Times New Roman"/>
                <a:cs typeface="Times New Roman"/>
              </a:rPr>
              <a:t>v</a:t>
            </a:r>
            <a:r>
              <a:rPr sz="1582" dirty="0">
                <a:latin typeface="Times New Roman"/>
                <a:cs typeface="Times New Roman"/>
              </a:rPr>
              <a:t>a</a:t>
            </a:r>
          </a:p>
          <a:p>
            <a:pPr>
              <a:spcBef>
                <a:spcPts val="11"/>
              </a:spcBef>
            </a:pPr>
            <a:endParaRPr sz="1687" dirty="0">
              <a:latin typeface="Times New Roman"/>
              <a:cs typeface="Times New Roman"/>
            </a:endParaRPr>
          </a:p>
          <a:p>
            <a:pPr marL="381378" marR="565202" indent="-241082">
              <a:lnSpc>
                <a:spcPts val="1687"/>
              </a:lnSpc>
            </a:pPr>
            <a:r>
              <a:rPr sz="1582" spc="-163" dirty="0">
                <a:latin typeface="Courier New"/>
                <a:cs typeface="Courier New"/>
              </a:rPr>
              <a:t>getWindow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(). </a:t>
            </a:r>
            <a:r>
              <a:rPr sz="1582" spc="-163" dirty="0">
                <a:latin typeface="Courier New"/>
                <a:cs typeface="Courier New"/>
              </a:rPr>
              <a:t>requestFeature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(</a:t>
            </a:r>
            <a:r>
              <a:rPr sz="1582" spc="-163" dirty="0">
                <a:solidFill>
                  <a:srgbClr val="673AB7"/>
                </a:solidFill>
                <a:latin typeface="Courier New"/>
                <a:cs typeface="Courier New"/>
              </a:rPr>
              <a:t>Window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.</a:t>
            </a:r>
            <a:r>
              <a:rPr sz="1582" spc="-163" dirty="0">
                <a:latin typeface="Courier New"/>
                <a:cs typeface="Courier New"/>
              </a:rPr>
              <a:t>FEATURE_CONTENT_TRANSITIONS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);</a:t>
            </a:r>
            <a:endParaRPr sz="1582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82" dirty="0">
              <a:latin typeface="Times New Roman"/>
              <a:cs typeface="Times New Roman"/>
            </a:endParaRPr>
          </a:p>
          <a:p>
            <a:pPr>
              <a:spcBef>
                <a:spcPts val="2"/>
              </a:spcBef>
            </a:pPr>
            <a:endParaRPr sz="1318" dirty="0">
              <a:latin typeface="Times New Roman"/>
              <a:cs typeface="Times New Roman"/>
            </a:endParaRPr>
          </a:p>
          <a:p>
            <a:pPr marL="6697"/>
            <a:r>
              <a:rPr sz="1582" spc="-47" dirty="0">
                <a:latin typeface="Times New Roman"/>
                <a:cs typeface="Times New Roman"/>
              </a:rPr>
              <a:t>r</a:t>
            </a:r>
            <a:r>
              <a:rPr sz="1582" spc="-42" dirty="0">
                <a:latin typeface="Times New Roman"/>
                <a:cs typeface="Times New Roman"/>
              </a:rPr>
              <a:t>e</a:t>
            </a:r>
            <a:r>
              <a:rPr sz="1582" spc="40" dirty="0">
                <a:latin typeface="Times New Roman"/>
                <a:cs typeface="Times New Roman"/>
              </a:rPr>
              <a:t>s</a:t>
            </a:r>
            <a:r>
              <a:rPr sz="1582" spc="74" dirty="0">
                <a:latin typeface="Times New Roman"/>
                <a:cs typeface="Times New Roman"/>
              </a:rPr>
              <a:t>/</a:t>
            </a:r>
            <a:r>
              <a:rPr sz="1582" spc="-148" dirty="0">
                <a:latin typeface="Times New Roman"/>
                <a:cs typeface="Times New Roman"/>
              </a:rPr>
              <a:t>v</a:t>
            </a:r>
            <a:r>
              <a:rPr sz="1582" spc="-3" dirty="0">
                <a:latin typeface="Times New Roman"/>
                <a:cs typeface="Times New Roman"/>
              </a:rPr>
              <a:t>a</a:t>
            </a:r>
            <a:r>
              <a:rPr sz="1582" spc="-98" dirty="0">
                <a:latin typeface="Times New Roman"/>
                <a:cs typeface="Times New Roman"/>
              </a:rPr>
              <a:t>l</a:t>
            </a:r>
            <a:r>
              <a:rPr sz="1582" spc="-58" dirty="0">
                <a:latin typeface="Times New Roman"/>
                <a:cs typeface="Times New Roman"/>
              </a:rPr>
              <a:t>u</a:t>
            </a:r>
            <a:r>
              <a:rPr sz="1582" spc="-16" dirty="0">
                <a:latin typeface="Times New Roman"/>
                <a:cs typeface="Times New Roman"/>
              </a:rPr>
              <a:t>e</a:t>
            </a:r>
            <a:r>
              <a:rPr sz="1582" spc="40" dirty="0">
                <a:latin typeface="Times New Roman"/>
                <a:cs typeface="Times New Roman"/>
              </a:rPr>
              <a:t>s</a:t>
            </a:r>
            <a:r>
              <a:rPr sz="1582" spc="74" dirty="0">
                <a:latin typeface="Times New Roman"/>
                <a:cs typeface="Times New Roman"/>
              </a:rPr>
              <a:t>/</a:t>
            </a:r>
            <a:r>
              <a:rPr sz="1582" spc="-8" dirty="0">
                <a:latin typeface="Times New Roman"/>
                <a:cs typeface="Times New Roman"/>
              </a:rPr>
              <a:t>t</a:t>
            </a:r>
            <a:r>
              <a:rPr sz="1582" spc="-58" dirty="0">
                <a:latin typeface="Times New Roman"/>
                <a:cs typeface="Times New Roman"/>
              </a:rPr>
              <a:t>h</a:t>
            </a:r>
            <a:r>
              <a:rPr sz="1582" spc="-16" dirty="0">
                <a:latin typeface="Times New Roman"/>
                <a:cs typeface="Times New Roman"/>
              </a:rPr>
              <a:t>e</a:t>
            </a:r>
            <a:r>
              <a:rPr sz="1582" spc="-113" dirty="0">
                <a:latin typeface="Times New Roman"/>
                <a:cs typeface="Times New Roman"/>
              </a:rPr>
              <a:t>m</a:t>
            </a:r>
            <a:r>
              <a:rPr sz="1582" spc="-16" dirty="0">
                <a:latin typeface="Times New Roman"/>
                <a:cs typeface="Times New Roman"/>
              </a:rPr>
              <a:t>e</a:t>
            </a:r>
            <a:r>
              <a:rPr sz="1582" spc="-21" dirty="0">
                <a:latin typeface="Times New Roman"/>
                <a:cs typeface="Times New Roman"/>
              </a:rPr>
              <a:t>.</a:t>
            </a:r>
            <a:r>
              <a:rPr sz="1582" spc="-134" dirty="0">
                <a:latin typeface="Times New Roman"/>
                <a:cs typeface="Times New Roman"/>
              </a:rPr>
              <a:t>x</a:t>
            </a:r>
            <a:r>
              <a:rPr sz="1582" spc="-113" dirty="0">
                <a:latin typeface="Times New Roman"/>
                <a:cs typeface="Times New Roman"/>
              </a:rPr>
              <a:t>m</a:t>
            </a:r>
            <a:r>
              <a:rPr sz="1582" spc="-95" dirty="0">
                <a:latin typeface="Times New Roman"/>
                <a:cs typeface="Times New Roman"/>
              </a:rPr>
              <a:t>l</a:t>
            </a:r>
            <a:endParaRPr sz="1582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82" dirty="0">
              <a:latin typeface="Times New Roman"/>
              <a:cs typeface="Times New Roman"/>
            </a:endParaRPr>
          </a:p>
          <a:p>
            <a:pPr marL="140631">
              <a:lnSpc>
                <a:spcPts val="1793"/>
              </a:lnSpc>
              <a:spcBef>
                <a:spcPts val="1099"/>
              </a:spcBef>
            </a:pP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&lt;style</a:t>
            </a:r>
            <a:r>
              <a:rPr sz="1582" spc="-158" dirty="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E92663"/>
                </a:solidFill>
                <a:latin typeface="Courier New"/>
                <a:cs typeface="Courier New"/>
              </a:rPr>
              <a:t>name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"BaseAppTheme"</a:t>
            </a:r>
            <a:r>
              <a:rPr sz="1582" spc="-158" dirty="0">
                <a:solidFill>
                  <a:srgbClr val="0E9D58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E92663"/>
                </a:solidFill>
                <a:latin typeface="Courier New"/>
                <a:cs typeface="Courier New"/>
              </a:rPr>
              <a:t>parent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"android:Theme.Material"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&gt;</a:t>
            </a:r>
            <a:endParaRPr sz="1582" dirty="0">
              <a:latin typeface="Courier New"/>
              <a:cs typeface="Courier New"/>
            </a:endParaRPr>
          </a:p>
          <a:p>
            <a:pPr marL="261172">
              <a:lnSpc>
                <a:spcPts val="1687"/>
              </a:lnSpc>
            </a:pP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&lt;!--</a:t>
            </a:r>
            <a:r>
              <a:rPr sz="1582" spc="-158" dirty="0">
                <a:solidFill>
                  <a:srgbClr val="0E9D58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enable</a:t>
            </a:r>
            <a:r>
              <a:rPr sz="1582" spc="-158" dirty="0">
                <a:solidFill>
                  <a:srgbClr val="0E9D58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window</a:t>
            </a:r>
            <a:r>
              <a:rPr sz="1582" spc="-158" dirty="0">
                <a:solidFill>
                  <a:srgbClr val="0E9D58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content</a:t>
            </a:r>
            <a:r>
              <a:rPr sz="1582" spc="-158" dirty="0">
                <a:solidFill>
                  <a:srgbClr val="0E9D58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transitions</a:t>
            </a:r>
            <a:r>
              <a:rPr sz="1582" spc="-158" dirty="0">
                <a:solidFill>
                  <a:srgbClr val="0E9D58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--&gt;</a:t>
            </a:r>
            <a:endParaRPr sz="1582" dirty="0">
              <a:latin typeface="Courier New"/>
              <a:cs typeface="Courier New"/>
            </a:endParaRPr>
          </a:p>
          <a:p>
            <a:pPr marL="261172">
              <a:lnSpc>
                <a:spcPts val="1687"/>
              </a:lnSpc>
            </a:pP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&lt;item</a:t>
            </a:r>
            <a:r>
              <a:rPr sz="1582" spc="-158" dirty="0">
                <a:solidFill>
                  <a:srgbClr val="4285F4"/>
                </a:solidFill>
                <a:latin typeface="Courier New"/>
                <a:cs typeface="Courier New"/>
              </a:rPr>
              <a:t> </a:t>
            </a:r>
            <a:r>
              <a:rPr sz="1582" spc="-163" dirty="0">
                <a:solidFill>
                  <a:srgbClr val="E92663"/>
                </a:solidFill>
                <a:latin typeface="Courier New"/>
                <a:cs typeface="Courier New"/>
              </a:rPr>
              <a:t>name</a:t>
            </a:r>
            <a:r>
              <a:rPr sz="1582" spc="-163" dirty="0">
                <a:solidFill>
                  <a:srgbClr val="A3A3A3"/>
                </a:solidFill>
                <a:latin typeface="Courier New"/>
                <a:cs typeface="Courier New"/>
              </a:rPr>
              <a:t>=</a:t>
            </a:r>
            <a:r>
              <a:rPr sz="1582" spc="-163" dirty="0">
                <a:solidFill>
                  <a:srgbClr val="0E9D58"/>
                </a:solidFill>
                <a:latin typeface="Courier New"/>
                <a:cs typeface="Courier New"/>
              </a:rPr>
              <a:t>"android:windowContentTransitions"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&gt;</a:t>
            </a:r>
            <a:r>
              <a:rPr sz="1582" spc="-163" dirty="0">
                <a:latin typeface="Courier New"/>
                <a:cs typeface="Courier New"/>
              </a:rPr>
              <a:t>true</a:t>
            </a: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&lt;/item&gt;</a:t>
            </a:r>
            <a:endParaRPr sz="1582" dirty="0">
              <a:latin typeface="Courier New"/>
              <a:cs typeface="Courier New"/>
            </a:endParaRPr>
          </a:p>
          <a:p>
            <a:pPr marL="140631">
              <a:lnSpc>
                <a:spcPts val="1793"/>
              </a:lnSpc>
            </a:pPr>
            <a:r>
              <a:rPr sz="1582" spc="-163" dirty="0">
                <a:solidFill>
                  <a:srgbClr val="4285F4"/>
                </a:solidFill>
                <a:latin typeface="Courier New"/>
                <a:cs typeface="Courier New"/>
              </a:rPr>
              <a:t>&lt;/style&gt;</a:t>
            </a:r>
            <a:endParaRPr sz="1582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/>
              <a:t>Enable </a:t>
            </a:r>
            <a:r>
              <a:rPr lang="en-US" sz="2600" dirty="0" smtClean="0"/>
              <a:t>Transitions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52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arePoint Server Webinar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inar EdurekaTemplate" id="{452A3A16-C0C5-41A8-9027-3FB0E2E247B2}" vid="{95E9C04D-E104-4D45-BFF2-79ABBB5D25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SharePoint Server Webinar</Template>
  <TotalTime>1571</TotalTime>
  <Words>693</Words>
  <Application>Microsoft Office PowerPoint</Application>
  <PresentationFormat>On-screen Show (16:9)</PresentationFormat>
  <Paragraphs>156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Castellar</vt:lpstr>
      <vt:lpstr>Courier New</vt:lpstr>
      <vt:lpstr>Helvetica Light</vt:lpstr>
      <vt:lpstr>Symbol</vt:lpstr>
      <vt:lpstr>Tahoma</vt:lpstr>
      <vt:lpstr>Times New Roman</vt:lpstr>
      <vt:lpstr>SharePoint Server Webinar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Awanish</cp:lastModifiedBy>
  <cp:revision>144</cp:revision>
  <dcterms:created xsi:type="dcterms:W3CDTF">2015-03-08T11:04:00Z</dcterms:created>
  <dcterms:modified xsi:type="dcterms:W3CDTF">2015-07-09T14:27:03Z</dcterms:modified>
</cp:coreProperties>
</file>