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480" r:id="rId3"/>
    <p:sldId id="481" r:id="rId4"/>
    <p:sldId id="482" r:id="rId5"/>
    <p:sldId id="483" r:id="rId6"/>
    <p:sldId id="484" r:id="rId7"/>
    <p:sldId id="485" r:id="rId8"/>
    <p:sldId id="486" r:id="rId9"/>
    <p:sldId id="522" r:id="rId10"/>
    <p:sldId id="523" r:id="rId11"/>
    <p:sldId id="524" r:id="rId12"/>
    <p:sldId id="526" r:id="rId13"/>
    <p:sldId id="527" r:id="rId14"/>
    <p:sldId id="525" r:id="rId15"/>
    <p:sldId id="508" r:id="rId16"/>
    <p:sldId id="509" r:id="rId17"/>
    <p:sldId id="510" r:id="rId18"/>
    <p:sldId id="519" r:id="rId19"/>
    <p:sldId id="268"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eet_vinci" initials="v" lastIdx="10" clrIdx="0">
    <p:extLst>
      <p:ext uri="{19B8F6BF-5375-455C-9EA6-DF929625EA0E}">
        <p15:presenceInfo xmlns:p15="http://schemas.microsoft.com/office/powerpoint/2012/main" userId="vineet_vinc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8D0"/>
    <a:srgbClr val="A4765E"/>
    <a:srgbClr val="832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434" autoAdjust="0"/>
  </p:normalViewPr>
  <p:slideViewPr>
    <p:cSldViewPr snapToGrid="0" showGuides="1">
      <p:cViewPr varScale="1">
        <p:scale>
          <a:sx n="98" d="100"/>
          <a:sy n="98" d="100"/>
        </p:scale>
        <p:origin x="636" y="84"/>
      </p:cViewPr>
      <p:guideLst/>
    </p:cSldViewPr>
  </p:slideViewPr>
  <p:notesTextViewPr>
    <p:cViewPr>
      <p:scale>
        <a:sx n="1" d="1"/>
        <a:sy n="1" d="1"/>
      </p:scale>
      <p:origin x="0" y="0"/>
    </p:cViewPr>
  </p:notesText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t>9/11/2015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t>9/11/2015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PRD layout, </a:t>
            </a:r>
            <a:br>
              <a:rPr lang="en-IN" dirty="0" smtClean="0"/>
            </a:br>
            <a:r>
              <a:rPr lang="en-IN" dirty="0" smtClean="0"/>
              <a:t>Understanding it's basic features, </a:t>
            </a:r>
            <a:br>
              <a:rPr lang="en-IN" dirty="0" smtClean="0"/>
            </a:br>
            <a:r>
              <a:rPr lang="en-IN" dirty="0" smtClean="0"/>
              <a:t>designing basic report containing graphical chart,</a:t>
            </a:r>
            <a:br>
              <a:rPr lang="en-IN" dirty="0" smtClean="0"/>
            </a:br>
            <a:r>
              <a:rPr lang="en-IN" dirty="0" smtClean="0"/>
              <a:t>Conditional Formatting, </a:t>
            </a:r>
            <a:br>
              <a:rPr lang="en-IN" dirty="0" smtClean="0"/>
            </a:br>
            <a:r>
              <a:rPr lang="en-IN" dirty="0" smtClean="0"/>
              <a:t>studying the PRPT file format, </a:t>
            </a:r>
            <a:br>
              <a:rPr lang="en-IN" dirty="0" smtClean="0"/>
            </a:br>
            <a:r>
              <a:rPr lang="en-IN" dirty="0" smtClean="0"/>
              <a:t>building a basic report in PDF report</a:t>
            </a:r>
          </a:p>
          <a:p>
            <a:endParaRPr lang="en-IN" dirty="0"/>
          </a:p>
        </p:txBody>
      </p:sp>
      <p:sp>
        <p:nvSpPr>
          <p:cNvPr id="4" name="Slide Number Placeholder 3"/>
          <p:cNvSpPr>
            <a:spLocks noGrp="1"/>
          </p:cNvSpPr>
          <p:nvPr>
            <p:ph type="sldNum" sz="quarter" idx="10"/>
          </p:nvPr>
        </p:nvSpPr>
        <p:spPr/>
        <p:txBody>
          <a:bodyPr/>
          <a:lstStyle/>
          <a:p>
            <a:fld id="{7C72DF32-8D47-42FD-B435-FE4F3C14D774}" type="slidenum">
              <a:rPr lang="en-IN" smtClean="0"/>
              <a:pPr/>
              <a:t>2</a:t>
            </a:fld>
            <a:endParaRPr lang="en-IN" dirty="0"/>
          </a:p>
        </p:txBody>
      </p:sp>
    </p:spTree>
    <p:extLst>
      <p:ext uri="{BB962C8B-B14F-4D97-AF65-F5344CB8AC3E}">
        <p14:creationId xmlns:p14="http://schemas.microsoft.com/office/powerpoint/2010/main" val="412459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6</a:t>
            </a:fld>
            <a:endParaRPr lang="en-US"/>
          </a:p>
        </p:txBody>
      </p:sp>
    </p:spTree>
    <p:extLst>
      <p:ext uri="{BB962C8B-B14F-4D97-AF65-F5344CB8AC3E}">
        <p14:creationId xmlns:p14="http://schemas.microsoft.com/office/powerpoint/2010/main" val="913996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7068" y="170194"/>
            <a:ext cx="2320542" cy="2320542"/>
          </a:xfrm>
          <a:prstGeom prst="rect">
            <a:avLst/>
          </a:prstGeom>
        </p:spPr>
      </p:pic>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2" descr="E:\Pradeepa N_2014\Gra_Stocke\Annie\Annie_2.png"/>
          <p:cNvPicPr>
            <a:picLocks noChangeAspect="1" noChangeArrowheads="1"/>
          </p:cNvPicPr>
          <p:nvPr userDrawn="1"/>
        </p:nvPicPr>
        <p:blipFill>
          <a:blip r:embed="rId2"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2" descr="E:\Pradeepa N_2014\Gra_Stocke\Annie\Annie_2.png"/>
          <p:cNvPicPr>
            <a:picLocks noChangeAspect="1" noChangeArrowheads="1"/>
          </p:cNvPicPr>
          <p:nvPr userDrawn="1"/>
        </p:nvPicPr>
        <p:blipFill rotWithShape="1">
          <a:blip r:embed="rId2" cstate="print"/>
          <a:srcRect t="-2581" b="-1"/>
          <a:stretch/>
        </p:blipFill>
        <p:spPr bwMode="auto">
          <a:xfrm>
            <a:off x="1503518" y="964642"/>
            <a:ext cx="1779354" cy="39094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4"/>
          <p:cNvGrpSpPr>
            <a:grpSpLocks/>
          </p:cNvGrpSpPr>
          <p:nvPr userDrawn="1"/>
        </p:nvGrpSpPr>
        <p:grpSpPr bwMode="auto">
          <a:xfrm>
            <a:off x="722313" y="2257425"/>
            <a:ext cx="2601912" cy="2371725"/>
            <a:chOff x="684209" y="1762202"/>
            <a:chExt cx="2804581" cy="2175717"/>
          </a:xfrm>
        </p:grpSpPr>
        <p:sp>
          <p:nvSpPr>
            <p:cNvPr id="5" name="object 4"/>
            <p:cNvSpPr>
              <a:spLocks/>
            </p:cNvSpPr>
            <p:nvPr/>
          </p:nvSpPr>
          <p:spPr bwMode="auto">
            <a:xfrm>
              <a:off x="684209" y="1849580"/>
              <a:ext cx="2804581" cy="1966009"/>
            </a:xfrm>
            <a:custGeom>
              <a:avLst/>
              <a:gdLst>
                <a:gd name="T0" fmla="*/ 1259027 w 2804581"/>
                <a:gd name="T1" fmla="*/ 5541 h 1965606"/>
                <a:gd name="T2" fmla="*/ 1051882 w 2804581"/>
                <a:gd name="T3" fmla="*/ 31099 h 1965606"/>
                <a:gd name="T4" fmla="*/ 856487 w 2804581"/>
                <a:gd name="T5" fmla="*/ 77762 h 1965606"/>
                <a:gd name="T6" fmla="*/ 675790 w 2804581"/>
                <a:gd name="T7" fmla="*/ 142125 h 1965606"/>
                <a:gd name="T8" fmla="*/ 509771 w 2804581"/>
                <a:gd name="T9" fmla="*/ 225429 h 1965606"/>
                <a:gd name="T10" fmla="*/ 364346 w 2804581"/>
                <a:gd name="T11" fmla="*/ 323208 h 1965606"/>
                <a:gd name="T12" fmla="*/ 239453 w 2804581"/>
                <a:gd name="T13" fmla="*/ 434234 h 1965606"/>
                <a:gd name="T14" fmla="*/ 138095 w 2804581"/>
                <a:gd name="T15" fmla="*/ 557495 h 1965606"/>
                <a:gd name="T16" fmla="*/ 63172 w 2804581"/>
                <a:gd name="T17" fmla="*/ 691881 h 1965606"/>
                <a:gd name="T18" fmla="*/ 16159 w 2804581"/>
                <a:gd name="T19" fmla="*/ 835145 h 1965606"/>
                <a:gd name="T20" fmla="*/ 0 w 2804581"/>
                <a:gd name="T21" fmla="*/ 985064 h 1965606"/>
                <a:gd name="T22" fmla="*/ 16159 w 2804581"/>
                <a:gd name="T23" fmla="*/ 1134995 h 1965606"/>
                <a:gd name="T24" fmla="*/ 63172 w 2804581"/>
                <a:gd name="T25" fmla="*/ 1278263 h 1965606"/>
                <a:gd name="T26" fmla="*/ 138095 w 2804581"/>
                <a:gd name="T27" fmla="*/ 1412643 h 1965606"/>
                <a:gd name="T28" fmla="*/ 239453 w 2804581"/>
                <a:gd name="T29" fmla="*/ 1537016 h 1965606"/>
                <a:gd name="T30" fmla="*/ 364346 w 2804581"/>
                <a:gd name="T31" fmla="*/ 1648084 h 1965606"/>
                <a:gd name="T32" fmla="*/ 509771 w 2804581"/>
                <a:gd name="T33" fmla="*/ 1745802 h 1965606"/>
                <a:gd name="T34" fmla="*/ 675790 w 2804581"/>
                <a:gd name="T35" fmla="*/ 1829107 h 1965606"/>
                <a:gd name="T36" fmla="*/ 856487 w 2804581"/>
                <a:gd name="T37" fmla="*/ 1893519 h 1965606"/>
                <a:gd name="T38" fmla="*/ 1051882 w 2804581"/>
                <a:gd name="T39" fmla="*/ 1940161 h 1965606"/>
                <a:gd name="T40" fmla="*/ 1259027 w 2804581"/>
                <a:gd name="T41" fmla="*/ 1965703 h 1965606"/>
                <a:gd name="T42" fmla="*/ 1474975 w 2804581"/>
                <a:gd name="T43" fmla="*/ 1970146 h 1965606"/>
                <a:gd name="T44" fmla="*/ 1685068 w 2804581"/>
                <a:gd name="T45" fmla="*/ 1951265 h 1965606"/>
                <a:gd name="T46" fmla="*/ 1884864 w 2804581"/>
                <a:gd name="T47" fmla="*/ 1911289 h 1965606"/>
                <a:gd name="T48" fmla="*/ 2071518 w 2804581"/>
                <a:gd name="T49" fmla="*/ 1852421 h 1965606"/>
                <a:gd name="T50" fmla="*/ 2294651 w 2804581"/>
                <a:gd name="T51" fmla="*/ 1745802 h 1965606"/>
                <a:gd name="T52" fmla="*/ 2440199 w 2804581"/>
                <a:gd name="T53" fmla="*/ 1648084 h 1965606"/>
                <a:gd name="T54" fmla="*/ 2565072 w 2804581"/>
                <a:gd name="T55" fmla="*/ 1537016 h 1965606"/>
                <a:gd name="T56" fmla="*/ 2666403 w 2804581"/>
                <a:gd name="T57" fmla="*/ 1412643 h 1965606"/>
                <a:gd name="T58" fmla="*/ 2741326 w 2804581"/>
                <a:gd name="T59" fmla="*/ 1278263 h 1965606"/>
                <a:gd name="T60" fmla="*/ 2788409 w 2804581"/>
                <a:gd name="T61" fmla="*/ 1134995 h 1965606"/>
                <a:gd name="T62" fmla="*/ 2804581 w 2804581"/>
                <a:gd name="T63" fmla="*/ 985064 h 1965606"/>
                <a:gd name="T64" fmla="*/ 2788409 w 2804581"/>
                <a:gd name="T65" fmla="*/ 835145 h 1965606"/>
                <a:gd name="T66" fmla="*/ 2741326 w 2804581"/>
                <a:gd name="T67" fmla="*/ 691881 h 1965606"/>
                <a:gd name="T68" fmla="*/ 2666403 w 2804581"/>
                <a:gd name="T69" fmla="*/ 557495 h 1965606"/>
                <a:gd name="T70" fmla="*/ 2565072 w 2804581"/>
                <a:gd name="T71" fmla="*/ 434234 h 1965606"/>
                <a:gd name="T72" fmla="*/ 2440199 w 2804581"/>
                <a:gd name="T73" fmla="*/ 323209 h 1965606"/>
                <a:gd name="T74" fmla="*/ 2294651 w 2804581"/>
                <a:gd name="T75" fmla="*/ 225429 h 1965606"/>
                <a:gd name="T76" fmla="*/ 2130269 w 2804581"/>
                <a:gd name="T77" fmla="*/ 142125 h 1965606"/>
                <a:gd name="T78" fmla="*/ 1948037 w 2804581"/>
                <a:gd name="T79" fmla="*/ 77762 h 1965606"/>
                <a:gd name="T80" fmla="*/ 1752642 w 2804581"/>
                <a:gd name="T81" fmla="*/ 31099 h 1965606"/>
                <a:gd name="T82" fmla="*/ 1546971 w 2804581"/>
                <a:gd name="T83" fmla="*/ 5541 h 19656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6" name="object 5"/>
            <p:cNvSpPr>
              <a:spLocks noChangeArrowheads="1"/>
            </p:cNvSpPr>
            <p:nvPr/>
          </p:nvSpPr>
          <p:spPr bwMode="auto">
            <a:xfrm>
              <a:off x="942593" y="1762202"/>
              <a:ext cx="2034563" cy="2175717"/>
            </a:xfrm>
            <a:prstGeom prst="rect">
              <a:avLst/>
            </a:prstGeom>
            <a:blipFill dpi="0" rotWithShape="1">
              <a:blip r:embed="rId4" cstate="print"/>
              <a:srcRect/>
              <a:stretch>
                <a:fillRect/>
              </a:stretch>
            </a:blipFill>
            <a:ln>
              <a:noFill/>
            </a:ln>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endParaRPr lang="en-US" sz="1800" dirty="0">
                <a:solidFill>
                  <a:srgbClr val="262626"/>
                </a:solidFill>
              </a:endParaRPr>
            </a:p>
          </p:txBody>
        </p:sp>
      </p:grpSp>
      <p:sp>
        <p:nvSpPr>
          <p:cNvPr id="7"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BFCCD384-0A75-45FE-ACE6-58B5DAFECE50}"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8" name="TextBox 10"/>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Tree>
    <p:extLst>
      <p:ext uri="{BB962C8B-B14F-4D97-AF65-F5344CB8AC3E}">
        <p14:creationId xmlns:p14="http://schemas.microsoft.com/office/powerpoint/2010/main" val="183918234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83"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userDrawn="1"/>
        </p:nvPicPr>
        <p:blipFill>
          <a:blip r:embed="rId4">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284288" y="657225"/>
            <a:ext cx="6624637"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3A343B10-BEFE-406B-8E87-4016B1B011A4}"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BB9BB64-ED26-4122-B0A2-36D9BEE81D31}" type="slidenum">
              <a:rPr lang="en-US" altLang="en-US"/>
              <a:pPr>
                <a:defRPr/>
              </a:pPr>
              <a:t>‹#›</a:t>
            </a:fld>
            <a:endParaRPr lang="en-US" altLang="en-US"/>
          </a:p>
        </p:txBody>
      </p:sp>
    </p:spTree>
    <p:extLst>
      <p:ext uri="{BB962C8B-B14F-4D97-AF65-F5344CB8AC3E}">
        <p14:creationId xmlns:p14="http://schemas.microsoft.com/office/powerpoint/2010/main" val="2384435494"/>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userDrawn="1"/>
        </p:nvPicPr>
        <p:blipFill>
          <a:blip r:embed="rId4">
            <a:lum bright="70000" contrast="-70000"/>
            <a:extLst>
              <a:ext uri="{28A0092B-C50C-407E-A947-70E740481C1C}">
                <a14:useLocalDpi xmlns:a14="http://schemas.microsoft.com/office/drawing/2010/main" val="0"/>
              </a:ext>
            </a:extLst>
          </a:blip>
          <a:srcRect t="13580" r="3827" b="9027"/>
          <a:stretch>
            <a:fillRect/>
          </a:stretch>
        </p:blipFill>
        <p:spPr bwMode="auto">
          <a:xfrm>
            <a:off x="4681538" y="1265238"/>
            <a:ext cx="3743325"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FDAC8EFF-7A5E-49B7-B412-E227BE269B62}"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4CA5575-0FDA-4A87-99DE-EF4ED07BA0BD}" type="slidenum">
              <a:rPr lang="en-US" altLang="en-US"/>
              <a:pPr>
                <a:defRPr/>
              </a:pPr>
              <a:t>‹#›</a:t>
            </a:fld>
            <a:endParaRPr lang="en-US" altLang="en-US"/>
          </a:p>
        </p:txBody>
      </p:sp>
    </p:spTree>
    <p:extLst>
      <p:ext uri="{BB962C8B-B14F-4D97-AF65-F5344CB8AC3E}">
        <p14:creationId xmlns:p14="http://schemas.microsoft.com/office/powerpoint/2010/main" val="207142982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4" cstate="print">
            <a:clrChange>
              <a:clrFrom>
                <a:srgbClr val="FFFFFF"/>
              </a:clrFrom>
              <a:clrTo>
                <a:srgbClr val="FFFFFF">
                  <a:alpha val="0"/>
                </a:srgbClr>
              </a:clrTo>
            </a:clrChange>
            <a:duotone>
              <a:srgbClr val="4F81BD">
                <a:shade val="45000"/>
                <a:satMod val="135000"/>
              </a:srgbClr>
              <a:prstClr val="white"/>
            </a:duotone>
            <a:extLst/>
          </a:blip>
          <a:stretch>
            <a:fillRect/>
          </a:stretch>
        </p:blipFill>
        <p:spPr>
          <a:xfrm>
            <a:off x="3605326" y="698984"/>
            <a:ext cx="5424375" cy="4068281"/>
          </a:xfrm>
          <a:prstGeom prst="rect">
            <a:avLst/>
          </a:prstGeom>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074342E-9D0B-42B2-AF78-AD6FBE8016A0}"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0B9180CD-2810-4A29-B851-69ACBF8CB1DC}" type="slidenum">
              <a:rPr lang="en-US" altLang="en-US"/>
              <a:pPr>
                <a:defRPr/>
              </a:pPr>
              <a:t>‹#›</a:t>
            </a:fld>
            <a:endParaRPr lang="en-US" altLang="en-US"/>
          </a:p>
        </p:txBody>
      </p:sp>
    </p:spTree>
    <p:extLst>
      <p:ext uri="{BB962C8B-B14F-4D97-AF65-F5344CB8AC3E}">
        <p14:creationId xmlns:p14="http://schemas.microsoft.com/office/powerpoint/2010/main" val="3900266782"/>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Tree>
    <p:extLst>
      <p:ext uri="{BB962C8B-B14F-4D97-AF65-F5344CB8AC3E}">
        <p14:creationId xmlns:p14="http://schemas.microsoft.com/office/powerpoint/2010/main" val="2435494554"/>
      </p:ext>
    </p:extLst>
  </p:cSld>
  <p:clrMapOvr>
    <a:masterClrMapping/>
  </p:clrMapOvr>
  <p:transition spd="slow"/>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Course</a:t>
            </a:r>
            <a:r>
              <a:rPr lang="en-US" sz="1200" baseline="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Url</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38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767264"/>
            <a:ext cx="2133600" cy="273844"/>
          </a:xfrm>
          <a:prstGeom prst="rect">
            <a:avLst/>
          </a:prstGeom>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83"/>
            <a:r>
              <a:rPr lang="en-IN" sz="2500" b="1" dirty="0">
                <a:solidFill>
                  <a:srgbClr val="002060"/>
                </a:solidFill>
                <a:latin typeface="Castellar" pitchFamily="18" charset="0"/>
              </a:rPr>
              <a:t>Questions</a:t>
            </a:r>
          </a:p>
        </p:txBody>
      </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4199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4" cstate="print">
            <a:duotone>
              <a:schemeClr val="accent5">
                <a:shade val="45000"/>
                <a:satMod val="135000"/>
              </a:schemeClr>
              <a:prstClr val="white"/>
            </a:duotone>
            <a:extLst/>
          </a:blip>
          <a:stretch>
            <a:fillRect/>
          </a:stretch>
        </p:blipFill>
        <p:spPr>
          <a:xfrm>
            <a:off x="4229100" y="1128714"/>
            <a:ext cx="4457700" cy="3638550"/>
          </a:xfrm>
          <a:prstGeom prst="rect">
            <a:avLst/>
          </a:prstGeom>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4E6B9651-867E-4D20-998C-18529276BC19}"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622A41B4-41A6-4290-9D2C-6D642A58B6DA}" type="slidenum">
              <a:rPr lang="en-US" altLang="en-US"/>
              <a:pPr>
                <a:defRPr/>
              </a:pPr>
              <a:t>‹#›</a:t>
            </a:fld>
            <a:endParaRPr lang="en-US" altLang="en-US"/>
          </a:p>
        </p:txBody>
      </p:sp>
    </p:spTree>
    <p:extLst>
      <p:ext uri="{BB962C8B-B14F-4D97-AF65-F5344CB8AC3E}">
        <p14:creationId xmlns:p14="http://schemas.microsoft.com/office/powerpoint/2010/main" val="970798740"/>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sp>
        <p:nvSpPr>
          <p:cNvPr id="4" name="TextBox 10"/>
          <p:cNvSpPr txBox="1"/>
          <p:nvPr userDrawn="1"/>
        </p:nvSpPr>
        <p:spPr>
          <a:xfrm>
            <a:off x="34925" y="4795838"/>
            <a:ext cx="1441450" cy="276225"/>
          </a:xfrm>
          <a:prstGeom prst="rect">
            <a:avLst/>
          </a:prstGeom>
          <a:noFill/>
        </p:spPr>
        <p:txBody>
          <a:bodyPr>
            <a:spAutoFit/>
          </a:bodyPr>
          <a:lstStyle>
            <a:lvl1pPr defTabSz="684213">
              <a:defRPr sz="1300">
                <a:solidFill>
                  <a:schemeClr val="tx1"/>
                </a:solidFill>
                <a:latin typeface="Arial" panose="020B0604020202020204" pitchFamily="34" charset="0"/>
                <a:cs typeface="Arial" panose="020B0604020202020204" pitchFamily="34" charset="0"/>
              </a:defRPr>
            </a:lvl1pPr>
            <a:lvl2pPr marL="742950" indent="-285750" defTabSz="684213">
              <a:defRPr sz="1300">
                <a:solidFill>
                  <a:schemeClr val="tx1"/>
                </a:solidFill>
                <a:latin typeface="Arial" panose="020B0604020202020204" pitchFamily="34" charset="0"/>
                <a:cs typeface="Arial" panose="020B0604020202020204" pitchFamily="34" charset="0"/>
              </a:defRPr>
            </a:lvl2pPr>
            <a:lvl3pPr marL="1143000" indent="-228600" defTabSz="684213">
              <a:defRPr sz="1300">
                <a:solidFill>
                  <a:schemeClr val="tx1"/>
                </a:solidFill>
                <a:latin typeface="Arial" panose="020B0604020202020204" pitchFamily="34" charset="0"/>
                <a:cs typeface="Arial" panose="020B0604020202020204" pitchFamily="34" charset="0"/>
              </a:defRPr>
            </a:lvl3pPr>
            <a:lvl4pPr marL="1600200" indent="-228600" defTabSz="684213">
              <a:defRPr sz="1300">
                <a:solidFill>
                  <a:schemeClr val="tx1"/>
                </a:solidFill>
                <a:latin typeface="Arial" panose="020B0604020202020204" pitchFamily="34" charset="0"/>
                <a:cs typeface="Arial" panose="020B0604020202020204" pitchFamily="34" charset="0"/>
              </a:defRPr>
            </a:lvl4pPr>
            <a:lvl5pPr marL="2057400" indent="-228600" defTabSz="684213">
              <a:defRPr sz="13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7A182C6-DE33-4717-9328-D7A600982F21}"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6F270763-AED9-45CD-9365-BBCA49DD3BFC}"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E72573F4-59D0-4B9B-8D74-A125A38C884A}"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431704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212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4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7"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 id="2147483683" r:id="rId17"/>
    <p:sldLayoutId id="2147483685" r:id="rId18"/>
    <p:sldLayoutId id="2147483686" r:id="rId19"/>
    <p:sldLayoutId id="2147483688" r:id="rId20"/>
    <p:sldLayoutId id="2147483689" r:id="rId21"/>
    <p:sldLayoutId id="2147483690" r:id="rId22"/>
    <p:sldLayoutId id="2147483693" r:id="rId23"/>
    <p:sldLayoutId id="2147483694" r:id="rId24"/>
    <p:sldLayoutId id="2147483695" r:id="rId25"/>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webinars@edureka.co" TargetMode="External"/><Relationship Id="rId2" Type="http://schemas.openxmlformats.org/officeDocument/2006/relationships/hyperlink" Target="http://www.edureka.co/angular-j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edureka.co/blog/animating-angular-apps-with-nganimate" TargetMode="External"/><Relationship Id="rId2" Type="http://schemas.openxmlformats.org/officeDocument/2006/relationships/image" Target="../media/image26.g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970" y="2858640"/>
            <a:ext cx="7620000" cy="523220"/>
          </a:xfrm>
          <a:prstGeom prst="rect">
            <a:avLst/>
          </a:prstGeom>
        </p:spPr>
        <p:txBody>
          <a:bodyPr wrap="square">
            <a:spAutoFit/>
          </a:bodyPr>
          <a:lstStyle/>
          <a:p>
            <a:pPr algn="ctr"/>
            <a:r>
              <a:rPr lang="en-US" sz="1400" dirty="0">
                <a:latin typeface="Tahoma" pitchFamily="34" charset="0"/>
                <a:ea typeface="Tahoma" pitchFamily="34" charset="0"/>
                <a:cs typeface="Tahoma" pitchFamily="34" charset="0"/>
              </a:rPr>
              <a:t>View </a:t>
            </a:r>
            <a:r>
              <a:rPr lang="en-US" sz="1400" dirty="0" smtClean="0">
                <a:latin typeface="Tahoma" pitchFamily="34" charset="0"/>
                <a:ea typeface="Tahoma" pitchFamily="34" charset="0"/>
                <a:cs typeface="Tahoma" pitchFamily="34" charset="0"/>
              </a:rPr>
              <a:t>AngularJS course details at </a:t>
            </a:r>
            <a:r>
              <a:rPr lang="en-US" sz="1400" dirty="0" smtClean="0">
                <a:latin typeface="Tahoma" pitchFamily="34" charset="0"/>
                <a:ea typeface="Tahoma" pitchFamily="34" charset="0"/>
                <a:cs typeface="Tahoma" pitchFamily="34" charset="0"/>
                <a:hlinkClick r:id="rId2"/>
              </a:rPr>
              <a:t>www.edureka.co/angular-js</a:t>
            </a:r>
            <a:endParaRPr lang="en-US" sz="1400" dirty="0" smtClean="0">
              <a:latin typeface="Tahoma" pitchFamily="34" charset="0"/>
              <a:ea typeface="Tahoma" pitchFamily="34" charset="0"/>
              <a:cs typeface="Tahoma" pitchFamily="34" charset="0"/>
            </a:endParaRPr>
          </a:p>
          <a:p>
            <a:pPr algn="ctr"/>
            <a:endParaRPr lang="en-US" sz="1400" dirty="0" smtClean="0">
              <a:latin typeface="Tahoma" pitchFamily="34" charset="0"/>
              <a:ea typeface="Tahoma" pitchFamily="34" charset="0"/>
              <a:cs typeface="Tahoma" pitchFamily="34" charset="0"/>
            </a:endParaRPr>
          </a:p>
        </p:txBody>
      </p:sp>
      <p:sp>
        <p:nvSpPr>
          <p:cNvPr id="5" name="TextBox 4"/>
          <p:cNvSpPr txBox="1"/>
          <p:nvPr/>
        </p:nvSpPr>
        <p:spPr>
          <a:xfrm>
            <a:off x="280483" y="3264032"/>
            <a:ext cx="5029200" cy="646331"/>
          </a:xfrm>
          <a:prstGeom prst="rect">
            <a:avLst/>
          </a:prstGeom>
          <a:noFill/>
        </p:spPr>
        <p:txBody>
          <a:bodyPr wrap="squar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For Queries:</a:t>
            </a: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Twitter @edurekaIN: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#askEdureka</a:t>
            </a: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Facebook </a:t>
            </a:r>
            <a:r>
              <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rPr>
              <a:t>/edurekaIN</a:t>
            </a:r>
          </a:p>
        </p:txBody>
      </p:sp>
      <p:sp>
        <p:nvSpPr>
          <p:cNvPr id="6" name="TextBox 5"/>
          <p:cNvSpPr txBox="1"/>
          <p:nvPr/>
        </p:nvSpPr>
        <p:spPr>
          <a:xfrm>
            <a:off x="5976583" y="3264166"/>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a:t>
            </a:r>
            <a:r>
              <a:rPr lang="en-IN" sz="1200" dirty="0" smtClean="0">
                <a:latin typeface="Tahoma" panose="020B0604030504040204" pitchFamily="34" charset="0"/>
                <a:ea typeface="Tahoma" panose="020B0604030504040204" pitchFamily="34" charset="0"/>
                <a:cs typeface="Tahoma" panose="020B0604030504040204" pitchFamily="34" charset="0"/>
              </a:rPr>
              <a:t>us </a:t>
            </a:r>
            <a:r>
              <a:rPr lang="en-IN" sz="1200" dirty="0">
                <a:latin typeface="Tahoma" panose="020B0604030504040204" pitchFamily="34" charset="0"/>
                <a:ea typeface="Tahoma" panose="020B0604030504040204" pitchFamily="34" charset="0"/>
                <a:cs typeface="Tahoma" panose="020B0604030504040204" pitchFamily="34" charset="0"/>
              </a:rPr>
              <a:t>: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webinars@edureka.co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674570" y="2480350"/>
            <a:ext cx="7969963" cy="400110"/>
          </a:xfrm>
          <a:prstGeom prst="rect">
            <a:avLst/>
          </a:prstGeom>
          <a:noFill/>
        </p:spPr>
        <p:txBody>
          <a:bodyPr wrap="square" rtlCol="0">
            <a:spAutoFit/>
          </a:bodyPr>
          <a:lstStyle/>
          <a:p>
            <a:pPr algn="ctr"/>
            <a:r>
              <a:rPr lang="en-US" sz="2000" b="1" dirty="0" smtClean="0">
                <a:latin typeface="Castellar" panose="020A0402060406010301" pitchFamily="18" charset="0"/>
              </a:rPr>
              <a:t>Learn How To Animate Your AngularJS App</a:t>
            </a:r>
            <a:endParaRPr lang="en-IN" sz="2000" b="1" dirty="0">
              <a:latin typeface="Castellar" panose="020A0402060406010301" pitchFamily="18" charset="0"/>
            </a:endParaRPr>
          </a:p>
        </p:txBody>
      </p:sp>
    </p:spTree>
    <p:extLst>
      <p:ext uri="{BB962C8B-B14F-4D97-AF65-F5344CB8AC3E}">
        <p14:creationId xmlns:p14="http://schemas.microsoft.com/office/powerpoint/2010/main" val="14459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How to use </a:t>
            </a:r>
            <a:r>
              <a:rPr lang="en-US" dirty="0" err="1" smtClean="0"/>
              <a:t>AngularUI</a:t>
            </a:r>
            <a:endParaRPr lang="en-US" dirty="0"/>
          </a:p>
        </p:txBody>
      </p:sp>
      <p:sp>
        <p:nvSpPr>
          <p:cNvPr id="3" name="Rectangle 2"/>
          <p:cNvSpPr/>
          <p:nvPr/>
        </p:nvSpPr>
        <p:spPr>
          <a:xfrm>
            <a:off x="350836" y="935490"/>
            <a:ext cx="8365147" cy="1938992"/>
          </a:xfrm>
          <a:prstGeom prst="rect">
            <a:avLst/>
          </a:prstGeom>
        </p:spPr>
        <p:txBody>
          <a:bodyPr wrap="square">
            <a:spAutoFit/>
          </a:bodyPr>
          <a:lstStyle/>
          <a:p>
            <a:pPr marL="171450" indent="-1714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Download required </a:t>
            </a:r>
            <a:r>
              <a:rPr lang="en-US" sz="1200" dirty="0" err="1">
                <a:latin typeface="Tahoma" panose="020B0604030504040204" pitchFamily="34" charset="0"/>
                <a:ea typeface="Tahoma" panose="020B0604030504040204" pitchFamily="34" charset="0"/>
                <a:cs typeface="Tahoma" panose="020B0604030504040204" pitchFamily="34" charset="0"/>
              </a:rPr>
              <a:t>javascript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css</a:t>
            </a:r>
            <a:r>
              <a:rPr lang="en-US" sz="1200" dirty="0">
                <a:latin typeface="Tahoma" panose="020B0604030504040204" pitchFamily="34" charset="0"/>
                <a:ea typeface="Tahoma" panose="020B0604030504040204" pitchFamily="34" charset="0"/>
                <a:cs typeface="Tahoma" panose="020B0604030504040204" pitchFamily="34" charset="0"/>
              </a:rPr>
              <a:t> files and include those in main html.</a:t>
            </a: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In angular module declare a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ui.bootstrap</a:t>
            </a:r>
            <a:r>
              <a:rPr lang="en-US" sz="1200" dirty="0">
                <a:latin typeface="Tahoma" panose="020B0604030504040204" pitchFamily="34" charset="0"/>
                <a:ea typeface="Tahoma" panose="020B0604030504040204" pitchFamily="34" charset="0"/>
                <a:cs typeface="Tahoma" panose="020B0604030504040204" pitchFamily="34" charset="0"/>
              </a:rPr>
              <a:t> as a dependency to your angular App</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b="1"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e.g</a:t>
            </a:r>
            <a:r>
              <a:rPr lang="en-US"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 - </a:t>
            </a:r>
            <a:r>
              <a:rPr lang="en-US" sz="1200" b="1"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angular.module</a:t>
            </a:r>
            <a:r>
              <a:rPr lang="en-US"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 ‘demo’ , ['</a:t>
            </a:r>
            <a:r>
              <a:rPr lang="en-US" sz="1200" b="1"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ui.bootstrap</a:t>
            </a:r>
            <a:r>
              <a:rPr lang="en-US"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p>
          <a:p>
            <a:endPar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ui.bootstrap</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module will be having all bootstrap functionalities as directives and services. Once it is injected into our application</a:t>
            </a:r>
            <a:r>
              <a:rPr lang="en-US" sz="1200" dirty="0" smtClean="0">
                <a:latin typeface="Tahoma" panose="020B0604030504040204" pitchFamily="34" charset="0"/>
                <a:ea typeface="Tahoma" panose="020B0604030504040204" pitchFamily="34" charset="0"/>
                <a:cs typeface="Tahoma" panose="020B0604030504040204" pitchFamily="34" charset="0"/>
              </a:rPr>
              <a:t>, we </a:t>
            </a:r>
            <a:r>
              <a:rPr lang="en-US" sz="1200" dirty="0">
                <a:latin typeface="Tahoma" panose="020B0604030504040204" pitchFamily="34" charset="0"/>
                <a:ea typeface="Tahoma" panose="020B0604030504040204" pitchFamily="34" charset="0"/>
                <a:cs typeface="Tahoma" panose="020B0604030504040204" pitchFamily="34" charset="0"/>
              </a:rPr>
              <a:t>can access all the bootstrap modules.</a:t>
            </a:r>
          </a:p>
        </p:txBody>
      </p:sp>
    </p:spTree>
    <p:extLst>
      <p:ext uri="{BB962C8B-B14F-4D97-AF65-F5344CB8AC3E}">
        <p14:creationId xmlns:p14="http://schemas.microsoft.com/office/powerpoint/2010/main" val="227299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err="1"/>
              <a:t>ngAnimate</a:t>
            </a:r>
            <a:r>
              <a:rPr lang="en-US" dirty="0"/>
              <a:t> for Animation</a:t>
            </a:r>
          </a:p>
        </p:txBody>
      </p:sp>
      <p:sp>
        <p:nvSpPr>
          <p:cNvPr id="5" name="Rectangle 4"/>
          <p:cNvSpPr/>
          <p:nvPr/>
        </p:nvSpPr>
        <p:spPr>
          <a:xfrm>
            <a:off x="350516" y="764199"/>
            <a:ext cx="7751153" cy="1569660"/>
          </a:xfrm>
          <a:prstGeom prst="rect">
            <a:avLst/>
          </a:prstGeom>
        </p:spPr>
        <p:txBody>
          <a:bodyPr wrap="square">
            <a:spAutoFit/>
          </a:bodyPr>
          <a:lstStyle/>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ngAnimate</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module provides support for CSS-based animations as well as JavaScript-based animations.</a:t>
            </a: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Animations are not available unless you include the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ngAnimate</a:t>
            </a:r>
            <a:r>
              <a:rPr lang="en-US" sz="1200" dirty="0">
                <a:latin typeface="Tahoma" panose="020B0604030504040204" pitchFamily="34" charset="0"/>
                <a:ea typeface="Tahoma" panose="020B0604030504040204" pitchFamily="34" charset="0"/>
                <a:cs typeface="Tahoma" panose="020B0604030504040204" pitchFamily="34" charset="0"/>
              </a:rPr>
              <a:t> module as a dependency within your application</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err="1">
                <a:latin typeface="Tahoma" panose="020B0604030504040204" pitchFamily="34" charset="0"/>
                <a:ea typeface="Tahoma" panose="020B0604030504040204" pitchFamily="34" charset="0"/>
                <a:cs typeface="Tahoma" panose="020B0604030504040204" pitchFamily="34" charset="0"/>
              </a:rPr>
              <a:t>ngAnimate</a:t>
            </a:r>
            <a:r>
              <a:rPr lang="en-US" sz="1200" dirty="0">
                <a:latin typeface="Tahoma" panose="020B0604030504040204" pitchFamily="34" charset="0"/>
                <a:ea typeface="Tahoma" panose="020B0604030504040204" pitchFamily="34" charset="0"/>
                <a:cs typeface="Tahoma" panose="020B0604030504040204" pitchFamily="34" charset="0"/>
              </a:rPr>
              <a:t> can be used with various directives like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ngRepeat</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ngView</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ngInclude</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ngIf</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ngMessage</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etc.</a:t>
            </a: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54696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How to use </a:t>
            </a:r>
            <a:r>
              <a:rPr lang="en-US" dirty="0" err="1" smtClean="0"/>
              <a:t>ngAnimate</a:t>
            </a:r>
            <a:endParaRPr lang="en-US" dirty="0"/>
          </a:p>
        </p:txBody>
      </p:sp>
      <p:sp>
        <p:nvSpPr>
          <p:cNvPr id="3" name="Rectangle 2"/>
          <p:cNvSpPr/>
          <p:nvPr/>
        </p:nvSpPr>
        <p:spPr>
          <a:xfrm>
            <a:off x="564204" y="1004263"/>
            <a:ext cx="7799792" cy="1200329"/>
          </a:xfrm>
          <a:prstGeom prst="rect">
            <a:avLst/>
          </a:prstGeom>
        </p:spPr>
        <p:txBody>
          <a:bodyPr wrap="square">
            <a:spAutoFit/>
          </a:bodyPr>
          <a:lstStyle/>
          <a:p>
            <a:pPr marL="285750" indent="-2857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Download and include ng-animate </a:t>
            </a:r>
            <a:r>
              <a:rPr lang="en-US" sz="1200" dirty="0" err="1">
                <a:latin typeface="Tahoma" panose="020B0604030504040204" pitchFamily="34" charset="0"/>
                <a:ea typeface="Tahoma" panose="020B0604030504040204" pitchFamily="34" charset="0"/>
                <a:cs typeface="Tahoma" panose="020B0604030504040204" pitchFamily="34" charset="0"/>
              </a:rPr>
              <a:t>js</a:t>
            </a:r>
            <a:r>
              <a:rPr lang="en-US" sz="1200" dirty="0">
                <a:latin typeface="Tahoma" panose="020B0604030504040204" pitchFamily="34" charset="0"/>
                <a:ea typeface="Tahoma" panose="020B0604030504040204" pitchFamily="34" charset="0"/>
                <a:cs typeface="Tahoma" panose="020B0604030504040204" pitchFamily="34" charset="0"/>
              </a:rPr>
              <a:t> file to main </a:t>
            </a:r>
            <a:r>
              <a:rPr lang="en-US" sz="1200" dirty="0" smtClean="0">
                <a:latin typeface="Tahoma" panose="020B0604030504040204" pitchFamily="34" charset="0"/>
                <a:ea typeface="Tahoma" panose="020B0604030504040204" pitchFamily="34" charset="0"/>
                <a:cs typeface="Tahoma" panose="020B0604030504040204" pitchFamily="34" charset="0"/>
              </a:rPr>
              <a:t>html.</a:t>
            </a: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Add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ngAnimate</a:t>
            </a:r>
            <a:r>
              <a:rPr lang="en-US" sz="1200" dirty="0">
                <a:latin typeface="Tahoma" panose="020B0604030504040204" pitchFamily="34" charset="0"/>
                <a:ea typeface="Tahoma" panose="020B0604030504040204" pitchFamily="34" charset="0"/>
                <a:cs typeface="Tahoma" panose="020B0604030504040204" pitchFamily="34" charset="0"/>
              </a:rPr>
              <a:t> as a dependency to angular application</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b="1"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e.g</a:t>
            </a:r>
            <a:r>
              <a:rPr lang="en-US"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b="1" dirty="0" err="1">
                <a:solidFill>
                  <a:srgbClr val="0070C0"/>
                </a:solidFill>
                <a:latin typeface="Tahoma" panose="020B0604030504040204" pitchFamily="34" charset="0"/>
                <a:ea typeface="Tahoma" panose="020B0604030504040204" pitchFamily="34" charset="0"/>
                <a:cs typeface="Tahoma" panose="020B0604030504040204" pitchFamily="34" charset="0"/>
              </a:rPr>
              <a:t>angular.module</a:t>
            </a:r>
            <a:r>
              <a:rPr lang="en-US"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 ‘demo’ , [</a:t>
            </a: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1200" b="1" dirty="0" err="1">
                <a:solidFill>
                  <a:srgbClr val="0070C0"/>
                </a:solidFill>
                <a:latin typeface="Tahoma" panose="020B0604030504040204" pitchFamily="34" charset="0"/>
                <a:ea typeface="Tahoma" panose="020B0604030504040204" pitchFamily="34" charset="0"/>
                <a:cs typeface="Tahoma" panose="020B0604030504040204" pitchFamily="34" charset="0"/>
              </a:rPr>
              <a:t>ngAnimate</a:t>
            </a:r>
            <a:r>
              <a:rPr lang="en-US"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endPar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1445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How it works</a:t>
            </a:r>
            <a:endParaRPr lang="en-US" dirty="0"/>
          </a:p>
        </p:txBody>
      </p:sp>
      <p:sp>
        <p:nvSpPr>
          <p:cNvPr id="3" name="Rectangle 2"/>
          <p:cNvSpPr/>
          <p:nvPr/>
        </p:nvSpPr>
        <p:spPr>
          <a:xfrm>
            <a:off x="477295" y="868075"/>
            <a:ext cx="8423513" cy="3416320"/>
          </a:xfrm>
          <a:prstGeom prst="rect">
            <a:avLst/>
          </a:prstGeom>
        </p:spPr>
        <p:txBody>
          <a:bodyPr wrap="square">
            <a:spAutoFit/>
          </a:bodyPr>
          <a:lstStyle/>
          <a:p>
            <a:pPr marL="285750" indent="-2857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Once </a:t>
            </a:r>
            <a:r>
              <a:rPr lang="en-US" sz="1200" dirty="0" err="1">
                <a:latin typeface="Tahoma" panose="020B0604030504040204" pitchFamily="34" charset="0"/>
                <a:ea typeface="Tahoma" panose="020B0604030504040204" pitchFamily="34" charset="0"/>
                <a:cs typeface="Tahoma" panose="020B0604030504040204" pitchFamily="34" charset="0"/>
              </a:rPr>
              <a:t>ngAnimate</a:t>
            </a:r>
            <a:r>
              <a:rPr lang="en-US" sz="1200" dirty="0">
                <a:latin typeface="Tahoma" panose="020B0604030504040204" pitchFamily="34" charset="0"/>
                <a:ea typeface="Tahoma" panose="020B0604030504040204" pitchFamily="34" charset="0"/>
                <a:cs typeface="Tahoma" panose="020B0604030504040204" pitchFamily="34" charset="0"/>
              </a:rPr>
              <a:t> injected we can use animations by using </a:t>
            </a:r>
            <a:r>
              <a:rPr lang="en-US" sz="1200" dirty="0" smtClean="0">
                <a:latin typeface="Tahoma" panose="020B0604030504040204" pitchFamily="34" charset="0"/>
                <a:ea typeface="Tahoma" panose="020B0604030504040204" pitchFamily="34" charset="0"/>
                <a:cs typeface="Tahoma" panose="020B0604030504040204" pitchFamily="34" charset="0"/>
              </a:rPr>
              <a:t>CSS </a:t>
            </a:r>
            <a:r>
              <a:rPr lang="en-US" sz="1200" dirty="0">
                <a:latin typeface="Tahoma" panose="020B0604030504040204" pitchFamily="34" charset="0"/>
                <a:ea typeface="Tahoma" panose="020B0604030504040204" pitchFamily="34" charset="0"/>
                <a:cs typeface="Tahoma" panose="020B0604030504040204" pitchFamily="34" charset="0"/>
              </a:rPr>
              <a:t>or </a:t>
            </a:r>
            <a:r>
              <a:rPr lang="en-US" sz="1200" dirty="0" smtClean="0">
                <a:latin typeface="Tahoma" panose="020B0604030504040204" pitchFamily="34" charset="0"/>
                <a:ea typeface="Tahoma" panose="020B0604030504040204" pitchFamily="34" charset="0"/>
                <a:cs typeface="Tahoma" panose="020B0604030504040204" pitchFamily="34" charset="0"/>
              </a:rPr>
              <a:t>JavaScript.</a:t>
            </a: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For both CSS and JS animations the sole requirement is to have a matching CSS class that exists both in the registered animation and within the HTML element that the animation will be triggered on.</a:t>
            </a: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r>
              <a:rPr lang="en-US" sz="1200" dirty="0" err="1">
                <a:latin typeface="Tahoma" panose="020B0604030504040204" pitchFamily="34" charset="0"/>
                <a:ea typeface="Tahoma" panose="020B0604030504040204" pitchFamily="34" charset="0"/>
                <a:cs typeface="Tahoma" panose="020B0604030504040204" pitchFamily="34" charset="0"/>
              </a:rPr>
              <a:t>ngAnimate</a:t>
            </a:r>
            <a:r>
              <a:rPr lang="en-US" sz="1200" dirty="0">
                <a:latin typeface="Tahoma" panose="020B0604030504040204" pitchFamily="34" charset="0"/>
                <a:ea typeface="Tahoma" panose="020B0604030504040204" pitchFamily="34" charset="0"/>
                <a:cs typeface="Tahoma" panose="020B0604030504040204" pitchFamily="34" charset="0"/>
              </a:rPr>
              <a:t> is supported in following </a:t>
            </a:r>
            <a:r>
              <a:rPr lang="en-US" sz="1200" dirty="0" smtClean="0">
                <a:latin typeface="Tahoma" panose="020B0604030504040204" pitchFamily="34" charset="0"/>
                <a:ea typeface="Tahoma" panose="020B0604030504040204" pitchFamily="34" charset="0"/>
                <a:cs typeface="Tahoma" panose="020B0604030504040204" pitchFamily="34" charset="0"/>
              </a:rPr>
              <a:t>modules : </a:t>
            </a:r>
            <a:r>
              <a:rPr lang="en-US" sz="1200"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ngRepeat</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ngShow</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ngHide</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ngIf</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ng-view</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etc</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CSS based animation :</a:t>
            </a: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628650" lvl="1" indent="-28575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CSS-based animations </a:t>
            </a:r>
            <a:r>
              <a:rPr lang="en-US" sz="1200" dirty="0" smtClean="0">
                <a:latin typeface="Tahoma" panose="020B0604030504040204" pitchFamily="34" charset="0"/>
                <a:ea typeface="Tahoma" panose="020B0604030504040204" pitchFamily="34" charset="0"/>
                <a:cs typeface="Tahoma" panose="020B0604030504040204" pitchFamily="34" charset="0"/>
              </a:rPr>
              <a:t>require </a:t>
            </a:r>
            <a:r>
              <a:rPr lang="en-US" sz="1200" dirty="0">
                <a:latin typeface="Tahoma" panose="020B0604030504040204" pitchFamily="34" charset="0"/>
                <a:ea typeface="Tahoma" panose="020B0604030504040204" pitchFamily="34" charset="0"/>
                <a:cs typeface="Tahoma" panose="020B0604030504040204" pitchFamily="34" charset="0"/>
              </a:rPr>
              <a:t>no </a:t>
            </a:r>
            <a:r>
              <a:rPr lang="en-US" sz="1200" dirty="0" smtClean="0">
                <a:latin typeface="Tahoma" panose="020B0604030504040204" pitchFamily="34" charset="0"/>
                <a:ea typeface="Tahoma" panose="020B0604030504040204" pitchFamily="34" charset="0"/>
                <a:cs typeface="Tahoma" panose="020B0604030504040204" pitchFamily="34" charset="0"/>
              </a:rPr>
              <a:t>JavaScript </a:t>
            </a:r>
            <a:r>
              <a:rPr lang="en-US" sz="1200" dirty="0">
                <a:latin typeface="Tahoma" panose="020B0604030504040204" pitchFamily="34" charset="0"/>
                <a:ea typeface="Tahoma" panose="020B0604030504040204" pitchFamily="34" charset="0"/>
                <a:cs typeface="Tahoma" panose="020B0604030504040204" pitchFamily="34" charset="0"/>
              </a:rPr>
              <a:t>code. By using a CSS class that we reference between our HTML and CSS code we can create an animation that will be picked up by Angular when an the underlying directive performs an operation.</a:t>
            </a: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JavaScript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based animation :</a:t>
            </a:r>
          </a:p>
          <a:p>
            <a:pPr marL="285750" indent="-2857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628650" lvl="1" indent="-285750">
              <a:buFont typeface="Wingdings" panose="05000000000000000000" pitchFamily="2" charset="2"/>
              <a:buChar char="Ø"/>
            </a:pPr>
            <a:r>
              <a:rPr lang="en-US" sz="1200" dirty="0" err="1">
                <a:latin typeface="Tahoma" panose="020B0604030504040204" pitchFamily="34" charset="0"/>
                <a:ea typeface="Tahoma" panose="020B0604030504040204" pitchFamily="34" charset="0"/>
                <a:cs typeface="Tahoma" panose="020B0604030504040204" pitchFamily="34" charset="0"/>
              </a:rPr>
              <a:t>ngAnimate</a:t>
            </a:r>
            <a:r>
              <a:rPr lang="en-US" sz="1200" dirty="0">
                <a:latin typeface="Tahoma" panose="020B0604030504040204" pitchFamily="34" charset="0"/>
                <a:ea typeface="Tahoma" panose="020B0604030504040204" pitchFamily="34" charset="0"/>
                <a:cs typeface="Tahoma" panose="020B0604030504040204" pitchFamily="34" charset="0"/>
              </a:rPr>
              <a:t> also allows for animations to be consumed by JavaScript code. By making use of the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module.animation</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module function we can register the </a:t>
            </a:r>
            <a:r>
              <a:rPr lang="en-US" sz="1200" dirty="0" smtClean="0">
                <a:latin typeface="Tahoma" panose="020B0604030504040204" pitchFamily="34" charset="0"/>
                <a:ea typeface="Tahoma" panose="020B0604030504040204" pitchFamily="34" charset="0"/>
                <a:cs typeface="Tahoma" panose="020B0604030504040204" pitchFamily="34" charset="0"/>
              </a:rPr>
              <a:t>animation</a:t>
            </a:r>
            <a:r>
              <a:rPr lang="en-US" sz="1200" dirty="0">
                <a:latin typeface="Tahoma" panose="020B0604030504040204" pitchFamily="34" charset="0"/>
                <a:ea typeface="Tahoma" panose="020B0604030504040204" pitchFamily="34" charset="0"/>
                <a:cs typeface="Tahoma" panose="020B0604030504040204" pitchFamily="34" charset="0"/>
              </a:rPr>
              <a:t>.</a:t>
            </a:r>
            <a:endPar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15890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err="1" smtClean="0"/>
              <a:t>Edureka</a:t>
            </a:r>
            <a:r>
              <a:rPr lang="en-US" dirty="0" smtClean="0"/>
              <a:t> </a:t>
            </a:r>
            <a:r>
              <a:rPr lang="en-US" dirty="0" err="1" smtClean="0"/>
              <a:t>ngAnimate</a:t>
            </a:r>
            <a:r>
              <a:rPr lang="en-US" dirty="0" smtClean="0"/>
              <a:t> Blog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704" y="1031336"/>
            <a:ext cx="4579296" cy="2671256"/>
          </a:xfrm>
          <a:prstGeom prst="rect">
            <a:avLst/>
          </a:prstGeom>
        </p:spPr>
      </p:pic>
      <p:sp>
        <p:nvSpPr>
          <p:cNvPr id="4" name="Rectangle 3"/>
          <p:cNvSpPr/>
          <p:nvPr/>
        </p:nvSpPr>
        <p:spPr>
          <a:xfrm>
            <a:off x="1184984" y="3845077"/>
            <a:ext cx="7179012" cy="338554"/>
          </a:xfrm>
          <a:prstGeom prst="rect">
            <a:avLst/>
          </a:prstGeom>
        </p:spPr>
        <p:txBody>
          <a:bodyPr wrap="square">
            <a:spAutoFit/>
          </a:bodyPr>
          <a:lstStyle/>
          <a:p>
            <a:r>
              <a:rPr lang="en-US" sz="16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Visit: </a:t>
            </a:r>
            <a:r>
              <a:rPr lang="en-US" sz="1600" dirty="0" smtClean="0">
                <a:latin typeface="Tahoma" panose="020B0604030504040204" pitchFamily="34" charset="0"/>
                <a:ea typeface="Tahoma" panose="020B0604030504040204" pitchFamily="34" charset="0"/>
                <a:cs typeface="Tahoma" panose="020B0604030504040204" pitchFamily="34" charset="0"/>
                <a:hlinkClick r:id="rId3"/>
              </a:rPr>
              <a:t>http</a:t>
            </a:r>
            <a:r>
              <a:rPr lang="en-US" sz="1600" dirty="0">
                <a:latin typeface="Tahoma" panose="020B0604030504040204" pitchFamily="34" charset="0"/>
                <a:ea typeface="Tahoma" panose="020B0604030504040204" pitchFamily="34" charset="0"/>
                <a:cs typeface="Tahoma" panose="020B0604030504040204" pitchFamily="34" charset="0"/>
                <a:hlinkClick r:id="rId3"/>
              </a:rPr>
              <a:t>://</a:t>
            </a:r>
            <a:r>
              <a:rPr lang="en-US" sz="1600" dirty="0" smtClean="0">
                <a:latin typeface="Tahoma" panose="020B0604030504040204" pitchFamily="34" charset="0"/>
                <a:ea typeface="Tahoma" panose="020B0604030504040204" pitchFamily="34" charset="0"/>
                <a:cs typeface="Tahoma" panose="020B0604030504040204" pitchFamily="34" charset="0"/>
                <a:hlinkClick r:id="rId3"/>
              </a:rPr>
              <a:t>www.edureka.co/blog/animating-angular-apps-with-nganimate</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26692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a:t>
            </a:r>
            <a:r>
              <a:rPr lang="en-US" dirty="0" smtClean="0"/>
              <a:t>Testing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4982" y="857250"/>
            <a:ext cx="5911328" cy="3694580"/>
          </a:xfrm>
          <a:prstGeom prst="rect">
            <a:avLst/>
          </a:prstGeom>
        </p:spPr>
      </p:pic>
    </p:spTree>
    <p:extLst>
      <p:ext uri="{BB962C8B-B14F-4D97-AF65-F5344CB8AC3E}">
        <p14:creationId xmlns:p14="http://schemas.microsoft.com/office/powerpoint/2010/main" val="3540177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Testing</a:t>
            </a:r>
          </a:p>
        </p:txBody>
      </p:sp>
      <p:sp>
        <p:nvSpPr>
          <p:cNvPr id="3" name="Content Placeholder 2"/>
          <p:cNvSpPr>
            <a:spLocks noGrp="1"/>
          </p:cNvSpPr>
          <p:nvPr>
            <p:ph idx="1"/>
          </p:nvPr>
        </p:nvSpPr>
        <p:spPr/>
        <p:txBody>
          <a:bodyPr/>
          <a:lstStyle/>
          <a:p>
            <a:r>
              <a:rPr lang="en-US" dirty="0"/>
              <a:t>Traditionally </a:t>
            </a:r>
            <a:r>
              <a:rPr lang="en-US" dirty="0" smtClean="0"/>
              <a:t>developers </a:t>
            </a:r>
            <a:r>
              <a:rPr lang="en-US" dirty="0"/>
              <a:t>manually test their </a:t>
            </a:r>
            <a:r>
              <a:rPr lang="en-US" dirty="0" smtClean="0"/>
              <a:t>application</a:t>
            </a:r>
            <a:endParaRPr lang="en-US" dirty="0"/>
          </a:p>
          <a:p>
            <a:r>
              <a:rPr lang="en-US" dirty="0"/>
              <a:t>Manual testing is less </a:t>
            </a:r>
            <a:r>
              <a:rPr lang="en-US" dirty="0" smtClean="0"/>
              <a:t>efficient</a:t>
            </a:r>
            <a:endParaRPr lang="en-US" dirty="0"/>
          </a:p>
          <a:p>
            <a:r>
              <a:rPr lang="en-US" dirty="0"/>
              <a:t>Very difficult to track the test </a:t>
            </a:r>
            <a:r>
              <a:rPr lang="en-US" dirty="0" smtClean="0"/>
              <a:t>result</a:t>
            </a:r>
            <a:endParaRPr lang="en-US" dirty="0"/>
          </a:p>
          <a:p>
            <a:r>
              <a:rPr lang="en-US" dirty="0"/>
              <a:t>Very difficult to test all the </a:t>
            </a:r>
            <a:r>
              <a:rPr lang="en-US" dirty="0" smtClean="0"/>
              <a:t>pieces </a:t>
            </a:r>
            <a:r>
              <a:rPr lang="en-US" dirty="0"/>
              <a:t>of </a:t>
            </a:r>
            <a:r>
              <a:rPr lang="en-US" dirty="0" smtClean="0"/>
              <a:t>code</a:t>
            </a:r>
            <a:endParaRPr lang="en-US" dirty="0"/>
          </a:p>
          <a:p>
            <a:r>
              <a:rPr lang="en-US" dirty="0"/>
              <a:t>Very difficult to test the integration of two ore more </a:t>
            </a:r>
            <a:r>
              <a:rPr lang="en-US" dirty="0" smtClean="0"/>
              <a:t>functions</a:t>
            </a:r>
            <a:endParaRPr lang="en-US" dirty="0"/>
          </a:p>
          <a:p>
            <a:r>
              <a:rPr lang="en-US" dirty="0"/>
              <a:t>Differs from one developer to </a:t>
            </a:r>
            <a:r>
              <a:rPr lang="en-US" dirty="0" smtClean="0"/>
              <a:t>another developer</a:t>
            </a:r>
            <a:endParaRPr lang="en-US" dirty="0"/>
          </a:p>
          <a:p>
            <a:endParaRPr lang="en-US" dirty="0"/>
          </a:p>
        </p:txBody>
      </p:sp>
    </p:spTree>
    <p:extLst>
      <p:ext uri="{BB962C8B-B14F-4D97-AF65-F5344CB8AC3E}">
        <p14:creationId xmlns:p14="http://schemas.microsoft.com/office/powerpoint/2010/main" val="354298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With Angular.js</a:t>
            </a:r>
          </a:p>
        </p:txBody>
      </p:sp>
      <p:sp>
        <p:nvSpPr>
          <p:cNvPr id="6" name="Freeform 5"/>
          <p:cNvSpPr/>
          <p:nvPr/>
        </p:nvSpPr>
        <p:spPr>
          <a:xfrm>
            <a:off x="3755519" y="869495"/>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kern="0">
              <a:solidFill>
                <a:prstClr val="black"/>
              </a:solidFill>
            </a:endParaRPr>
          </a:p>
        </p:txBody>
      </p:sp>
      <p:sp>
        <p:nvSpPr>
          <p:cNvPr id="7" name="Freeform 6"/>
          <p:cNvSpPr/>
          <p:nvPr/>
        </p:nvSpPr>
        <p:spPr>
          <a:xfrm>
            <a:off x="2724983" y="1288765"/>
            <a:ext cx="3351132" cy="3351132"/>
          </a:xfrm>
          <a:custGeom>
            <a:avLst/>
            <a:gdLst/>
            <a:ahLst/>
            <a:cxnLst/>
            <a:rect l="0" t="0" r="0" b="0"/>
            <a:pathLst>
              <a:path>
                <a:moveTo>
                  <a:pt x="2493483" y="213193"/>
                </a:moveTo>
                <a:arcTo wR="1675566" hR="1675566" stAng="17953119" swAng="1212041"/>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7"/>
          <p:cNvSpPr/>
          <p:nvPr/>
        </p:nvSpPr>
        <p:spPr>
          <a:xfrm>
            <a:off x="5349077" y="2027283"/>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145199" tIns="145199" rIns="145199" bIns="145199" numCol="1" spcCol="1270" anchor="ctr" anchorCtr="0">
            <a:noAutofit/>
          </a:bodyPr>
          <a:lstStyle/>
          <a:p>
            <a:pPr algn="ctr" defTabSz="1289050">
              <a:lnSpc>
                <a:spcPct val="90000"/>
              </a:lnSpc>
              <a:spcBef>
                <a:spcPct val="0"/>
              </a:spcBef>
              <a:spcAft>
                <a:spcPct val="35000"/>
              </a:spcAft>
            </a:pPr>
            <a:endParaRPr lang="en-US" sz="2900">
              <a:solidFill>
                <a:schemeClr val="dk1"/>
              </a:solidFill>
            </a:endParaRPr>
          </a:p>
        </p:txBody>
      </p:sp>
      <p:sp>
        <p:nvSpPr>
          <p:cNvPr id="9" name="Freeform 8"/>
          <p:cNvSpPr/>
          <p:nvPr/>
        </p:nvSpPr>
        <p:spPr>
          <a:xfrm>
            <a:off x="2724983" y="1288765"/>
            <a:ext cx="3351132" cy="3351132"/>
          </a:xfrm>
          <a:custGeom>
            <a:avLst/>
            <a:gdLst/>
            <a:ahLst/>
            <a:cxnLst/>
            <a:rect l="0" t="0" r="0" b="0"/>
            <a:pathLst>
              <a:path>
                <a:moveTo>
                  <a:pt x="3347118" y="1791473"/>
                </a:moveTo>
                <a:arcTo wR="1675566" hR="1675566" stAng="21837997" swAng="1360115"/>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4740392" y="3900623"/>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kern="0">
              <a:solidFill>
                <a:prstClr val="black"/>
              </a:solidFill>
              <a:latin typeface="Calibri"/>
            </a:endParaRPr>
          </a:p>
        </p:txBody>
      </p:sp>
      <p:sp>
        <p:nvSpPr>
          <p:cNvPr id="11" name="Freeform 10"/>
          <p:cNvSpPr/>
          <p:nvPr/>
        </p:nvSpPr>
        <p:spPr>
          <a:xfrm>
            <a:off x="2724983" y="1288765"/>
            <a:ext cx="3351132" cy="3351132"/>
          </a:xfrm>
          <a:custGeom>
            <a:avLst/>
            <a:gdLst/>
            <a:ahLst/>
            <a:cxnLst/>
            <a:rect l="0" t="0" r="0" b="0"/>
            <a:pathLst>
              <a:path>
                <a:moveTo>
                  <a:pt x="1881325" y="3338450"/>
                </a:moveTo>
                <a:arcTo wR="1675566" hR="1675566" stAng="4976777" swAng="846446"/>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2770646" y="3900623"/>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166664" tIns="166664" rIns="166664" bIns="166664" numCol="1" spcCol="1270" anchor="ctr" anchorCtr="0">
            <a:noAutofit/>
          </a:bodyPr>
          <a:lstStyle/>
          <a:p>
            <a:pPr lvl="0" algn="ctr" defTabSz="1466850">
              <a:lnSpc>
                <a:spcPct val="90000"/>
              </a:lnSpc>
              <a:spcBef>
                <a:spcPct val="0"/>
              </a:spcBef>
              <a:spcAft>
                <a:spcPct val="35000"/>
              </a:spcAft>
            </a:pPr>
            <a:endParaRPr lang="en-US" sz="3300" kern="1200"/>
          </a:p>
        </p:txBody>
      </p:sp>
      <p:sp>
        <p:nvSpPr>
          <p:cNvPr id="13" name="Freeform 12"/>
          <p:cNvSpPr/>
          <p:nvPr/>
        </p:nvSpPr>
        <p:spPr>
          <a:xfrm>
            <a:off x="2724983" y="1288765"/>
            <a:ext cx="3351132" cy="3351132"/>
          </a:xfrm>
          <a:custGeom>
            <a:avLst/>
            <a:gdLst/>
            <a:ahLst/>
            <a:cxnLst/>
            <a:rect l="0" t="0" r="0" b="0"/>
            <a:pathLst>
              <a:path>
                <a:moveTo>
                  <a:pt x="177812" y="2426736"/>
                </a:moveTo>
                <a:arcTo wR="1675566" hR="1675566" stAng="9201888" swAng="1360115"/>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2161961" y="2027283"/>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p:spPr>
        <p:style>
          <a:lnRef idx="1">
            <a:schemeClr val="accent3"/>
          </a:lnRef>
          <a:fillRef idx="2">
            <a:schemeClr val="accent3"/>
          </a:fillRef>
          <a:effectRef idx="1">
            <a:schemeClr val="accent3"/>
          </a:effectRef>
          <a:fontRef idx="minor">
            <a:schemeClr val="dk1"/>
          </a:fontRef>
        </p:style>
        <p:txBody>
          <a:bodyPr spcFirstLastPara="0" vert="horz" wrap="square" lIns="166664" tIns="166664" rIns="166664" bIns="166664" numCol="1" spcCol="1270" anchor="ctr" anchorCtr="0">
            <a:noAutofit/>
          </a:bodyPr>
          <a:lstStyle/>
          <a:p>
            <a:pPr lvl="0" algn="ctr" defTabSz="1466850">
              <a:lnSpc>
                <a:spcPct val="90000"/>
              </a:lnSpc>
              <a:spcBef>
                <a:spcPct val="0"/>
              </a:spcBef>
              <a:spcAft>
                <a:spcPct val="35000"/>
              </a:spcAft>
            </a:pPr>
            <a:endParaRPr lang="en-US" sz="3300" kern="1200"/>
          </a:p>
        </p:txBody>
      </p:sp>
      <p:sp>
        <p:nvSpPr>
          <p:cNvPr id="15" name="Freeform 14"/>
          <p:cNvSpPr/>
          <p:nvPr/>
        </p:nvSpPr>
        <p:spPr>
          <a:xfrm>
            <a:off x="2724983" y="1288765"/>
            <a:ext cx="3351132" cy="3351132"/>
          </a:xfrm>
          <a:custGeom>
            <a:avLst/>
            <a:gdLst/>
            <a:ahLst/>
            <a:cxnLst/>
            <a:rect l="0" t="0" r="0" b="0"/>
            <a:pathLst>
              <a:path>
                <a:moveTo>
                  <a:pt x="402988" y="585580"/>
                </a:moveTo>
                <a:arcTo wR="1675566" hR="1675566" stAng="13234840" swAng="1212041"/>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TextBox 15"/>
          <p:cNvSpPr txBox="1"/>
          <p:nvPr/>
        </p:nvSpPr>
        <p:spPr>
          <a:xfrm>
            <a:off x="3949850" y="1149459"/>
            <a:ext cx="866840" cy="307777"/>
          </a:xfrm>
          <a:prstGeom prst="rect">
            <a:avLst/>
          </a:prstGeom>
          <a:noFill/>
        </p:spPr>
        <p:txBody>
          <a:bodyPr wrap="non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Add Test</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p:cNvSpPr txBox="1"/>
          <p:nvPr/>
        </p:nvSpPr>
        <p:spPr>
          <a:xfrm>
            <a:off x="5554306" y="2215719"/>
            <a:ext cx="879601" cy="523220"/>
          </a:xfrm>
          <a:prstGeom prst="rect">
            <a:avLst/>
          </a:prstGeom>
          <a:noFill/>
        </p:spPr>
        <p:txBody>
          <a:bodyPr wrap="non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Watch </a:t>
            </a:r>
          </a:p>
          <a:p>
            <a:pPr algn="ctr"/>
            <a:r>
              <a:rPr lang="en-US" sz="1400" dirty="0" smtClean="0">
                <a:latin typeface="Tahoma" panose="020B0604030504040204" pitchFamily="34" charset="0"/>
                <a:ea typeface="Tahoma" panose="020B0604030504040204" pitchFamily="34" charset="0"/>
                <a:cs typeface="Tahoma" panose="020B0604030504040204" pitchFamily="34" charset="0"/>
              </a:rPr>
              <a:t>Test Fail </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p:cNvSpPr txBox="1"/>
          <p:nvPr/>
        </p:nvSpPr>
        <p:spPr>
          <a:xfrm>
            <a:off x="5031915" y="4096297"/>
            <a:ext cx="732636" cy="523220"/>
          </a:xfrm>
          <a:prstGeom prst="rect">
            <a:avLst/>
          </a:prstGeom>
          <a:noFill/>
        </p:spPr>
        <p:txBody>
          <a:bodyPr wrap="non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Watch </a:t>
            </a:r>
          </a:p>
          <a:p>
            <a:pPr algn="ctr"/>
            <a:r>
              <a:rPr lang="en-US" sz="1400" dirty="0" smtClean="0">
                <a:latin typeface="Tahoma" panose="020B0604030504040204" pitchFamily="34" charset="0"/>
                <a:ea typeface="Tahoma" panose="020B0604030504040204" pitchFamily="34" charset="0"/>
                <a:cs typeface="Tahoma" panose="020B0604030504040204" pitchFamily="34" charset="0"/>
              </a:rPr>
              <a:t>Code</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9"/>
          <p:cNvSpPr txBox="1"/>
          <p:nvPr/>
        </p:nvSpPr>
        <p:spPr>
          <a:xfrm>
            <a:off x="2933666" y="4204018"/>
            <a:ext cx="870624" cy="307777"/>
          </a:xfrm>
          <a:prstGeom prst="rect">
            <a:avLst/>
          </a:prstGeom>
          <a:noFill/>
        </p:spPr>
        <p:txBody>
          <a:bodyPr wrap="non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Run Test</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1" name="TextBox 20"/>
          <p:cNvSpPr txBox="1"/>
          <p:nvPr/>
        </p:nvSpPr>
        <p:spPr>
          <a:xfrm>
            <a:off x="2385561" y="2286917"/>
            <a:ext cx="842859" cy="307777"/>
          </a:xfrm>
          <a:prstGeom prst="rect">
            <a:avLst/>
          </a:prstGeom>
          <a:noFill/>
        </p:spPr>
        <p:txBody>
          <a:bodyPr wrap="non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Refactor</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401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descr="edureka logol.jpg"/>
          <p:cNvPicPr>
            <a:picLocks noChangeAspect="1"/>
          </p:cNvPicPr>
          <p:nvPr/>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50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6" y="145917"/>
            <a:ext cx="4635501" cy="492443"/>
          </a:xfrm>
          <a:prstGeom prst="rect">
            <a:avLst/>
          </a:prstGeom>
          <a:noFill/>
        </p:spPr>
        <p:txBody>
          <a:bodyPr wrap="square" rtlCol="0">
            <a:spAutoFit/>
          </a:bodyPr>
          <a:lstStyle/>
          <a:p>
            <a:pPr defTabSz="685783"/>
            <a:r>
              <a:rPr lang="en-US" sz="2600" dirty="0">
                <a:solidFill>
                  <a:srgbClr val="262626"/>
                </a:solidFill>
                <a:latin typeface="+mj-lt"/>
              </a:rPr>
              <a:t>Objectives</a:t>
            </a:r>
            <a:endParaRPr lang="en-IN" sz="2600" dirty="0">
              <a:solidFill>
                <a:srgbClr val="262626"/>
              </a:solidFill>
              <a:latin typeface="+mj-lt"/>
            </a:endParaRPr>
          </a:p>
        </p:txBody>
      </p:sp>
      <p:sp>
        <p:nvSpPr>
          <p:cNvPr id="4" name="TextBox 3"/>
          <p:cNvSpPr txBox="1"/>
          <p:nvPr/>
        </p:nvSpPr>
        <p:spPr>
          <a:xfrm>
            <a:off x="468313" y="824359"/>
            <a:ext cx="4936664" cy="276999"/>
          </a:xfrm>
          <a:prstGeom prst="rect">
            <a:avLst/>
          </a:prstGeom>
          <a:noFill/>
        </p:spPr>
        <p:txBody>
          <a:bodyPr wrap="square" rtlCol="0">
            <a:spAutoFit/>
          </a:bodyPr>
          <a:lstStyle/>
          <a:p>
            <a:pPr defTabSz="685783"/>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At the end of this module, you will be able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to understand:</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478587" y="1163002"/>
            <a:ext cx="7202381" cy="1477328"/>
          </a:xfrm>
          <a:prstGeom prst="rect">
            <a:avLst/>
          </a:prstGeom>
          <a:noFill/>
        </p:spPr>
        <p:txBody>
          <a:bodyPr wrap="square" rtlCol="0">
            <a:spAutoFit/>
          </a:bodyPr>
          <a:lstStyle/>
          <a:p>
            <a:pPr marL="171450" indent="-171450">
              <a:lnSpc>
                <a:spcPct val="150000"/>
              </a:lnSpc>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Two Way Data Binding</a:t>
            </a: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r>
              <a:rPr lang="en-IN" sz="1200" dirty="0" err="1">
                <a:latin typeface="Tahoma" panose="020B0604030504040204" pitchFamily="34" charset="0"/>
                <a:ea typeface="Tahoma" panose="020B0604030504040204" pitchFamily="34" charset="0"/>
                <a:cs typeface="Tahoma" panose="020B0604030504040204" pitchFamily="34" charset="0"/>
              </a:rPr>
              <a:t>AngularUI</a:t>
            </a:r>
            <a:r>
              <a:rPr lang="en-IN" sz="1200" dirty="0">
                <a:latin typeface="Tahoma" panose="020B0604030504040204" pitchFamily="34" charset="0"/>
                <a:ea typeface="Tahoma" panose="020B0604030504040204" pitchFamily="34" charset="0"/>
                <a:cs typeface="Tahoma" panose="020B0604030504040204" pitchFamily="34" charset="0"/>
              </a:rPr>
              <a:t> for User </a:t>
            </a:r>
            <a:r>
              <a:rPr lang="en-IN" sz="1200" dirty="0" smtClean="0">
                <a:latin typeface="Tahoma" panose="020B0604030504040204" pitchFamily="34" charset="0"/>
                <a:ea typeface="Tahoma" panose="020B0604030504040204" pitchFamily="34" charset="0"/>
                <a:cs typeface="Tahoma" panose="020B0604030504040204" pitchFamily="34" charset="0"/>
              </a:rPr>
              <a:t>Interface</a:t>
            </a:r>
          </a:p>
          <a:p>
            <a:pPr marL="171450" indent="-171450">
              <a:lnSpc>
                <a:spcPct val="150000"/>
              </a:lnSpc>
              <a:buFont typeface="Symbol" panose="05050102010706020507" pitchFamily="18" charset="2"/>
              <a:buChar char="®"/>
            </a:pPr>
            <a:r>
              <a:rPr lang="en-IN" sz="1200" dirty="0" err="1">
                <a:latin typeface="Tahoma" panose="020B0604030504040204" pitchFamily="34" charset="0"/>
                <a:ea typeface="Tahoma" panose="020B0604030504040204" pitchFamily="34" charset="0"/>
                <a:cs typeface="Tahoma" panose="020B0604030504040204" pitchFamily="34" charset="0"/>
              </a:rPr>
              <a:t>ngAnimate</a:t>
            </a:r>
            <a:r>
              <a:rPr lang="en-IN" sz="1200" dirty="0">
                <a:latin typeface="Tahoma" panose="020B0604030504040204" pitchFamily="34" charset="0"/>
                <a:ea typeface="Tahoma" panose="020B0604030504040204" pitchFamily="34" charset="0"/>
                <a:cs typeface="Tahoma" panose="020B0604030504040204" pitchFamily="34" charset="0"/>
              </a:rPr>
              <a:t> for </a:t>
            </a:r>
            <a:r>
              <a:rPr lang="en-IN" sz="1200" dirty="0" smtClean="0">
                <a:latin typeface="Tahoma" panose="020B0604030504040204" pitchFamily="34" charset="0"/>
                <a:ea typeface="Tahoma" panose="020B0604030504040204" pitchFamily="34" charset="0"/>
                <a:cs typeface="Tahoma" panose="020B0604030504040204" pitchFamily="34" charset="0"/>
              </a:rPr>
              <a:t>Animation</a:t>
            </a:r>
          </a:p>
          <a:p>
            <a:pPr marL="171450" indent="-171450">
              <a:lnSpc>
                <a:spcPct val="150000"/>
              </a:lnSpc>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Testing in AngularJS </a:t>
            </a:r>
          </a:p>
          <a:p>
            <a:pPr marL="171450" indent="-171450">
              <a:lnSpc>
                <a:spcPct val="150000"/>
              </a:lnSpc>
              <a:buFont typeface="Symbol" panose="05050102010706020507" pitchFamily="18" charset="2"/>
              <a:buChar char="®"/>
            </a:pPr>
            <a:endParaRPr lang="en-I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02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748" y="867524"/>
            <a:ext cx="6210728" cy="1754326"/>
          </a:xfrm>
          <a:prstGeom prst="rect">
            <a:avLst/>
          </a:prstGeom>
          <a:noFill/>
        </p:spPr>
        <p:txBody>
          <a:bodyPr wrap="square" rtlCol="0">
            <a:spAutoFit/>
          </a:bodyPr>
          <a:lstStyle/>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Controllers in AngularJS define the workflow presentation logic</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 </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J</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avaScript object </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Created by a standard JavaScript object constructor</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Attached to the view with ng-controller</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Controllers can be defined in the application as shown </a:t>
            </a:r>
          </a:p>
        </p:txBody>
      </p:sp>
      <p:sp>
        <p:nvSpPr>
          <p:cNvPr id="5" name="Rectangle 4"/>
          <p:cNvSpPr/>
          <p:nvPr/>
        </p:nvSpPr>
        <p:spPr>
          <a:xfrm>
            <a:off x="477295" y="4291649"/>
            <a:ext cx="3736821" cy="516657"/>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smtClean="0">
                <a:latin typeface="Tahoma" panose="020B0604030504040204" pitchFamily="34" charset="0"/>
                <a:ea typeface="Tahoma" panose="020B0604030504040204" pitchFamily="34" charset="0"/>
                <a:cs typeface="Tahoma" panose="020B0604030504040204" pitchFamily="34" charset="0"/>
              </a:rPr>
              <a:t>&lt;</a:t>
            </a:r>
            <a:r>
              <a:rPr lang="en-US" sz="1200" dirty="0">
                <a:latin typeface="Tahoma" panose="020B0604030504040204" pitchFamily="34" charset="0"/>
                <a:ea typeface="Tahoma" panose="020B0604030504040204" pitchFamily="34" charset="0"/>
                <a:cs typeface="Tahoma" panose="020B0604030504040204" pitchFamily="34" charset="0"/>
              </a:rPr>
              <a:t>div </a:t>
            </a:r>
            <a:r>
              <a:rPr lang="en-US" sz="1200" dirty="0" smtClean="0">
                <a:latin typeface="Tahoma" panose="020B0604030504040204" pitchFamily="34" charset="0"/>
                <a:ea typeface="Tahoma" panose="020B0604030504040204" pitchFamily="34" charset="0"/>
                <a:cs typeface="Tahoma" panose="020B0604030504040204" pitchFamily="34" charset="0"/>
              </a:rPr>
              <a:t>ng-controller=“MyController"&gt;</a:t>
            </a:r>
          </a:p>
          <a:p>
            <a:r>
              <a:rPr lang="en-US" sz="1200" dirty="0" smtClean="0">
                <a:latin typeface="Tahoma" panose="020B0604030504040204" pitchFamily="34" charset="0"/>
                <a:ea typeface="Tahoma" panose="020B0604030504040204" pitchFamily="34" charset="0"/>
                <a:cs typeface="Tahoma" panose="020B0604030504040204" pitchFamily="34" charset="0"/>
              </a:rPr>
              <a:t>&lt;</a:t>
            </a:r>
            <a:r>
              <a:rPr lang="en-US" sz="1200" dirty="0">
                <a:latin typeface="Tahoma" panose="020B0604030504040204" pitchFamily="34" charset="0"/>
                <a:ea typeface="Tahoma" panose="020B0604030504040204" pitchFamily="34" charset="0"/>
                <a:cs typeface="Tahoma" panose="020B0604030504040204" pitchFamily="34" charset="0"/>
              </a:rPr>
              <a:t>body ng-controller</a:t>
            </a:r>
            <a:r>
              <a:rPr lang="en-US" sz="1200" dirty="0" smtClean="0">
                <a:latin typeface="Tahoma" panose="020B0604030504040204" pitchFamily="34" charset="0"/>
                <a:ea typeface="Tahoma" panose="020B0604030504040204" pitchFamily="34" charset="0"/>
                <a:cs typeface="Tahoma" panose="020B0604030504040204" pitchFamily="34" charset="0"/>
              </a:rPr>
              <a:t>=“MyController"&gt; </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Controllers</a:t>
            </a:r>
          </a:p>
        </p:txBody>
      </p:sp>
      <p:sp>
        <p:nvSpPr>
          <p:cNvPr id="7" name="Rounded Rectangle 6"/>
          <p:cNvSpPr/>
          <p:nvPr/>
        </p:nvSpPr>
        <p:spPr>
          <a:xfrm>
            <a:off x="477295" y="2651951"/>
            <a:ext cx="2178121" cy="3820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a:latin typeface="Tahoma" panose="020B0604030504040204" pitchFamily="34" charset="0"/>
                <a:ea typeface="Tahoma" panose="020B0604030504040204" pitchFamily="34" charset="0"/>
                <a:cs typeface="Tahoma" panose="020B0604030504040204" pitchFamily="34" charset="0"/>
              </a:rPr>
              <a:t>Defining Controller</a:t>
            </a:r>
          </a:p>
        </p:txBody>
      </p:sp>
      <p:sp>
        <p:nvSpPr>
          <p:cNvPr id="8" name="Rounded Rectangle 7"/>
          <p:cNvSpPr/>
          <p:nvPr/>
        </p:nvSpPr>
        <p:spPr>
          <a:xfrm>
            <a:off x="477295" y="3772200"/>
            <a:ext cx="2537717" cy="3820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Tahoma" panose="020B0604030504040204" pitchFamily="34" charset="0"/>
                <a:ea typeface="Tahoma" panose="020B0604030504040204" pitchFamily="34" charset="0"/>
                <a:cs typeface="Tahoma" panose="020B0604030504040204" pitchFamily="34" charset="0"/>
              </a:rPr>
              <a:t>Using Controller in application</a:t>
            </a:r>
          </a:p>
        </p:txBody>
      </p:sp>
      <p:sp>
        <p:nvSpPr>
          <p:cNvPr id="9" name="Rectangle 8"/>
          <p:cNvSpPr/>
          <p:nvPr/>
        </p:nvSpPr>
        <p:spPr>
          <a:xfrm>
            <a:off x="477296" y="3087711"/>
            <a:ext cx="3736821" cy="600712"/>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smtClean="0">
                <a:latin typeface="Tahoma" panose="020B0604030504040204" pitchFamily="34" charset="0"/>
                <a:ea typeface="Tahoma" panose="020B0604030504040204" pitchFamily="34" charset="0"/>
                <a:cs typeface="Tahoma" panose="020B0604030504040204" pitchFamily="34" charset="0"/>
              </a:rPr>
              <a:t>var </a:t>
            </a:r>
            <a:r>
              <a:rPr lang="en-US" sz="1200" dirty="0">
                <a:latin typeface="Tahoma" panose="020B0604030504040204" pitchFamily="34" charset="0"/>
                <a:ea typeface="Tahoma" panose="020B0604030504040204" pitchFamily="34" charset="0"/>
                <a:cs typeface="Tahoma" panose="020B0604030504040204" pitchFamily="34" charset="0"/>
              </a:rPr>
              <a:t>myApp = angular.module('myApp',[]);</a:t>
            </a:r>
          </a:p>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myApp.controller(‘MyController'.......</a:t>
            </a:r>
          </a:p>
        </p:txBody>
      </p:sp>
    </p:spTree>
    <p:extLst>
      <p:ext uri="{BB962C8B-B14F-4D97-AF65-F5344CB8AC3E}">
        <p14:creationId xmlns:p14="http://schemas.microsoft.com/office/powerpoint/2010/main" val="52581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296" y="857988"/>
            <a:ext cx="7886700" cy="1754326"/>
          </a:xfrm>
          <a:prstGeom prst="rect">
            <a:avLst/>
          </a:prstGeom>
          <a:noFill/>
        </p:spPr>
        <p:txBody>
          <a:bodyPr wrap="square" rtlCol="0">
            <a:spAutoFit/>
          </a:bodyPr>
          <a:lstStyle/>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Injected as an argument to the controller function</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Holds the model data required by the view </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Binds data to the view using AngularJS two way data binding</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Represented by </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$scope</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in the controller function and links the controller to the view</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Figure shown is representation of scope </a:t>
            </a:r>
          </a:p>
        </p:txBody>
      </p:sp>
      <p:sp>
        <p:nvSpPr>
          <p:cNvPr id="5" name="Rectangle 4"/>
          <p:cNvSpPr/>
          <p:nvPr/>
        </p:nvSpPr>
        <p:spPr>
          <a:xfrm>
            <a:off x="477296" y="2710072"/>
            <a:ext cx="3405608" cy="1039995"/>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latin typeface="Tahoma" panose="020B0604030504040204" pitchFamily="34" charset="0"/>
                <a:ea typeface="Tahoma" panose="020B0604030504040204" pitchFamily="34" charset="0"/>
                <a:cs typeface="Tahoma" panose="020B0604030504040204" pitchFamily="34" charset="0"/>
              </a:rPr>
              <a:t>app.controller</a:t>
            </a:r>
            <a:r>
              <a:rPr lang="en-US" sz="1200" dirty="0" smtClean="0">
                <a:latin typeface="Tahoma" panose="020B0604030504040204" pitchFamily="34" charset="0"/>
                <a:ea typeface="Tahoma" panose="020B0604030504040204" pitchFamily="34" charset="0"/>
                <a:cs typeface="Tahoma" panose="020B0604030504040204" pitchFamily="34" charset="0"/>
              </a:rPr>
              <a:t>(‘MyController</a:t>
            </a:r>
            <a:r>
              <a:rPr lang="en-US" sz="1200" dirty="0">
                <a:latin typeface="Tahoma" panose="020B0604030504040204" pitchFamily="34" charset="0"/>
                <a:ea typeface="Tahoma" panose="020B0604030504040204" pitchFamily="34" charset="0"/>
                <a:cs typeface="Tahoma" panose="020B0604030504040204" pitchFamily="34" charset="0"/>
              </a:rPr>
              <a:t>', ['$scope', function($scope) {</a:t>
            </a:r>
          </a:p>
          <a:p>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 ]};</a:t>
            </a:r>
          </a:p>
          <a:p>
            <a:r>
              <a:rPr lang="en-US" sz="1200" dirty="0">
                <a:latin typeface="Tahoma" panose="020B0604030504040204" pitchFamily="34" charset="0"/>
                <a:ea typeface="Tahoma" panose="020B0604030504040204" pitchFamily="34" charset="0"/>
                <a:cs typeface="Tahoma" panose="020B0604030504040204" pitchFamily="34" charset="0"/>
              </a:rPr>
              <a:t>}]);</a:t>
            </a:r>
          </a:p>
        </p:txBody>
      </p:sp>
      <p:sp>
        <p:nvSpPr>
          <p:cNvPr id="6"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Scopes</a:t>
            </a:r>
          </a:p>
        </p:txBody>
      </p:sp>
    </p:spTree>
    <p:extLst>
      <p:ext uri="{BB962C8B-B14F-4D97-AF65-F5344CB8AC3E}">
        <p14:creationId xmlns:p14="http://schemas.microsoft.com/office/powerpoint/2010/main" val="73507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296" y="867524"/>
            <a:ext cx="6887186" cy="2862322"/>
          </a:xfrm>
          <a:prstGeom prst="rect">
            <a:avLst/>
          </a:prstGeom>
          <a:noFill/>
        </p:spPr>
        <p:txBody>
          <a:bodyPr wrap="square" rtlCol="0">
            <a:spAutoFit/>
          </a:bodyPr>
          <a:lstStyle/>
          <a:p>
            <a:pPr defTabSz="685783"/>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MODEL</a:t>
            </a:r>
          </a:p>
          <a:p>
            <a:pPr defTabSz="685783"/>
            <a:endParaRPr lang="en-IN" sz="1200" b="1"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AngularJS is a model driven application</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 Model encapsulates the application data</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Any change in the state, provides appropriate notifications to the controller and views</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On notification views updates the output display of the application</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Updating of view happens automatically with data bindings</a:t>
            </a:r>
          </a:p>
          <a:p>
            <a:pPr defTabSz="685783"/>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TEMPLATE</a:t>
            </a:r>
          </a:p>
          <a:p>
            <a:pPr defTabSz="685783"/>
            <a:endParaRPr lang="en-IN" sz="1200" b="1"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Represents the model in the view and user interactions with application</a:t>
            </a:r>
          </a:p>
        </p:txBody>
      </p:sp>
      <p:sp>
        <p:nvSpPr>
          <p:cNvPr id="5"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Model </a:t>
            </a:r>
            <a:r>
              <a:rPr lang="en-US" dirty="0" smtClean="0"/>
              <a:t>and Template</a:t>
            </a:r>
            <a:endParaRPr lang="en-US" dirty="0"/>
          </a:p>
        </p:txBody>
      </p:sp>
    </p:spTree>
    <p:extLst>
      <p:ext uri="{BB962C8B-B14F-4D97-AF65-F5344CB8AC3E}">
        <p14:creationId xmlns:p14="http://schemas.microsoft.com/office/powerpoint/2010/main" val="164089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Putting </a:t>
            </a:r>
            <a:r>
              <a:rPr lang="en-US" dirty="0" smtClean="0"/>
              <a:t>Everything Together</a:t>
            </a:r>
            <a:endParaRPr lang="en-US" dirty="0"/>
          </a:p>
        </p:txBody>
      </p:sp>
      <p:pic>
        <p:nvPicPr>
          <p:cNvPr id="5" name="Picture 4"/>
          <p:cNvPicPr>
            <a:picLocks noChangeAspect="1"/>
          </p:cNvPicPr>
          <p:nvPr/>
        </p:nvPicPr>
        <p:blipFill>
          <a:blip r:embed="rId3"/>
          <a:stretch>
            <a:fillRect/>
          </a:stretch>
        </p:blipFill>
        <p:spPr>
          <a:xfrm>
            <a:off x="5192784" y="3303539"/>
            <a:ext cx="1285875" cy="1838325"/>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8154" t="6472" r="30314" b="38995"/>
          <a:stretch/>
        </p:blipFill>
        <p:spPr>
          <a:xfrm>
            <a:off x="2172179" y="857250"/>
            <a:ext cx="3355318" cy="2748979"/>
          </a:xfrm>
          <a:prstGeom prst="rect">
            <a:avLst/>
          </a:prstGeom>
        </p:spPr>
      </p:pic>
      <p:sp>
        <p:nvSpPr>
          <p:cNvPr id="9" name="Rectangle 8"/>
          <p:cNvSpPr/>
          <p:nvPr/>
        </p:nvSpPr>
        <p:spPr>
          <a:xfrm>
            <a:off x="2519334" y="1593577"/>
            <a:ext cx="2743200" cy="646331"/>
          </a:xfrm>
          <a:prstGeom prst="rect">
            <a:avLst/>
          </a:prstGeom>
        </p:spPr>
        <p:txBody>
          <a:bodyPr wrap="square">
            <a:spAutoFit/>
          </a:bodyPr>
          <a:lstStyle/>
          <a:p>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How to bring relation between Model, Controller and Templates in the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application?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395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8587" y="1095670"/>
            <a:ext cx="4909842" cy="1200329"/>
          </a:xfrm>
          <a:prstGeom prst="rect">
            <a:avLst/>
          </a:prstGeom>
          <a:noFill/>
        </p:spPr>
        <p:txBody>
          <a:bodyPr wrap="square" rtlCol="0">
            <a:spAutoFit/>
          </a:bodyPr>
          <a:lstStyle/>
          <a:p>
            <a:pPr defTabSz="685783"/>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1911183" y="1642523"/>
            <a:ext cx="5018926" cy="2587253"/>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latin typeface="Tahoma" panose="020B0604030504040204" pitchFamily="34" charset="0"/>
                <a:ea typeface="Tahoma" panose="020B0604030504040204" pitchFamily="34" charset="0"/>
                <a:cs typeface="Tahoma" panose="020B0604030504040204" pitchFamily="34" charset="0"/>
              </a:rPr>
              <a:t>app.controller('</a:t>
            </a:r>
            <a:r>
              <a:rPr lang="en-US" sz="1200" dirty="0" err="1">
                <a:latin typeface="Tahoma" panose="020B0604030504040204" pitchFamily="34" charset="0"/>
                <a:ea typeface="Tahoma" panose="020B0604030504040204" pitchFamily="34" charset="0"/>
                <a:cs typeface="Tahoma" panose="020B0604030504040204" pitchFamily="34" charset="0"/>
              </a:rPr>
              <a:t>ProductsController</a:t>
            </a:r>
            <a:r>
              <a:rPr lang="en-US" sz="1200" dirty="0">
                <a:latin typeface="Tahoma" panose="020B0604030504040204" pitchFamily="34" charset="0"/>
                <a:ea typeface="Tahoma" panose="020B0604030504040204" pitchFamily="34" charset="0"/>
                <a:cs typeface="Tahoma" panose="020B0604030504040204" pitchFamily="34" charset="0"/>
              </a:rPr>
              <a:t>', ['$scope', function($scope) {  </a:t>
            </a:r>
          </a:p>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scope.product</a:t>
            </a:r>
            <a:r>
              <a:rPr lang="en-US" sz="1200" dirty="0">
                <a:latin typeface="Tahoma" panose="020B0604030504040204" pitchFamily="34" charset="0"/>
                <a:ea typeface="Tahoma" panose="020B0604030504040204" pitchFamily="34" charset="0"/>
                <a:cs typeface="Tahoma" panose="020B0604030504040204" pitchFamily="34" charset="0"/>
              </a:rPr>
              <a:t> = {</a:t>
            </a:r>
          </a:p>
          <a:p>
            <a:r>
              <a:rPr lang="en-US" sz="1200" dirty="0">
                <a:latin typeface="Tahoma" panose="020B0604030504040204" pitchFamily="34" charset="0"/>
                <a:ea typeface="Tahoma" panose="020B0604030504040204" pitchFamily="34" charset="0"/>
                <a:cs typeface="Tahoma" panose="020B0604030504040204" pitchFamily="34" charset="0"/>
              </a:rPr>
              <a:t>        id: 1,</a:t>
            </a:r>
          </a:p>
          <a:p>
            <a:r>
              <a:rPr lang="en-US" sz="1200" dirty="0">
                <a:latin typeface="Tahoma" panose="020B0604030504040204" pitchFamily="34" charset="0"/>
                <a:ea typeface="Tahoma" panose="020B0604030504040204" pitchFamily="34" charset="0"/>
                <a:cs typeface="Tahoma" panose="020B0604030504040204" pitchFamily="34" charset="0"/>
              </a:rPr>
              <a:t>        name: 'Smart Phones‘,</a:t>
            </a:r>
          </a:p>
          <a:p>
            <a:r>
              <a:rPr lang="en-US" sz="1200" dirty="0">
                <a:latin typeface="Tahoma" panose="020B0604030504040204" pitchFamily="34" charset="0"/>
                <a:ea typeface="Tahoma" panose="020B0604030504040204" pitchFamily="34" charset="0"/>
                <a:cs typeface="Tahoma" panose="020B0604030504040204" pitchFamily="34" charset="0"/>
              </a:rPr>
              <a:t>        type: ‘Mobile‘,</a:t>
            </a:r>
          </a:p>
          <a:p>
            <a:r>
              <a:rPr lang="en-US" sz="1200" dirty="0">
                <a:latin typeface="Tahoma" panose="020B0604030504040204" pitchFamily="34" charset="0"/>
                <a:ea typeface="Tahoma" panose="020B0604030504040204" pitchFamily="34" charset="0"/>
                <a:cs typeface="Tahoma" panose="020B0604030504040204" pitchFamily="34" charset="0"/>
              </a:rPr>
              <a:t>        stores: [</a:t>
            </a:r>
          </a:p>
          <a:p>
            <a:r>
              <a:rPr lang="en-US" sz="1200" dirty="0">
                <a:latin typeface="Tahoma" panose="020B0604030504040204" pitchFamily="34" charset="0"/>
                <a:ea typeface="Tahoma" panose="020B0604030504040204" pitchFamily="34" charset="0"/>
                <a:cs typeface="Tahoma" panose="020B0604030504040204" pitchFamily="34" charset="0"/>
              </a:rPr>
              <a:t>            { id: 1, name: 'Samsung Galaxy', quantity: 5},</a:t>
            </a:r>
          </a:p>
          <a:p>
            <a:r>
              <a:rPr lang="en-US" sz="1200" dirty="0">
                <a:latin typeface="Tahoma" panose="020B0604030504040204" pitchFamily="34" charset="0"/>
                <a:ea typeface="Tahoma" panose="020B0604030504040204" pitchFamily="34" charset="0"/>
                <a:cs typeface="Tahoma" panose="020B0604030504040204" pitchFamily="34" charset="0"/>
              </a:rPr>
              <a:t>            { id: 2, name: 'Nokia', quantity: 3},</a:t>
            </a:r>
          </a:p>
          <a:p>
            <a:r>
              <a:rPr lang="en-US" sz="1200" dirty="0">
                <a:latin typeface="Tahoma" panose="020B0604030504040204" pitchFamily="34" charset="0"/>
                <a:ea typeface="Tahoma" panose="020B0604030504040204" pitchFamily="34" charset="0"/>
                <a:cs typeface="Tahoma" panose="020B0604030504040204" pitchFamily="34" charset="0"/>
              </a:rPr>
              <a:t>            { id: 3, name: 'HTC', quantity: 6}</a:t>
            </a:r>
          </a:p>
          <a:p>
            <a:r>
              <a:rPr lang="en-US" sz="1200" dirty="0">
                <a:latin typeface="Tahoma" panose="020B0604030504040204" pitchFamily="34" charset="0"/>
                <a:ea typeface="Tahoma" panose="020B0604030504040204" pitchFamily="34" charset="0"/>
                <a:cs typeface="Tahoma" panose="020B0604030504040204" pitchFamily="34" charset="0"/>
              </a:rPr>
              <a:t>        ]</a:t>
            </a:r>
          </a:p>
          <a:p>
            <a:r>
              <a:rPr lang="en-US" sz="1200" dirty="0">
                <a:latin typeface="Tahoma" panose="020B0604030504040204" pitchFamily="34" charset="0"/>
                <a:ea typeface="Tahoma" panose="020B0604030504040204" pitchFamily="34" charset="0"/>
                <a:cs typeface="Tahoma" panose="020B0604030504040204" pitchFamily="34" charset="0"/>
              </a:rPr>
              <a:t>    };</a:t>
            </a:r>
          </a:p>
          <a:p>
            <a:r>
              <a:rPr lang="en-US" sz="1200" dirty="0">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Arrow Connector 5"/>
          <p:cNvCxnSpPr/>
          <p:nvPr/>
        </p:nvCxnSpPr>
        <p:spPr>
          <a:xfrm flipV="1">
            <a:off x="3605032" y="1411734"/>
            <a:ext cx="1197" cy="4572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19772" y="2131613"/>
            <a:ext cx="914400" cy="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21473" y="1159148"/>
            <a:ext cx="967117" cy="276999"/>
          </a:xfrm>
          <a:prstGeom prst="rect">
            <a:avLst/>
          </a:prstGeom>
          <a:noFill/>
        </p:spPr>
        <p:txBody>
          <a:bodyPr wrap="square" rtlCol="0">
            <a:spAutoFit/>
          </a:bodyPr>
          <a:lstStyle/>
          <a:p>
            <a:pPr algn="ct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Controller</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4911184" y="1159746"/>
            <a:ext cx="2046515" cy="276999"/>
          </a:xfrm>
          <a:prstGeom prst="rect">
            <a:avLst/>
          </a:prstGeom>
          <a:noFill/>
        </p:spPr>
        <p:txBody>
          <a:bodyPr wrap="square" rtlCol="0">
            <a:spAutoFit/>
          </a:bodyPr>
          <a:lstStyle/>
          <a:p>
            <a:pPr algn="ct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Scope Injection</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622363" y="1993113"/>
            <a:ext cx="636989" cy="276999"/>
          </a:xfrm>
          <a:prstGeom prst="rect">
            <a:avLst/>
          </a:prstGeom>
          <a:noFill/>
        </p:spPr>
        <p:txBody>
          <a:bodyPr wrap="square" rtlCol="0">
            <a:spAutoFit/>
          </a:bodyPr>
          <a:lstStyle/>
          <a:p>
            <a:pPr algn="ct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Model</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1"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Controller Structure</a:t>
            </a:r>
          </a:p>
        </p:txBody>
      </p:sp>
      <p:cxnSp>
        <p:nvCxnSpPr>
          <p:cNvPr id="15" name="Straight Arrow Connector 14"/>
          <p:cNvCxnSpPr/>
          <p:nvPr/>
        </p:nvCxnSpPr>
        <p:spPr>
          <a:xfrm flipV="1">
            <a:off x="5871988" y="1437347"/>
            <a:ext cx="1197" cy="4572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02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1183" y="1642524"/>
            <a:ext cx="5018926" cy="1634932"/>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latin typeface="Tahoma" panose="020B0604030504040204" pitchFamily="34" charset="0"/>
                <a:ea typeface="Tahoma" panose="020B0604030504040204" pitchFamily="34" charset="0"/>
                <a:cs typeface="Tahoma" panose="020B0604030504040204" pitchFamily="34" charset="0"/>
              </a:rPr>
              <a:t>&lt;div ng-controller="</a:t>
            </a:r>
            <a:r>
              <a:rPr lang="en-US" sz="1200" dirty="0" err="1">
                <a:latin typeface="Tahoma" panose="020B0604030504040204" pitchFamily="34" charset="0"/>
                <a:ea typeface="Tahoma" panose="020B0604030504040204" pitchFamily="34" charset="0"/>
                <a:cs typeface="Tahoma" panose="020B0604030504040204" pitchFamily="34" charset="0"/>
              </a:rPr>
              <a:t>ProductController</a:t>
            </a:r>
            <a:r>
              <a:rPr lang="en-US" sz="1200" dirty="0">
                <a:latin typeface="Tahoma" panose="020B0604030504040204" pitchFamily="34" charset="0"/>
                <a:ea typeface="Tahoma" panose="020B0604030504040204" pitchFamily="34" charset="0"/>
                <a:cs typeface="Tahoma" panose="020B0604030504040204" pitchFamily="34" charset="0"/>
              </a:rPr>
              <a:t>"&gt;  </a:t>
            </a:r>
          </a:p>
          <a:p>
            <a:r>
              <a:rPr lang="en-US" sz="1200" dirty="0">
                <a:latin typeface="Tahoma" panose="020B0604030504040204" pitchFamily="34" charset="0"/>
                <a:ea typeface="Tahoma" panose="020B0604030504040204" pitchFamily="34" charset="0"/>
                <a:cs typeface="Tahoma" panose="020B0604030504040204" pitchFamily="34" charset="0"/>
              </a:rPr>
              <a:t>    Id: &lt;span ng-bind="product.id"&gt;&lt;/span&gt;</a:t>
            </a:r>
          </a:p>
          <a:p>
            <a:r>
              <a:rPr lang="en-US" sz="1200" dirty="0">
                <a:latin typeface="Tahoma" panose="020B0604030504040204" pitchFamily="34" charset="0"/>
                <a:ea typeface="Tahoma" panose="020B0604030504040204" pitchFamily="34" charset="0"/>
                <a:cs typeface="Tahoma" panose="020B0604030504040204" pitchFamily="34" charset="0"/>
              </a:rPr>
              <a:t>    &lt;</a:t>
            </a:r>
            <a:r>
              <a:rPr lang="en-US" sz="1200" dirty="0" err="1">
                <a:latin typeface="Tahoma" panose="020B0604030504040204" pitchFamily="34" charset="0"/>
                <a:ea typeface="Tahoma" panose="020B0604030504040204" pitchFamily="34" charset="0"/>
                <a:cs typeface="Tahoma" panose="020B0604030504040204" pitchFamily="34" charset="0"/>
              </a:rPr>
              <a:t>br</a:t>
            </a:r>
            <a:r>
              <a:rPr lang="en-US" sz="1200" dirty="0">
                <a:latin typeface="Tahoma" panose="020B0604030504040204" pitchFamily="34" charset="0"/>
                <a:ea typeface="Tahoma" panose="020B0604030504040204" pitchFamily="34" charset="0"/>
                <a:cs typeface="Tahoma" panose="020B0604030504040204" pitchFamily="34" charset="0"/>
              </a:rPr>
              <a:t>/&gt;</a:t>
            </a:r>
          </a:p>
          <a:p>
            <a:r>
              <a:rPr lang="en-US" sz="1200" dirty="0">
                <a:latin typeface="Tahoma" panose="020B0604030504040204" pitchFamily="34" charset="0"/>
                <a:ea typeface="Tahoma" panose="020B0604030504040204" pitchFamily="34" charset="0"/>
                <a:cs typeface="Tahoma" panose="020B0604030504040204" pitchFamily="34" charset="0"/>
              </a:rPr>
              <a:t>    Name:&lt;input type="text" ng-model="product.name" /&gt;</a:t>
            </a:r>
          </a:p>
          <a:p>
            <a:r>
              <a:rPr lang="en-US" sz="1200" dirty="0">
                <a:latin typeface="Tahoma" panose="020B0604030504040204" pitchFamily="34" charset="0"/>
                <a:ea typeface="Tahoma" panose="020B0604030504040204" pitchFamily="34" charset="0"/>
                <a:cs typeface="Tahoma" panose="020B0604030504040204" pitchFamily="34" charset="0"/>
              </a:rPr>
              <a:t>    &lt;</a:t>
            </a:r>
            <a:r>
              <a:rPr lang="en-US" sz="1200" dirty="0" err="1">
                <a:latin typeface="Tahoma" panose="020B0604030504040204" pitchFamily="34" charset="0"/>
                <a:ea typeface="Tahoma" panose="020B0604030504040204" pitchFamily="34" charset="0"/>
                <a:cs typeface="Tahoma" panose="020B0604030504040204" pitchFamily="34" charset="0"/>
              </a:rPr>
              <a:t>br</a:t>
            </a:r>
            <a:r>
              <a:rPr lang="en-US" sz="1200" dirty="0">
                <a:latin typeface="Tahoma" panose="020B0604030504040204" pitchFamily="34" charset="0"/>
                <a:ea typeface="Tahoma" panose="020B0604030504040204" pitchFamily="34" charset="0"/>
                <a:cs typeface="Tahoma" panose="020B0604030504040204" pitchFamily="34" charset="0"/>
              </a:rPr>
              <a:t>/&gt;</a:t>
            </a:r>
          </a:p>
          <a:p>
            <a:r>
              <a:rPr lang="en-US" sz="1200" dirty="0">
                <a:latin typeface="Tahoma" panose="020B0604030504040204" pitchFamily="34" charset="0"/>
                <a:ea typeface="Tahoma" panose="020B0604030504040204" pitchFamily="34" charset="0"/>
                <a:cs typeface="Tahoma" panose="020B0604030504040204" pitchFamily="34" charset="0"/>
              </a:rPr>
              <a:t>    Category: &lt;input type="text" ng-model="</a:t>
            </a:r>
            <a:r>
              <a:rPr lang="en-US" sz="1200" dirty="0" err="1">
                <a:latin typeface="Tahoma" panose="020B0604030504040204" pitchFamily="34" charset="0"/>
                <a:ea typeface="Tahoma" panose="020B0604030504040204" pitchFamily="34" charset="0"/>
                <a:cs typeface="Tahoma" panose="020B0604030504040204" pitchFamily="34" charset="0"/>
              </a:rPr>
              <a:t>product.type</a:t>
            </a:r>
            <a:r>
              <a:rPr lang="en-US" sz="1200" dirty="0">
                <a:latin typeface="Tahoma" panose="020B0604030504040204" pitchFamily="34" charset="0"/>
                <a:ea typeface="Tahoma" panose="020B0604030504040204" pitchFamily="34" charset="0"/>
                <a:cs typeface="Tahoma" panose="020B0604030504040204" pitchFamily="34" charset="0"/>
              </a:rPr>
              <a:t>" /&gt;</a:t>
            </a:r>
          </a:p>
          <a:p>
            <a:r>
              <a:rPr lang="en-US" sz="1200" dirty="0">
                <a:latin typeface="Tahoma" panose="020B0604030504040204" pitchFamily="34" charset="0"/>
                <a:ea typeface="Tahoma" panose="020B0604030504040204" pitchFamily="34" charset="0"/>
                <a:cs typeface="Tahoma" panose="020B0604030504040204" pitchFamily="34" charset="0"/>
              </a:rPr>
              <a:t>&lt;/div&gt;</a:t>
            </a:r>
          </a:p>
        </p:txBody>
      </p:sp>
      <p:cxnSp>
        <p:nvCxnSpPr>
          <p:cNvPr id="4" name="Straight Arrow Connector 3"/>
          <p:cNvCxnSpPr/>
          <p:nvPr/>
        </p:nvCxnSpPr>
        <p:spPr>
          <a:xfrm flipV="1">
            <a:off x="3933805" y="1329540"/>
            <a:ext cx="1197" cy="4572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159952" y="2200862"/>
            <a:ext cx="1737360" cy="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50246" y="1076954"/>
            <a:ext cx="967117" cy="276999"/>
          </a:xfrm>
          <a:prstGeom prst="rect">
            <a:avLst/>
          </a:prstGeom>
          <a:noFill/>
        </p:spPr>
        <p:txBody>
          <a:bodyPr wrap="square" rtlCol="0">
            <a:spAutoFit/>
          </a:bodyPr>
          <a:lstStyle/>
          <a:p>
            <a:pPr algn="ct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Controller</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416946" y="1946015"/>
            <a:ext cx="890464" cy="461665"/>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AngularJS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Binding</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cxnSp>
        <p:nvCxnSpPr>
          <p:cNvPr id="8" name="Straight Arrow Connector 7"/>
          <p:cNvCxnSpPr/>
          <p:nvPr/>
        </p:nvCxnSpPr>
        <p:spPr>
          <a:xfrm flipV="1">
            <a:off x="5370531" y="1353953"/>
            <a:ext cx="865882" cy="1053727"/>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97312" y="1993113"/>
            <a:ext cx="552934" cy="207749"/>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52854" y="1076954"/>
            <a:ext cx="967117" cy="276999"/>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Model</a:t>
            </a:r>
          </a:p>
        </p:txBody>
      </p:sp>
      <p:cxnSp>
        <p:nvCxnSpPr>
          <p:cNvPr id="12" name="Straight Arrow Connector 11"/>
          <p:cNvCxnSpPr/>
          <p:nvPr/>
        </p:nvCxnSpPr>
        <p:spPr>
          <a:xfrm>
            <a:off x="4611900" y="2833099"/>
            <a:ext cx="0" cy="73152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28341" y="3564619"/>
            <a:ext cx="967117" cy="646331"/>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Binds form control to property</a:t>
            </a:r>
          </a:p>
        </p:txBody>
      </p:sp>
      <p:cxnSp>
        <p:nvCxnSpPr>
          <p:cNvPr id="14" name="Straight Arrow Connector 13"/>
          <p:cNvCxnSpPr/>
          <p:nvPr/>
        </p:nvCxnSpPr>
        <p:spPr>
          <a:xfrm>
            <a:off x="5900474" y="2842567"/>
            <a:ext cx="1271414" cy="1"/>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2095" y="2611734"/>
            <a:ext cx="967117" cy="461665"/>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Model Attribute</a:t>
            </a:r>
          </a:p>
        </p:txBody>
      </p:sp>
      <p:sp>
        <p:nvSpPr>
          <p:cNvPr id="17"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Two Way Data Binding</a:t>
            </a:r>
            <a:endParaRPr lang="en-US" dirty="0"/>
          </a:p>
        </p:txBody>
      </p:sp>
    </p:spTree>
    <p:extLst>
      <p:ext uri="{BB962C8B-B14F-4D97-AF65-F5344CB8AC3E}">
        <p14:creationId xmlns:p14="http://schemas.microsoft.com/office/powerpoint/2010/main" val="186237351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err="1"/>
              <a:t>AngularUI</a:t>
            </a:r>
            <a:r>
              <a:rPr lang="en-US" dirty="0"/>
              <a:t> for User Interface</a:t>
            </a:r>
          </a:p>
        </p:txBody>
      </p:sp>
      <p:sp>
        <p:nvSpPr>
          <p:cNvPr id="3" name="Rectangle 2"/>
          <p:cNvSpPr/>
          <p:nvPr/>
        </p:nvSpPr>
        <p:spPr>
          <a:xfrm>
            <a:off x="477296" y="860800"/>
            <a:ext cx="8374874" cy="3416320"/>
          </a:xfrm>
          <a:prstGeom prst="rect">
            <a:avLst/>
          </a:prstGeom>
        </p:spPr>
        <p:txBody>
          <a:bodyPr wrap="square">
            <a:spAutoFit/>
          </a:bodyPr>
          <a:lstStyle/>
          <a:p>
            <a:pPr marL="171450" indent="-1714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In normal jQuery application, we will be including bootstrap </a:t>
            </a:r>
            <a:r>
              <a:rPr lang="en-US" sz="1200" dirty="0" err="1">
                <a:latin typeface="Tahoma" panose="020B0604030504040204" pitchFamily="34" charset="0"/>
                <a:ea typeface="Tahoma" panose="020B0604030504040204" pitchFamily="34" charset="0"/>
                <a:cs typeface="Tahoma" panose="020B0604030504040204" pitchFamily="34" charset="0"/>
              </a:rPr>
              <a:t>js</a:t>
            </a:r>
            <a:r>
              <a:rPr lang="en-US" sz="1200" dirty="0">
                <a:latin typeface="Tahoma" panose="020B0604030504040204" pitchFamily="34" charset="0"/>
                <a:ea typeface="Tahoma" panose="020B0604030504040204" pitchFamily="34" charset="0"/>
                <a:cs typeface="Tahoma" panose="020B0604030504040204" pitchFamily="34" charset="0"/>
              </a:rPr>
              <a:t> files to access the bootstrap functionalities like modal, accordion, </a:t>
            </a:r>
            <a:r>
              <a:rPr lang="en-US" sz="1200" dirty="0" err="1">
                <a:latin typeface="Tahoma" panose="020B0604030504040204" pitchFamily="34" charset="0"/>
                <a:ea typeface="Tahoma" panose="020B0604030504040204" pitchFamily="34" charset="0"/>
                <a:cs typeface="Tahoma" panose="020B0604030504040204" pitchFamily="34" charset="0"/>
              </a:rPr>
              <a:t>datepicker</a:t>
            </a:r>
            <a:r>
              <a:rPr lang="en-US" sz="1200" dirty="0">
                <a:latin typeface="Tahoma" panose="020B0604030504040204" pitchFamily="34" charset="0"/>
                <a:ea typeface="Tahoma" panose="020B0604030504040204" pitchFamily="34" charset="0"/>
                <a:cs typeface="Tahoma" panose="020B0604030504040204" pitchFamily="34" charset="0"/>
              </a:rPr>
              <a:t>, etc.,</a:t>
            </a: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We will be doing </a:t>
            </a:r>
            <a:r>
              <a:rPr lang="en-US" sz="1200" dirty="0" err="1">
                <a:latin typeface="Tahoma" panose="020B0604030504040204" pitchFamily="34" charset="0"/>
                <a:ea typeface="Tahoma" panose="020B0604030504040204" pitchFamily="34" charset="0"/>
                <a:cs typeface="Tahoma" panose="020B0604030504040204" pitchFamily="34" charset="0"/>
              </a:rPr>
              <a:t>dom</a:t>
            </a:r>
            <a:r>
              <a:rPr lang="en-US" sz="1200" dirty="0">
                <a:latin typeface="Tahoma" panose="020B0604030504040204" pitchFamily="34" charset="0"/>
                <a:ea typeface="Tahoma" panose="020B0604030504040204" pitchFamily="34" charset="0"/>
                <a:cs typeface="Tahoma" panose="020B0604030504040204" pitchFamily="34" charset="0"/>
              </a:rPr>
              <a:t> traversing to bind the event with </a:t>
            </a:r>
            <a:r>
              <a:rPr lang="en-US" sz="1200" dirty="0" err="1">
                <a:latin typeface="Tahoma" panose="020B0604030504040204" pitchFamily="34" charset="0"/>
                <a:ea typeface="Tahoma" panose="020B0604030504040204" pitchFamily="34" charset="0"/>
                <a:cs typeface="Tahoma" panose="020B0604030504040204" pitchFamily="34" charset="0"/>
              </a:rPr>
              <a:t>dom</a:t>
            </a:r>
            <a:r>
              <a:rPr lang="en-US" sz="1200" dirty="0">
                <a:latin typeface="Tahoma" panose="020B0604030504040204" pitchFamily="34" charset="0"/>
                <a:ea typeface="Tahoma" panose="020B0604030504040204" pitchFamily="34" charset="0"/>
                <a:cs typeface="Tahoma" panose="020B0604030504040204" pitchFamily="34" charset="0"/>
              </a:rPr>
              <a:t> element in jQuery</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Instead of doing DOM traversing, we will be creating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custom directives </a:t>
            </a:r>
            <a:r>
              <a:rPr lang="en-US" sz="1200" dirty="0">
                <a:latin typeface="Tahoma" panose="020B0604030504040204" pitchFamily="34" charset="0"/>
                <a:ea typeface="Tahoma" panose="020B0604030504040204" pitchFamily="34" charset="0"/>
                <a:cs typeface="Tahoma" panose="020B0604030504040204" pitchFamily="34" charset="0"/>
              </a:rPr>
              <a:t>in AngularJS to bind the events.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Angular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UI </a:t>
            </a:r>
            <a:r>
              <a:rPr lang="en-US" sz="1200" dirty="0">
                <a:latin typeface="Tahoma" panose="020B0604030504040204" pitchFamily="34" charset="0"/>
                <a:ea typeface="Tahoma" panose="020B0604030504040204" pitchFamily="34" charset="0"/>
                <a:cs typeface="Tahoma" panose="020B0604030504040204" pitchFamily="34" charset="0"/>
              </a:rPr>
              <a:t>will be having special set of directives to achieve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bootstrap</a:t>
            </a:r>
            <a:r>
              <a:rPr lang="en-US" sz="1200" dirty="0">
                <a:latin typeface="Tahoma" panose="020B0604030504040204" pitchFamily="34" charset="0"/>
                <a:ea typeface="Tahoma" panose="020B0604030504040204" pitchFamily="34" charset="0"/>
                <a:cs typeface="Tahoma" panose="020B0604030504040204" pitchFamily="34" charset="0"/>
              </a:rPr>
              <a:t> functionalities in </a:t>
            </a:r>
            <a:r>
              <a:rPr lang="en-US" sz="1200" dirty="0" err="1">
                <a:latin typeface="Tahoma" panose="020B0604030504040204" pitchFamily="34" charset="0"/>
                <a:ea typeface="Tahoma" panose="020B0604030504040204" pitchFamily="34" charset="0"/>
                <a:cs typeface="Tahoma" panose="020B0604030504040204" pitchFamily="34" charset="0"/>
              </a:rPr>
              <a:t>angularJS</a:t>
            </a:r>
            <a:r>
              <a:rPr lang="en-US" sz="1200" dirty="0">
                <a:latin typeface="Tahoma" panose="020B0604030504040204" pitchFamily="34" charset="0"/>
                <a:ea typeface="Tahoma" panose="020B0604030504040204" pitchFamily="34" charset="0"/>
                <a:cs typeface="Tahoma" panose="020B0604030504040204" pitchFamily="34" charset="0"/>
              </a:rPr>
              <a:t> app.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6898" y="1894461"/>
            <a:ext cx="1607496" cy="1607496"/>
          </a:xfrm>
          <a:prstGeom prst="rect">
            <a:avLst/>
          </a:prstGeom>
        </p:spPr>
      </p:pic>
    </p:spTree>
    <p:extLst>
      <p:ext uri="{BB962C8B-B14F-4D97-AF65-F5344CB8AC3E}">
        <p14:creationId xmlns:p14="http://schemas.microsoft.com/office/powerpoint/2010/main" val="3482709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F9F14CF6-D38C-49D2-99F2-2C9F9AA9BBAF}" vid="{DDA1398E-4555-467B-8376-8AFFDA04FD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Edureka Template</Template>
  <TotalTime>3427</TotalTime>
  <Words>867</Words>
  <Application>Microsoft Office PowerPoint</Application>
  <PresentationFormat>On-screen Show (16:9)</PresentationFormat>
  <Paragraphs>174</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Castellar</vt:lpstr>
      <vt:lpstr>Symbol</vt:lpstr>
      <vt:lpstr>Tahoma</vt:lpstr>
      <vt:lpstr>Wingdings</vt:lpstr>
      <vt:lpstr>Brain4ce_course_template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Testing</vt:lpstr>
      <vt:lpstr>Manual Testing</vt:lpstr>
      <vt:lpstr>Unit Testing With Angular.js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Name of the Module</dc:title>
  <dc:creator>Prachi Agrawal</dc:creator>
  <cp:lastModifiedBy>Awanish</cp:lastModifiedBy>
  <cp:revision>750</cp:revision>
  <dcterms:created xsi:type="dcterms:W3CDTF">2015-02-16T06:07:34Z</dcterms:created>
  <dcterms:modified xsi:type="dcterms:W3CDTF">2015-09-11T13:49:13Z</dcterms:modified>
</cp:coreProperties>
</file>