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14" r:id="rId2"/>
    <p:sldMasterId id="2147483693" r:id="rId3"/>
  </p:sldMasterIdLst>
  <p:notesMasterIdLst>
    <p:notesMasterId r:id="rId28"/>
  </p:notesMasterIdLst>
  <p:sldIdLst>
    <p:sldId id="703" r:id="rId4"/>
    <p:sldId id="680" r:id="rId5"/>
    <p:sldId id="864" r:id="rId6"/>
    <p:sldId id="872" r:id="rId7"/>
    <p:sldId id="874" r:id="rId8"/>
    <p:sldId id="875" r:id="rId9"/>
    <p:sldId id="876" r:id="rId10"/>
    <p:sldId id="877" r:id="rId11"/>
    <p:sldId id="878" r:id="rId12"/>
    <p:sldId id="880" r:id="rId13"/>
    <p:sldId id="881" r:id="rId14"/>
    <p:sldId id="882" r:id="rId15"/>
    <p:sldId id="883" r:id="rId16"/>
    <p:sldId id="884" r:id="rId17"/>
    <p:sldId id="885" r:id="rId18"/>
    <p:sldId id="886" r:id="rId19"/>
    <p:sldId id="887" r:id="rId20"/>
    <p:sldId id="888" r:id="rId21"/>
    <p:sldId id="889" r:id="rId22"/>
    <p:sldId id="890" r:id="rId23"/>
    <p:sldId id="892" r:id="rId24"/>
    <p:sldId id="850" r:id="rId25"/>
    <p:sldId id="857" r:id="rId26"/>
    <p:sldId id="63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703"/>
            <p14:sldId id="680"/>
            <p14:sldId id="864"/>
            <p14:sldId id="872"/>
            <p14:sldId id="874"/>
            <p14:sldId id="875"/>
            <p14:sldId id="876"/>
            <p14:sldId id="877"/>
            <p14:sldId id="878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2"/>
            <p14:sldId id="850"/>
            <p14:sldId id="857"/>
            <p14:sldId id="637"/>
          </p14:sldIdLst>
        </p14:section>
        <p14:section name="Author Your Presentation" id="{16378913-E5ED-4281-BAF5-F1F938CB0BED}">
          <p14:sldIdLst/>
        </p14:section>
        <p14:section name="Untitled Section" id="{BF277844-D1D2-EE4A-B1C2-CC11C6448C30}">
          <p14:sldIdLst/>
        </p14:section>
        <p14:section name="Enrich Your Presentation" id="{E2D565D1-BA5E-44E6-A40E-50A644912248}">
          <p14:sldIdLst/>
        </p14:section>
        <p14:section name="Share Your Presentation" id="{71D59651-8EFA-4415-9623-98B4C4A8699C}">
          <p14:sldIdLst/>
        </p14:section>
        <p14:section name="What's Your Message?" id="{3DAC647D-1BDE-4B25-A7F1-4DBC272CFF2F}">
          <p14:sldIdLst/>
        </p14:section>
      </p14:sectionLst>
    </p:ext>
    <p:ext uri="{EFAFB233-063F-42B5-8137-9DF3F51BA10A}">
      <p15:sldGuideLst xmlns:p15="http://schemas.microsoft.com/office/powerpoint/2012/main">
        <p15:guide id="2" pos="1968" userDrawn="1">
          <p15:clr>
            <a:srgbClr val="A4A3A4"/>
          </p15:clr>
        </p15:guide>
        <p15:guide id="4" pos="336" userDrawn="1">
          <p15:clr>
            <a:srgbClr val="F26B43"/>
          </p15:clr>
        </p15:guide>
        <p15:guide id="5" pos="1392" userDrawn="1">
          <p15:clr>
            <a:srgbClr val="F26B43"/>
          </p15:clr>
        </p15:guide>
        <p15:guide id="6" orient="horz" pos="468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8" pos="2256" userDrawn="1">
          <p15:clr>
            <a:srgbClr val="A4A3A4"/>
          </p15:clr>
        </p15:guide>
        <p15:guide id="9" pos="4272" userDrawn="1">
          <p15:clr>
            <a:srgbClr val="A4A3A4"/>
          </p15:clr>
        </p15:guide>
        <p15:guide id="10" pos="4608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1D50"/>
    <a:srgbClr val="E72BC3"/>
    <a:srgbClr val="322AFF"/>
    <a:srgbClr val="FFFFCC"/>
    <a:srgbClr val="F73131"/>
    <a:srgbClr val="D57340"/>
    <a:srgbClr val="0E9982"/>
    <a:srgbClr val="002AF0"/>
    <a:srgbClr val="002AFF"/>
    <a:srgbClr val="622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98" d="100"/>
          <a:sy n="98" d="100"/>
        </p:scale>
        <p:origin x="474" y="84"/>
      </p:cViewPr>
      <p:guideLst>
        <p:guide pos="1968"/>
        <p:guide pos="336"/>
        <p:guide pos="1392"/>
        <p:guide orient="horz" pos="468"/>
        <p:guide orient="horz" pos="1620"/>
        <p:guide pos="2256"/>
        <p:guide pos="427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11.jpeg"/><Relationship Id="rId10" Type="http://schemas.openxmlformats.org/officeDocument/2006/relationships/image" Target="../media/image19.jpe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2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57554" y="4774168"/>
            <a:ext cx="25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www.edureka.in/hadoop</a:t>
            </a:r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8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email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7" descr="edureka logol.jp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2280"/>
            <a:ext cx="1714500" cy="4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/>
              <a:endParaRPr lang="en-IN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/>
              <a:endParaRPr lang="en-US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0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0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0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1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6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7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5607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3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33350"/>
            <a:ext cx="2133601" cy="22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8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email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20" name="Picture 7" descr="edureka logol.jp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29708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79" r:id="rId3"/>
    <p:sldLayoutId id="2147483706" r:id="rId4"/>
    <p:sldLayoutId id="2147483709" r:id="rId5"/>
    <p:sldLayoutId id="214748372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AC1B-9546-42EF-A613-B437E2DF6F99}" type="datetimeFigureOut">
              <a:rPr lang="en-IN" smtClean="0"/>
              <a:pPr/>
              <a:t>30-06-2015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design-patterns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999" y="310515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View Design Patterns course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details at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www.edureka.co/design-patterns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348886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For Queries: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#askEdureka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/edurekaIN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2300" y="3488996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018" y="2480350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Design </a:t>
            </a:r>
            <a:r>
              <a:rPr lang="en-US" sz="2000" b="1" dirty="0" smtClean="0">
                <a:latin typeface="Castellar" panose="020A0402060406010301" pitchFamily="18" charset="0"/>
              </a:rPr>
              <a:t>Patterns : Tailor-made </a:t>
            </a:r>
            <a:r>
              <a:rPr lang="en-US" sz="2000" b="1" dirty="0">
                <a:latin typeface="Castellar" panose="020A0402060406010301" pitchFamily="18" charset="0"/>
              </a:rPr>
              <a:t>Solutions for Software Development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24952" y="4035068"/>
            <a:ext cx="1605005" cy="7267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3411567" y="2098749"/>
            <a:ext cx="2257425" cy="8128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Management Control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214801" y="1346349"/>
            <a:ext cx="1230313" cy="609600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/>
            <a:endParaRPr lang="en-US" sz="1200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200514" y="3187316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Arrow Connector 5"/>
          <p:cNvCxnSpPr>
            <a:stCxn id="4" idx="6"/>
            <a:endCxn id="2" idx="1"/>
          </p:cNvCxnSpPr>
          <p:nvPr/>
        </p:nvCxnSpPr>
        <p:spPr>
          <a:xfrm>
            <a:off x="2445114" y="1651149"/>
            <a:ext cx="1297045" cy="566632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609015" y="2133600"/>
            <a:ext cx="396875" cy="43815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105910" y="742950"/>
            <a:ext cx="396875" cy="43815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800" dirty="0"/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H="1" flipV="1">
            <a:off x="1394976" y="1093204"/>
            <a:ext cx="434982" cy="2531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 flipH="1">
            <a:off x="920412" y="1866675"/>
            <a:ext cx="474564" cy="3436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4"/>
          </p:cNvCxnSpPr>
          <p:nvPr/>
        </p:nvCxnSpPr>
        <p:spPr>
          <a:xfrm flipV="1">
            <a:off x="1359351" y="1955949"/>
            <a:ext cx="470607" cy="12313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>
            <a:off x="593572" y="1375133"/>
            <a:ext cx="621229" cy="2760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7"/>
          </p:cNvCxnSpPr>
          <p:nvPr/>
        </p:nvCxnSpPr>
        <p:spPr>
          <a:xfrm flipH="1">
            <a:off x="2264939" y="1032716"/>
            <a:ext cx="540236" cy="4029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42343" y="1422847"/>
            <a:ext cx="1175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Packaging Entity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301815" y="1093204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806526" y="742950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4" name="Straight Arrow Connector 23"/>
          <p:cNvCxnSpPr>
            <a:stCxn id="28" idx="2"/>
            <a:endCxn id="2" idx="7"/>
          </p:cNvCxnSpPr>
          <p:nvPr/>
        </p:nvCxnSpPr>
        <p:spPr>
          <a:xfrm flipH="1">
            <a:off x="5338400" y="1789906"/>
            <a:ext cx="1320368" cy="42787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58768" y="1446212"/>
            <a:ext cx="1312863" cy="687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7745310" y="728845"/>
            <a:ext cx="395288" cy="43815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8441531" y="2201068"/>
            <a:ext cx="395287" cy="43815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V="1">
            <a:off x="7315200" y="1052009"/>
            <a:ext cx="533400" cy="3942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</p:cNvCxnSpPr>
          <p:nvPr/>
        </p:nvCxnSpPr>
        <p:spPr>
          <a:xfrm>
            <a:off x="7779543" y="2033587"/>
            <a:ext cx="661988" cy="334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932277" y="1501112"/>
            <a:ext cx="433522" cy="1867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84887" y="1323470"/>
            <a:ext cx="632001" cy="32767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72067" y="1594491"/>
            <a:ext cx="1471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Chemical Control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5764586" y="1052009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8365799" y="1191733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56525" y="3714750"/>
            <a:ext cx="1398588" cy="765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5790360" y="3006358"/>
            <a:ext cx="395288" cy="43815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5471348" y="4489451"/>
            <a:ext cx="395288" cy="43815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98749" y="3312842"/>
            <a:ext cx="967887" cy="4553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5"/>
          </p:cNvCxnSpPr>
          <p:nvPr/>
        </p:nvCxnSpPr>
        <p:spPr>
          <a:xfrm>
            <a:off x="5050325" y="4367213"/>
            <a:ext cx="493713" cy="2222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6" idx="1"/>
            <a:endCxn id="48" idx="6"/>
          </p:cNvCxnSpPr>
          <p:nvPr/>
        </p:nvCxnSpPr>
        <p:spPr>
          <a:xfrm flipH="1">
            <a:off x="5255113" y="3894104"/>
            <a:ext cx="1066356" cy="2032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8" idx="3"/>
          </p:cNvCxnSpPr>
          <p:nvPr/>
        </p:nvCxnSpPr>
        <p:spPr>
          <a:xfrm flipV="1">
            <a:off x="2916786" y="4367868"/>
            <a:ext cx="1144557" cy="33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53572" y="3905054"/>
            <a:ext cx="12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Catalyst Control Entity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6242050" y="3753139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2527732" y="3764089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2668652" y="4479925"/>
            <a:ext cx="317674" cy="28192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3" name="Straight Arrow Connector 62"/>
          <p:cNvCxnSpPr>
            <a:endCxn id="48" idx="2"/>
          </p:cNvCxnSpPr>
          <p:nvPr/>
        </p:nvCxnSpPr>
        <p:spPr>
          <a:xfrm>
            <a:off x="2763778" y="3887630"/>
            <a:ext cx="1092747" cy="2097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79736" y="2911549"/>
            <a:ext cx="0" cy="82296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398463" y="4189413"/>
            <a:ext cx="220662" cy="14128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431800" y="4452938"/>
            <a:ext cx="153988" cy="20955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3" name="TextBox 65"/>
          <p:cNvSpPr txBox="1">
            <a:spLocks noChangeArrowheads="1"/>
          </p:cNvSpPr>
          <p:nvPr/>
        </p:nvSpPr>
        <p:spPr bwMode="auto">
          <a:xfrm>
            <a:off x="615280" y="4431527"/>
            <a:ext cx="1031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</a:t>
            </a:r>
          </a:p>
        </p:txBody>
      </p:sp>
      <p:sp>
        <p:nvSpPr>
          <p:cNvPr id="74" name="TextBox 68"/>
          <p:cNvSpPr txBox="1">
            <a:spLocks noChangeArrowheads="1"/>
          </p:cNvSpPr>
          <p:nvPr/>
        </p:nvSpPr>
        <p:spPr bwMode="auto">
          <a:xfrm>
            <a:off x="631897" y="4129734"/>
            <a:ext cx="1031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Actuator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General </a:t>
            </a:r>
            <a:r>
              <a:rPr lang="en-US" sz="2600" dirty="0" smtClean="0"/>
              <a:t>Depiction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397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014470" y="3947686"/>
            <a:ext cx="0" cy="3657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52800" y="3947567"/>
            <a:ext cx="0" cy="3657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86400" y="3047353"/>
            <a:ext cx="0" cy="3657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59383" y="3046754"/>
            <a:ext cx="0" cy="3657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4124115" y="2844608"/>
            <a:ext cx="0" cy="10972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Procedural Program </a:t>
            </a:r>
            <a:r>
              <a:rPr lang="en-US" sz="2600" dirty="0" smtClean="0"/>
              <a:t>Pitfalls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545386" y="736958"/>
            <a:ext cx="6998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Procedural Programmer would put all the functionality pertaining to Master management control system into main function and the subsequent individual entity functions would go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subroutines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procedural paradigm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revolve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the functionality rather than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to be replaced with Object Oriented paradigm to be adaptable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Object Oriented Programming solve all the problem ?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65880" y="4635577"/>
            <a:ext cx="18578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Procedural Programming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90715" y="2387408"/>
            <a:ext cx="1066800" cy="457200"/>
            <a:chOff x="3232864" y="2437596"/>
            <a:chExt cx="1066800" cy="457200"/>
          </a:xfrm>
        </p:grpSpPr>
        <p:sp>
          <p:nvSpPr>
            <p:cNvPr id="6" name="Rounded Rectangle 5"/>
            <p:cNvSpPr/>
            <p:nvPr/>
          </p:nvSpPr>
          <p:spPr>
            <a:xfrm>
              <a:off x="3232864" y="2437596"/>
              <a:ext cx="10668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7181" y="2531251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Main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66063" y="3334822"/>
            <a:ext cx="1066800" cy="304800"/>
            <a:chOff x="2111268" y="3333750"/>
            <a:chExt cx="1066800" cy="304800"/>
          </a:xfrm>
        </p:grpSpPr>
        <p:sp>
          <p:nvSpPr>
            <p:cNvPr id="8" name="Rounded Rectangle 7"/>
            <p:cNvSpPr/>
            <p:nvPr/>
          </p:nvSpPr>
          <p:spPr>
            <a:xfrm>
              <a:off x="2111268" y="3333750"/>
              <a:ext cx="1066800" cy="3048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9529" y="3343155"/>
              <a:ext cx="1010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A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76136" y="3315354"/>
            <a:ext cx="1066800" cy="304800"/>
            <a:chOff x="3343485" y="3333750"/>
            <a:chExt cx="1066800" cy="304800"/>
          </a:xfrm>
        </p:grpSpPr>
        <p:sp>
          <p:nvSpPr>
            <p:cNvPr id="9" name="Rounded Rectangle 8"/>
            <p:cNvSpPr/>
            <p:nvPr/>
          </p:nvSpPr>
          <p:spPr>
            <a:xfrm>
              <a:off x="3343485" y="3333750"/>
              <a:ext cx="1066800" cy="3048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71746" y="3343154"/>
              <a:ext cx="1010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B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86209" y="3307854"/>
            <a:ext cx="1066800" cy="304800"/>
            <a:chOff x="4657515" y="3329255"/>
            <a:chExt cx="1066800" cy="304800"/>
          </a:xfrm>
        </p:grpSpPr>
        <p:sp>
          <p:nvSpPr>
            <p:cNvPr id="10" name="Rounded Rectangle 9"/>
            <p:cNvSpPr/>
            <p:nvPr/>
          </p:nvSpPr>
          <p:spPr>
            <a:xfrm>
              <a:off x="4657515" y="3329255"/>
              <a:ext cx="1066800" cy="3048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5776" y="3343153"/>
              <a:ext cx="1010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X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32481" y="4205288"/>
            <a:ext cx="1066800" cy="304800"/>
            <a:chOff x="2699464" y="4192017"/>
            <a:chExt cx="1066800" cy="304800"/>
          </a:xfrm>
        </p:grpSpPr>
        <p:sp>
          <p:nvSpPr>
            <p:cNvPr id="11" name="Rounded Rectangle 10"/>
            <p:cNvSpPr/>
            <p:nvPr/>
          </p:nvSpPr>
          <p:spPr>
            <a:xfrm>
              <a:off x="2699464" y="4192017"/>
              <a:ext cx="1066800" cy="3048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7725" y="4219818"/>
              <a:ext cx="1010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Y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52809" y="4160927"/>
            <a:ext cx="1066800" cy="304800"/>
            <a:chOff x="4033994" y="4150644"/>
            <a:chExt cx="1066800" cy="304800"/>
          </a:xfrm>
        </p:grpSpPr>
        <p:sp>
          <p:nvSpPr>
            <p:cNvPr id="12" name="Rounded Rectangle 11"/>
            <p:cNvSpPr/>
            <p:nvPr/>
          </p:nvSpPr>
          <p:spPr>
            <a:xfrm>
              <a:off x="4033994" y="4150644"/>
              <a:ext cx="1066800" cy="3048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74250" y="4155139"/>
              <a:ext cx="1010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Z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>
            <a:off x="4076703" y="1634045"/>
            <a:ext cx="0" cy="28346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48789" y="3948300"/>
            <a:ext cx="166568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OOP </a:t>
            </a:r>
            <a:r>
              <a:rPr lang="en-US" sz="2600" dirty="0" smtClean="0"/>
              <a:t>Implementation</a:t>
            </a:r>
            <a:r>
              <a:rPr lang="en-US" sz="2600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386" y="736958"/>
            <a:ext cx="7379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Practicing Object Oriented Programming merely doesn’t solve all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OOP programmer will take Master Management Control unit as one object and subsequent individual entities as different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sensors and actuators as further different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our design revolves around designing communication channels among these and make them interact to achieve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90917"/>
            <a:ext cx="3876675" cy="25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50" y="2281676"/>
            <a:ext cx="1114092" cy="2861824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Something is Missing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386" y="736958"/>
            <a:ext cx="737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looks good that we have achieved a perfect OOP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35093" y="865148"/>
            <a:ext cx="1981200" cy="1230657"/>
            <a:chOff x="2133600" y="1047750"/>
            <a:chExt cx="1981200" cy="1230657"/>
          </a:xfrm>
        </p:grpSpPr>
        <p:sp>
          <p:nvSpPr>
            <p:cNvPr id="6" name="Cloud Callout 5"/>
            <p:cNvSpPr/>
            <p:nvPr/>
          </p:nvSpPr>
          <p:spPr>
            <a:xfrm>
              <a:off x="2133600" y="1047750"/>
              <a:ext cx="1981200" cy="1230657"/>
            </a:xfrm>
            <a:prstGeom prst="cloudCallout">
              <a:avLst>
                <a:gd name="adj1" fmla="val -43403"/>
                <a:gd name="adj2" fmla="val 5936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05050" y="1232613"/>
              <a:ext cx="16383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if I would like to increase my factory or application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capacity?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83917" y="1577466"/>
            <a:ext cx="1981200" cy="1230657"/>
            <a:chOff x="2133600" y="1047750"/>
            <a:chExt cx="1981200" cy="1230657"/>
          </a:xfrm>
        </p:grpSpPr>
        <p:sp>
          <p:nvSpPr>
            <p:cNvPr id="15" name="Cloud Callout 14"/>
            <p:cNvSpPr/>
            <p:nvPr/>
          </p:nvSpPr>
          <p:spPr>
            <a:xfrm>
              <a:off x="2133600" y="1047750"/>
              <a:ext cx="1981200" cy="1230657"/>
            </a:xfrm>
            <a:prstGeom prst="cloudCallout">
              <a:avLst>
                <a:gd name="adj1" fmla="val 52962"/>
                <a:gd name="adj2" fmla="val 3486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05050" y="1232613"/>
              <a:ext cx="18097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if I need to modify the making process in line with new research results?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5692" y="1955547"/>
            <a:ext cx="2429131" cy="1378203"/>
            <a:chOff x="2133599" y="1047750"/>
            <a:chExt cx="2429131" cy="1378203"/>
          </a:xfrm>
        </p:grpSpPr>
        <p:sp>
          <p:nvSpPr>
            <p:cNvPr id="18" name="Cloud Callout 17"/>
            <p:cNvSpPr/>
            <p:nvPr/>
          </p:nvSpPr>
          <p:spPr>
            <a:xfrm>
              <a:off x="2133599" y="1047750"/>
              <a:ext cx="2429131" cy="1378203"/>
            </a:xfrm>
            <a:prstGeom prst="cloudCallout">
              <a:avLst>
                <a:gd name="adj1" fmla="val -71352"/>
                <a:gd name="adj2" fmla="val -843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07699" y="1229019"/>
              <a:ext cx="214665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if I would like to add new features involving same software elements ?( in the case of any software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application).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4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Build </a:t>
            </a:r>
            <a:r>
              <a:rPr lang="en-US" sz="2600" dirty="0" smtClean="0"/>
              <a:t>it </a:t>
            </a:r>
            <a:r>
              <a:rPr lang="en-US" sz="2600" dirty="0"/>
              <a:t>with Design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386" y="736958"/>
            <a:ext cx="6998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of this particular manufacturing entity without using design pattern may work at one time, but it would definitely pose scalability issues in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kind of designs will hinder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growth.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That’s where Design Patterns come into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picture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building an application its important that we keep the future requirements and changes in mind otherwise you will have to change the code that you had written earlier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 large application is never easy, so its very important that you design it correctly and then start coding the application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 provides efficient techniques to create a flexible application design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UML – Designs Made Easy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386" y="736958"/>
            <a:ext cx="837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is a modelling language widely used to visualize the object oriented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makes it easy to visualize the software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diagrams can be easily decoded and converted into most of the popular object oriented programing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3" y="1428750"/>
            <a:ext cx="5688354" cy="36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UML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386" y="736958"/>
            <a:ext cx="7074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was created and developed by Grady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Booch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Rational Software which was later acquired by IBM. While IBM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proprietary tool called Rational Rhapsody, we do have lot of other popular open source tools as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AgroUML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UMLet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StarUML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some of the free open source UML tools with a simple user interface. They enable to create fast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Apart from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that, there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plug-in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for Eclipse as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 known enterprise modelling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includes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Visual Studio.NET Enterprise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MagicDraw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Rational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Abstract Factory </a:t>
            </a:r>
            <a:r>
              <a:rPr lang="en-US" sz="2600" dirty="0" smtClean="0"/>
              <a:t>Illustration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742950"/>
            <a:ext cx="6948488" cy="42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71550"/>
            <a:ext cx="7848600" cy="3657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644519" y="2495114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2540" y="2884169"/>
            <a:ext cx="0" cy="10972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Observer Pattern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2684562"/>
            <a:ext cx="2133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1504" y="2733675"/>
            <a:ext cx="89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5708" y="2675036"/>
            <a:ext cx="2020492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0271" y="274974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3321" y="2741915"/>
            <a:ext cx="912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Observes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0472" y="3632596"/>
            <a:ext cx="62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3981449"/>
            <a:ext cx="455676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152691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246933" y="2492969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8528" y="1118432"/>
            <a:ext cx="59354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Observer:</a:t>
            </a:r>
          </a:p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someone watching you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6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Observer Pattern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2950"/>
            <a:ext cx="7388473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48649"/>
            <a:ext cx="330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you will be able to: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928" y="154425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23950"/>
            <a:ext cx="6466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Understand need of Design Patterns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uild flexible Design using Design Patterns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UML Diagrams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with AbstractFactory Pattern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Observer Pattern &amp; Mediator Pattern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386" y="736958"/>
            <a:ext cx="7303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not advisable to have multiple communication channels open between multiple control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entities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neither good for debugging nor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Mediator pattern comes as a boon in this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Mediator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6" y="1428750"/>
            <a:ext cx="6629400" cy="32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Conclusion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45386" y="736958"/>
            <a:ext cx="7684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 there are other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to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majority of the problems that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designers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encounter during their day to day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 compliments ones experience and helps them deliver wonderful and successful software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serve as common nomenclature or jargon that architects can easily communicate with others in software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 is no more an art. It’s a skill one can learn. 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3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9728" y="154425"/>
            <a:ext cx="5497672" cy="6140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Course Topics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748" y="8152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Design Patterns</a:t>
            </a:r>
            <a:r>
              <a:rPr lang="en-IN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Creational Design Patterns</a:t>
            </a:r>
            <a:r>
              <a:rPr lang="en-IN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 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Structural Design Patterns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Behavioral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Patterns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8748" y="632843"/>
            <a:ext cx="4191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Concurrency Design Patterns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</a:pP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 Patterns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/>
            <a:endParaRPr lang="en-IN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7 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Refactoring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and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Retrospection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0070C0"/>
              </a:buCl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/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>
                <a:solidFill>
                  <a:srgbClr val="262626"/>
                </a:solidFill>
                <a:latin typeface="+mj-lt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15361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3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5928" y="154425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Let’s Find a Pattern?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3400" y="971550"/>
            <a:ext cx="1786863" cy="35147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209800" y="906726"/>
            <a:ext cx="4023360" cy="365760"/>
            <a:chOff x="3276600" y="809517"/>
            <a:chExt cx="4959420" cy="429803"/>
          </a:xfrm>
        </p:grpSpPr>
        <p:sp>
          <p:nvSpPr>
            <p:cNvPr id="3" name="Octagon 2"/>
            <p:cNvSpPr/>
            <p:nvPr/>
          </p:nvSpPr>
          <p:spPr>
            <a:xfrm>
              <a:off x="3276600" y="858320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3839377" y="854467"/>
              <a:ext cx="457200" cy="36913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ctagon 8"/>
            <p:cNvSpPr/>
            <p:nvPr/>
          </p:nvSpPr>
          <p:spPr>
            <a:xfrm>
              <a:off x="4964931" y="842602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ctagon 9"/>
            <p:cNvSpPr/>
            <p:nvPr/>
          </p:nvSpPr>
          <p:spPr>
            <a:xfrm>
              <a:off x="4402154" y="842602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ctagon 10"/>
            <p:cNvSpPr/>
            <p:nvPr/>
          </p:nvSpPr>
          <p:spPr>
            <a:xfrm>
              <a:off x="5527708" y="833184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090486" y="809517"/>
              <a:ext cx="457200" cy="36913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ctagon 12"/>
            <p:cNvSpPr/>
            <p:nvPr/>
          </p:nvSpPr>
          <p:spPr>
            <a:xfrm>
              <a:off x="6653264" y="809517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ctagon 13"/>
            <p:cNvSpPr/>
            <p:nvPr/>
          </p:nvSpPr>
          <p:spPr>
            <a:xfrm>
              <a:off x="7216042" y="850828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ctagon 14"/>
            <p:cNvSpPr/>
            <p:nvPr/>
          </p:nvSpPr>
          <p:spPr>
            <a:xfrm>
              <a:off x="7778820" y="850828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09800" y="1701508"/>
            <a:ext cx="4059936" cy="365760"/>
            <a:chOff x="3283449" y="1483627"/>
            <a:chExt cx="5077064" cy="417641"/>
          </a:xfrm>
        </p:grpSpPr>
        <p:sp>
          <p:nvSpPr>
            <p:cNvPr id="7" name="Rectangle 6"/>
            <p:cNvSpPr/>
            <p:nvPr/>
          </p:nvSpPr>
          <p:spPr>
            <a:xfrm>
              <a:off x="3283449" y="1507090"/>
              <a:ext cx="36906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ctagon 15"/>
            <p:cNvSpPr/>
            <p:nvPr/>
          </p:nvSpPr>
          <p:spPr>
            <a:xfrm>
              <a:off x="4257859" y="1515145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70654" y="1515145"/>
              <a:ext cx="36906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ctagon 17"/>
            <p:cNvSpPr/>
            <p:nvPr/>
          </p:nvSpPr>
          <p:spPr>
            <a:xfrm>
              <a:off x="4833195" y="1520268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08531" y="1515145"/>
              <a:ext cx="36906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5895736" y="1483627"/>
              <a:ext cx="339692" cy="385762"/>
            </a:xfrm>
            <a:prstGeom prst="star5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53564" y="1506034"/>
              <a:ext cx="36906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ctagon 21"/>
            <p:cNvSpPr/>
            <p:nvPr/>
          </p:nvSpPr>
          <p:spPr>
            <a:xfrm>
              <a:off x="7327974" y="1514089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40769" y="1514089"/>
              <a:ext cx="36906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ctagon 25"/>
            <p:cNvSpPr/>
            <p:nvPr/>
          </p:nvSpPr>
          <p:spPr>
            <a:xfrm>
              <a:off x="7903313" y="1514089"/>
              <a:ext cx="457200" cy="381000"/>
            </a:xfrm>
            <a:prstGeom prst="oc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6416040" y="1220858"/>
            <a:ext cx="7315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41654" y="2035514"/>
            <a:ext cx="7315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213485" y="2436410"/>
            <a:ext cx="3017520" cy="365760"/>
            <a:chOff x="5119011" y="3575126"/>
            <a:chExt cx="3267401" cy="389401"/>
          </a:xfrm>
        </p:grpSpPr>
        <p:sp>
          <p:nvSpPr>
            <p:cNvPr id="34" name="5-Point Star 33"/>
            <p:cNvSpPr/>
            <p:nvPr/>
          </p:nvSpPr>
          <p:spPr>
            <a:xfrm>
              <a:off x="5119011" y="3578765"/>
              <a:ext cx="339692" cy="385762"/>
            </a:xfrm>
            <a:prstGeom prst="star5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52367" y="3583527"/>
              <a:ext cx="36906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6035890" y="3602831"/>
              <a:ext cx="441110" cy="361696"/>
            </a:xfrm>
            <a:prstGeom prst="parallelogram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6583145" y="3578765"/>
              <a:ext cx="339692" cy="385762"/>
            </a:xfrm>
            <a:prstGeom prst="star5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501" y="3583527"/>
              <a:ext cx="36906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/>
            <p:cNvSpPr/>
            <p:nvPr/>
          </p:nvSpPr>
          <p:spPr>
            <a:xfrm>
              <a:off x="7500024" y="3602831"/>
              <a:ext cx="441110" cy="361696"/>
            </a:xfrm>
            <a:prstGeom prst="parallelogram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8046720" y="3575126"/>
              <a:ext cx="339692" cy="385762"/>
            </a:xfrm>
            <a:prstGeom prst="star5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240291" y="2798752"/>
            <a:ext cx="7315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22025" y="3141853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1 , 3, 5, </a:t>
            </a:r>
            <a:r>
              <a:rPr lang="en-US" sz="2400" dirty="0" smtClean="0">
                <a:solidFill>
                  <a:srgbClr val="0070C0"/>
                </a:solidFill>
              </a:rPr>
              <a:t>__</a:t>
            </a:r>
            <a:r>
              <a:rPr lang="en-US" sz="2400" dirty="0" smtClean="0"/>
              <a:t> , 9…..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122024" y="3814064"/>
            <a:ext cx="160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, D, H, </a:t>
            </a:r>
            <a:r>
              <a:rPr lang="en-US" sz="2400" dirty="0" smtClean="0">
                <a:solidFill>
                  <a:srgbClr val="0070C0"/>
                </a:solidFill>
              </a:rPr>
              <a:t>__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We Found a Pattern !!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3400" y="971550"/>
            <a:ext cx="1786863" cy="351472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133600" y="880516"/>
            <a:ext cx="3181564" cy="698389"/>
            <a:chOff x="4900194" y="454290"/>
            <a:chExt cx="3951499" cy="1115922"/>
          </a:xfrm>
        </p:grpSpPr>
        <p:sp>
          <p:nvSpPr>
            <p:cNvPr id="44" name="TextBox 43"/>
            <p:cNvSpPr txBox="1"/>
            <p:nvPr/>
          </p:nvSpPr>
          <p:spPr>
            <a:xfrm>
              <a:off x="4976393" y="537471"/>
              <a:ext cx="3780660" cy="103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Patterns are easy to recognize and they     are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everywhere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and the beautiful thing is that we come across them every day.</a:t>
              </a:r>
              <a:endParaRPr lang="en-IN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ounded Rectangular Callout 44"/>
            <p:cNvSpPr/>
            <p:nvPr/>
          </p:nvSpPr>
          <p:spPr>
            <a:xfrm>
              <a:off x="4900194" y="454290"/>
              <a:ext cx="3951499" cy="1115922"/>
            </a:xfrm>
            <a:prstGeom prst="wedgeRoundRectCallout">
              <a:avLst>
                <a:gd name="adj1" fmla="val -58099"/>
                <a:gd name="adj2" fmla="val 49572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00800" y="2906885"/>
            <a:ext cx="2264235" cy="1579390"/>
            <a:chOff x="6574962" y="1320604"/>
            <a:chExt cx="2264235" cy="1579390"/>
          </a:xfrm>
        </p:grpSpPr>
        <p:grpSp>
          <p:nvGrpSpPr>
            <p:cNvPr id="50" name="Group 49"/>
            <p:cNvGrpSpPr/>
            <p:nvPr/>
          </p:nvGrpSpPr>
          <p:grpSpPr>
            <a:xfrm>
              <a:off x="6574962" y="1564323"/>
              <a:ext cx="2264235" cy="1335671"/>
              <a:chOff x="5369001" y="999434"/>
              <a:chExt cx="1934359" cy="2914976"/>
            </a:xfrm>
          </p:grpSpPr>
          <p:sp>
            <p:nvSpPr>
              <p:cNvPr id="52" name="Folded Corner 51"/>
              <p:cNvSpPr/>
              <p:nvPr/>
            </p:nvSpPr>
            <p:spPr>
              <a:xfrm>
                <a:off x="5378987" y="999434"/>
                <a:ext cx="1924373" cy="2914976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69001" y="2061194"/>
                <a:ext cx="1934359" cy="100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Patterns are recurring solution to a standard problem</a:t>
                </a:r>
                <a:endParaRPr lang="en-IN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1320604"/>
              <a:ext cx="639194" cy="639194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136" y="1822624"/>
            <a:ext cx="4467754" cy="26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Software Development Programming Problems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67459"/>
            <a:ext cx="2057400" cy="3715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742950"/>
            <a:ext cx="2590799" cy="39879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17331" y="880516"/>
            <a:ext cx="2683269" cy="698389"/>
            <a:chOff x="2117331" y="880516"/>
            <a:chExt cx="2683269" cy="698389"/>
          </a:xfrm>
        </p:grpSpPr>
        <p:sp>
          <p:nvSpPr>
            <p:cNvPr id="5" name="TextBox 4"/>
            <p:cNvSpPr txBox="1"/>
            <p:nvPr/>
          </p:nvSpPr>
          <p:spPr>
            <a:xfrm>
              <a:off x="2117331" y="906544"/>
              <a:ext cx="2671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What about software Development Programming Problems? Do we have a patterns for these also? </a:t>
              </a:r>
              <a:endParaRPr lang="en-IN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2133599" y="880516"/>
              <a:ext cx="2667001" cy="698389"/>
            </a:xfrm>
            <a:prstGeom prst="wedgeRoundRectCallout">
              <a:avLst>
                <a:gd name="adj1" fmla="val -59897"/>
                <a:gd name="adj2" fmla="val 5839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36414" y="899906"/>
            <a:ext cx="2695255" cy="1041691"/>
            <a:chOff x="2105345" y="880516"/>
            <a:chExt cx="2695255" cy="1041691"/>
          </a:xfrm>
        </p:grpSpPr>
        <p:sp>
          <p:nvSpPr>
            <p:cNvPr id="9" name="TextBox 8"/>
            <p:cNvSpPr txBox="1"/>
            <p:nvPr/>
          </p:nvSpPr>
          <p:spPr>
            <a:xfrm>
              <a:off x="2105345" y="906544"/>
              <a:ext cx="26190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Yes. Design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Patterns are recipes against common programming problems, so you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don’t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have to reinvent the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wheel again.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endParaRPr lang="en-IN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2133599" y="880516"/>
              <a:ext cx="2667001" cy="833644"/>
            </a:xfrm>
            <a:prstGeom prst="wedgeRoundRectCallout">
              <a:avLst>
                <a:gd name="adj1" fmla="val -59897"/>
                <a:gd name="adj2" fmla="val 5839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86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astgate.com/Tinderbox/elements/maps/Gamm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49" y="1588184"/>
            <a:ext cx="2398712" cy="25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4622"/>
          <a:stretch/>
        </p:blipFill>
        <p:spPr>
          <a:xfrm>
            <a:off x="420243" y="1504950"/>
            <a:ext cx="3923157" cy="273367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Software Design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386" y="736958"/>
            <a:ext cx="768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 patterns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and interacting objects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solve a general and repeatable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specific context with proven solution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6248400" y="3119996"/>
            <a:ext cx="2754009" cy="1585353"/>
          </a:xfrm>
          <a:prstGeom prst="cloudCallout">
            <a:avLst>
              <a:gd name="adj1" fmla="val -75250"/>
              <a:gd name="adj2" fmla="val -895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8701" y="3358674"/>
            <a:ext cx="228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</a:t>
            </a:r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popular book written on Software Design Patterns by  Erich Gamma, Richard Helm, Ralph Johnson and John </a:t>
            </a:r>
            <a:r>
              <a:rPr lang="en-US" altLang="en-US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Vlissides</a:t>
            </a:r>
            <a:r>
              <a:rPr lang="en-US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 as Gang Of Four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Importance of Design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386" y="736958"/>
            <a:ext cx="7684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visualize the prevalence of D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atterns,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most of the current software applications are being developed using OOP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most of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atterns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proved around OOP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most of the programmers think that both 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nothing to do with Object Oriented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tried and proven solution to commonly occurring programming problem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Use Case </a:t>
            </a:r>
            <a:endParaRPr lang="en-US" sz="2600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742950"/>
            <a:ext cx="1828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0401" y="794950"/>
            <a:ext cx="148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8" y="1276350"/>
            <a:ext cx="799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an example of distributed system like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Cement Factory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Pickle Factory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Cheese Factory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a raw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has to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through different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process the material is processed under automated machines which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 of temperature,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flow-speed, ingredients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mixture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captured using sensors and passed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machines operate 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coordination,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temperature of the mixture is less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required then, Master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system will automatically send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temperature command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how can we build such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system ?</a:t>
            </a:r>
          </a:p>
        </p:txBody>
      </p:sp>
    </p:spTree>
    <p:extLst>
      <p:ext uri="{BB962C8B-B14F-4D97-AF65-F5344CB8AC3E}">
        <p14:creationId xmlns:p14="http://schemas.microsoft.com/office/powerpoint/2010/main" val="204117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Use Case (Contd.)</a:t>
            </a:r>
            <a:endParaRPr lang="en-US" sz="2600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742950"/>
            <a:ext cx="1828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6749" y="794950"/>
            <a:ext cx="1122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8" y="1276350"/>
            <a:ext cx="7990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different entities monitoring the data generated by these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entity takes its own decision on data and informs others as well at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master management control room from where commands to different entities may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from entities should also report back to master management control room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Brain4ce_course_template.potx</Template>
  <TotalTime>0</TotalTime>
  <Words>955</Words>
  <Application>Microsoft Office PowerPoint</Application>
  <PresentationFormat>On-screen Show (16:9)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Castellar</vt:lpstr>
      <vt:lpstr>Symbol</vt:lpstr>
      <vt:lpstr>Tahoma</vt:lpstr>
      <vt:lpstr>Brain4ce_course_template</vt:lpstr>
      <vt:lpstr>Custom Design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2015-06-30T06:06:55Z</dcterms:modified>
</cp:coreProperties>
</file>