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89" r:id="rId2"/>
  </p:sldMasterIdLst>
  <p:notesMasterIdLst>
    <p:notesMasterId r:id="rId28"/>
  </p:notesMasterIdLst>
  <p:handoutMasterIdLst>
    <p:handoutMasterId r:id="rId29"/>
  </p:handoutMasterIdLst>
  <p:sldIdLst>
    <p:sldId id="278" r:id="rId3"/>
    <p:sldId id="370" r:id="rId4"/>
    <p:sldId id="371" r:id="rId5"/>
    <p:sldId id="372" r:id="rId6"/>
    <p:sldId id="390" r:id="rId7"/>
    <p:sldId id="374" r:id="rId8"/>
    <p:sldId id="392" r:id="rId9"/>
    <p:sldId id="376" r:id="rId10"/>
    <p:sldId id="393" r:id="rId11"/>
    <p:sldId id="394" r:id="rId12"/>
    <p:sldId id="395" r:id="rId13"/>
    <p:sldId id="396" r:id="rId14"/>
    <p:sldId id="381" r:id="rId15"/>
    <p:sldId id="397" r:id="rId16"/>
    <p:sldId id="398" r:id="rId17"/>
    <p:sldId id="384" r:id="rId18"/>
    <p:sldId id="399" r:id="rId19"/>
    <p:sldId id="400" r:id="rId20"/>
    <p:sldId id="401" r:id="rId21"/>
    <p:sldId id="402" r:id="rId22"/>
    <p:sldId id="403" r:id="rId23"/>
    <p:sldId id="343" r:id="rId24"/>
    <p:sldId id="337" r:id="rId25"/>
    <p:sldId id="296" r:id="rId26"/>
    <p:sldId id="294" r:id="rId2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F26B43"/>
          </p15:clr>
        </p15:guide>
        <p15:guide id="2" pos="317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3BC3"/>
    <a:srgbClr val="E2D7F3"/>
    <a:srgbClr val="FF6801"/>
    <a:srgbClr val="25C6FF"/>
    <a:srgbClr val="2F79FF"/>
    <a:srgbClr val="FFCEAC"/>
    <a:srgbClr val="A2E7FF"/>
    <a:srgbClr val="CCDEFF"/>
    <a:srgbClr val="E9EDF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474" y="96"/>
      </p:cViewPr>
      <p:guideLst>
        <p:guide orient="horz" pos="540"/>
        <p:guide pos="3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C3709-9628-431F-87BE-999083454C41}" type="datetimeFigureOut">
              <a:rPr lang="en-IN" smtClean="0"/>
              <a:t>09-06-2015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94267-94A6-4DA2-BBFA-2942C7E59A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157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10E-CA69-4419-8132-CB4BA6DBC7A0}" type="datetimeFigureOut">
              <a:rPr lang="en-IN" smtClean="0"/>
              <a:pPr/>
              <a:t>09-06-2015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33455-0439-48A9-8026-64001E22A1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52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E33455-0439-48A9-8026-64001E22A13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4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2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sz="1200" dirty="0" smtClean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8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eg"/><Relationship Id="rId7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ours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90335">
            <a:off x="3437857" y="310460"/>
            <a:ext cx="2254524" cy="21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rther Read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1" r="3827" b="9027"/>
          <a:stretch/>
        </p:blipFill>
        <p:spPr>
          <a:xfrm>
            <a:off x="4680992" y="1265981"/>
            <a:ext cx="3744416" cy="30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6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or the next clas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5" y="698983"/>
            <a:ext cx="5424375" cy="4068281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5" y="555627"/>
            <a:ext cx="6624736" cy="4161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1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7"/>
            <a:ext cx="3743325" cy="366875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200900" y="101586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1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" name="Picture 2" descr="copyright stamp - stock photo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076" y="729258"/>
            <a:ext cx="4226401" cy="441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courseware is copyright ©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2014. Any reproduction without expressed written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 from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strictly forbidden. PMI members, credential holders, and REP’s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who Engage in unauthorized duplication of the courseware will be held duly accountable by</a:t>
            </a:r>
          </a:p>
          <a:p>
            <a:pPr>
              <a:buNone/>
            </a:pP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PMI Ethics Committee.</a:t>
            </a:r>
            <a:endParaRPr lang="en-IN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2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mul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at’s within the LM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9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ow it works?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 userDrawn="1">
            <p:extLst/>
          </p:nvPr>
        </p:nvGraphicFramePr>
        <p:xfrm>
          <a:off x="456714" y="574982"/>
          <a:ext cx="6059016" cy="4457700"/>
        </p:xfrm>
        <a:graphic>
          <a:graphicData uri="http://schemas.openxmlformats.org/drawingml/2006/table">
            <a:tbl>
              <a:tblPr firstRow="1" bandRow="1"/>
              <a:tblGrid>
                <a:gridCol w="1066800"/>
                <a:gridCol w="4992216"/>
              </a:tblGrid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LIVE Online Class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Class Recording in LMS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24/7 Post Class Support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Module Wise Quiz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Project Work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IN" sz="2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17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355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532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709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5886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064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240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418" algn="l" defTabSz="914355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Verifiable Certificate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533400" y="742950"/>
            <a:ext cx="965632" cy="4114800"/>
            <a:chOff x="533400" y="895350"/>
            <a:chExt cx="965632" cy="4114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3400" y="1610550"/>
              <a:ext cx="853215" cy="504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762000" y="2296350"/>
              <a:ext cx="720000" cy="504000"/>
              <a:chOff x="5659045" y="1210738"/>
              <a:chExt cx="2153043" cy="136828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rgbClr val="4F81B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1654" y="1408592"/>
                <a:ext cx="1170434" cy="117043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rgbClr val="4F81BD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659045" y="1210738"/>
                <a:ext cx="1135108" cy="1196016"/>
              </a:xfrm>
              <a:prstGeom prst="rect">
                <a:avLst/>
              </a:prstGeom>
            </p:spPr>
          </p:pic>
        </p:grpSp>
        <p:pic>
          <p:nvPicPr>
            <p:cNvPr id="14" name="Picture 2" descr="http://www.thewellatlentrise.org/img/quiz.png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028950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3790950"/>
              <a:ext cx="612000" cy="56052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62000" y="4398150"/>
              <a:ext cx="737032" cy="6120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F81BD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838200" y="895350"/>
              <a:ext cx="504000" cy="509278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34925" y="4781550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3350"/>
            <a:ext cx="1714500" cy="42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defTabSz="914400"/>
            <a:endParaRPr sz="1800" dirty="0">
              <a:solidFill>
                <a:srgbClr val="262626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pic>
        <p:nvPicPr>
          <p:cNvPr id="6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 flipV="1">
            <a:off x="3449077" y="683124"/>
            <a:ext cx="2245846" cy="2092018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FFFFF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83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5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9144001" cy="51476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75" y="123478"/>
            <a:ext cx="1840832" cy="3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1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5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rgbClr val="4F81B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326" y="698984"/>
            <a:ext cx="5424375" cy="4068281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89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4"/>
          <p:cNvGrpSpPr>
            <a:grpSpLocks/>
          </p:cNvGrpSpPr>
          <p:nvPr userDrawn="1"/>
        </p:nvGrpSpPr>
        <p:grpSpPr bwMode="auto">
          <a:xfrm>
            <a:off x="722071" y="2258040"/>
            <a:ext cx="2601913" cy="2371712"/>
            <a:chOff x="684209" y="1762202"/>
            <a:chExt cx="2804581" cy="2175717"/>
          </a:xfrm>
        </p:grpSpPr>
        <p:sp>
          <p:nvSpPr>
            <p:cNvPr id="18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9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1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rve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33400" y="81915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Your feedback is important to us, be it a compliment, a suggestion or a complaint. It helps us to make the course better!</a:t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400" dirty="0" smtClean="0">
                <a:solidFill>
                  <a:srgbClr val="262626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Please spare few minutes to take the survey after the webinar.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84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-wor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2600528" y="923498"/>
            <a:ext cx="3743325" cy="3668757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9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rse Topic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0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 userDrawn="1"/>
        </p:nvSpPr>
        <p:spPr>
          <a:xfrm>
            <a:off x="517134" y="771550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Pentaho BI Suite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Designer - Basic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Report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Designer - Advanced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Introduction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Transformation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Data Integration - Job and More</a:t>
            </a: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 userDrawn="1"/>
        </p:nvSpPr>
        <p:spPr>
          <a:xfrm>
            <a:off x="4580404" y="771550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Pentaho BA Server and User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ssignmen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86" y="555627"/>
            <a:ext cx="6624736" cy="416100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95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7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66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3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4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2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5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3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32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32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1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66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66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2" descr="E:\Pradeepa N_2014\Gra_Stocke\Annie\Annie_2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9546" y="980851"/>
            <a:ext cx="1779354" cy="381105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3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bjectiv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9100" y="1128714"/>
            <a:ext cx="4457700" cy="3638550"/>
          </a:xfrm>
          <a:prstGeom prst="rect">
            <a:avLst/>
          </a:prstGeom>
        </p:spPr>
      </p:pic>
      <p:sp>
        <p:nvSpPr>
          <p:cNvPr id="7" name="TextBox 10"/>
          <p:cNvSpPr txBox="1"/>
          <p:nvPr userDrawn="1"/>
        </p:nvSpPr>
        <p:spPr>
          <a:xfrm>
            <a:off x="34925" y="4795838"/>
            <a:ext cx="1441450" cy="276225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914400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914400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959026" y="4764109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</a:p>
        </p:txBody>
      </p:sp>
    </p:spTree>
    <p:extLst>
      <p:ext uri="{BB962C8B-B14F-4D97-AF65-F5344CB8AC3E}">
        <p14:creationId xmlns:p14="http://schemas.microsoft.com/office/powerpoint/2010/main" val="21241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b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122036" y="2574648"/>
            <a:ext cx="9322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0070C0"/>
                </a:solidFill>
                <a:latin typeface="+mj-lt"/>
                <a:ea typeface="Tahoma" pitchFamily="34" charset="0"/>
                <a:cs typeface="Tahoma" pitchFamily="34" charset="0"/>
              </a:rPr>
              <a:t>LAB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Q n A Templat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56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nie's intro only in module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5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 userDrawn="1"/>
        </p:nvSpPr>
        <p:spPr>
          <a:xfrm>
            <a:off x="34925" y="4795842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49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49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4"/>
          <p:cNvGrpSpPr>
            <a:grpSpLocks/>
          </p:cNvGrpSpPr>
          <p:nvPr userDrawn="1"/>
        </p:nvGrpSpPr>
        <p:grpSpPr bwMode="auto">
          <a:xfrm>
            <a:off x="722072" y="2258041"/>
            <a:ext cx="2601913" cy="2371712"/>
            <a:chOff x="684209" y="1762202"/>
            <a:chExt cx="2804581" cy="2175717"/>
          </a:xfrm>
        </p:grpSpPr>
        <p:sp>
          <p:nvSpPr>
            <p:cNvPr id="11" name="object 4"/>
            <p:cNvSpPr>
              <a:spLocks/>
            </p:cNvSpPr>
            <p:nvPr/>
          </p:nvSpPr>
          <p:spPr bwMode="auto">
            <a:xfrm>
              <a:off x="684209" y="1849496"/>
              <a:ext cx="2804581" cy="1965606"/>
            </a:xfrm>
            <a:custGeom>
              <a:avLst/>
              <a:gdLst>
                <a:gd name="T0" fmla="*/ 1259027 w 2804581"/>
                <a:gd name="T1" fmla="*/ 5527 h 1965606"/>
                <a:gd name="T2" fmla="*/ 1051882 w 2804581"/>
                <a:gd name="T3" fmla="*/ 31015 h 1965606"/>
                <a:gd name="T4" fmla="*/ 856487 w 2804581"/>
                <a:gd name="T5" fmla="*/ 77538 h 1965606"/>
                <a:gd name="T6" fmla="*/ 675790 w 2804581"/>
                <a:gd name="T7" fmla="*/ 141719 h 1965606"/>
                <a:gd name="T8" fmla="*/ 509771 w 2804581"/>
                <a:gd name="T9" fmla="*/ 224785 h 1965606"/>
                <a:gd name="T10" fmla="*/ 364346 w 2804581"/>
                <a:gd name="T11" fmla="*/ 322284 h 1965606"/>
                <a:gd name="T12" fmla="*/ 239453 w 2804581"/>
                <a:gd name="T13" fmla="*/ 432988 h 1965606"/>
                <a:gd name="T14" fmla="*/ 138095 w 2804581"/>
                <a:gd name="T15" fmla="*/ 555899 h 1965606"/>
                <a:gd name="T16" fmla="*/ 63172 w 2804581"/>
                <a:gd name="T17" fmla="*/ 689895 h 1965606"/>
                <a:gd name="T18" fmla="*/ 16159 w 2804581"/>
                <a:gd name="T19" fmla="*/ 832751 h 1965606"/>
                <a:gd name="T20" fmla="*/ 0 w 2804581"/>
                <a:gd name="T21" fmla="*/ 982239 h 1965606"/>
                <a:gd name="T22" fmla="*/ 16159 w 2804581"/>
                <a:gd name="T23" fmla="*/ 1131743 h 1965606"/>
                <a:gd name="T24" fmla="*/ 63172 w 2804581"/>
                <a:gd name="T25" fmla="*/ 1274599 h 1965606"/>
                <a:gd name="T26" fmla="*/ 138095 w 2804581"/>
                <a:gd name="T27" fmla="*/ 1408595 h 1965606"/>
                <a:gd name="T28" fmla="*/ 239453 w 2804581"/>
                <a:gd name="T29" fmla="*/ 1532611 h 1965606"/>
                <a:gd name="T30" fmla="*/ 364346 w 2804581"/>
                <a:gd name="T31" fmla="*/ 1643361 h 1965606"/>
                <a:gd name="T32" fmla="*/ 509771 w 2804581"/>
                <a:gd name="T33" fmla="*/ 1740799 h 1965606"/>
                <a:gd name="T34" fmla="*/ 675790 w 2804581"/>
                <a:gd name="T35" fmla="*/ 1823865 h 1965606"/>
                <a:gd name="T36" fmla="*/ 856487 w 2804581"/>
                <a:gd name="T37" fmla="*/ 1888092 h 1965606"/>
                <a:gd name="T38" fmla="*/ 1051882 w 2804581"/>
                <a:gd name="T39" fmla="*/ 1934600 h 1965606"/>
                <a:gd name="T40" fmla="*/ 1259027 w 2804581"/>
                <a:gd name="T41" fmla="*/ 1960069 h 1965606"/>
                <a:gd name="T42" fmla="*/ 1474975 w 2804581"/>
                <a:gd name="T43" fmla="*/ 1964499 h 1965606"/>
                <a:gd name="T44" fmla="*/ 1685068 w 2804581"/>
                <a:gd name="T45" fmla="*/ 1945673 h 1965606"/>
                <a:gd name="T46" fmla="*/ 1884864 w 2804581"/>
                <a:gd name="T47" fmla="*/ 1905811 h 1965606"/>
                <a:gd name="T48" fmla="*/ 2071518 w 2804581"/>
                <a:gd name="T49" fmla="*/ 1847112 h 1965606"/>
                <a:gd name="T50" fmla="*/ 2294651 w 2804581"/>
                <a:gd name="T51" fmla="*/ 1740799 h 1965606"/>
                <a:gd name="T52" fmla="*/ 2440199 w 2804581"/>
                <a:gd name="T53" fmla="*/ 1643361 h 1965606"/>
                <a:gd name="T54" fmla="*/ 2565072 w 2804581"/>
                <a:gd name="T55" fmla="*/ 1532611 h 1965606"/>
                <a:gd name="T56" fmla="*/ 2666403 w 2804581"/>
                <a:gd name="T57" fmla="*/ 1408595 h 1965606"/>
                <a:gd name="T58" fmla="*/ 2741326 w 2804581"/>
                <a:gd name="T59" fmla="*/ 1274599 h 1965606"/>
                <a:gd name="T60" fmla="*/ 2788409 w 2804581"/>
                <a:gd name="T61" fmla="*/ 1131743 h 1965606"/>
                <a:gd name="T62" fmla="*/ 2804581 w 2804581"/>
                <a:gd name="T63" fmla="*/ 982239 h 1965606"/>
                <a:gd name="T64" fmla="*/ 2788409 w 2804581"/>
                <a:gd name="T65" fmla="*/ 832751 h 1965606"/>
                <a:gd name="T66" fmla="*/ 2741326 w 2804581"/>
                <a:gd name="T67" fmla="*/ 689895 h 1965606"/>
                <a:gd name="T68" fmla="*/ 2666403 w 2804581"/>
                <a:gd name="T69" fmla="*/ 555899 h 1965606"/>
                <a:gd name="T70" fmla="*/ 2565072 w 2804581"/>
                <a:gd name="T71" fmla="*/ 432988 h 1965606"/>
                <a:gd name="T72" fmla="*/ 2440199 w 2804581"/>
                <a:gd name="T73" fmla="*/ 322285 h 1965606"/>
                <a:gd name="T74" fmla="*/ 2294651 w 2804581"/>
                <a:gd name="T75" fmla="*/ 224785 h 1965606"/>
                <a:gd name="T76" fmla="*/ 2130269 w 2804581"/>
                <a:gd name="T77" fmla="*/ 141719 h 1965606"/>
                <a:gd name="T78" fmla="*/ 1948037 w 2804581"/>
                <a:gd name="T79" fmla="*/ 77538 h 1965606"/>
                <a:gd name="T80" fmla="*/ 1752642 w 2804581"/>
                <a:gd name="T81" fmla="*/ 31015 h 1965606"/>
                <a:gd name="T82" fmla="*/ 1546971 w 2804581"/>
                <a:gd name="T83" fmla="*/ 5527 h 1965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4581" h="1965606">
                  <a:moveTo>
                    <a:pt x="1402999" y="0"/>
                  </a:moveTo>
                  <a:lnTo>
                    <a:pt x="1331003" y="1074"/>
                  </a:lnTo>
                  <a:lnTo>
                    <a:pt x="1259027" y="5527"/>
                  </a:lnTo>
                  <a:lnTo>
                    <a:pt x="1188505" y="11055"/>
                  </a:lnTo>
                  <a:lnTo>
                    <a:pt x="1119457" y="19960"/>
                  </a:lnTo>
                  <a:lnTo>
                    <a:pt x="1051882" y="31015"/>
                  </a:lnTo>
                  <a:lnTo>
                    <a:pt x="985761" y="44220"/>
                  </a:lnTo>
                  <a:lnTo>
                    <a:pt x="919660" y="59727"/>
                  </a:lnTo>
                  <a:lnTo>
                    <a:pt x="856487" y="77538"/>
                  </a:lnTo>
                  <a:lnTo>
                    <a:pt x="794788" y="96270"/>
                  </a:lnTo>
                  <a:lnTo>
                    <a:pt x="734542" y="118534"/>
                  </a:lnTo>
                  <a:lnTo>
                    <a:pt x="675790" y="141719"/>
                  </a:lnTo>
                  <a:lnTo>
                    <a:pt x="618492" y="167207"/>
                  </a:lnTo>
                  <a:lnTo>
                    <a:pt x="562668" y="194844"/>
                  </a:lnTo>
                  <a:lnTo>
                    <a:pt x="509771" y="224785"/>
                  </a:lnTo>
                  <a:lnTo>
                    <a:pt x="459822" y="254726"/>
                  </a:lnTo>
                  <a:lnTo>
                    <a:pt x="411347" y="287891"/>
                  </a:lnTo>
                  <a:lnTo>
                    <a:pt x="364346" y="322284"/>
                  </a:lnTo>
                  <a:lnTo>
                    <a:pt x="320272" y="357753"/>
                  </a:lnTo>
                  <a:lnTo>
                    <a:pt x="279126" y="394296"/>
                  </a:lnTo>
                  <a:lnTo>
                    <a:pt x="239453" y="432988"/>
                  </a:lnTo>
                  <a:lnTo>
                    <a:pt x="202736" y="472909"/>
                  </a:lnTo>
                  <a:lnTo>
                    <a:pt x="168947" y="513751"/>
                  </a:lnTo>
                  <a:lnTo>
                    <a:pt x="138095" y="555899"/>
                  </a:lnTo>
                  <a:lnTo>
                    <a:pt x="110183" y="600196"/>
                  </a:lnTo>
                  <a:lnTo>
                    <a:pt x="85207" y="644493"/>
                  </a:lnTo>
                  <a:lnTo>
                    <a:pt x="63172" y="689895"/>
                  </a:lnTo>
                  <a:lnTo>
                    <a:pt x="44072" y="736403"/>
                  </a:lnTo>
                  <a:lnTo>
                    <a:pt x="27913" y="784016"/>
                  </a:lnTo>
                  <a:lnTo>
                    <a:pt x="16159" y="832751"/>
                  </a:lnTo>
                  <a:lnTo>
                    <a:pt x="7345" y="881470"/>
                  </a:lnTo>
                  <a:lnTo>
                    <a:pt x="1469" y="931309"/>
                  </a:lnTo>
                  <a:lnTo>
                    <a:pt x="0" y="982239"/>
                  </a:lnTo>
                  <a:lnTo>
                    <a:pt x="1469" y="1033185"/>
                  </a:lnTo>
                  <a:lnTo>
                    <a:pt x="7345" y="1083024"/>
                  </a:lnTo>
                  <a:lnTo>
                    <a:pt x="16159" y="1131743"/>
                  </a:lnTo>
                  <a:lnTo>
                    <a:pt x="27913" y="1180462"/>
                  </a:lnTo>
                  <a:lnTo>
                    <a:pt x="44072" y="1228091"/>
                  </a:lnTo>
                  <a:lnTo>
                    <a:pt x="63172" y="1274599"/>
                  </a:lnTo>
                  <a:lnTo>
                    <a:pt x="85207" y="1321107"/>
                  </a:lnTo>
                  <a:lnTo>
                    <a:pt x="110183" y="1365404"/>
                  </a:lnTo>
                  <a:lnTo>
                    <a:pt x="138095" y="1408595"/>
                  </a:lnTo>
                  <a:lnTo>
                    <a:pt x="168947" y="1451771"/>
                  </a:lnTo>
                  <a:lnTo>
                    <a:pt x="202736" y="1492752"/>
                  </a:lnTo>
                  <a:lnTo>
                    <a:pt x="239453" y="1532611"/>
                  </a:lnTo>
                  <a:lnTo>
                    <a:pt x="279126" y="1571381"/>
                  </a:lnTo>
                  <a:lnTo>
                    <a:pt x="320272" y="1607924"/>
                  </a:lnTo>
                  <a:lnTo>
                    <a:pt x="364346" y="1643361"/>
                  </a:lnTo>
                  <a:lnTo>
                    <a:pt x="411347" y="1677678"/>
                  </a:lnTo>
                  <a:lnTo>
                    <a:pt x="459822" y="1710904"/>
                  </a:lnTo>
                  <a:lnTo>
                    <a:pt x="509771" y="1740799"/>
                  </a:lnTo>
                  <a:lnTo>
                    <a:pt x="562668" y="1770709"/>
                  </a:lnTo>
                  <a:lnTo>
                    <a:pt x="618492" y="1797287"/>
                  </a:lnTo>
                  <a:lnTo>
                    <a:pt x="675790" y="1823865"/>
                  </a:lnTo>
                  <a:lnTo>
                    <a:pt x="734542" y="1847112"/>
                  </a:lnTo>
                  <a:lnTo>
                    <a:pt x="794788" y="1869268"/>
                  </a:lnTo>
                  <a:lnTo>
                    <a:pt x="856487" y="1888092"/>
                  </a:lnTo>
                  <a:lnTo>
                    <a:pt x="919660" y="1905811"/>
                  </a:lnTo>
                  <a:lnTo>
                    <a:pt x="985761" y="1921311"/>
                  </a:lnTo>
                  <a:lnTo>
                    <a:pt x="1051882" y="1934600"/>
                  </a:lnTo>
                  <a:lnTo>
                    <a:pt x="1119457" y="1945673"/>
                  </a:lnTo>
                  <a:lnTo>
                    <a:pt x="1188505" y="1954533"/>
                  </a:lnTo>
                  <a:lnTo>
                    <a:pt x="1259027" y="1960069"/>
                  </a:lnTo>
                  <a:lnTo>
                    <a:pt x="1331003" y="1964499"/>
                  </a:lnTo>
                  <a:lnTo>
                    <a:pt x="1402999" y="1965606"/>
                  </a:lnTo>
                  <a:lnTo>
                    <a:pt x="1474975" y="1964499"/>
                  </a:lnTo>
                  <a:lnTo>
                    <a:pt x="1546971" y="1960069"/>
                  </a:lnTo>
                  <a:lnTo>
                    <a:pt x="1616020" y="1954533"/>
                  </a:lnTo>
                  <a:lnTo>
                    <a:pt x="1685068" y="1945673"/>
                  </a:lnTo>
                  <a:lnTo>
                    <a:pt x="1752642" y="1934600"/>
                  </a:lnTo>
                  <a:lnTo>
                    <a:pt x="1820217" y="1921311"/>
                  </a:lnTo>
                  <a:lnTo>
                    <a:pt x="1884864" y="1905811"/>
                  </a:lnTo>
                  <a:lnTo>
                    <a:pt x="1948037" y="1888092"/>
                  </a:lnTo>
                  <a:lnTo>
                    <a:pt x="2011190" y="1869268"/>
                  </a:lnTo>
                  <a:lnTo>
                    <a:pt x="2071518" y="1847112"/>
                  </a:lnTo>
                  <a:lnTo>
                    <a:pt x="2130269" y="1823865"/>
                  </a:lnTo>
                  <a:lnTo>
                    <a:pt x="2241836" y="1770709"/>
                  </a:lnTo>
                  <a:lnTo>
                    <a:pt x="2294651" y="1740799"/>
                  </a:lnTo>
                  <a:lnTo>
                    <a:pt x="2344600" y="1710904"/>
                  </a:lnTo>
                  <a:lnTo>
                    <a:pt x="2394549" y="1677678"/>
                  </a:lnTo>
                  <a:lnTo>
                    <a:pt x="2440199" y="1643361"/>
                  </a:lnTo>
                  <a:lnTo>
                    <a:pt x="2484212" y="1607924"/>
                  </a:lnTo>
                  <a:lnTo>
                    <a:pt x="2526791" y="1571381"/>
                  </a:lnTo>
                  <a:lnTo>
                    <a:pt x="2565072" y="1532611"/>
                  </a:lnTo>
                  <a:lnTo>
                    <a:pt x="2601715" y="1492752"/>
                  </a:lnTo>
                  <a:lnTo>
                    <a:pt x="2635492" y="1451771"/>
                  </a:lnTo>
                  <a:lnTo>
                    <a:pt x="2666403" y="1408595"/>
                  </a:lnTo>
                  <a:lnTo>
                    <a:pt x="2694243" y="1365404"/>
                  </a:lnTo>
                  <a:lnTo>
                    <a:pt x="2719218" y="1321107"/>
                  </a:lnTo>
                  <a:lnTo>
                    <a:pt x="2741326" y="1274599"/>
                  </a:lnTo>
                  <a:lnTo>
                    <a:pt x="2760364" y="1228091"/>
                  </a:lnTo>
                  <a:lnTo>
                    <a:pt x="2776536" y="1180462"/>
                  </a:lnTo>
                  <a:lnTo>
                    <a:pt x="2788409" y="1131743"/>
                  </a:lnTo>
                  <a:lnTo>
                    <a:pt x="2797212" y="1083024"/>
                  </a:lnTo>
                  <a:lnTo>
                    <a:pt x="2802944" y="1033185"/>
                  </a:lnTo>
                  <a:lnTo>
                    <a:pt x="2804581" y="982239"/>
                  </a:lnTo>
                  <a:lnTo>
                    <a:pt x="2802944" y="931309"/>
                  </a:lnTo>
                  <a:lnTo>
                    <a:pt x="2797212" y="881470"/>
                  </a:lnTo>
                  <a:lnTo>
                    <a:pt x="2788409" y="832751"/>
                  </a:lnTo>
                  <a:lnTo>
                    <a:pt x="2776536" y="784016"/>
                  </a:lnTo>
                  <a:lnTo>
                    <a:pt x="2760364" y="736403"/>
                  </a:lnTo>
                  <a:lnTo>
                    <a:pt x="2741326" y="689895"/>
                  </a:lnTo>
                  <a:lnTo>
                    <a:pt x="2719218" y="644493"/>
                  </a:lnTo>
                  <a:lnTo>
                    <a:pt x="2694243" y="600196"/>
                  </a:lnTo>
                  <a:lnTo>
                    <a:pt x="2666403" y="555899"/>
                  </a:lnTo>
                  <a:lnTo>
                    <a:pt x="2635492" y="513752"/>
                  </a:lnTo>
                  <a:lnTo>
                    <a:pt x="2601715" y="472909"/>
                  </a:lnTo>
                  <a:lnTo>
                    <a:pt x="2565072" y="432988"/>
                  </a:lnTo>
                  <a:lnTo>
                    <a:pt x="2526791" y="394296"/>
                  </a:lnTo>
                  <a:lnTo>
                    <a:pt x="2484212" y="357753"/>
                  </a:lnTo>
                  <a:lnTo>
                    <a:pt x="2440199" y="322285"/>
                  </a:lnTo>
                  <a:lnTo>
                    <a:pt x="2394549" y="287891"/>
                  </a:lnTo>
                  <a:lnTo>
                    <a:pt x="2344600" y="254726"/>
                  </a:lnTo>
                  <a:lnTo>
                    <a:pt x="2294651" y="224785"/>
                  </a:lnTo>
                  <a:lnTo>
                    <a:pt x="2241836" y="194845"/>
                  </a:lnTo>
                  <a:lnTo>
                    <a:pt x="2185950" y="167207"/>
                  </a:lnTo>
                  <a:lnTo>
                    <a:pt x="2130269" y="141719"/>
                  </a:lnTo>
                  <a:lnTo>
                    <a:pt x="2071518" y="118534"/>
                  </a:lnTo>
                  <a:lnTo>
                    <a:pt x="2011190" y="96270"/>
                  </a:lnTo>
                  <a:lnTo>
                    <a:pt x="1948037" y="77538"/>
                  </a:lnTo>
                  <a:lnTo>
                    <a:pt x="1884864" y="59727"/>
                  </a:lnTo>
                  <a:lnTo>
                    <a:pt x="1820217" y="44220"/>
                  </a:lnTo>
                  <a:lnTo>
                    <a:pt x="1752642" y="31015"/>
                  </a:lnTo>
                  <a:lnTo>
                    <a:pt x="1685068" y="19960"/>
                  </a:lnTo>
                  <a:lnTo>
                    <a:pt x="1616020" y="11055"/>
                  </a:lnTo>
                  <a:lnTo>
                    <a:pt x="1546971" y="5527"/>
                  </a:lnTo>
                  <a:lnTo>
                    <a:pt x="1474975" y="1074"/>
                  </a:lnTo>
                  <a:lnTo>
                    <a:pt x="1402999" y="0"/>
                  </a:lnTo>
                  <a:close/>
                </a:path>
              </a:pathLst>
            </a:custGeom>
            <a:solidFill>
              <a:srgbClr val="F7F8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defTabSz="685783"/>
              <a:endParaRPr lang="en-IN" sz="1800" dirty="0">
                <a:solidFill>
                  <a:srgbClr val="262626"/>
                </a:solidFill>
              </a:endParaRPr>
            </a:p>
          </p:txBody>
        </p:sp>
        <p:sp>
          <p:nvSpPr>
            <p:cNvPr id="13" name="object 5"/>
            <p:cNvSpPr>
              <a:spLocks noChangeArrowheads="1"/>
            </p:cNvSpPr>
            <p:nvPr/>
          </p:nvSpPr>
          <p:spPr bwMode="auto">
            <a:xfrm>
              <a:off x="943438" y="1762202"/>
              <a:ext cx="2033679" cy="2175717"/>
            </a:xfrm>
            <a:prstGeom prst="rect">
              <a:avLst/>
            </a:prstGeom>
            <a:blipFill dpi="0" rotWithShape="1">
              <a:blip r:embed="rId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defTabSz="685783"/>
              <a:endParaRPr lang="en-US" sz="1800" dirty="0">
                <a:solidFill>
                  <a:srgbClr val="262626"/>
                </a:solidFill>
              </a:endParaRPr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3434408" y="1064248"/>
            <a:ext cx="2091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Hello There!!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My name is Annie. </a:t>
            </a:r>
            <a:b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I love quizzes and</a:t>
            </a:r>
          </a:p>
          <a:p>
            <a:pPr algn="ctr"/>
            <a:r>
              <a:rPr lang="en-IN" sz="1200" dirty="0">
                <a:latin typeface="Tahoma" pitchFamily="34" charset="0"/>
                <a:ea typeface="Tahoma" pitchFamily="34" charset="0"/>
                <a:cs typeface="Tahoma" pitchFamily="34" charset="0"/>
              </a:rPr>
              <a:t>puzzles and I am here to make you guys think and answer my questions.</a:t>
            </a:r>
          </a:p>
        </p:txBody>
      </p:sp>
      <p:sp>
        <p:nvSpPr>
          <p:cNvPr id="14" name="Oval Callout 13"/>
          <p:cNvSpPr/>
          <p:nvPr userDrawn="1"/>
        </p:nvSpPr>
        <p:spPr>
          <a:xfrm>
            <a:off x="3329313" y="986319"/>
            <a:ext cx="2301413" cy="1520575"/>
          </a:xfrm>
          <a:prstGeom prst="wedgeEllipseCallout">
            <a:avLst>
              <a:gd name="adj1" fmla="val -66422"/>
              <a:gd name="adj2" fmla="val 529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8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estion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49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4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t="12250" r="7770" b="10751"/>
          <a:stretch/>
        </p:blipFill>
        <p:spPr>
          <a:xfrm>
            <a:off x="2133353" y="1131590"/>
            <a:ext cx="4752528" cy="366861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282613" y="761226"/>
            <a:ext cx="216597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66"/>
            <a:r>
              <a:rPr lang="en-IN" sz="2500" b="1" dirty="0">
                <a:solidFill>
                  <a:srgbClr val="002060"/>
                </a:solidFill>
                <a:latin typeface="Castellar" pitchFamily="18" charset="0"/>
              </a:rPr>
              <a:t>Questions</a:t>
            </a:r>
          </a:p>
        </p:txBody>
      </p:sp>
      <p:sp>
        <p:nvSpPr>
          <p:cNvPr id="9" name="TextBox 10"/>
          <p:cNvSpPr txBox="1"/>
          <p:nvPr userDrawn="1"/>
        </p:nvSpPr>
        <p:spPr>
          <a:xfrm>
            <a:off x="34925" y="4795839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nds - 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>
                <a:solidFill>
                  <a:srgbClr val="262626">
                    <a:lumMod val="85000"/>
                    <a:lumOff val="1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262626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598501"/>
            <a:ext cx="466344" cy="822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1" name="Picture 7" descr="edureka logol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4"/>
          <a:stretch>
            <a:fillRect/>
          </a:stretch>
        </p:blipFill>
        <p:spPr bwMode="auto">
          <a:xfrm>
            <a:off x="7315200" y="209552"/>
            <a:ext cx="17145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725051" y="4795838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Course </a:t>
            </a:r>
            <a:r>
              <a:rPr lang="en-US" sz="1200" dirty="0" err="1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Url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10"/>
          <p:cNvSpPr txBox="1"/>
          <p:nvPr userDrawn="1"/>
        </p:nvSpPr>
        <p:spPr>
          <a:xfrm>
            <a:off x="34925" y="4795840"/>
            <a:ext cx="1441450" cy="27699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defTabSz="685783">
              <a:defRPr/>
            </a:pPr>
            <a:r>
              <a:rPr lang="en-IN" sz="12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Slide</a:t>
            </a:r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616AAFF0-0E81-4129-9957-916924B3B8FB}" type="slidenum">
              <a:rPr lang="en-IN" sz="120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defTabSz="685783">
                <a:defRPr/>
              </a:pPr>
              <a:t>‹#›</a:t>
            </a:fld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6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8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73" r:id="rId2"/>
    <p:sldLayoutId id="2147483777" r:id="rId3"/>
    <p:sldLayoutId id="2147483772" r:id="rId4"/>
    <p:sldLayoutId id="2147483775" r:id="rId5"/>
    <p:sldLayoutId id="2147483774" r:id="rId6"/>
    <p:sldLayoutId id="2147483784" r:id="rId7"/>
    <p:sldLayoutId id="2147483733" r:id="rId8"/>
    <p:sldLayoutId id="2147483747" r:id="rId9"/>
    <p:sldLayoutId id="2147483776" r:id="rId10"/>
    <p:sldLayoutId id="2147483748" r:id="rId11"/>
    <p:sldLayoutId id="2147483749" r:id="rId12"/>
    <p:sldLayoutId id="2147483750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6" r:id="rId19"/>
    <p:sldLayoutId id="2147483787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</a:defRPr>
            </a:lvl1pPr>
          </a:lstStyle>
          <a:p>
            <a:pPr defTabSz="685766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66"/>
            <a:fld id="{240D5ECE-8B49-45CD-BE81-EF81920D1969}" type="slidenum">
              <a:rPr lang="en-US" smtClean="0">
                <a:solidFill>
                  <a:srgbClr val="262626">
                    <a:tint val="75000"/>
                  </a:srgbClr>
                </a:solidFill>
              </a:rPr>
              <a:pPr defTabSz="685766"/>
              <a:t>‹#›</a:t>
            </a:fld>
            <a:endParaRPr lang="en-US" dirty="0">
              <a:solidFill>
                <a:srgbClr val="262626">
                  <a:tint val="75000"/>
                </a:srgb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9026" y="4767264"/>
            <a:ext cx="318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www.edureka.co/persistence-with-hibernate</a:t>
            </a:r>
            <a:endParaRPr lang="en-IN" sz="1200" dirty="0">
              <a:solidFill>
                <a:srgbClr val="0070C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3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5" indent="-342875" algn="l" defTabSz="91433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5" indent="-285729" algn="l" defTabSz="91433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5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2" algn="l" defTabSz="91433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6" indent="-228582" algn="l" defTabSz="91433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1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2" algn="l" defTabSz="91433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reka.co/persistence-with-hibern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les@edureka.co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78904" y="2472091"/>
            <a:ext cx="819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stellar" panose="020A0402060406010301" pitchFamily="18" charset="0"/>
              </a:rPr>
              <a:t>Effective Persistence Using ORM with Hibernate</a:t>
            </a:r>
            <a:endParaRPr lang="en-IN" sz="2000" b="1" dirty="0" smtClean="0">
              <a:latin typeface="Castellar" panose="020A0402060406010301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920" y="2872201"/>
            <a:ext cx="78647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Persistence with Hibernate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</a:t>
            </a:r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details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lang="en-IN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www.edureka.co/persistence-with-hibernate</a:t>
            </a:r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IN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902" y="3399349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Queries:</a:t>
            </a: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Twitter @edurekaIN: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askEdureka</a:t>
            </a: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 on Facebook </a:t>
            </a:r>
            <a:r>
              <a:rPr lang="en-US" sz="12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200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edurekaIN</a:t>
            </a: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6945" y="3380032"/>
            <a:ext cx="2619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details please contact us: 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 : 1800 275 9730 (toll free)</a:t>
            </a: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INDIA 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+91 88808 62004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 Us :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sales@edureka.co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2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44" y="174619"/>
            <a:ext cx="31403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</a:rPr>
              <a:t>Spring with Hibernate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379" y="747206"/>
            <a:ext cx="41840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extensive support for ORM frameworks like Hibernate , JPA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complete infrastructure for any ORM layer used in the application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IOC of spring handles the SessionFactory instances of hibernate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Configurations of hibernate are taken care efficiently by spring application contexts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hibernate.cfg.xml can be taken care by spring applicationContext.xml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 Transaction management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Built in support for exception handling</a:t>
            </a: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AutoShape 2" descr="data:image/jpeg;base64,/9j/4AAQSkZJRgABAQAAAQABAAD/2wCEAAkGBxIREhQUExQWFhESEhgZFRYXFxQUGBwfGxMaFh0YGh8YHCggGBonIRQVITIhJSkrLi4uFyY7ODMsNyktLisBCgoKDg0OGxAQGjQmHCY1LDQ3NC0sLywrLC8sLzYsLCwsNDEsLCwsLCwsLywsLCwsLDcsLCwsLCwsNywsLCwsLP/AABEIAIQAoAMBIgACEQEDEQH/xAAcAAEAAgMBAQEAAAAAAAAAAAAABQYDBAcBAgj/xAA6EAABAwEFBQQIBgIDAQAAAAABAAIDEQQFEiExBhNBUWEUInGBBxUjMlKRktFCU6GxweEW8DNisiT/xAAZAQEBAQEBAQAAAAAAAAAAAAAAAgMBBAX/xAAlEQACAgICAgEEAwAAAAAAAAAAAQIREiEDUTFBBBNhcdEiMkL/2gAMAwEAAhEDEQA/AO4oiIAiL5e4AEk0AFSSgI3aS+W2OB0rszoxvxO4Bc0uPaCaVzmySPL3EuacThWuZbrlTgtPbPaA22era7mOojH7u8SoFjiCCDQg1BSfHlGiVOnZ0XtUnxv+p33TtUnxv+p33UddltEzA78QycOR+y218qVxdM9Sp7M3apPjf9TvunapPjf9TvusKLlsEzcN7GN+F7iWPyqSTQ881cVzVW7Zq8t43du99gy6j+l6vj8v+WROPsnERF7DIIiIAiIgCIiAIiIAufekzaLCOyxnNwrKeQ4M8+P9q07U342xwOkObz3Y283HTyyJ8lxC0TOkc57zVzyS4niSqSJkzGiIqMzcuq3GF+L8JycOnPxCujXAgEZgioK5+rHsra3OO5oXHVlMzzI/leT5PFksl5NuKdaZPItn1fN+W/6Snq+b8t/0leDF9Hos1lks87o3BzTRzTksvq+b8t/0lPV835b/AKSu4y6BeLBa2zMDxx1HI8QtlVK4DNC+hjfu3+93TlyKtq+jxTyjvyYyVMIiLQkIiIAiIgCIiA0b6uxlqhdE/RwyPEHgR4Lhd5WF9nlfFIKPYaHkeRHQ6r9BKnekTZztEe+jHtoQagD3m608RqPNdTJkjkqIiszBK6z6OtnOzxb6Qe2mAoD+FuoHidT5Kpej7Z3tUu8kHsISKg6OdqG+A1PkuvqWy4r2ERFJYRFq3lbmWeJ8shoxgqfsOpQEBt7tH2SHAw+3mBDf+o4v/Wg6+CjPRptFvGdmkPfjFYyTXE34fEfsei59fN6PtUzpZNXHIcGjg0eC17JaXxPbIw0ew1aequtGeWz9CoovZy+WWyBsrcjo9vwu4hSig0CIiAIiIAiIgCIiA5D6QtnezS71g9jMTpo12pb4HUeart03c+0ysij95514AcXHoF3W9ruZaYnxSDuvFOoPAjqFWtjrkju8P30jO0PNCdKNByArz1P9LuSS2Rjssl03cyzRMijHdYPMniT1K3Fp+tIfzG/MJ60h/Mb8wozj2aUzcRafrSH8xvzCetIfzG/MJlHsUzcXJPSJtF2iXcxn2MJzI0c7SvgNB5q1bd7UNhgwQurJNVocPwgDM+OdB/S5KrjvZnJ+giIrIJ/YzaA2Kep/4ZKCQdODvEVPku1McCAQagioK/Oy6d6ML8dI11meCd02rHajDWmE8un9KWi4v0X1ERSWEREAREQBERAFE7Q3bvmYmj2jNOo5KWRTKKkqZ1OjmqKc2mu3A7eNHccc+h/tQa+ZOLi6ZunYREUnTXt9kEzCw+R5HmqTLEWOLXCjmmhCvyhdo7vxN3jfeaO91HPxC9XxuXF4vwzHlhatFYREX0TzH0xhcQACXEgADUk5ABds2PuAWKANNDK+hkd15eAVV9Geztf/AKpB0hB/V/8AA810dS2aRXsIiKSgiIgCIiAIiIAiIgMdogbI0tcKhwoVQbfZHQvLDw0PMcCuhKNvu7N+zKge33T/AAeiw5+LNWvJcJUUdFN/4zNzZ8z9k/xmbmz5n7Lx/Rn0aZIhEU3/AIzNzZ8z9k/xmbmz5n7J9GfQyRzW+7v3L6j3H+705tWxsncRts4ZmI296R3IcvE6K923Y+SVhYSzPQ1OR4HRTuytxNscAYKGQ5yOHE/YaBfQ4pycf5LZ55RV68EtDE1jQ1oAa0AADQAcF9ois6EREAREQBFz6/doLdDbeztljDXkFrjFXCHVIBzzIp5qx7RXhM2yvlge1roxiOJuIOHEa5Hr0XaOWTyKj7M35a7TBK90rBIcovZ5NLa1Ls865eFFg2L2mtVqc8yyMDWtAADBUlwNDWugppxShZf0XNbLtFeD7RJBvogYq94xZGhA0Gmq3ro2ttLLWLNagx2LR7AW8Kg9QaJQsviKgbV7Q2yz2pkUcke7mwllY64auwUJrnmCV7bLzvOMNcJIpG4wHBkRxUJ1ShZfkVC212mtNmkj3L2buVpyLASC0gHOuYOILDeW0d4WQCR7oZo8VDRpZ/teaULOhoq/ab7MllbaISG1AJBGLI5EfPj0Xmz9/GUlktMYOR0qPuFk+RKeD8lY6ssKKuwXlMLQ9j3tLGcm0Jrp4KQvu3uigL2UxZAV65eZRcixcuhW6JJFH3PeQmjafxU73jxUfbrXaRK8Mc1sbaULm1rUcOa65qk1uxRYEVMsd+WmQkY2CnNuvy8Fmlvq0CHEXAPa8hwLdQSAKeGfjVZrnTV06KwfgtqKp2e9LU9ocJGVI0wKYuS3ukYN57+dcqcVceTL0S1Rz/brF6zZgpjwMpXTQ6rcvO2W7skrXiDdFhxUx4qdOFVg2sslpdbt+IHYGEAd5veDaivStVY76s73WJ7YojI+QYaAgYa54jXw/VbEdkJ6PB7E+L1G+jQZv8Wfs5SGyLZ7PFIwwuL2gloxNGInh0otbYqxT2aRzZIiA4A1q3VoOWvGqdjo0SJfWFp3RaHY3e+CRTEOSy2c7u2DtVTPJTBICMGfdAAoCOWpXrYbVFapJzZid6ScG8aKVIOtDXTks9ssFptc7JZo2xMjphYHYjkcXnU8UOHnpBaRa7LSmLdspXSu+dSvRTOy89oM0gtAGAsbgw+5WprTjVQ+1VjtMs8UghJZCGgHE3vUfj8taLdkvK2Ohc2Ox4HkUEm+aSOoGEZ+aHfZr+lOMNfZafDJ/wCmKKvC2zWh7bLMWQtxVqAXVPDjn+ikNrbPabSLMBE47iEBzy5pxOLWV65FuvGq276uF1qszZGNLZ2Z4aitDq2v6hDhJCx7qxuaK4WhoFfFa9uszmYZmcKV+6yWK2WiWyGKSEiUUBOJuYGeLxy0U7dLBJGWubSooQc+i8s4Zya+yNoukQ932kSzvd8Qat++52vlZE4gMjaXOqQKkigGfz81Gw2B9nld3S4D3eFeiyWeymQu3rPaOdWpz14DlSiiOTiotbt/jyddXZi2etO6mLK1BOR1H+0Vykga+hKpl63a+N4cxlA0DMUpVWi77aXQ4sJLg33aiteVVfBcU4v0cnvZULjbWQ+I/cqf2nszW2cka4m/uoW64Hxy0e2lT0yVg2ma98IYxhdiNSagUoQfOv8ACiCa4Gq3s6/7lcuuWRpjpTBiGKmtOvRXOxxNPeCqV1yvYKbnHT/uG/wVNXDapO+JBRzpKgVqAKDIdNVfC6pb/RyRK2mztdqF9RRANoNF6i9BBgZZGA1pmnZGVrTNeogPJbIw6hI7GyuiIgMlos7SKELCLEzkiID67IylKLLBA1ooAiIDGbIyuiyWaBrdAiID7lhBOYWJlmbirTNEQGS0whwzXlnga3QIiAxPsjCa0zWw+MEU4IiA0+xM5LLBZWg1A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6262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729" y="819150"/>
            <a:ext cx="1716070" cy="401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77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308" y="747232"/>
            <a:ext cx="787940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supports two different approach for transaction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management: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b="1" dirty="0">
              <a:solidFill>
                <a:srgbClr val="52525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Programmatic Transaction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managed by programming codes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Highly flexible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in maintenance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TransactionTemplate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used for programmatic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 Transaction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are handled declaratively by XML or Annotation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have lesser impact with the code of application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Extensive support from Spring AOP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widely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201" y="174074"/>
            <a:ext cx="535787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</a:rPr>
              <a:t>Transaction Management with </a:t>
            </a:r>
            <a:r>
              <a:rPr lang="en-US" sz="2600" dirty="0" smtClean="0">
                <a:solidFill>
                  <a:srgbClr val="262626"/>
                </a:solidFill>
              </a:rPr>
              <a:t>Spring</a:t>
            </a:r>
            <a:endParaRPr lang="en-US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7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214" y="753534"/>
            <a:ext cx="510120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spect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riented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rogramming enables to declare transaction declaratively with Aspect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 scatters across methods, class and even objects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used in xml and annotations</a:t>
            </a:r>
          </a:p>
          <a:p>
            <a:pPr marL="171450" indent="-171450" algn="just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declarative transaction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:-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Transaction-handling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advice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created using &lt;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tx:advice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/&gt; and </a:t>
            </a:r>
            <a:r>
              <a:rPr lang="en-US" sz="1200" dirty="0" err="1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pointcut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defined to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transactional 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advice </a:t>
            </a: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matches all methods   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Advice begins transaction on before calling the method</a:t>
            </a:r>
          </a:p>
          <a:p>
            <a:pPr lvl="1"/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successful execution of method advice commits the transaction</a:t>
            </a:r>
          </a:p>
          <a:p>
            <a:pPr marL="514350" lvl="1" indent="-171450">
              <a:buFont typeface="Tahoma" panose="020B0604030504040204" pitchFamily="34" charset="0"/>
              <a:buChar char="»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lvl="1" indent="-171450">
              <a:buFont typeface="Tahoma" panose="020B0604030504040204" pitchFamily="34" charset="0"/>
              <a:buChar char="»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failure advice rolls back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352" y="164346"/>
            <a:ext cx="52195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Spring AOP Transaction </a:t>
            </a:r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  <a:endParaRPr lang="en-US" sz="2600" dirty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08218" y="819150"/>
            <a:ext cx="2891247" cy="2400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transaction-manager="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transactionManager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"&gt; 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tx:attributes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tx:method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name="create"/&gt;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&lt;/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tx:attributes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tx:advice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en-US" sz="10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aop:config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aop:pointcut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createOperation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expression="execution(* 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com.tutorialspoint.StudentJDBCTemplate.create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(..))"/&gt;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aop:advisor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advice-ref="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txAdvice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pointcut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-ref="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createOperation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"/&gt;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</a:t>
            </a:r>
            <a:r>
              <a:rPr lang="en-US" altLang="en-US" sz="1000" dirty="0" err="1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aop:config</a:t>
            </a:r>
            <a:r>
              <a:rPr lang="en-US" altLang="en-US" sz="10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lang="en-US" altLang="en-US" sz="8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en-US" sz="18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1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021405" y="2425835"/>
            <a:ext cx="7500025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GB" altLang="ja-JP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: Spring </a:t>
            </a:r>
            <a:r>
              <a:rPr kumimoji="0" lang="en-GB" altLang="ja-JP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 </a:t>
            </a:r>
            <a:r>
              <a:rPr kumimoji="0" lang="en-GB" altLang="ja-JP" sz="20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Using Hibernate</a:t>
            </a:r>
          </a:p>
        </p:txBody>
      </p:sp>
    </p:spTree>
    <p:extLst>
      <p:ext uri="{BB962C8B-B14F-4D97-AF65-F5344CB8AC3E}">
        <p14:creationId xmlns:p14="http://schemas.microsoft.com/office/powerpoint/2010/main" val="203891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551" y="174620"/>
            <a:ext cx="232441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</a:rPr>
              <a:t>Hibernate OGM</a:t>
            </a:r>
          </a:p>
        </p:txBody>
      </p:sp>
      <p:sp>
        <p:nvSpPr>
          <p:cNvPr id="3" name="Rectangle 2"/>
          <p:cNvSpPr/>
          <p:nvPr/>
        </p:nvSpPr>
        <p:spPr>
          <a:xfrm>
            <a:off x="494323" y="745112"/>
            <a:ext cx="77352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OGM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Grid Mapper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provides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Java 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Persistence API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(JPA) support for NoSQL S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olutions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 Relational Mapping for NoSQL Databases</a:t>
            </a:r>
          </a:p>
          <a:p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support for most of the NoSQL database types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of Relational </a:t>
            </a:r>
            <a:r>
              <a:rPr lang="en-US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atabases with a NoSQL front end and with no change in domain model</a:t>
            </a: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://docs.jboss.org/hibernate/ogm/4.0/reference/en-US/html_single/images/hibernate_ogm_600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74" y="3380987"/>
            <a:ext cx="39885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9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327" y="174620"/>
            <a:ext cx="42543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62626"/>
                </a:solidFill>
              </a:rPr>
              <a:t>Hibernate </a:t>
            </a:r>
            <a:r>
              <a:rPr lang="en-US" sz="2600" dirty="0" smtClean="0">
                <a:solidFill>
                  <a:srgbClr val="262626"/>
                </a:solidFill>
              </a:rPr>
              <a:t>OGM - Architecture</a:t>
            </a: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52" y="848333"/>
            <a:ext cx="5700408" cy="42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2551743" y="2425835"/>
            <a:ext cx="4958009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GB" altLang="ja-JP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: OGM with </a:t>
            </a:r>
            <a:r>
              <a:rPr kumimoji="0" lang="en-GB" altLang="ja-JP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</a:t>
            </a:r>
            <a:endParaRPr kumimoji="0" lang="en-GB" altLang="ja-JP" sz="2400" b="1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863" y="731414"/>
            <a:ext cx="83725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Apache 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</a:t>
            </a:r>
            <a:r>
              <a: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 search 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capability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Developed on java API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</a:t>
            </a:r>
            <a:r>
              <a: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are 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returned </a:t>
            </a:r>
            <a:r>
              <a:rPr 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relevance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 ,flexible and stable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integrate lucence search functionality to application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778" y="164891"/>
            <a:ext cx="116089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333333"/>
                </a:solidFill>
              </a:rPr>
              <a:t>Lucene</a:t>
            </a:r>
            <a:endParaRPr lang="en-US" sz="26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65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778" y="747232"/>
            <a:ext cx="502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of the most base functionality of </a:t>
            </a: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Lucene</a:t>
            </a: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Fields in the documents are analyzed by the </a:t>
            </a: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IndexWriter</a:t>
            </a: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Creates/Updates the indexes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Indexes created/updated are equivalently stored/updated in directory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422" y="164891"/>
            <a:ext cx="268349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 smtClean="0">
                <a:solidFill>
                  <a:srgbClr val="333333"/>
                </a:solidFill>
              </a:rPr>
              <a:t>Lucene</a:t>
            </a:r>
            <a:r>
              <a:rPr lang="en-US" sz="2600" dirty="0" smtClean="0">
                <a:solidFill>
                  <a:srgbClr val="333333"/>
                </a:solidFill>
              </a:rPr>
              <a:t> – Indexing</a:t>
            </a: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37" y="913326"/>
            <a:ext cx="1257655" cy="36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94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705" y="737522"/>
            <a:ext cx="4413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operation is basically carried via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IndexSearcher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 having indexes are passed to </a:t>
            </a: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IndexSearcher</a:t>
            </a: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IndexSearcher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reads the indexes in the directory with the help of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IndexReader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to search is created using the</a:t>
            </a:r>
            <a:r>
              <a:rPr lang="en-US" sz="1200" b="1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QueryParser</a:t>
            </a:r>
            <a:endParaRPr lang="en-US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performed with </a:t>
            </a: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IndexSearcher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against the query created by </a:t>
            </a: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QueryParser</a:t>
            </a:r>
            <a:endParaRPr 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err="1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IndexSeracher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</a:t>
            </a:r>
            <a:r>
              <a:rPr lang="en-US" sz="1200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TopDocs</a:t>
            </a:r>
            <a:r>
              <a:rPr 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contains the complete search details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0422" y="164891"/>
            <a:ext cx="24448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err="1" smtClean="0">
                <a:solidFill>
                  <a:srgbClr val="333333"/>
                </a:solidFill>
              </a:rPr>
              <a:t>Lucene</a:t>
            </a:r>
            <a:r>
              <a:rPr lang="en-US" sz="2600" dirty="0" smtClean="0">
                <a:solidFill>
                  <a:srgbClr val="333333"/>
                </a:solidFill>
              </a:rPr>
              <a:t> – Search</a:t>
            </a:r>
            <a:endParaRPr lang="en-US" sz="2600" dirty="0">
              <a:solidFill>
                <a:srgbClr val="26262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60" y="967413"/>
            <a:ext cx="3619893" cy="36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8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54591"/>
            <a:ext cx="414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the end of this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webinar,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will be able </a:t>
            </a: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understand: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914400"/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5536" y="123478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Objectives</a:t>
            </a:r>
            <a:endParaRPr lang="en-IN" sz="2600" dirty="0" smtClean="0">
              <a:solidFill>
                <a:srgbClr val="262626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116489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Java Enterprise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Enterprise architecture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Hibernate 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Java EE with Hibernate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Easy persistence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Hibernate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Hibernate with Spring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&amp; Transactions using Spring &amp; Hibernate</a:t>
            </a: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with search mechanism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lnSpc>
                <a:spcPct val="150000"/>
              </a:lnSpc>
              <a:buFont typeface="Symbol" panose="05050102010706020507" pitchFamily="18" charset="2"/>
              <a:buChar char="®"/>
            </a:pPr>
            <a:endParaRPr lang="en-IN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utoShape 2" descr="data:image/jpeg;base64,/9j/4AAQSkZJRgABAQAAAQABAAD/2wCEAAkGBxIREhQUExQWFhESEhgZFRYXFxQUGBwfGxMaFh0YGh8YHCggGBonIRQVITIhJSkrLi4uFyY7ODMsNyktLisBCgoKDg0OGxAQGjQmHCY1LDQ3NC0sLywrLC8sLzYsLCwsNDEsLCwsLCwsLywsLCwsLDcsLCwsLCwsNywsLCwsLP/AABEIAIQAoAMBIgACEQEDEQH/xAAcAAEAAgMBAQEAAAAAAAAAAAAABQYDBAcBAgj/xAA6EAABAwEFBQQIBgIDAQAAAAABAAIDEQQFEiExBhNBUWEUInGBBxUjMlKRktFCU6GxweEW8DNisiT/xAAZAQEBAQEBAQAAAAAAAAAAAAAAAgMBBAX/xAAlEQACAgICAgEEAwAAAAAAAAAAAQIREiEDUTFBBBNhcdEiMkL/2gAMAwEAAhEDEQA/AO4oiIAiL5e4AEk0AFSSgI3aS+W2OB0rszoxvxO4Bc0uPaCaVzmySPL3EuacThWuZbrlTgtPbPaA22era7mOojH7u8SoFjiCCDQg1BSfHlGiVOnZ0XtUnxv+p33TtUnxv+p33UddltEzA78QycOR+y218qVxdM9Sp7M3apPjf9TvunapPjf9TvusKLlsEzcN7GN+F7iWPyqSTQ881cVzVW7Zq8t43du99gy6j+l6vj8v+WROPsnERF7DIIiIAiIgCIiAIiIAufekzaLCOyxnNwrKeQ4M8+P9q07U342xwOkObz3Y283HTyyJ8lxC0TOkc57zVzyS4niSqSJkzGiIqMzcuq3GF+L8JycOnPxCujXAgEZgioK5+rHsra3OO5oXHVlMzzI/leT5PFksl5NuKdaZPItn1fN+W/6Snq+b8t/0leDF9Hos1lks87o3BzTRzTksvq+b8t/0lPV835b/AKSu4y6BeLBa2zMDxx1HI8QtlVK4DNC+hjfu3+93TlyKtq+jxTyjvyYyVMIiLQkIiIAiIgCIiA0b6uxlqhdE/RwyPEHgR4Lhd5WF9nlfFIKPYaHkeRHQ6r9BKnekTZztEe+jHtoQagD3m608RqPNdTJkjkqIiszBK6z6OtnOzxb6Qe2mAoD+FuoHidT5Kpej7Z3tUu8kHsISKg6OdqG+A1PkuvqWy4r2ERFJYRFq3lbmWeJ8shoxgqfsOpQEBt7tH2SHAw+3mBDf+o4v/Wg6+CjPRptFvGdmkPfjFYyTXE34fEfsei59fN6PtUzpZNXHIcGjg0eC17JaXxPbIw0ew1aequtGeWz9CoovZy+WWyBsrcjo9vwu4hSig0CIiAIiIAiIgCIiA5D6QtnezS71g9jMTpo12pb4HUeart03c+0ysij95514AcXHoF3W9ruZaYnxSDuvFOoPAjqFWtjrkju8P30jO0PNCdKNByArz1P9LuSS2Rjssl03cyzRMijHdYPMniT1K3Fp+tIfzG/MJ60h/Mb8wozj2aUzcRafrSH8xvzCetIfzG/MJlHsUzcXJPSJtF2iXcxn2MJzI0c7SvgNB5q1bd7UNhgwQurJNVocPwgDM+OdB/S5KrjvZnJ+giIrIJ/YzaA2Kep/4ZKCQdODvEVPku1McCAQagioK/Oy6d6ML8dI11meCd02rHajDWmE8un9KWi4v0X1ERSWEREAREQBERAFE7Q3bvmYmj2jNOo5KWRTKKkqZ1OjmqKc2mu3A7eNHccc+h/tQa+ZOLi6ZunYREUnTXt9kEzCw+R5HmqTLEWOLXCjmmhCvyhdo7vxN3jfeaO91HPxC9XxuXF4vwzHlhatFYREX0TzH0xhcQACXEgADUk5ABds2PuAWKANNDK+hkd15eAVV9Geztf/AKpB0hB/V/8AA810dS2aRXsIiKSgiIgCIiAIiIAiIgMdogbI0tcKhwoVQbfZHQvLDw0PMcCuhKNvu7N+zKge33T/AAeiw5+LNWvJcJUUdFN/4zNzZ8z9k/xmbmz5n7Lx/Rn0aZIhEU3/AIzNzZ8z9k/xmbmz5n7J9GfQyRzW+7v3L6j3H+705tWxsncRts4ZmI296R3IcvE6K923Y+SVhYSzPQ1OR4HRTuytxNscAYKGQ5yOHE/YaBfQ4pycf5LZ55RV68EtDE1jQ1oAa0AADQAcF9ois6EREAREQBFz6/doLdDbeztljDXkFrjFXCHVIBzzIp5qx7RXhM2yvlge1roxiOJuIOHEa5Hr0XaOWTyKj7M35a7TBK90rBIcovZ5NLa1Ls865eFFg2L2mtVqc8yyMDWtAADBUlwNDWugppxShZf0XNbLtFeD7RJBvogYq94xZGhA0Gmq3ro2ttLLWLNagx2LR7AW8Kg9QaJQsviKgbV7Q2yz2pkUcke7mwllY64auwUJrnmCV7bLzvOMNcJIpG4wHBkRxUJ1ShZfkVC212mtNmkj3L2buVpyLASC0gHOuYOILDeW0d4WQCR7oZo8VDRpZ/teaULOhoq/ab7MllbaISG1AJBGLI5EfPj0Xmz9/GUlktMYOR0qPuFk+RKeD8lY6ssKKuwXlMLQ9j3tLGcm0Jrp4KQvu3uigL2UxZAV65eZRcixcuhW6JJFH3PeQmjafxU73jxUfbrXaRK8Mc1sbaULm1rUcOa65qk1uxRYEVMsd+WmQkY2CnNuvy8Fmlvq0CHEXAPa8hwLdQSAKeGfjVZrnTV06KwfgtqKp2e9LU9ocJGVI0wKYuS3ukYN57+dcqcVceTL0S1Rz/brF6zZgpjwMpXTQ6rcvO2W7skrXiDdFhxUx4qdOFVg2sslpdbt+IHYGEAd5veDaivStVY76s73WJ7YojI+QYaAgYa54jXw/VbEdkJ6PB7E+L1G+jQZv8Wfs5SGyLZ7PFIwwuL2gloxNGInh0otbYqxT2aRzZIiA4A1q3VoOWvGqdjo0SJfWFp3RaHY3e+CRTEOSy2c7u2DtVTPJTBICMGfdAAoCOWpXrYbVFapJzZid6ScG8aKVIOtDXTks9ssFptc7JZo2xMjphYHYjkcXnU8UOHnpBaRa7LSmLdspXSu+dSvRTOy89oM0gtAGAsbgw+5WprTjVQ+1VjtMs8UghJZCGgHE3vUfj8taLdkvK2Ohc2Ox4HkUEm+aSOoGEZ+aHfZr+lOMNfZafDJ/wCmKKvC2zWh7bLMWQtxVqAXVPDjn+ikNrbPabSLMBE47iEBzy5pxOLWV65FuvGq276uF1qszZGNLZ2Z4aitDq2v6hDhJCx7qxuaK4WhoFfFa9uszmYZmcKV+6yWK2WiWyGKSEiUUBOJuYGeLxy0U7dLBJGWubSooQc+i8s4Zya+yNoukQ932kSzvd8Qat++52vlZE4gMjaXOqQKkigGfz81Gw2B9nld3S4D3eFeiyWeymQu3rPaOdWpz14DlSiiOTiotbt/jyddXZi2etO6mLK1BOR1H+0Vykga+hKpl63a+N4cxlA0DMUpVWi77aXQ4sJLg33aiteVVfBcU4v0cnvZULjbWQ+I/cqf2nszW2cka4m/uoW64Hxy0e2lT0yVg2ma98IYxhdiNSagUoQfOv8ACiCa4Gq3s6/7lcuuWRpjpTBiGKmtOvRXOxxNPeCqV1yvYKbnHT/uG/wVNXDapO+JBRzpKgVqAKDIdNVfC6pb/RyRK2mztdqF9RRANoNF6i9BBgZZGA1pmnZGVrTNeogPJbIw6hI7GyuiIgMlos7SKELCLEzkiID67IylKLLBA1ooAiIDGbIyuiyWaBrdAiID7lhBOYWJlmbirTNEQGS0whwzXlnga3QIiAxPsjCa0zWw+MEU4IiA0+xM5LLBZWg1A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en-US" sz="18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4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47" y="1603895"/>
            <a:ext cx="4407397" cy="2750603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889" y="732583"/>
            <a:ext cx="395008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 though Lucence provides very efficient search capabilities , suffers with several mismatches with domain object models</a:t>
            </a: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US" alt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Search built on top of the Lucence search engine to address the short comings of lucence in domain object models</a:t>
            </a: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US" alt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 to Hibernate which has been built in top of the SQL databases, Hibernate search built on top of Lucence</a:t>
            </a: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US" altLang="en-US" sz="1200" dirty="0" smtClean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Hibernate address  </a:t>
            </a:r>
            <a:r>
              <a:rPr lang="en-US" altLang="en-US" sz="1200" dirty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short comings of lucence in domain object </a:t>
            </a:r>
            <a:r>
              <a:rPr lang="en-US" alt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 with annotations</a:t>
            </a: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endParaRPr lang="en-US" altLang="en-US" sz="1200" dirty="0">
              <a:solidFill>
                <a:srgbClr val="33333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914400">
              <a:buFont typeface="Symbol" panose="05050102010706020507" pitchFamily="18" charset="2"/>
              <a:buChar char="®"/>
            </a:pPr>
            <a:r>
              <a:rPr lang="en-US" altLang="en-US" sz="1200" dirty="0" smtClean="0">
                <a:solidFill>
                  <a:srgbClr val="33333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Manages entities when query made to database or as lucence query to index</a:t>
            </a:r>
          </a:p>
        </p:txBody>
      </p:sp>
      <p:sp>
        <p:nvSpPr>
          <p:cNvPr id="3" name="Rectangle 2"/>
          <p:cNvSpPr/>
          <p:nvPr/>
        </p:nvSpPr>
        <p:spPr>
          <a:xfrm>
            <a:off x="385615" y="160566"/>
            <a:ext cx="25151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dirty="0" smtClean="0">
                <a:solidFill>
                  <a:srgbClr val="333333"/>
                </a:solidFill>
              </a:rPr>
              <a:t>Hibernate Search</a:t>
            </a:r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61469" y="1781719"/>
            <a:ext cx="907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</a:t>
            </a:r>
          </a:p>
          <a:p>
            <a:endParaRPr 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4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endParaRPr lang="en-US" sz="14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38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3301" y="2315796"/>
            <a:ext cx="6970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en-US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 - LUCENCE APPLICATION</a:t>
            </a:r>
            <a:endParaRPr lang="en-US" altLang="en-US" sz="24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89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9728" y="154425"/>
            <a:ext cx="5497672" cy="6140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 smtClean="0">
                <a:solidFill>
                  <a:srgbClr val="262626"/>
                </a:solidFill>
              </a:rPr>
              <a:t>Course Topics</a:t>
            </a:r>
            <a:endParaRPr lang="en-IN" sz="2600" dirty="0">
              <a:solidFill>
                <a:srgbClr val="262626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692232" y="956375"/>
            <a:ext cx="4373810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1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ORM and Hibernate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2</a:t>
            </a:r>
            <a:endParaRPr lang="en-IN" sz="120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Persistence and Session Factory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3</a:t>
            </a: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Association, Mapping &amp; Inheritance</a:t>
            </a: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Criteria and Query Language</a:t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4755502" y="956375"/>
            <a:ext cx="4106416" cy="380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5 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,Filter and Performance</a:t>
            </a:r>
            <a:b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6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and Validation Framework</a:t>
            </a: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7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OGM, NoSQL and Spring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70C0"/>
              </a:buClr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8</a:t>
            </a:r>
            <a:endParaRPr lang="en-IN" sz="12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Tahoma" panose="020B0604030504040204" pitchFamily="34" charset="0"/>
              <a:buChar char="»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Symbol" panose="05050102010706020507" pitchFamily="18" charset="2"/>
              <a:buChar char="®"/>
            </a:pP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3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837" y="145918"/>
            <a:ext cx="4635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US" sz="2600" dirty="0">
                <a:solidFill>
                  <a:srgbClr val="262626"/>
                </a:solidFill>
                <a:latin typeface="+mj-lt"/>
              </a:rPr>
              <a:t>How it Works?</a:t>
            </a:r>
          </a:p>
        </p:txBody>
      </p:sp>
    </p:spTree>
    <p:extLst>
      <p:ext uri="{BB962C8B-B14F-4D97-AF65-F5344CB8AC3E}">
        <p14:creationId xmlns:p14="http://schemas.microsoft.com/office/powerpoint/2010/main" val="30904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3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317" y="145917"/>
            <a:ext cx="664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2800" dirty="0" err="1" smtClean="0">
                <a:solidFill>
                  <a:srgbClr val="262626"/>
                </a:solidFill>
                <a:latin typeface="Calibri (Headings)"/>
                <a:ea typeface="Tahoma" panose="020B0604030504040204" pitchFamily="34" charset="0"/>
                <a:cs typeface="Tahoma" panose="020B0604030504040204" pitchFamily="34" charset="0"/>
              </a:rPr>
              <a:t>JavaEE</a:t>
            </a:r>
            <a:r>
              <a:rPr lang="en-IN" sz="2800" dirty="0" smtClean="0">
                <a:solidFill>
                  <a:srgbClr val="262626"/>
                </a:solidFill>
                <a:latin typeface="Calibri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800" dirty="0" smtClean="0">
                <a:solidFill>
                  <a:srgbClr val="262626"/>
                </a:solidFill>
                <a:latin typeface="Calibri (Headings)"/>
                <a:ea typeface="Tahoma" panose="020B0604030504040204" pitchFamily="34" charset="0"/>
                <a:cs typeface="Tahoma" panose="020B0604030504040204" pitchFamily="34" charset="0"/>
              </a:rPr>
              <a:t>– Enterprise Edition</a:t>
            </a:r>
            <a:endParaRPr lang="en-IN" sz="2800" dirty="0">
              <a:solidFill>
                <a:srgbClr val="262626"/>
              </a:solidFill>
              <a:latin typeface="Calibri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464" y="843558"/>
            <a:ext cx="535368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endParaRPr lang="en-IN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collection of APIs and runtime environments to support Enterprise applications    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Community driven software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Defines standard specifications which can be implemented by vendors 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services for </a:t>
            </a: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IN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IN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Persistence</a:t>
            </a: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ii) Messaging </a:t>
            </a: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iii) Web</a:t>
            </a: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iv) Transactions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IN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services support using JAXRS(Rest) and JAXWS(SOAP)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utoShape 2" descr="data:image/jpeg;base64,/9j/4AAQSkZJRgABAQAAAQABAAD/2wCEAAkGBhMSERQUEhMQFBQWGBUZFhcWGBoVGhcYFBccFxcYGBUXHSYeFx0vGRYYIC8gIycqMC0sGR4xNTArNSYrLCkBCQoKDgwOGg8PGi0lHyQqKiw1LC8yNSwsNDU1NCw0LC4uLCwwLTApKS0tLCwsKS0pLDQsKSotLCwpKSkvLykpNP/AABEIAM4A9AMBIgACEQEDEQH/xAAcAAABBQEBAQAAAAAAAAAAAAAAAwQFBgcBAgj/xABPEAACAQIDAwcGCAoIBgMBAAABAgMAEQQSIQUTMQYXIkFRUpMUMmGRsdEHI1RxgaHS4RUWQlVkdJSiwcIzNDViY3Oy8ENEcrPD0yR1o4L/xAAaAQEAAwEBAQAAAAAAAAAAAAAAAgMEAQUG/8QANBEAAgADAwkHBAIDAAAAAAAAAAECAxEEUVISExQVITGRodEFQVNhcbHwMjM0gcHhIkLx/9oADAMBAAIRAxEAPwDZ8Lh0KL0UtYdS2tYjquODHges9tLeTr3V9Q7QfaoP0Dsow56C3vwHG9/3gD6xSlAJeSp3E9Q7CPYxH0mu+Tr3V7eA43B9oB+gUpRQCXkqcMiW+YdhHsJH0mu+Tr3V7eA43B9oB+gUpRQCXkqWtkS3DgOFrewkfMa75OvdXt4DjfN7QD89KUUAl5KlrZEtw4DhbLb1afNXi8WfJ8Xntny6ZrZvOtxtmHHtr1jJmSN2VDIyqxVBYFyASFBOgJOmvbWT7T2xPiMRicdh8Lj0CbPhhIKPDIJWxQd0VspZgqEligvYGxBINAaz5MlrZUta3AcLZfZp81d3C91e3gO3N7dfnrGMPi9qLAxjkxsjHEYjCIGE6ER4qKNsNibSkuAsmezuSwDanS1Se3MZjYtpwpE2P3cU2BjYnfypNA6hZpGIG5Cg6EvmcsScwAsANGxO0MLGckkmGQ281mRTYi3mk8MunzVyXa+EU2abCq2hsXjB16YOp9Ob6b1lHLbZ19rYppLopjwwVm2aNohiEbNlLC0dtL243/u012lgI/wliXdSkLNhjGjbK8szRDDx9FXZbw2Ay5Rw+igNlxeLw0VllfDx3GgdkS4tl0DWuLAD6KcRLGwDKEINmDCxBucwII46km/prPuW/JSTG7VgVDEirhJSXlwqYuO++Wy5JeiGsbg3vYHtNNMbhMTDJtIoccy4XD4MYaLDs0EbM0LLKY4lBTS18qg26ukFIA07yZLWypb5h2AewAfQK7uF7q9vAcbk+0k/Saw/CYjaEk26M+0t0q451ZfKYsw8mjeHpSkyEbwPlzG/Hhe1SbYraaYeTJJjmeTBbPmcsHcpJJJbE7oKLoRHxRBcC5AvrQGueTJ3U9Q7APYAPoFd3C91fUONyfaxP0ntrHMSm1TFFHBiMW/lQljSS08e43EomRjvrSdJDJHnbVgFvenj7QxskOHnxDbSigxMmMkkWAS7yGyKmEitGC6KSjNYCxZhm0OoGpTiKNSz7pFFgS2VQL2UXJ06lH0ClfJ17q+oek+1m9Z7aw3a2C2hicHtA4s45pY49lZIrybsu4jMx3K9FzcXYAWVrmwNajyDlmMMoxJmOJWeZZi+bIWDdEwBtBCUylQPTfW5oCweTJ3V9Q9H2V9Q7K75OvdX1D0/ab1ntpSigE/Jk7q+oej7K+odlHkyd1fUPT9pvWe2lKKAT8mTur6h6Psr6h2UeTJ3V9Q9P2m9Z7aUooBPyde6vqHo+yvqHZXPJk7q+oen7Tes9tK0UBGY2IhuiGAt+SJLX/8A4YC9FeNqBc+uS9hx3fp76E/XRQEhhLZFta1hwtb9249VLUnh/MXjwHG9/wB7X10pQBRRUbtqR/ilR2jLyhSyhSQMjsbZ1YcVHVQElRVWn5RyYdniscQysbNla+URrIVcQRsM4zqAcqixBNrdJxNyssr2iJZMoZbsSDNIqQXCKzHMrZzlBItaxoCw0VV8LymmeQKsa3cRhUctGFYNis7EmPPYrhxYFb8NBrXk8tH3byiBTGFOX4zpM3kYxgDDJZRYlb3J4G1jQFqoqtycqJIzJvYUyx70HduzkmKET6KUGhU27bjrFJwcrpWfLuFGVoxIWaRNJZEQFEkiVj599Qvm+m9AWiio7YOLkkgV5cmYl/MvawYgcQOoVDScp5FxEoCl0LLHEGVo0zrKkT/HZCGu0raC9hCdBc0BaqKr2P21PlfdpEMkkEdy5uzvJEGFshshEhGbj1210Rj5RzPPCiqi3kKSgtcWQ4pWydAG98MG17QNNTQFnoqr7P5XyTFVSABnUOu8Mka7sgtqXiBLaDzQy63zaV7i5TSIjmVEJBxZXKxHRgxAhRTdeJzcf7o7dALLRVYxfK549dxm6WJsFMjnJhZd0xOSIhWJ1AayjrarPQBRRRQBRUbtuSUKgiJBL2YKYxIVysfi970C1wCQfyQ1taisPypYNHHklkNwHZkZGXNO8IB3aNGGBja5LKDYFeOgFnoqvYPlSzCLeRKrSokqBXLfFlC7kkqOkuUC1rXdNdTbzs3lTJM0aiAKXZdWMiAIyO9xniUs3xZGgy6ghuIAFjoqv7XxsySO2eQRIEN41ikC9bb+NvjLW16BGnp4pRcq5HmWJYPPkkRWcyILRZ85JMWVj0NAhYa6kW1AstFVrEcrrLm3Z6BdZAGGkkcM8rx3K623S66eep6iCtjuUckLIjwgtbM+7MjgLmyjKwitfienlGg11uAJ+iovY+13leVJIxG0Z8273KlmCt0kVSDluChYakaW1lKAjdoK2bTPwHDefyuo+qik9qKufXLwHHJ6e9Gx+uigJDCWyLa1rDha37unqqJ27y2wWDYJiMQiORfIAzvbtKRgsB6SKmMP5i8eA43/AJtfXXy++MaZ3mkJaSV3dyessx0+YCwA6gAKrmR5CqbLHZdJjcNaURufO7sv5S3gYj/1Uhi/hQ2PKuWWUOtwbPhp2FxwNjFxrEwCeF6CKpz7uPV1PDjfA2Y/CJsMxiMtHu1Nwnks2UE3uQu5sDqdfSaXk+FHY7Bg0wIcWcHDTkMALWa8WunbWJUUz7uGp4cb4GzN8IewyuQtGVsoynCzWspJUW3NrAsxH/Ue014j5f7EDyvvFLS+eThpjdcix5f6HzcqAW+escopn3cNTw43wNtPwpbHvffC5JN/Jp73K5Sb7rjlAHzaUlB8I+xEFkeNRpouFmA0OYaCHvAH5xWL0Wpn3cNTw43wNri+E7Y6NmSbL5+i4ecAmRgzEgRaklQb/PXW+FDY5ABlBCkMo8mnsGBuGA3WhueNYmBRTPu4anhxvgbU3wl7GLlzIpc2uxw0xY5SGXpbm+hVSPSB2UH4S9ikg7xLhgwPk018wZnDX3PHM7G/axPWaxWimfdw1PDjfA2U/CDsOxGaKzNmI8kmsW16RG51Op19Jol+ELYbG7NExzFtcJMek1szaw8TlFz12HZWNWopn3cNTw43wNpm+ErYrgBpEYKxYA4WY2ZjmLC8OhJJJPaadc7uy/lLeBiP/VWGUUz7uGp4cb4G587uy/lLeBiP/VVk2TtmDFRiXDyxyxnTMhvqOIPWD6DrXzRVu+Cna3k+PkzNlifDyvL2fEFWVz6QpcX7DU4J2U6UM1q7NUmW5iirQ2fbUuHWItizAIhYkzZQgPV5+l+yqo/wjbFunxkR3X9GVw8rBP8AoZYiBw6jWS8o+Uku0JzPNfLruYj5sSHhYcM5Fizcb6cABUderzxzb4/hT2QuXLNbKuVbYacZV06K2i0HRXQd0dlJYb4Stix/0cipqW6OFmXpEWJ0h420v2VitFAbXN8JexXcO8is62sxws5YW1FmMVxrXI/hK2Krl1kUOTmLDCzBibEXLbm97Mwv/ePbWK0UBtzfCjsc8ZQdS2uGn84rkJ/ouOUlb9htSK/CHsMBAGjAjN0/+LMAhJuSvxPRNwDf0Vi9FAfR3J7HYKYPLg2wz5iN40WW5OpGe2oOpPS7TUvXzBs/Hy4eVZ8O+7mXg3Uw7kg/LQ9YPzixr6K5L7eXG4SLEIMu8XVeOV1JV1v12YEX9FAe9oA59M/AcM/8sij6qKT2ooz65eA45PT3o2P112gH+EtkW1rWFrWt+7p6q+W8L5g+n2mvqbD+YvHgON/5tfXXyzhfMH0+01nn7ke12P8Aci9Cb5LbQWDFJI5KqqzagkG7QyKoDKCVJZgL20vfqqYl5RYafdtiIlJ30aSFi8sow8aqbmXTOxbMCeNtABxqo0VmUTSoe7HJhjiynv3Fv2niNnFMSI1iU2QxlRKxLAarGGjURi+pJtY30YWpTaWO2ashaCKJgIuiriUqX30dsylVswi3tzcg9p66ZU3sbZO+w8uVUMpkhjQsQuUMsshsToGJiVB/1W66kom+4qikwwKridF5+iLHNjtmPOL+TCBYyigRS5j8YwBLAedkysDYnVrkHSm0m1cG4jD7gAnDFkRJVQMmElRjKotmAnKXy3JQ6X6VJ4jktEUxDm6mCKHRHSxlTDxvMjLYnMW3moPENobGxhuR+HbEpFvXZWRpS6ui5YnkCwsbqbtkOdh2H8mxqW24zrNJfVFu/sSmxeAtIqxwnMZ7NlkBW2FTdmK56KnFB7BrkKdbA0pyd2phlwMsE07R70vmAVib/F5LWRlK2U3J6S/kjU3T5IbLjczo8UbMrKM8ozJGBmDZ0EiOgJAvIt8tvTSuF5IYY4eGZ55OmsruEt/w4pZCillsGBjUG7G+bgul+Ku8lG5arBE3sp53sb8mNsxx4aWOSYxhi5sm8WQkx5RbKDHKtxYpIABckG5pw+N2asCFIomlEB0cSG81k0cZQCc2cghyLXGlwKSw3JfDSPh7TOq4gsUBKllWOK7qxC+eZugpA4AnKbimfKfYcGGQbt5XdmlAJsFVYyBYqVDZrtbqHROmtg2pEqS45lE3V7br+jHcW0MEIWsMrywneBQ4yurQru0I0IYJLJrpcqOIp1BiNmb6cusJQou6yLMi+c+Yah2EmTd9KwFw1rcS4xWxcLice+HjURRxFwzRqkRHTVAcxZ98ovfgh48KicDyWidMKXkdN9JkdyYwiG8gMeUnOJPi1N7EfGLw0zd2+RBOW4dsUS+V9ke9ibVwyYOTDyM4bEb0uw81CijcZxlJbprcZTpn1rzhpsDbDXEOkbZ8ySkiXdaGcqbPHvtQEF8vHspzjeSsMImdDJKYJIug/RUhshMbAoDI12ZbdDQXAOoFc27hFixM8aeaksir8yuQPqFRdVvLYFBMbyW9u35+muBYcPidmiHpJG0u/J13qAx74FctlchN1cEFs3oJtSWLlwOXFhdzc5TAwSS98guiKVAUZ79Mlf8ApI0qq0VzK8i1SEnXKfE7TzZTW8qt8gx31qgplTzZn/NfqGN9iVKV9aKe0fxov17oZkUV1uJrlbj5AKKKKAKKKKAKKKKA5Wz/AAKMfwc47MRPb6SD7Saxitm+BP8As+T9Zn/loC3bQBz6FuA4Zv4Sr7KK8bTAz/k8Bxy/xib20UA/wlsi2taw4Wt+7p6q+XkhKZkYEMjOjA8QyMVYH6RX1Hh/MXjwHG/82vrqm8s+Ruy5X32LkXDSNoZBMMPvLCwzZjlc20va/DWq5kGWjdYrUrNG4mqpoxCitJ/EzYH5zH7dFR+JmwPzmP26KqMxEetriVhfLqZtSiYhlVlDEK9g46mynMLj0HWtF/EzYH5zH7dFR+JmwPzmP26KmYivGuJWF8upm1h6KLfNWk/iZsD85j9uio/EzYH5zH7dFTMRDXErC+XUza3zUW+atJ/EzYH5zH7dFR+JmwPzmP26KmYiGuJWF8upm1qAK0n8TNgfnMft0VH4mbA/OY/boqZiIa4lYXy6mbW+ai1aT+JmwPzmP26Kj8TNgfnMft0VMxENcSsL5dTOYJCjKyHKykFSOIINwR9NcdySSSSSSST1k6kmtH/EzYH5zH7dFR+JmwPzmP26KmYivGuJWF8upm1FaT+JmwPzmP26Kj8TNgfnMft0VMxENcSsL5dTNqf7IhLLjmANk2fiyx7M+RVHzkhrf9J7KvQ5F7A/OQ/boqn+UPJzC4PYmOXCKoV4JGL5jI0hyaM0hJLejWw6rVOCS4XVmW19pQTpTlwp7bzGG4/TUxsyKCbGRqIZt0dDGpMjkhDqLEFhcAlQQbXA1tUO3H6afBMOJ1AM7w6XIyxyXItoSGA6VjwOnYa0Hilml5DLJJiOksIijjYKgkcHeIzBmWS0kQ6GqtcqT1imcvIdsxSMzOwjRwBFo95Y0YxkMc8YWUtm08w1zHcll3su6myIs8uH+NLyO7Q2Mj/ExWyZSG14WNzSEnJCVRLeaENE08eW73fyeITPkstrbtr6kdlAPhySgR3R5JGITEMehbKkOKOHzqRIOn0CbEFRc3vpTflXySTCq0ivJlMpjjV1Ct0WkD5teACRkH8oSKdKTTkbK00cQmiJkTMrjetGczBcu8EZB6TgXHRudTci/uLYckqQpNiYkQRTTKpDMUGRpczZU1zCO97sQFtxspArNFWDF8kmCyOrxgIgYKzEs+XDR4mXKQgGiSA2a3YMxFy129ycbC2zSRSdOSM7vN0XiyllOZR1SKdL8fRQERWzfAn/AGfJ+sz/AMtYzWzfAn/Z8n6zP/LQFt2iDn0vwHC/8JV9lFc2mOn1cBxA/jE3trlAP8JbItrWsOFrfu6eqvmbaO0nxcz4iY5pJGYi+uRMxyIvdULYWHpPE19NYfzF48Bxvf8AeufXXy1hfMH0+01RPew9jsiFOa21uQpkHYKMg7BXaKyH0tEcyDsFGQdgrtFBRHMo7BRkHYKtPIyWNUxOYRF/icgd8PGfOfPlbFIycLXFr8KebX2VgmeSVJISl/NjlRDmOMCEJGTovkxvfzb68AbSydlTNFOUMeS0UrKOwUZB2CrpPs7BIZVzxmMOGCrMhawwk7hd7qb71Y1OUst2A1NrJSbI2fucS4lIcKjRJvUOXNh0kt0iDL8azobAkZeANMljSIbn3dxUMg7BRlHYKui7FwBmRc6hGgLdLER9CQMBeVg1uGY5UJOnm9Rh8FgxJg3CtAJFnVunJHGxjETg5TIQWGYroOu2lMlklOharS4g8g7BRkHYKuWH2Bg3OHCMXZlYsolF5MuH3hz2X/4wEwMev5N26r0vith4RJtyzKArSEI0yxkkwYVlDzlbqLvMQSLXSwGppkshpMFaUd5Rsg7BRkHYKUmUBmA1AJtrfS+mthfT0D5hXiommiOZB2CjIOwV2ih2iOZB2D1VO8ndpumE2nhQfiWwU8oTqR42RCVH5OYS6gdaioOpHYvm4/8A+txf/cgq2S/8jzu04IXZ4nTdT3I9uP01J4XYTNiRCssN8rPvFLOgCRtK3mKWJAQiwB1qMbjUrsiHEw4lVijcT5ZAqm6sBJCwLDUWIRiwN9CPorafJj6fZ+PjlYxPNIVHlJkjzC3lC9KQhgrKxVSCCL2B0tSPkuNZGmkaZUMc0wd72kG7WOSx62aMqNeIFch23icLJIkgVpWZGvKTI6yBGVJFYNq2SUjW414aUpjtv4iOEwyRRIHjMbNY5pBGPJgxIYglRGyCwA0JIPGgFcUm0oi8gfFFYQ0RlUsAFVhca2YDNl4i97U0xuIx+G3QlbExWztEGJFi2jlR1eeQfnI7a9YnllK7MzLEMwnBtcW37xu9rsbEGJbXv13vXrlbyiixTR7pGQLvWOawLNO+djZSRx69LknRRYUBGnbc5V030uWQKHXMbOEUIoYddlUD5gKRxW0JJL7x2e7M5ub9N7Bm+chV9QpCigOVs3wJ/wBnyfrM/wDLWM1s3wJ/2fJ+sz/y0BbNpXz6dg7f/avsoo2l5/0D/f8ARN7aKAfYS2RbWtYcLfygD1CvlvC+YPp9pr6mw46C3vwHG9/rJPrNfLWHUhbHQgsCOwqxBHrFZ5+5Hs9j/ci9BSiiish9IWbkrsOGZVaYM2aWRAAWFhDhXnYnICxu2QaAmwawJNL/AIqxTyERSCIZoo0XJM4aSVZWFzMEdR8Vxyka6X4VXcNtSWNCiOVBZXupKsrKrKCrDVei7A24ivMm05mbM00zNcG5kYm63ym5N7jM1uy57anVU3GaKXMcTaip8uLIvIZXDtHPZUhgkvKgS7TxGUAEv5tgdRcgm1jYtXV5BhmlRMQS0TKh+JYDO0byWLBzkUBLFyLXPo1rK7QlAsJZQMuSwdh0O5a/m6+bwpRdrzCN4942WRgzm5zMVVlAZr3Is50PHTspWG445c7uj5en9k9HyRjKRjf2Z3gDMUIEYnwr4gLbPZzoBc5bG2oF7IpyLfdYmRpVTcPImVwFZzGoc3GfokgiwGa57BrUEmOkBBEkoIKkEOwIKrlUgg6ELoD1DThXFxkgDASSAP54DNZ+vpi/S+mlVcSyJuLlxJrZnJhpISzpKrO+GELAZsySiUuVW4D6RjrFrG9qXxPIooZrTAiG2c5CDaSJJIOjm4uz5LX0IPGq8uNkAUCSQBDdAGYBT2qL9E+kUPi3N7vIc1s12Jvl829zrbqvwrlVcdyJuVXK2enp89Sz4XkxuNoYaJ3kIdS9xmhdcolBHQZipDRHVSdPVTzEcjExEqGOTdh4mld3Lvdt9utPKN3JxIJLfRfgac20JSwcyyl14MXYsPma9x9FejtObPvN9NntbPvHzW7M9729F6lVXFblTW1EottOvcTy8iCI0kebIpExb4u9hFE02ZLP8YpVTY9HiNDXmbkksQldpDKsMkeZFXKWicRvmJL3S6ygaBrHiRpeA8uky5d5LlsRbO1rG4Ite1rM2n949ppSHakqkHO5syOVZiys0dspZSbNawGvULVysNxPIm4uXzu2HdsYHc4iaIG4jkkQHtCMVB+qmdKTzF2ZmN2YlmPaWNyfWaTqJfDVJVCpHYvm4/8A+txf/cgqOqS2IpybQPUNm4q/ozSQ2/0t6jVkr60YO0vxov17ojm4mpDY+2TDOJnLOQkyi9n1kheNbh7ggM4JB6r6HhUe3H6anth8oCuNXES7sFY5rdEKpYYeRYxlAtqxUVuPkhTZXKeNIcQkiuzzE+YEWMaDKd0MoVgy8QOB0tbpSMPLiETM+6lsc9rbu9mxc2I3RzXGRklVGtr0dLji+XF7NYRQl4dxFJK1nEgLLKImNjGQQwzSKL3HxVrag1EBMAVjT4hWXybNITK2YsZBOHUMBlAEZ6OU9Lj2Ac2VyxjiEGaHMyG0hFukkayCALqDdTKTxH9GmotcNuU3KgYlFSNTGmeR2WwUMWy5WtmY30Ym5OrHjepxdhYSSLFSwpGyIJCGzTZUK4MOoQ/rGf8ApOIyAX4V4ddkBo8oRlKxhszSjzpoldmsdHEZmbTTQaaagUWirhs5dmGVzKFVTBAVUNJlEhB34DXzZh0bXuNToaU2ViNnhLMmFz7iMBpTMQ0smHl3mcK1ltKIhdQLZyRrYgClVs3wJ/2fJ+sz/wAtY0a2X4E/7Pk/WZ/5aAtm0vP+gf7/AKVfZRRtK+fTsHb/AOpvbRQD7CDoLa1rDhb+AA9Qqkcpvgjw+KmaaKWXDu5zSBQrozHi+Rh0WPWQdeNr3NXnD+Yt78Bxv/Ek+smvnXlJyunx0zyPLKsWZhFErsiqgJCkhCMzEC5JvxsLAVXMiSW012STNmzKSnR37i88xn6fL4Mfvo5jP0+XwY/fWXWPfl8ST7VFj35fEk+1VGcl4T19Dtni82ajzGfp8vgx++jmM/T5fBj99ZdY9+XxJPtUWPfl8ST7VM5LwjQ7Z4vNmo8xn6fL4Mfvo5jP0+XwY/fWXWPfl8ST7VFj35fEk+1TOS8I0O2eLzZqPMZ+ny+DH76OYz9Pl8GP31l1j35fEk+1RY9+XxJPtUzkvCNDtni82ajzGfp8vgx++jmM/T5fBj99ZdY9+XxJPtUWPfl8ST7VM5LwjQ7Z4vNmo8xn6fL4Mfvo5jP0+XwY/fWXWPfl8ST7VFj35fEk+1TOS8I0O2eLzZqPMZ+ny+DH76OYz9Pl8GP31l1j35fEk+1RY9+XxJPtUzkvCNDtni82ajzGfp8vgx++jmM/T5fBj99ZdY9+XxJPtUWPfl8ST7VM5LwjQ7Z4vNmpcxg+Xy+DH76kNt8i4Nn7G2gsWdneCQySuQXfKpsNAAqi5soHWesk1j2vfl8ST7VWLZnK2fyPHYOWR5Y3wmIaIyMXaNolBKh21KlSdCTYrpxqyCOBuiRktdltMMvKmR5SXm/5K83H6andhjDS4xS0NoBHMzR52a+6gd/P0PFAagm4mvN6vPINAfkLAUSMM5kR5c7RDO8oIhaMIjMF0jnVz6A1MMDyQhzRgys750JGUGJ4zj/IzZgwbXRtOq+uotT70XoC6w8iYZTHkbEKGhhdjlVgWkYqzi7C0aEdPrUFe003w3JWFo4lzuZJW2fmYqLIMYZB8WQ2vm3OYd23XepUXoC4bN5EwzOgSWco6wkdBM43k8kDMVzWCAxXJFyM61UGFjTzZu2ZsPmMMhTNa9gp825UjMDYgk2YWIubGmVAcrZvgT/s+T9Zn/lrGa2b4E/7Pk/WZ/5aAtm0j0+rgONv4yr7K5XraN8+l+A4X/hE3tooB7hR0F4cBwt/AAfUK+W8L5g+n2mvqXD+Yt78Bxv/ABJP1mvlrC+YPp9prPP3I9rsf7kXoK0UUVkPowopxs/BNNLHEls0jKovwuxtc+inMGxWkVmjZXAmWIcFzF1kYNdiAotEeJ6xXaEXHCt7I6rHyZ2Jh5onkxDFAssSFt6kIVXV2ZrOp3rDJoi2J17KjX5PYhSQYmBG8vcrpuioe5vYWzr8+YWvenOE2DOZhhXLRZgZSNZFIjidw4WInOcoYDLfiRXUtu4qmRKKHZFTv6jvD8h3aKKUzQKsiu/SvmWNUeQOVAuRaI6C9rikk5L9BZBIkqOmIboZhlMUMkihmKkBju75DY9WnEK4zZONjzRRyTSRRoHspdFVZkYkbp7FWKZ7pa9s2lqQxWzsfHGVffLHCpuplXKiyqwIAz21UN0RqVvpY1KiuKlHE/8AdfP+ocPyMCrITiIzliSSMorskheRY8ge1vOdRccCwvYA04l+Dt1fI2JwwOaJB57XklZ0VLKCVOZOJsLG/URSM2ytoGXJvJmBY4UO8mUMLgFLM2bJe1xYjq46Uk2E2i7Kc08h3iopEwf4yLMyAEObEWcqfnsa7RXEcqPxFy+XieF5HvI0CiSINMucgh/i03ZlBZsuU3RSbA3HXUXtTZ5gmeJmRihtmQ5lNwCCD8xFSRwePQf8wowwziz6RCQZsyENbVbno30uTpemW1dn4hGDYhZM8lyCxzMx0vc3Jzai4OouNKi1s3F8ETytsSa+fwR9FWVuRDidomlToxNKXRHk8yUQugRAWLCQkGw6r0jjeSEkYku6Ex77ogN0hAIWci40OScNY6jIwOtcyWdU+W3RMgKK7XKiXBS2E4zfqmO/7NI0thOM36pjv+zVkr60Yu0Pxo/17oRfifpp1NtSRgQxWxvfoIOJUnUKLaxrw7D2m7ZuJrlbz48KKKKAKKKKAKKKKA5WzfAn/Z8n6zP/AC1jNbN8Cf8AZ8n6zP8Ay0Ba9pkZ/wAngOOX+Mq+yive0L59A3AcM38Im9tFAPML5i/MOz+AA+oV8t4XzB9PtNfUuG8xb9g/3qT7TWQcp/ghxKzO+C3UkLszCNn3bxlyWZQSCrJcm2oIGmtr1TNhcS2Hpdm2iCTMbjdE0Z9RVn5r9qfJ4vHT3Uc1+1Pk8Xjp7qzZqO497WFmx+/Qg9k48wTxTAX3bq1u3KbkerSpEcqnXIqRwZI2BAaPWQIjRR70qekRG5F1sbm976075r9qfJ4vHT3Uc1+1Pk8Xjp7q6pca7iuK2WSJ1cXuM5eV07b2+6+NkjkcZbgtHlNrEkZSY0LLwOUcLV4xPKmZ5xPaNXEbRDKGACsjpp0iQQshsb9Q49b/AJr9qfJ4vHT3Uc1+1Pk8Xjp7q7kTDitVjXeuD6EfszlRPAsyo199bOWL5rgEBgysDezHjccLjSutynlJxJtHfEgiTRrC4K9Fc1uB0zBrcRY0/wCa/anyeLx091HNftT5PF46e6mRGNLsda1XB9PIbnlpPdjaG7TLOTlY2dGVxlBYhRdRwF7XF7G1EHLKVFCpHhlVWLgKjDU57fl6gCVwL62IuTYWcc1+1Pk8Xjp7qOa/anyeLx091MiYc0mx7qrgyNflHIYjEywshSNBmTMV3UZiV1JOj5CRf6QAQDS20eV888kMkuRmhIZQcxViCpuyl7C+UXC5R6Kec1+1Pk8Xjp7qOa/anyeLx091MiYd0ux1rVcH0Gb8sMSykNIWYrIm8JYyBZHjcgPm0AMQt2Zm7dEsFt4pE8bDNdJwh6w2KEaSsxJ6XxcZA9LEmpHmv2p8ni8dPdRzX7U+TxeOnupkRjS7HSiiXB9Cs1yrPzX7U+TxeOnuo5r9qfJ4vHT3VHNR3FusLNj9+hWKkOT+zmnxDQoLvJhccqjtYwdEeuwqY5r9qfJ4vHT3VfPg5+Dh8HI2JxTRmYqUREJZY1YgsS5AzObAaAAAEa3vVkuXEoqsx223SY5LggdWzGI5cwDduv3V7rU+XHwTPJK+IwOS7ktJA5ygsdS0b8FJOpU6E3NxVFk5EbRU2OBxN/RumHrElq1nzZDUVL/iZtH5Bi/VH9uj8TNo/IMX6o/t0BEUVL/iZtH5Bi/VH9uj8TNo/IMX6o/t0BEUVL/iZtH5Bi/VH9uuryL2if8AkMV/+Y+syUBDVuHwP4Bo9mRswI3zyzAHuyN0D9KBT9NVDkv8D88rh8eFihBuYVYPJJb8l2XoovaFJJ1FxWxxxhQAoAAAAA0AA4ADqoCL2owz65eA45fT3pFP1V2ve0C2fTPwHDP/ACxsProoB7hfMX5h/vgPYKzLlr8KU0OIeDDCMCM5WdhmJbrAFwABw9dabhvMX5h/vifaa+duWH9fxX+dJ/qoCb52tod6Hwx76OdraHeh8Me+qbRQFy52tod6Hwx76OdraHeh8Me+qbRQFy52tod6Hwx76OdraHeh8Me+qbRQFy52tod6Hwx76OdraHeh8Me+qbRQFy52tod6Hwx76OdraHeh8Me+q/yd2YuInEblguSVuiyqTu4mkAzSdFblbXbQXqQ2jyWUZ2hlTKixZld1dxJMZAsQeAMjsd3fiB0xfgbASHO1tDvQ+GPfRztbQ70Phj31Ez8kZVJCvDIQJdI2Zunhyu9iF1F3AcN2EXsTSrchsRkeS8RVJTFcFtSsgiZlOW1g5t1E2JAIFASPO1tDvQ+GPfRztbQ70Phj31DYvk00UkStJE6yTGEtEScro6rIpzKNRnU9Y1qZxvIAKJt27s29iTDg5QJFkaNCzG2ljKBpbUNQBztbQ70Phj30c7W0O9D4Y99J4bkARII55kVt9hkAXNdlxGfpLmTRvizYMB5rX/JzRiclHIDb7DCMoH3uZsgvJuct8ma+8BHC2l721oCX52tod6Hwx76OdraHeh8Me+o2DkiwWVpnjRkjxLLHm6bHDEqx80rk3ilTqDoSNBeme3uT0mEZFkaNiwJGTN1G35Srca6MLg9RNAT3O1tDvQ+GPfRztbQ70Phj31TaKAuXO1tDvQ+GPfRztbQ70Phj31TaKAuXO1tDvQ+GPfRztbQ70Phj31TaKAuXO1tDvQ+GPfRztbQ70Phj31TaKAvez/hhxiuDKIpEv0gFym3XlIPH5xWy4XEiRFddVZQw+ZhcfUa+XjX0nyY/qeG/yYv9AoDxtRlz65eA45PT3pFP1UUptBmzaZ+A4bz+VGH10UA9w3mL8w/3wHsFfO3LD+v4r/Ok/wBVfROG8xfmH++J9pr525Yf1/Ff50n+qgIiiiigCnOztntPII0KAkObu2VQEQuxLHgAqk02qR5PbVGGxCSkOQokHQIDfGRtHdSwIuM99QeFAecVsOVGRQFl3i50MJ3wdQSCVKXvYqwPZY15wOxJ5mjWOKQ7wlUOUhWIBJAci2gBJ10tVkj5eqsqvkme0TRl3aJpSGkWRf8AhbuwKWAKHzm1vaxHy/FoiYpCyShyd4oGUGQ5VCoL/wBIbZrgW0tegK9gNiSSiQ5oohEVDmdxDlZywVen+VdGFuq1eMRsSdHKNDLcOY+ipYFwbZQyghjpwFOtmcoXw6TrCZFaVosrkqWCxlyQ1x0ic41FtQadYLlYVOH3glfdtiWk+MIMjYj8r0ka+dcHgdCaAi8LDPG0hSOUFVdJPi2OUSqY2DAjokhiNbHXTWnWK2ZisOGhZWUvKoKAXZpIBdSthcj47Qqdb+gVI7V5YrMswyYhC+q5JQgucPHhyJAqjOtogwAy+cw4GveJ5aI0wkEcoBkxLsN4Mw8qgSFhG+XokZCVJHWKAYzbcxwkWdt4rQO3S3QQLJJ52cBApduvNqabNtPEwqImDJqHAkjAcXYPdWdcwUsikgGxI66lZeWo8neFUm1a6s8iOxUsjfGO0ZcsN2AMpUDTQ5RTflJt+LGHPllRkSy3YNnd5czlgqhVGUt5oW5AJvegGzri2MRCu5ZmxKZEzkNLJlLEKul3gHROmmnGnUGOx8iOymTLGL5slrFcQsmVDl1ffSKco16uAtSK8piIDGgdW3EcIdWtbd4l5y2mtiHy2qWxXL5XLuIpQ5uFG8G7t5V5UCY8vn3upYHhQEVhts43eXjQlmZCFTDpo+GJYZEWOylc5vlH5Zvxr3hHx8UcJjjkMZR1jG5EoKiYscylCCRLqM2o0tpan0HLOGNwUhnCZsSzgyRsWOJaJiNY8uUGHha/A3uKb4rliGjdVSZXZMQgIlJAWfEriOJGYkAMhN9QR6aAYnb2LSOVGLZSZFkLxqWBmuZEMjLmQkhiVuNQTxFSW0djY/E5A4jkZATu4zGGj3i7wtJFEAQWCcSCSQo4kCmvKjbSSpCkZVjlV53UMBJPkWPN0wCbIg6uLP20+w/LeNVjUxTtlGXpSht2pheJxA7IXW+fNZmYDKABwsBWV2dKQCIpSGbKpyNYsOKg21bTgNaWwuw55JViWKXOxTQowsJCFVmuOityOkdKsOzOXMcMMMe5lJjaJic4ObdSM4tdbi4ci17AjQamvGyeXAjjhWVZ3MRibOsuVnaKaWQByQcyFZrFe1RQFc/Bkuh3UpBYqpCMQzLxVSBZjodBSkOxZmEjbtwsSszllKgZLZluRbNqOjxqyYHl4kccS7mS6Ojk5wbmN3YWutxpIdL2FhYammGE5VhcNumWdpN1LEGEtkO8k3udkIJL5tL34W7KAgsRhHjIEiOhIBAdSpIPAgMBcemkqnOVXKJcW6MqOuUNcswYsXbMTZVVR84AJ4moOgCiiigOGvpPkx/U8N/kxf6BXzYa+k+TH9Tw3+TF/oFAeNqMufXJew47v099wfqopXaDNm0z8Bw3n8iEUUA8wvmL8w/3wHsFZny0+CyabEPPhmjIkOZkc5SG6yDYgg8a0KLaKhQLNoPYHPWSf+GevrFKfhJb2s3G3V2oP/IPUaAxjmj2h3YPE+6jmj2h3YPE+6tlO1Vtwbhfq7Hbt/wz6xXr8JLe1m426u8i+2Qeo0BjHNHtDuweJ91HNHtDuweJ91bKdqra9m4X6u6zdvYh+qvR2it7Wbjbq7yr7XH10BjHNHtDuweJ91HNHtDuweJ91bIdrLa9m4X6u6z9vYhr2dore1m42/fVPawoDGOaPaHdg8T7qOaPaHdg8T7q2Q7WW17Nwv1dwv29imlDtFb2s3G374T2tQGL80e0O7B4n3Uc0e0O7B4n3Vsn4WXLezcL9XcL9vYKU/CK3tZuNv38ntNAYvzR7Q7sHifdRzR7Q7sHifdWyfhZct7Nwv1dzedvZSn4RW9rNxt+/u/bQGL80e0O7B4n3Uc0e0O7B4n3Vsn4WXLezcL9Xc3nb2Gvf4RW9rNxt1d8p7RQGMc0e0O7B4n3Uc0e0O7B4n3Vsg2str2bhfq7gft7Gr2Nore1m42/fKe1TQGMc0e0O7B4n3Uc0e0O7B4n3Vsg2str2bhfq7iv29jCvY2it7Wbjbq7zJ7UNAYxzR7Q7sHifdRzR7Q7sHifdWyjaq2vZuF+ruq3b2OPrr1+EVvazcbdXeZfah+qgMY5o9od2DxPuo5o9od2DxPurZRtVbXs3C/V3Ubt7JB6jXr8JLe1m426u1x/4z6xQGMc0e0O7B4n3Uc0e0O7B4n3Vso2qvY3C/V2Ie3/ABB6jXfwmt7Wb6u1x/4z6xQGM80e0O7B4n3Uc0e0O7B4n3Vs34UXsb6v7h7f8Qeo0fhNexvq/v8Ap/wz6xQGRYD4HcWzgTNDGn5RDZzbrsLcfnrZMLhhGiouiqoUfMosPqFIfhNexvq/uen/ABB6jR+FF7G+r+/6f8M+sUA12oy59cl7Dju/T32BopV80hJS4AsNXZdbA8F04EU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02" y="1347614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CEAAkGBhMSERQUEhMQFBQWGBUZFhcWGBoVGhcYFBccFxcYGBUXHSYeFx0vGRYYIC8gIycqMC0sGR4xNTArNSYrLCkBCQoKDgwOGg8PGi0lHyQqKiw1LC8yNSwsNDU1NCw0LC4uLCwwLTApKS0tLCwsKS0pLDQsKSotLCwpKSkvLykpNP/AABEIAM4A9AMBIgACEQEDEQH/xAAcAAABBQEBAQAAAAAAAAAAAAAAAwQFBgcBAgj/xABPEAACAQIDAwcGCAoIBgMBAAABAgMAEQQSIQUTMQYXIkFRUpMUMmGRsdEHI1RxgaHS4RUWQlVkdJSiwcIzNDViY3Oy8ENEcrPD0yR1o4L/xAAaAQEAAwEBAQAAAAAAAAAAAAAAAgMEAQUG/8QANBEAAgADAwkHBAIDAAAAAAAAAAECAxEEUVISExQVITGRodEFQVNhcbHwMjM0gcHhIkLx/9oADAMBAAIRAxEAPwDZ8Lh0KL0UtYdS2tYjquODHges9tLeTr3V9Q7QfaoP0Dsow56C3vwHG9/3gD6xSlAJeSp3E9Q7CPYxH0mu+Tr3V7eA43B9oB+gUpRQCXkqcMiW+YdhHsJH0mu+Tr3V7eA43B9oB+gUpRQCXkqWtkS3DgOFrewkfMa75OvdXt4DjfN7QD89KUUAl5KlrZEtw4DhbLb1afNXi8WfJ8Xntny6ZrZvOtxtmHHtr1jJmSN2VDIyqxVBYFyASFBOgJOmvbWT7T2xPiMRicdh8Lj0CbPhhIKPDIJWxQd0VspZgqEligvYGxBINAaz5MlrZUta3AcLZfZp81d3C91e3gO3N7dfnrGMPi9qLAxjkxsjHEYjCIGE6ER4qKNsNibSkuAsmezuSwDanS1Se3MZjYtpwpE2P3cU2BjYnfypNA6hZpGIG5Cg6EvmcsScwAsANGxO0MLGckkmGQ281mRTYi3mk8MunzVyXa+EU2abCq2hsXjB16YOp9Ob6b1lHLbZ19rYppLopjwwVm2aNohiEbNlLC0dtL243/u012lgI/wliXdSkLNhjGjbK8szRDDx9FXZbw2Ay5Rw+igNlxeLw0VllfDx3GgdkS4tl0DWuLAD6KcRLGwDKEINmDCxBucwII46km/prPuW/JSTG7VgVDEirhJSXlwqYuO++Wy5JeiGsbg3vYHtNNMbhMTDJtIoccy4XD4MYaLDs0EbM0LLKY4lBTS18qg26ukFIA07yZLWypb5h2AewAfQK7uF7q9vAcbk+0k/Saw/CYjaEk26M+0t0q451ZfKYsw8mjeHpSkyEbwPlzG/Hhe1SbYraaYeTJJjmeTBbPmcsHcpJJJbE7oKLoRHxRBcC5AvrQGueTJ3U9Q7APYAPoFd3C91fUONyfaxP0ntrHMSm1TFFHBiMW/lQljSS08e43EomRjvrSdJDJHnbVgFvenj7QxskOHnxDbSigxMmMkkWAS7yGyKmEitGC6KSjNYCxZhm0OoGpTiKNSz7pFFgS2VQL2UXJ06lH0ClfJ17q+oek+1m9Z7aw3a2C2hicHtA4s45pY49lZIrybsu4jMx3K9FzcXYAWVrmwNajyDlmMMoxJmOJWeZZi+bIWDdEwBtBCUylQPTfW5oCweTJ3V9Q9H2V9Q7K75OvdX1D0/ab1ntpSigE/Jk7q+oej7K+odlHkyd1fUPT9pvWe2lKKAT8mTur6h6Psr6h2UeTJ3V9Q9P2m9Z7aUooBPyde6vqHo+yvqHZXPJk7q+oen7Tes9tK0UBGY2IhuiGAt+SJLX/8A4YC9FeNqBc+uS9hx3fp76E/XRQEhhLZFta1hwtb9249VLUnh/MXjwHG9/wB7X10pQBRRUbtqR/ilR2jLyhSyhSQMjsbZ1YcVHVQElRVWn5RyYdniscQysbNla+URrIVcQRsM4zqAcqixBNrdJxNyssr2iJZMoZbsSDNIqQXCKzHMrZzlBItaxoCw0VV8LymmeQKsa3cRhUctGFYNis7EmPPYrhxYFb8NBrXk8tH3byiBTGFOX4zpM3kYxgDDJZRYlb3J4G1jQFqoqtycqJIzJvYUyx70HduzkmKET6KUGhU27bjrFJwcrpWfLuFGVoxIWaRNJZEQFEkiVj599Qvm+m9AWiio7YOLkkgV5cmYl/MvawYgcQOoVDScp5FxEoCl0LLHEGVo0zrKkT/HZCGu0raC9hCdBc0BaqKr2P21PlfdpEMkkEdy5uzvJEGFshshEhGbj1210Rj5RzPPCiqi3kKSgtcWQ4pWydAG98MG17QNNTQFnoqr7P5XyTFVSABnUOu8Mka7sgtqXiBLaDzQy63zaV7i5TSIjmVEJBxZXKxHRgxAhRTdeJzcf7o7dALLRVYxfK549dxm6WJsFMjnJhZd0xOSIhWJ1AayjrarPQBRRRQBRUbtuSUKgiJBL2YKYxIVysfi970C1wCQfyQ1taisPypYNHHklkNwHZkZGXNO8IB3aNGGBja5LKDYFeOgFnoqvYPlSzCLeRKrSokqBXLfFlC7kkqOkuUC1rXdNdTbzs3lTJM0aiAKXZdWMiAIyO9xniUs3xZGgy6ghuIAFjoqv7XxsySO2eQRIEN41ikC9bb+NvjLW16BGnp4pRcq5HmWJYPPkkRWcyILRZ85JMWVj0NAhYa6kW1AstFVrEcrrLm3Z6BdZAGGkkcM8rx3K623S66eep6iCtjuUckLIjwgtbM+7MjgLmyjKwitfienlGg11uAJ+iovY+13leVJIxG0Z8273KlmCt0kVSDluChYakaW1lKAjdoK2bTPwHDefyuo+qik9qKufXLwHHJ6e9Gx+uigJDCWyLa1rDha37unqqJ27y2wWDYJiMQiORfIAzvbtKRgsB6SKmMP5i8eA43/AJtfXXy++MaZ3mkJaSV3dyessx0+YCwA6gAKrmR5CqbLHZdJjcNaURufO7sv5S3gYj/1Uhi/hQ2PKuWWUOtwbPhp2FxwNjFxrEwCeF6CKpz7uPV1PDjfA2Y/CJsMxiMtHu1Nwnks2UE3uQu5sDqdfSaXk+FHY7Bg0wIcWcHDTkMALWa8WunbWJUUz7uGp4cb4GzN8IewyuQtGVsoynCzWspJUW3NrAsxH/Ue014j5f7EDyvvFLS+eThpjdcix5f6HzcqAW+escopn3cNTw43wNtPwpbHvffC5JN/Jp73K5Sb7rjlAHzaUlB8I+xEFkeNRpouFmA0OYaCHvAH5xWL0Wpn3cNTw43wNri+E7Y6NmSbL5+i4ecAmRgzEgRaklQb/PXW+FDY5ABlBCkMo8mnsGBuGA3WhueNYmBRTPu4anhxvgbU3wl7GLlzIpc2uxw0xY5SGXpbm+hVSPSB2UH4S9ikg7xLhgwPk018wZnDX3PHM7G/axPWaxWimfdw1PDjfA2U/CDsOxGaKzNmI8kmsW16RG51Op19Jol+ELYbG7NExzFtcJMek1szaw8TlFz12HZWNWopn3cNTw43wNpm+ErYrgBpEYKxYA4WY2ZjmLC8OhJJJPaadc7uy/lLeBiP/VWGUUz7uGp4cb4G587uy/lLeBiP/VVk2TtmDFRiXDyxyxnTMhvqOIPWD6DrXzRVu+Cna3k+PkzNlifDyvL2fEFWVz6QpcX7DU4J2U6UM1q7NUmW5iirQ2fbUuHWItizAIhYkzZQgPV5+l+yqo/wjbFunxkR3X9GVw8rBP8AoZYiBw6jWS8o+Uku0JzPNfLruYj5sSHhYcM5Fizcb6cABUderzxzb4/hT2QuXLNbKuVbYacZV06K2i0HRXQd0dlJYb4Stix/0cipqW6OFmXpEWJ0h420v2VitFAbXN8JexXcO8is62sxws5YW1FmMVxrXI/hK2Krl1kUOTmLDCzBibEXLbm97Mwv/ePbWK0UBtzfCjsc8ZQdS2uGn84rkJ/ouOUlb9htSK/CHsMBAGjAjN0/+LMAhJuSvxPRNwDf0Vi9FAfR3J7HYKYPLg2wz5iN40WW5OpGe2oOpPS7TUvXzBs/Hy4eVZ8O+7mXg3Uw7kg/LQ9YPzixr6K5L7eXG4SLEIMu8XVeOV1JV1v12YEX9FAe9oA59M/AcM/8sij6qKT2ooz65eA45PT3o2P112gH+EtkW1rWFrWt+7p6q+W8L5g+n2mvqbD+YvHgON/5tfXXyzhfMH0+01nn7ke12P8Aci9Cb5LbQWDFJI5KqqzagkG7QyKoDKCVJZgL20vfqqYl5RYafdtiIlJ30aSFi8sow8aqbmXTOxbMCeNtABxqo0VmUTSoe7HJhjiynv3Fv2niNnFMSI1iU2QxlRKxLAarGGjURi+pJtY30YWpTaWO2ashaCKJgIuiriUqX30dsylVswi3tzcg9p66ZU3sbZO+w8uVUMpkhjQsQuUMsshsToGJiVB/1W66kom+4qikwwKridF5+iLHNjtmPOL+TCBYyigRS5j8YwBLAedkysDYnVrkHSm0m1cG4jD7gAnDFkRJVQMmElRjKotmAnKXy3JQ6X6VJ4jktEUxDm6mCKHRHSxlTDxvMjLYnMW3moPENobGxhuR+HbEpFvXZWRpS6ui5YnkCwsbqbtkOdh2H8mxqW24zrNJfVFu/sSmxeAtIqxwnMZ7NlkBW2FTdmK56KnFB7BrkKdbA0pyd2phlwMsE07R70vmAVib/F5LWRlK2U3J6S/kjU3T5IbLjczo8UbMrKM8ozJGBmDZ0EiOgJAvIt8tvTSuF5IYY4eGZ55OmsruEt/w4pZCillsGBjUG7G+bgul+Ku8lG5arBE3sp53sb8mNsxx4aWOSYxhi5sm8WQkx5RbKDHKtxYpIABckG5pw+N2asCFIomlEB0cSG81k0cZQCc2cghyLXGlwKSw3JfDSPh7TOq4gsUBKllWOK7qxC+eZugpA4AnKbimfKfYcGGQbt5XdmlAJsFVYyBYqVDZrtbqHROmtg2pEqS45lE3V7br+jHcW0MEIWsMrywneBQ4yurQru0I0IYJLJrpcqOIp1BiNmb6cusJQou6yLMi+c+Yah2EmTd9KwFw1rcS4xWxcLice+HjURRxFwzRqkRHTVAcxZ98ovfgh48KicDyWidMKXkdN9JkdyYwiG8gMeUnOJPi1N7EfGLw0zd2+RBOW4dsUS+V9ke9ibVwyYOTDyM4bEb0uw81CijcZxlJbprcZTpn1rzhpsDbDXEOkbZ8ySkiXdaGcqbPHvtQEF8vHspzjeSsMImdDJKYJIug/RUhshMbAoDI12ZbdDQXAOoFc27hFixM8aeaksir8yuQPqFRdVvLYFBMbyW9u35+muBYcPidmiHpJG0u/J13qAx74FctlchN1cEFs3oJtSWLlwOXFhdzc5TAwSS98guiKVAUZ79Mlf8ApI0qq0VzK8i1SEnXKfE7TzZTW8qt8gx31qgplTzZn/NfqGN9iVKV9aKe0fxov17oZkUV1uJrlbj5AKKKKAKKKKAKKKKA5Wz/AAKMfwc47MRPb6SD7Saxitm+BP8As+T9Zn/loC3bQBz6FuA4Zv4Sr7KK8bTAz/k8Bxy/xib20UA/wlsi2taw4Wt+7p6q+XkhKZkYEMjOjA8QyMVYH6RX1Hh/MXjwHG/82vrqm8s+Ruy5X32LkXDSNoZBMMPvLCwzZjlc20va/DWq5kGWjdYrUrNG4mqpoxCitJ/EzYH5zH7dFR+JmwPzmP26KqMxEetriVhfLqZtSiYhlVlDEK9g46mynMLj0HWtF/EzYH5zH7dFR+JmwPzmP26KmYivGuJWF8upm1h6KLfNWk/iZsD85j9uio/EzYH5zH7dFTMRDXErC+XUza3zUW+atJ/EzYH5zH7dFR+JmwPzmP26KmYiGuJWF8upm1qAK0n8TNgfnMft0VH4mbA/OY/boqZiIa4lYXy6mbW+ai1aT+JmwPzmP26Kj8TNgfnMft0VMxENcSsL5dTOYJCjKyHKykFSOIINwR9NcdySSSSSSST1k6kmtH/EzYH5zH7dFR+JmwPzmP26KmYivGuJWF8upm1FaT+JmwPzmP26Kj8TNgfnMft0VMxENcSsL5dTNqf7IhLLjmANk2fiyx7M+RVHzkhrf9J7KvQ5F7A/OQ/boqn+UPJzC4PYmOXCKoV4JGL5jI0hyaM0hJLejWw6rVOCS4XVmW19pQTpTlwp7bzGG4/TUxsyKCbGRqIZt0dDGpMjkhDqLEFhcAlQQbXA1tUO3H6afBMOJ1AM7w6XIyxyXItoSGA6VjwOnYa0Hilml5DLJJiOksIijjYKgkcHeIzBmWS0kQ6GqtcqT1imcvIdsxSMzOwjRwBFo95Y0YxkMc8YWUtm08w1zHcll3su6myIs8uH+NLyO7Q2Mj/ExWyZSG14WNzSEnJCVRLeaENE08eW73fyeITPkstrbtr6kdlAPhySgR3R5JGITEMehbKkOKOHzqRIOn0CbEFRc3vpTflXySTCq0ivJlMpjjV1Ct0WkD5teACRkH8oSKdKTTkbK00cQmiJkTMrjetGczBcu8EZB6TgXHRudTci/uLYckqQpNiYkQRTTKpDMUGRpczZU1zCO97sQFtxspArNFWDF8kmCyOrxgIgYKzEs+XDR4mXKQgGiSA2a3YMxFy129ycbC2zSRSdOSM7vN0XiyllOZR1SKdL8fRQERWzfAn/AGfJ+sz/AMtYzWzfAn/Z8n6zP/LQFt2iDn0vwHC/8JV9lFc2mOn1cBxA/jE3trlAP8JbItrWsOFrfu6eqvmbaO0nxcz4iY5pJGYi+uRMxyIvdULYWHpPE19NYfzF48Bxvf8AeufXXy1hfMH0+01RPew9jsiFOa21uQpkHYKMg7BXaKyH0tEcyDsFGQdgrtFBRHMo7BRkHYKtPIyWNUxOYRF/icgd8PGfOfPlbFIycLXFr8KebX2VgmeSVJISl/NjlRDmOMCEJGTovkxvfzb68AbSydlTNFOUMeS0UrKOwUZB2CrpPs7BIZVzxmMOGCrMhawwk7hd7qb71Y1OUst2A1NrJSbI2fucS4lIcKjRJvUOXNh0kt0iDL8azobAkZeANMljSIbn3dxUMg7BRlHYKui7FwBmRc6hGgLdLER9CQMBeVg1uGY5UJOnm9Rh8FgxJg3CtAJFnVunJHGxjETg5TIQWGYroOu2lMlklOharS4g8g7BRkHYKuWH2Bg3OHCMXZlYsolF5MuH3hz2X/4wEwMev5N26r0vith4RJtyzKArSEI0yxkkwYVlDzlbqLvMQSLXSwGppkshpMFaUd5Rsg7BRkHYKUmUBmA1AJtrfS+mthfT0D5hXiommiOZB2CjIOwV2ih2iOZB2D1VO8ndpumE2nhQfiWwU8oTqR42RCVH5OYS6gdaioOpHYvm4/8A+txf/cgq2S/8jzu04IXZ4nTdT3I9uP01J4XYTNiRCssN8rPvFLOgCRtK3mKWJAQiwB1qMbjUrsiHEw4lVijcT5ZAqm6sBJCwLDUWIRiwN9CPorafJj6fZ+PjlYxPNIVHlJkjzC3lC9KQhgrKxVSCCL2B0tSPkuNZGmkaZUMc0wd72kG7WOSx62aMqNeIFch23icLJIkgVpWZGvKTI6yBGVJFYNq2SUjW414aUpjtv4iOEwyRRIHjMbNY5pBGPJgxIYglRGyCwA0JIPGgFcUm0oi8gfFFYQ0RlUsAFVhca2YDNl4i97U0xuIx+G3QlbExWztEGJFi2jlR1eeQfnI7a9YnllK7MzLEMwnBtcW37xu9rsbEGJbXv13vXrlbyiixTR7pGQLvWOawLNO+djZSRx69LknRRYUBGnbc5V030uWQKHXMbOEUIoYddlUD5gKRxW0JJL7x2e7M5ub9N7Bm+chV9QpCigOVs3wJ/wBnyfrM/wDLWM1s3wJ/2fJ+sz/y0BbNpXz6dg7f/avsoo2l5/0D/f8ARN7aKAfYS2RbWtYcLfygD1CvlvC+YPp9pr6mw46C3vwHG9/rJPrNfLWHUhbHQgsCOwqxBHrFZ5+5Hs9j/ci9BSiiish9IWbkrsOGZVaYM2aWRAAWFhDhXnYnICxu2QaAmwawJNL/AIqxTyERSCIZoo0XJM4aSVZWFzMEdR8Vxyka6X4VXcNtSWNCiOVBZXupKsrKrKCrDVei7A24ivMm05mbM00zNcG5kYm63ym5N7jM1uy57anVU3GaKXMcTaip8uLIvIZXDtHPZUhgkvKgS7TxGUAEv5tgdRcgm1jYtXV5BhmlRMQS0TKh+JYDO0byWLBzkUBLFyLXPo1rK7QlAsJZQMuSwdh0O5a/m6+bwpRdrzCN4942WRgzm5zMVVlAZr3Is50PHTspWG445c7uj5en9k9HyRjKRjf2Z3gDMUIEYnwr4gLbPZzoBc5bG2oF7IpyLfdYmRpVTcPImVwFZzGoc3GfokgiwGa57BrUEmOkBBEkoIKkEOwIKrlUgg6ELoD1DThXFxkgDASSAP54DNZ+vpi/S+mlVcSyJuLlxJrZnJhpISzpKrO+GELAZsySiUuVW4D6RjrFrG9qXxPIooZrTAiG2c5CDaSJJIOjm4uz5LX0IPGq8uNkAUCSQBDdAGYBT2qL9E+kUPi3N7vIc1s12Jvl829zrbqvwrlVcdyJuVXK2enp89Sz4XkxuNoYaJ3kIdS9xmhdcolBHQZipDRHVSdPVTzEcjExEqGOTdh4mld3Lvdt9utPKN3JxIJLfRfgac20JSwcyyl14MXYsPma9x9FejtObPvN9NntbPvHzW7M9729F6lVXFblTW1EottOvcTy8iCI0kebIpExb4u9hFE02ZLP8YpVTY9HiNDXmbkksQldpDKsMkeZFXKWicRvmJL3S6ygaBrHiRpeA8uky5d5LlsRbO1rG4Ite1rM2n949ppSHakqkHO5syOVZiys0dspZSbNawGvULVysNxPIm4uXzu2HdsYHc4iaIG4jkkQHtCMVB+qmdKTzF2ZmN2YlmPaWNyfWaTqJfDVJVCpHYvm4/8A+txf/cgqOqS2IpybQPUNm4q/ozSQ2/0t6jVkr60YO0vxov17ojm4mpDY+2TDOJnLOQkyi9n1kheNbh7ggM4JB6r6HhUe3H6anth8oCuNXES7sFY5rdEKpYYeRYxlAtqxUVuPkhTZXKeNIcQkiuzzE+YEWMaDKd0MoVgy8QOB0tbpSMPLiETM+6lsc9rbu9mxc2I3RzXGRklVGtr0dLji+XF7NYRQl4dxFJK1nEgLLKImNjGQQwzSKL3HxVrag1EBMAVjT4hWXybNITK2YsZBOHUMBlAEZ6OU9Lj2Ac2VyxjiEGaHMyG0hFukkayCALqDdTKTxH9GmotcNuU3KgYlFSNTGmeR2WwUMWy5WtmY30Ym5OrHjepxdhYSSLFSwpGyIJCGzTZUK4MOoQ/rGf8ApOIyAX4V4ddkBo8oRlKxhszSjzpoldmsdHEZmbTTQaaagUWirhs5dmGVzKFVTBAVUNJlEhB34DXzZh0bXuNToaU2ViNnhLMmFz7iMBpTMQ0smHl3mcK1ltKIhdQLZyRrYgClVs3wJ/2fJ+sz/wAtY0a2X4E/7Pk/WZ/5aAtm0vP+gf7/AKVfZRRtK+fTsHb/AOpvbRQD7CDoLa1rDhb+AA9Qqkcpvgjw+KmaaKWXDu5zSBQrozHi+Rh0WPWQdeNr3NXnD+Yt78Bxv/Ek+smvnXlJyunx0zyPLKsWZhFErsiqgJCkhCMzEC5JvxsLAVXMiSW012STNmzKSnR37i88xn6fL4Mfvo5jP0+XwY/fWXWPfl8ST7VFj35fEk+1VGcl4T19Dtni82ajzGfp8vgx++jmM/T5fBj99ZdY9+XxJPtUWPfl8ST7VM5LwjQ7Z4vNmo8xn6fL4Mfvo5jP0+XwY/fWXWPfl8ST7VFj35fEk+1TOS8I0O2eLzZqPMZ+ny+DH76OYz9Pl8GP31l1j35fEk+1RY9+XxJPtUzkvCNDtni82ajzGfp8vgx++jmM/T5fBj99ZdY9+XxJPtUWPfl8ST7VM5LwjQ7Z4vNmo8xn6fL4Mfvo5jP0+XwY/fWXWPfl8ST7VFj35fEk+1TOS8I0O2eLzZqPMZ+ny+DH76OYz9Pl8GP31l1j35fEk+1RY9+XxJPtUzkvCNDtni82ajzGfp8vgx++jmM/T5fBj99ZdY9+XxJPtUWPfl8ST7VM5LwjQ7Z4vNmpcxg+Xy+DH76kNt8i4Nn7G2gsWdneCQySuQXfKpsNAAqi5soHWesk1j2vfl8ST7VWLZnK2fyPHYOWR5Y3wmIaIyMXaNolBKh21KlSdCTYrpxqyCOBuiRktdltMMvKmR5SXm/5K83H6andhjDS4xS0NoBHMzR52a+6gd/P0PFAagm4mvN6vPINAfkLAUSMM5kR5c7RDO8oIhaMIjMF0jnVz6A1MMDyQhzRgys750JGUGJ4zj/IzZgwbXRtOq+uotT70XoC6w8iYZTHkbEKGhhdjlVgWkYqzi7C0aEdPrUFe003w3JWFo4lzuZJW2fmYqLIMYZB8WQ2vm3OYd23XepUXoC4bN5EwzOgSWco6wkdBM43k8kDMVzWCAxXJFyM61UGFjTzZu2ZsPmMMhTNa9gp825UjMDYgk2YWIubGmVAcrZvgT/s+T9Zn/lrGa2b4E/7Pk/WZ/5aAtm0j0+rgONv4yr7K5XraN8+l+A4X/hE3tooB7hR0F4cBwt/AAfUK+W8L5g+n2mvqXD+Yt78Bxv/ABJP1mvlrC+YPp9prPP3I9rsf7kXoK0UUVkPowopxs/BNNLHEls0jKovwuxtc+inMGxWkVmjZXAmWIcFzF1kYNdiAotEeJ6xXaEXHCt7I6rHyZ2Jh5onkxDFAssSFt6kIVXV2ZrOp3rDJoi2J17KjX5PYhSQYmBG8vcrpuioe5vYWzr8+YWvenOE2DOZhhXLRZgZSNZFIjidw4WInOcoYDLfiRXUtu4qmRKKHZFTv6jvD8h3aKKUzQKsiu/SvmWNUeQOVAuRaI6C9rikk5L9BZBIkqOmIboZhlMUMkihmKkBju75DY9WnEK4zZONjzRRyTSRRoHspdFVZkYkbp7FWKZ7pa9s2lqQxWzsfHGVffLHCpuplXKiyqwIAz21UN0RqVvpY1KiuKlHE/8AdfP+ocPyMCrITiIzliSSMorskheRY8ge1vOdRccCwvYA04l+Dt1fI2JwwOaJB57XklZ0VLKCVOZOJsLG/URSM2ytoGXJvJmBY4UO8mUMLgFLM2bJe1xYjq46Uk2E2i7Kc08h3iopEwf4yLMyAEObEWcqfnsa7RXEcqPxFy+XieF5HvI0CiSINMucgh/i03ZlBZsuU3RSbA3HXUXtTZ5gmeJmRihtmQ5lNwCCD8xFSRwePQf8wowwziz6RCQZsyENbVbno30uTpemW1dn4hGDYhZM8lyCxzMx0vc3Jzai4OouNKi1s3F8ETytsSa+fwR9FWVuRDidomlToxNKXRHk8yUQugRAWLCQkGw6r0jjeSEkYku6Ex77ogN0hAIWci40OScNY6jIwOtcyWdU+W3RMgKK7XKiXBS2E4zfqmO/7NI0thOM36pjv+zVkr60Yu0Pxo/17oRfifpp1NtSRgQxWxvfoIOJUnUKLaxrw7D2m7ZuJrlbz48KKKKAKKKKAKKKKA5WzfAn/Z8n6zP/AC1jNbN8Cf8AZ8n6zP8Ay0Ba9pkZ/wAngOOX+Mq+yive0L59A3AcM38Im9tFAPML5i/MOz+AA+oV8t4XzB9PtNfUuG8xb9g/3qT7TWQcp/ghxKzO+C3UkLszCNn3bxlyWZQSCrJcm2oIGmtr1TNhcS2Hpdm2iCTMbjdE0Z9RVn5r9qfJ4vHT3Uc1+1Pk8Xjp7qzZqO497WFmx+/Qg9k48wTxTAX3bq1u3KbkerSpEcqnXIqRwZI2BAaPWQIjRR70qekRG5F1sbm976075r9qfJ4vHT3Uc1+1Pk8Xjp7q6pca7iuK2WSJ1cXuM5eV07b2+6+NkjkcZbgtHlNrEkZSY0LLwOUcLV4xPKmZ5xPaNXEbRDKGACsjpp0iQQshsb9Q49b/AJr9qfJ4vHT3Uc1+1Pk8Xjp7q7kTDitVjXeuD6EfszlRPAsyo199bOWL5rgEBgysDezHjccLjSutynlJxJtHfEgiTRrC4K9Fc1uB0zBrcRY0/wCa/anyeLx091HNftT5PF46e6mRGNLsda1XB9PIbnlpPdjaG7TLOTlY2dGVxlBYhRdRwF7XF7G1EHLKVFCpHhlVWLgKjDU57fl6gCVwL62IuTYWcc1+1Pk8Xjp7qOa/anyeLx091MiYc0mx7qrgyNflHIYjEywshSNBmTMV3UZiV1JOj5CRf6QAQDS20eV888kMkuRmhIZQcxViCpuyl7C+UXC5R6Kec1+1Pk8Xjp7qOa/anyeLx091MiYd0ux1rVcH0Gb8sMSykNIWYrIm8JYyBZHjcgPm0AMQt2Zm7dEsFt4pE8bDNdJwh6w2KEaSsxJ6XxcZA9LEmpHmv2p8ni8dPdRzX7U+TxeOnupkRjS7HSiiXB9Cs1yrPzX7U+TxeOnuo5r9qfJ4vHT3VHNR3FusLNj9+hWKkOT+zmnxDQoLvJhccqjtYwdEeuwqY5r9qfJ4vHT3VfPg5+Dh8HI2JxTRmYqUREJZY1YgsS5AzObAaAAAEa3vVkuXEoqsx223SY5LggdWzGI5cwDduv3V7rU+XHwTPJK+IwOS7ktJA5ygsdS0b8FJOpU6E3NxVFk5EbRU2OBxN/RumHrElq1nzZDUVL/iZtH5Bi/VH9uj8TNo/IMX6o/t0BEUVL/iZtH5Bi/VH9uj8TNo/IMX6o/t0BEUVL/iZtH5Bi/VH9uuryL2if8AkMV/+Y+syUBDVuHwP4Bo9mRswI3zyzAHuyN0D9KBT9NVDkv8D88rh8eFihBuYVYPJJb8l2XoovaFJJ1FxWxxxhQAoAAAAA0AA4ADqoCL2owz65eA45fT3pFP1V2ve0C2fTPwHDP/ACxsProoB7hfMX5h/vgPYKzLlr8KU0OIeDDCMCM5WdhmJbrAFwABw9dabhvMX5h/vifaa+duWH9fxX+dJ/qoCb52tod6Hwx76OdraHeh8Me+qbRQFy52tod6Hwx76OdraHeh8Me+qbRQFy52tod6Hwx76OdraHeh8Me+qbRQFy52tod6Hwx76OdraHeh8Me+qbRQFy52tod6Hwx76OdraHeh8Me+q/yd2YuInEblguSVuiyqTu4mkAzSdFblbXbQXqQ2jyWUZ2hlTKixZld1dxJMZAsQeAMjsd3fiB0xfgbASHO1tDvQ+GPfRztbQ70Phj31Ez8kZVJCvDIQJdI2Zunhyu9iF1F3AcN2EXsTSrchsRkeS8RVJTFcFtSsgiZlOW1g5t1E2JAIFASPO1tDvQ+GPfRztbQ70Phj31DYvk00UkStJE6yTGEtEScro6rIpzKNRnU9Y1qZxvIAKJt27s29iTDg5QJFkaNCzG2ljKBpbUNQBztbQ70Phj30c7W0O9D4Y99J4bkARII55kVt9hkAXNdlxGfpLmTRvizYMB5rX/JzRiclHIDb7DCMoH3uZsgvJuct8ma+8BHC2l721oCX52tod6Hwx76OdraHeh8Me+o2DkiwWVpnjRkjxLLHm6bHDEqx80rk3ilTqDoSNBeme3uT0mEZFkaNiwJGTN1G35Srca6MLg9RNAT3O1tDvQ+GPfRztbQ70Phj31TaKAuXO1tDvQ+GPfRztbQ70Phj31TaKAuXO1tDvQ+GPfRztbQ70Phj31TaKAuXO1tDvQ+GPfRztbQ70Phj31TaKAvez/hhxiuDKIpEv0gFym3XlIPH5xWy4XEiRFddVZQw+ZhcfUa+XjX0nyY/qeG/yYv9AoDxtRlz65eA45PT3pFP1UUptBmzaZ+A4bz+VGH10UA9w3mL8w/3wHsFfO3LD+v4r/Ok/wBVfROG8xfmH++J9pr525Yf1/Ff50n+qgIiiiigCnOztntPII0KAkObu2VQEQuxLHgAqk02qR5PbVGGxCSkOQokHQIDfGRtHdSwIuM99QeFAecVsOVGRQFl3i50MJ3wdQSCVKXvYqwPZY15wOxJ5mjWOKQ7wlUOUhWIBJAci2gBJ10tVkj5eqsqvkme0TRl3aJpSGkWRf8AhbuwKWAKHzm1vaxHy/FoiYpCyShyd4oGUGQ5VCoL/wBIbZrgW0tegK9gNiSSiQ5oohEVDmdxDlZywVen+VdGFuq1eMRsSdHKNDLcOY+ipYFwbZQyghjpwFOtmcoXw6TrCZFaVosrkqWCxlyQ1x0ic41FtQadYLlYVOH3glfdtiWk+MIMjYj8r0ka+dcHgdCaAi8LDPG0hSOUFVdJPi2OUSqY2DAjokhiNbHXTWnWK2ZisOGhZWUvKoKAXZpIBdSthcj47Qqdb+gVI7V5YrMswyYhC+q5JQgucPHhyJAqjOtogwAy+cw4GveJ5aI0wkEcoBkxLsN4Mw8qgSFhG+XokZCVJHWKAYzbcxwkWdt4rQO3S3QQLJJ52cBApduvNqabNtPEwqImDJqHAkjAcXYPdWdcwUsikgGxI66lZeWo8neFUm1a6s8iOxUsjfGO0ZcsN2AMpUDTQ5RTflJt+LGHPllRkSy3YNnd5czlgqhVGUt5oW5AJvegGzri2MRCu5ZmxKZEzkNLJlLEKul3gHROmmnGnUGOx8iOymTLGL5slrFcQsmVDl1ffSKco16uAtSK8piIDGgdW3EcIdWtbd4l5y2mtiHy2qWxXL5XLuIpQ5uFG8G7t5V5UCY8vn3upYHhQEVhts43eXjQlmZCFTDpo+GJYZEWOylc5vlH5Zvxr3hHx8UcJjjkMZR1jG5EoKiYscylCCRLqM2o0tpan0HLOGNwUhnCZsSzgyRsWOJaJiNY8uUGHha/A3uKb4rliGjdVSZXZMQgIlJAWfEriOJGYkAMhN9QR6aAYnb2LSOVGLZSZFkLxqWBmuZEMjLmQkhiVuNQTxFSW0djY/E5A4jkZATu4zGGj3i7wtJFEAQWCcSCSQo4kCmvKjbSSpCkZVjlV53UMBJPkWPN0wCbIg6uLP20+w/LeNVjUxTtlGXpSht2pheJxA7IXW+fNZmYDKABwsBWV2dKQCIpSGbKpyNYsOKg21bTgNaWwuw55JViWKXOxTQowsJCFVmuOityOkdKsOzOXMcMMMe5lJjaJic4ObdSM4tdbi4ci17AjQamvGyeXAjjhWVZ3MRibOsuVnaKaWQByQcyFZrFe1RQFc/Bkuh3UpBYqpCMQzLxVSBZjodBSkOxZmEjbtwsSszllKgZLZluRbNqOjxqyYHl4kccS7mS6Ojk5wbmN3YWutxpIdL2FhYammGE5VhcNumWdpN1LEGEtkO8k3udkIJL5tL34W7KAgsRhHjIEiOhIBAdSpIPAgMBcemkqnOVXKJcW6MqOuUNcswYsXbMTZVVR84AJ4moOgCiiigOGvpPkx/U8N/kxf6BXzYa+k+TH9Tw3+TF/oFAeNqMufXJew47v099wfqopXaDNm0z8Bw3n8iEUUA8wvmL8w/3wHsFZny0+CyabEPPhmjIkOZkc5SG6yDYgg8a0KLaKhQLNoPYHPWSf+GevrFKfhJb2s3G3V2oP/IPUaAxjmj2h3YPE+6jmj2h3YPE+6tlO1Vtwbhfq7Hbt/wz6xXr8JLe1m426u8i+2Qeo0BjHNHtDuweJ91HNHtDuweJ91bKdqra9m4X6u6zdvYh+qvR2it7Wbjbq7yr7XH10BjHNHtDuweJ91HNHtDuweJ91bIdrLa9m4X6u6z9vYhr2dore1m42/fVPawoDGOaPaHdg8T7qOaPaHdg8T7q2Q7WW17Nwv1dwv29imlDtFb2s3G374T2tQGL80e0O7B4n3Uc0e0O7B4n3Vsn4WXLezcL9XcL9vYKU/CK3tZuNv38ntNAYvzR7Q7sHifdRzR7Q7sHifdWyfhZct7Nwv1dzedvZSn4RW9rNxt+/u/bQGL80e0O7B4n3Uc0e0O7B4n3Vsn4WXLezcL9Xc3nb2Gvf4RW9rNxt1d8p7RQGMc0e0O7B4n3Uc0e0O7B4n3Vsg2str2bhfq7gft7Gr2Nore1m42/fKe1TQGMc0e0O7B4n3Uc0e0O7B4n3Vsg2str2bhfq7iv29jCvY2it7Wbjbq7zJ7UNAYxzR7Q7sHifdRzR7Q7sHifdWyjaq2vZuF+ruq3b2OPrr1+EVvazcbdXeZfah+qgMY5o9od2DxPuo5o9od2DxPurZRtVbXs3C/V3Ubt7JB6jXr8JLe1m426u1x/4z6xQGMc0e0O7B4n3Uc0e0O7B4n3Vso2qvY3C/V2Ie3/ABB6jXfwmt7Wb6u1x/4z6xQGM80e0O7B4n3Uc0e0O7B4n3Vs34UXsb6v7h7f8Qeo0fhNexvq/v8Ap/wz6xQGRYD4HcWzgTNDGn5RDZzbrsLcfnrZMLhhGiouiqoUfMosPqFIfhNexvq/uen/ABB6jR+FF7G+r+/6f8M+sUA12oy59cl7Dju/T32BopV80hJS4AsNXZdbA8F04EU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40" y="1059587"/>
            <a:ext cx="4377512" cy="36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2"/>
          <p:cNvSpPr/>
          <p:nvPr/>
        </p:nvSpPr>
        <p:spPr>
          <a:xfrm>
            <a:off x="516676" y="849972"/>
            <a:ext cx="5586174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Object relational mapping library of java language for Object persistence and SQL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2001 by Gavin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King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 persistence of java objects with relational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query language in synch with SQL</a:t>
            </a: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source library</a:t>
            </a: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solutions for object relational impedance mismatch </a:t>
            </a:r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</a:rPr>
              <a:t>Hibernate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10" y="849972"/>
            <a:ext cx="2455984" cy="16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7317" y="145917"/>
            <a:ext cx="664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/>
            <a:r>
              <a:rPr lang="en-IN" sz="2600" dirty="0" err="1" smtClean="0">
                <a:solidFill>
                  <a:srgbClr val="262626"/>
                </a:solidFill>
                <a:latin typeface="Calibri (Headings)"/>
                <a:ea typeface="Tahoma" panose="020B0604030504040204" pitchFamily="34" charset="0"/>
                <a:cs typeface="Tahoma" panose="020B0604030504040204" pitchFamily="34" charset="0"/>
              </a:rPr>
              <a:t>JavaEE</a:t>
            </a:r>
            <a:r>
              <a:rPr lang="en-IN" sz="2600" dirty="0" smtClean="0">
                <a:solidFill>
                  <a:srgbClr val="262626"/>
                </a:solidFill>
                <a:latin typeface="Calibri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800" dirty="0" smtClean="0">
                <a:solidFill>
                  <a:srgbClr val="262626"/>
                </a:solidFill>
                <a:latin typeface="Calibri (Headings)"/>
                <a:ea typeface="Tahoma" panose="020B0604030504040204" pitchFamily="34" charset="0"/>
                <a:cs typeface="Tahoma" panose="020B0604030504040204" pitchFamily="34" charset="0"/>
              </a:rPr>
              <a:t>with Hibernate</a:t>
            </a:r>
            <a:endParaRPr lang="en-IN" sz="2800" dirty="0">
              <a:solidFill>
                <a:srgbClr val="262626"/>
              </a:solidFill>
              <a:latin typeface="Calibri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4464" y="987574"/>
            <a:ext cx="3481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is to solve the complexities existed in EJB2 persistence architecture.</a:t>
            </a: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Provided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effective Java persistence API enabling hibernate to work with different databases easily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Annotations provide meta data about table column definitions at the model level.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defTabSz="685783">
              <a:buFont typeface="Symbol" panose="05050102010706020507" pitchFamily="18" charset="2"/>
              <a:buChar char="®"/>
            </a:pPr>
            <a:r>
              <a:rPr lang="en-IN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Entities are developed independent of the underlying database</a:t>
            </a:r>
            <a:endParaRPr lang="en-IN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n 1"/>
          <p:cNvSpPr/>
          <p:nvPr/>
        </p:nvSpPr>
        <p:spPr>
          <a:xfrm>
            <a:off x="6783183" y="3507854"/>
            <a:ext cx="936104" cy="72008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Derby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6750039" y="2395296"/>
            <a:ext cx="936104" cy="72008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6732240" y="1252346"/>
            <a:ext cx="936104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AutoShape 2" descr="data:image/jpeg;base64,/9j/4AAQSkZJRgABAQAAAQABAAD/2wCEAAkGBxIREhQUExQWFhESEhgZFRYXFxQUGBwfGxMaFh0YGh8YHCggGBonIRQVITIhJSkrLi4uFyY7ODMsNyktLisBCgoKDg0OGxAQGjQmHCY1LDQ3NC0sLywrLC8sLzYsLCwsNDEsLCwsLCwsLywsLCwsLDcsLCwsLCwsNywsLCwsLP/AABEIAIQAoAMBIgACEQEDEQH/xAAcAAEAAgMBAQEAAAAAAAAAAAAABQYDBAcBAgj/xAA6EAABAwEFBQQIBgIDAQAAAAABAAIDEQQFEiExBhNBUWEUInGBBxUjMlKRktFCU6GxweEW8DNisiT/xAAZAQEBAQEBAQAAAAAAAAAAAAAAAgMBBAX/xAAlEQACAgICAgEEAwAAAAAAAAAAAQIREiEDUTFBBBNhcdEiMkL/2gAMAwEAAhEDEQA/AO4oiIAiL5e4AEk0AFSSgI3aS+W2OB0rszoxvxO4Bc0uPaCaVzmySPL3EuacThWuZbrlTgtPbPaA22era7mOojH7u8SoFjiCCDQg1BSfHlGiVOnZ0XtUnxv+p33TtUnxv+p33UddltEzA78QycOR+y218qVxdM9Sp7M3apPjf9TvunapPjf9TvusKLlsEzcN7GN+F7iWPyqSTQ881cVzVW7Zq8t43du99gy6j+l6vj8v+WROPsnERF7DIIiIAiIgCIiAIiIAufekzaLCOyxnNwrKeQ4M8+P9q07U342xwOkObz3Y283HTyyJ8lxC0TOkc57zVzyS4niSqSJkzGiIqMzcuq3GF+L8JycOnPxCujXAgEZgioK5+rHsra3OO5oXHVlMzzI/leT5PFksl5NuKdaZPItn1fN+W/6Snq+b8t/0leDF9Hos1lks87o3BzTRzTksvq+b8t/0lPV835b/AKSu4y6BeLBa2zMDxx1HI8QtlVK4DNC+hjfu3+93TlyKtq+jxTyjvyYyVMIiLQkIiIAiIgCIiA0b6uxlqhdE/RwyPEHgR4Lhd5WF9nlfFIKPYaHkeRHQ6r9BKnekTZztEe+jHtoQagD3m608RqPNdTJkjkqIiszBK6z6OtnOzxb6Qe2mAoD+FuoHidT5Kpej7Z3tUu8kHsISKg6OdqG+A1PkuvqWy4r2ERFJYRFq3lbmWeJ8shoxgqfsOpQEBt7tH2SHAw+3mBDf+o4v/Wg6+CjPRptFvGdmkPfjFYyTXE34fEfsei59fN6PtUzpZNXHIcGjg0eC17JaXxPbIw0ew1aequtGeWz9CoovZy+WWyBsrcjo9vwu4hSig0CIiAIiIAiIgCIiA5D6QtnezS71g9jMTpo12pb4HUeart03c+0ysij95514AcXHoF3W9ruZaYnxSDuvFOoPAjqFWtjrkju8P30jO0PNCdKNByArz1P9LuSS2Rjssl03cyzRMijHdYPMniT1K3Fp+tIfzG/MJ60h/Mb8wozj2aUzcRafrSH8xvzCetIfzG/MJlHsUzcXJPSJtF2iXcxn2MJzI0c7SvgNB5q1bd7UNhgwQurJNVocPwgDM+OdB/S5KrjvZnJ+giIrIJ/YzaA2Kep/4ZKCQdODvEVPku1McCAQagioK/Oy6d6ML8dI11meCd02rHajDWmE8un9KWi4v0X1ERSWEREAREQBERAFE7Q3bvmYmj2jNOo5KWRTKKkqZ1OjmqKc2mu3A7eNHccc+h/tQa+ZOLi6ZunYREUnTXt9kEzCw+R5HmqTLEWOLXCjmmhCvyhdo7vxN3jfeaO91HPxC9XxuXF4vwzHlhatFYREX0TzH0xhcQACXEgADUk5ABds2PuAWKANNDK+hkd15eAVV9Geztf/AKpB0hB/V/8AA810dS2aRXsIiKSgiIgCIiAIiIAiIgMdogbI0tcKhwoVQbfZHQvLDw0PMcCuhKNvu7N+zKge33T/AAeiw5+LNWvJcJUUdFN/4zNzZ8z9k/xmbmz5n7Lx/Rn0aZIhEU3/AIzNzZ8z9k/xmbmz5n7J9GfQyRzW+7v3L6j3H+705tWxsncRts4ZmI296R3IcvE6K923Y+SVhYSzPQ1OR4HRTuytxNscAYKGQ5yOHE/YaBfQ4pycf5LZ55RV68EtDE1jQ1oAa0AADQAcF9ois6EREAREQBFz6/doLdDbeztljDXkFrjFXCHVIBzzIp5qx7RXhM2yvlge1roxiOJuIOHEa5Hr0XaOWTyKj7M35a7TBK90rBIcovZ5NLa1Ls865eFFg2L2mtVqc8yyMDWtAADBUlwNDWugppxShZf0XNbLtFeD7RJBvogYq94xZGhA0Gmq3ro2ttLLWLNagx2LR7AW8Kg9QaJQsviKgbV7Q2yz2pkUcke7mwllY64auwUJrnmCV7bLzvOMNcJIpG4wHBkRxUJ1ShZfkVC212mtNmkj3L2buVpyLASC0gHOuYOILDeW0d4WQCR7oZo8VDRpZ/teaULOhoq/ab7MllbaISG1AJBGLI5EfPj0Xmz9/GUlktMYOR0qPuFk+RKeD8lY6ssKKuwXlMLQ9j3tLGcm0Jrp4KQvu3uigL2UxZAV65eZRcixcuhW6JJFH3PeQmjafxU73jxUfbrXaRK8Mc1sbaULm1rUcOa65qk1uxRYEVMsd+WmQkY2CnNuvy8Fmlvq0CHEXAPa8hwLdQSAKeGfjVZrnTV06KwfgtqKp2e9LU9ocJGVI0wKYuS3ukYN57+dcqcVceTL0S1Rz/brF6zZgpjwMpXTQ6rcvO2W7skrXiDdFhxUx4qdOFVg2sslpdbt+IHYGEAd5veDaivStVY76s73WJ7YojI+QYaAgYa54jXw/VbEdkJ6PB7E+L1G+jQZv8Wfs5SGyLZ7PFIwwuL2gloxNGInh0otbYqxT2aRzZIiA4A1q3VoOWvGqdjo0SJfWFp3RaHY3e+CRTEOSy2c7u2DtVTPJTBICMGfdAAoCOWpXrYbVFapJzZid6ScG8aKVIOtDXTks9ssFptc7JZo2xMjphYHYjkcXnU8UOHnpBaRa7LSmLdspXSu+dSvRTOy89oM0gtAGAsbgw+5WprTjVQ+1VjtMs8UghJZCGgHE3vUfj8taLdkvK2Ohc2Ox4HkUEm+aSOoGEZ+aHfZr+lOMNfZafDJ/wCmKKvC2zWh7bLMWQtxVqAXVPDjn+ikNrbPabSLMBE47iEBzy5pxOLWV65FuvGq276uF1qszZGNLZ2Z4aitDq2v6hDhJCx7qxuaK4WhoFfFa9uszmYZmcKV+6yWK2WiWyGKSEiUUBOJuYGeLxy0U7dLBJGWubSooQc+i8s4Zya+yNoukQ932kSzvd8Qat++52vlZE4gMjaXOqQKkigGfz81Gw2B9nld3S4D3eFeiyWeymQu3rPaOdWpz14DlSiiOTiotbt/jyddXZi2etO6mLK1BOR1H+0Vykga+hKpl63a+N4cxlA0DMUpVWi77aXQ4sJLg33aiteVVfBcU4v0cnvZULjbWQ+I/cqf2nszW2cka4m/uoW64Hxy0e2lT0yVg2ma98IYxhdiNSagUoQfOv8ACiCa4Gq3s6/7lcuuWRpjpTBiGKmtOvRXOxxNPeCqV1yvYKbnHT/uG/wVNXDapO+JBRzpKgVqAKDIdNVfC6pb/RyRK2mztdqF9RRANoNF6i9BBgZZGA1pmnZGVrTNeogPJbIw6hI7GyuiIgMlos7SKELCLEzkiID67IylKLLBA1ooAiIDGbIyuiyWaBrdAiID7lhBOYWJlmbirTNEQGS0whwzXlnga3QIiAxPsjCa0zWw+MEU4IiA0+xM5LLBZWg1ARE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49" y="1400951"/>
            <a:ext cx="1524000" cy="11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eft-Right Arrow 13"/>
          <p:cNvSpPr/>
          <p:nvPr/>
        </p:nvSpPr>
        <p:spPr>
          <a:xfrm>
            <a:off x="5580112" y="2671219"/>
            <a:ext cx="720080" cy="176454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-Down Arrow 14"/>
          <p:cNvSpPr/>
          <p:nvPr/>
        </p:nvSpPr>
        <p:spPr>
          <a:xfrm>
            <a:off x="6300192" y="1252346"/>
            <a:ext cx="216024" cy="2975588"/>
          </a:xfrm>
          <a:prstGeom prst="upDownArrow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090" y="2870279"/>
            <a:ext cx="1461691" cy="142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0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2"/>
          <p:cNvSpPr/>
          <p:nvPr/>
        </p:nvSpPr>
        <p:spPr>
          <a:xfrm>
            <a:off x="516675" y="849972"/>
            <a:ext cx="7815667" cy="26946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simple API for storing and retrieving Java objects directly to and from the database 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Non-intrusive: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need to follow specific rules or design patterns</a:t>
            </a: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just">
              <a:lnSpc>
                <a:spcPct val="100000"/>
              </a:lnSpc>
              <a:buFont typeface="Symbol" panose="05050102010706020507" pitchFamily="18" charset="2"/>
              <a:buChar char="®"/>
            </a:pPr>
            <a:r>
              <a:rPr lang="en-US" sz="1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Transparent: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object model is unaware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174973"/>
            <a:ext cx="5497672" cy="4361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355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IN" sz="2600" dirty="0" smtClean="0">
                <a:solidFill>
                  <a:srgbClr val="000000"/>
                </a:solidFill>
              </a:rPr>
              <a:t>Persistence </a:t>
            </a:r>
            <a:r>
              <a:rPr lang="en-IN" sz="2600" dirty="0">
                <a:solidFill>
                  <a:srgbClr val="000000"/>
                </a:solidFill>
              </a:rPr>
              <a:t>using Hibernate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41752" y="2137992"/>
            <a:ext cx="2570511" cy="1423441"/>
            <a:chOff x="815" y="938"/>
            <a:chExt cx="1463" cy="1945"/>
          </a:xfrm>
        </p:grpSpPr>
        <p:sp>
          <p:nvSpPr>
            <p:cNvPr id="18" name="AutoShape 5"/>
            <p:cNvSpPr>
              <a:spLocks noChangeArrowheads="1"/>
            </p:cNvSpPr>
            <p:nvPr/>
          </p:nvSpPr>
          <p:spPr bwMode="auto">
            <a:xfrm>
              <a:off x="815" y="1047"/>
              <a:ext cx="1463" cy="1712"/>
            </a:xfrm>
            <a:prstGeom prst="roundRect">
              <a:avLst>
                <a:gd name="adj" fmla="val 6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855" y="938"/>
              <a:ext cx="967" cy="649"/>
              <a:chOff x="855" y="938"/>
              <a:chExt cx="967" cy="649"/>
            </a:xfrm>
          </p:grpSpPr>
          <p:sp>
            <p:nvSpPr>
              <p:cNvPr id="23" name="AutoShape 7"/>
              <p:cNvSpPr>
                <a:spLocks noChangeArrowheads="1"/>
              </p:cNvSpPr>
              <p:nvPr/>
            </p:nvSpPr>
            <p:spPr bwMode="auto">
              <a:xfrm>
                <a:off x="855" y="1145"/>
                <a:ext cx="967" cy="442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JavaObject</a:t>
                </a:r>
              </a:p>
              <a:p>
                <a:pPr eaLnBrk="1" hangingPunct="1"/>
                <a:endParaRPr lang="zh-CN" altLang="en-US" dirty="0"/>
              </a:p>
            </p:txBody>
          </p:sp>
          <p:sp>
            <p:nvSpPr>
              <p:cNvPr id="24" name="AutoShape 8"/>
              <p:cNvSpPr>
                <a:spLocks noChangeArrowheads="1"/>
              </p:cNvSpPr>
              <p:nvPr/>
            </p:nvSpPr>
            <p:spPr bwMode="auto">
              <a:xfrm>
                <a:off x="929" y="938"/>
                <a:ext cx="0" cy="240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200" u="sng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929" y="1420"/>
              <a:ext cx="1342" cy="1463"/>
              <a:chOff x="929" y="1420"/>
              <a:chExt cx="1342" cy="1463"/>
            </a:xfrm>
          </p:grpSpPr>
          <p:sp>
            <p:nvSpPr>
              <p:cNvPr id="21" name="AutoShape 10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1342" cy="748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AutoShape 11"/>
              <p:cNvSpPr>
                <a:spLocks noChangeArrowheads="1"/>
              </p:cNvSpPr>
              <p:nvPr/>
            </p:nvSpPr>
            <p:spPr bwMode="auto">
              <a:xfrm>
                <a:off x="929" y="1420"/>
                <a:ext cx="820" cy="1463"/>
              </a:xfrm>
              <a:prstGeom prst="roundRect">
                <a:avLst>
                  <a:gd name="adj" fmla="val 13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89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 id;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String name;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String getName()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 getId()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void setName(String)</a:t>
                </a:r>
              </a:p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kumimoji="0" lang="en-GB" altLang="ja-JP" sz="1400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518474" y="2201844"/>
            <a:ext cx="2983409" cy="864311"/>
            <a:chOff x="3299" y="1200"/>
            <a:chExt cx="1698" cy="1181"/>
          </a:xfrm>
        </p:grpSpPr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299" y="1211"/>
              <a:ext cx="1299" cy="1170"/>
            </a:xfrm>
            <a:prstGeom prst="roundRect">
              <a:avLst>
                <a:gd name="adj" fmla="val 83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403" y="1200"/>
              <a:ext cx="1069" cy="280"/>
              <a:chOff x="3403" y="1200"/>
              <a:chExt cx="1069" cy="280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3625" y="1252"/>
                <a:ext cx="847" cy="217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>
                <a:off x="3403" y="1200"/>
                <a:ext cx="443" cy="280"/>
              </a:xfrm>
              <a:prstGeom prst="roundRect">
                <a:avLst>
                  <a:gd name="adj" fmla="val 463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lnSpc>
                    <a:spcPct val="95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SQL</a:t>
                </a:r>
                <a:r>
                  <a:rPr kumimoji="0" lang="en-GB" altLang="ja-JP" sz="12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en-GB" altLang="ja-JP" sz="1400" u="sng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Table</a:t>
                </a:r>
              </a:p>
            </p:txBody>
          </p:sp>
        </p:grp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04" y="1645"/>
              <a:ext cx="1593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id [int] primary key,</a:t>
              </a: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name [</a:t>
              </a:r>
              <a:r>
                <a:rPr kumimoji="0" lang="en-GB" altLang="ja-JP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varchar</a:t>
              </a: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(50</a:t>
              </a:r>
              <a:r>
                <a:rPr kumimoji="0" lang="en-GB" altLang="ja-JP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)],</a:t>
              </a:r>
            </a:p>
          </p:txBody>
        </p:sp>
      </p:grp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3740375" y="2818311"/>
            <a:ext cx="1753500" cy="0"/>
          </a:xfrm>
          <a:prstGeom prst="line">
            <a:avLst/>
          </a:prstGeom>
          <a:noFill/>
          <a:ln w="36720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4577592" y="3443955"/>
            <a:ext cx="4164123" cy="442767"/>
            <a:chOff x="2835" y="2828"/>
            <a:chExt cx="2370" cy="605"/>
          </a:xfrm>
        </p:grpSpPr>
        <p:sp>
          <p:nvSpPr>
            <p:cNvPr id="10" name="AutoShape 20"/>
            <p:cNvSpPr>
              <a:spLocks noChangeArrowheads="1"/>
            </p:cNvSpPr>
            <p:nvPr/>
          </p:nvSpPr>
          <p:spPr bwMode="auto">
            <a:xfrm>
              <a:off x="2877" y="2828"/>
              <a:ext cx="2328" cy="443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AutoShape 21"/>
            <p:cNvSpPr>
              <a:spLocks noChangeArrowheads="1"/>
            </p:cNvSpPr>
            <p:nvPr/>
          </p:nvSpPr>
          <p:spPr bwMode="auto">
            <a:xfrm>
              <a:off x="2835" y="2941"/>
              <a:ext cx="1160" cy="492"/>
            </a:xfrm>
            <a:prstGeom prst="roundRect">
              <a:avLst>
                <a:gd name="adj" fmla="val 22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Magic Happens Here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kumimoji="0" lang="en-GB" altLang="ja-JP" sz="1200" dirty="0">
                  <a:solidFill>
                    <a:srgbClr val="0070C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(O/R Mapper – i.e. Hibernate</a:t>
              </a:r>
              <a:r>
                <a:rPr kumimoji="0" lang="en-GB" altLang="ja-JP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)</a:t>
              </a:r>
            </a:p>
          </p:txBody>
        </p:sp>
      </p:grpSp>
      <p:sp>
        <p:nvSpPr>
          <p:cNvPr id="9" name="Line 22"/>
          <p:cNvSpPr>
            <a:spLocks noChangeShapeType="1"/>
          </p:cNvSpPr>
          <p:nvPr/>
        </p:nvSpPr>
        <p:spPr bwMode="auto">
          <a:xfrm flipH="1" flipV="1">
            <a:off x="4694433" y="2862729"/>
            <a:ext cx="379515" cy="637438"/>
          </a:xfrm>
          <a:prstGeom prst="line">
            <a:avLst/>
          </a:prstGeom>
          <a:noFill/>
          <a:ln w="936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/>
          <p:cNvSpPr txBox="1">
            <a:spLocks noChangeArrowheads="1"/>
          </p:cNvSpPr>
          <p:nvPr/>
        </p:nvSpPr>
        <p:spPr bwMode="auto">
          <a:xfrm>
            <a:off x="1147863" y="2386925"/>
            <a:ext cx="6994188" cy="35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kumimoji="0" lang="en-GB" altLang="ja-JP" sz="24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: Ease of Persistence Using Hibernate</a:t>
            </a:r>
          </a:p>
        </p:txBody>
      </p:sp>
    </p:spTree>
    <p:extLst>
      <p:ext uri="{BB962C8B-B14F-4D97-AF65-F5344CB8AC3E}">
        <p14:creationId xmlns:p14="http://schemas.microsoft.com/office/powerpoint/2010/main" val="20918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1844" y="174619"/>
            <a:ext cx="103906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 smtClean="0">
                <a:solidFill>
                  <a:srgbClr val="262626"/>
                </a:solidFill>
              </a:rPr>
              <a:t>Spring</a:t>
            </a:r>
            <a:endParaRPr lang="en-US" sz="2600" dirty="0">
              <a:solidFill>
                <a:srgbClr val="2626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9308" y="747204"/>
            <a:ext cx="52847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open source framework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Enables to build applications using POJO (Plain Old Java Objects)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Handles the complete infrastructure required for application from end to end</a:t>
            </a: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Makes development of JavaEE (Java EnterPrise Applications) easier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 weight and transparent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IOC Containers</a:t>
            </a:r>
          </a:p>
          <a:p>
            <a:pPr marL="171450" indent="-171450">
              <a:buFont typeface="Symbol" panose="05050102010706020507" pitchFamily="18" charset="2"/>
              <a:buChar char="®"/>
            </a:pPr>
            <a:endParaRPr lang="en-US" sz="1200" dirty="0" smtClean="0">
              <a:solidFill>
                <a:srgbClr val="26262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buFont typeface="Symbol" panose="05050102010706020507" pitchFamily="18" charset="2"/>
              <a:buChar char="®"/>
            </a:pPr>
            <a:r>
              <a:rPr lang="en-US" sz="1200" dirty="0" smtClean="0">
                <a:solidFill>
                  <a:srgbClr val="26262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ORM and Transaction Management</a:t>
            </a:r>
            <a:endParaRPr lang="en-US" sz="12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Picture 4" descr="http://cdn.edureka.co/img/sp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758" y="1480272"/>
            <a:ext cx="2495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49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ain4ce_course_template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</TotalTime>
  <Words>869</Words>
  <Application>Microsoft Office PowerPoint</Application>
  <PresentationFormat>On-screen Show (16:9)</PresentationFormat>
  <Paragraphs>231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Arial</vt:lpstr>
      <vt:lpstr>Calibri</vt:lpstr>
      <vt:lpstr>Calibri (Headings)</vt:lpstr>
      <vt:lpstr>Castellar</vt:lpstr>
      <vt:lpstr>Courier New</vt:lpstr>
      <vt:lpstr>Symbol</vt:lpstr>
      <vt:lpstr>Tahoma</vt:lpstr>
      <vt:lpstr>Times New Roman</vt:lpstr>
      <vt:lpstr>3_Brain4ce_course_template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</dc:title>
  <dc:creator>Puja</dc:creator>
  <cp:lastModifiedBy>Awanish</cp:lastModifiedBy>
  <cp:revision>258</cp:revision>
  <dcterms:created xsi:type="dcterms:W3CDTF">2014-05-07T12:47:59Z</dcterms:created>
  <dcterms:modified xsi:type="dcterms:W3CDTF">2015-06-09T12:07:51Z</dcterms:modified>
</cp:coreProperties>
</file>