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89" r:id="rId2"/>
  </p:sldMasterIdLst>
  <p:notesMasterIdLst>
    <p:notesMasterId r:id="rId20"/>
  </p:notesMasterIdLst>
  <p:handoutMasterIdLst>
    <p:handoutMasterId r:id="rId21"/>
  </p:handoutMasterIdLst>
  <p:sldIdLst>
    <p:sldId id="278" r:id="rId3"/>
    <p:sldId id="370" r:id="rId4"/>
    <p:sldId id="390" r:id="rId5"/>
    <p:sldId id="392" r:id="rId6"/>
    <p:sldId id="393" r:id="rId7"/>
    <p:sldId id="394" r:id="rId8"/>
    <p:sldId id="395" r:id="rId9"/>
    <p:sldId id="396" r:id="rId10"/>
    <p:sldId id="381" r:id="rId11"/>
    <p:sldId id="397" r:id="rId12"/>
    <p:sldId id="398" r:id="rId13"/>
    <p:sldId id="399" r:id="rId14"/>
    <p:sldId id="400" r:id="rId15"/>
    <p:sldId id="401" r:id="rId16"/>
    <p:sldId id="402" r:id="rId17"/>
    <p:sldId id="296" r:id="rId18"/>
    <p:sldId id="294" r:id="rId1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0" userDrawn="1">
          <p15:clr>
            <a:srgbClr val="F26B43"/>
          </p15:clr>
        </p15:guide>
        <p15:guide id="2" pos="317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3BC3"/>
    <a:srgbClr val="E2D7F3"/>
    <a:srgbClr val="FF6801"/>
    <a:srgbClr val="25C6FF"/>
    <a:srgbClr val="2F79FF"/>
    <a:srgbClr val="FFCEAC"/>
    <a:srgbClr val="A2E7FF"/>
    <a:srgbClr val="CCDEFF"/>
    <a:srgbClr val="E9EDF4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 snapToGrid="0">
      <p:cViewPr varScale="1">
        <p:scale>
          <a:sx n="98" d="100"/>
          <a:sy n="98" d="100"/>
        </p:scale>
        <p:origin x="474" y="96"/>
      </p:cViewPr>
      <p:guideLst>
        <p:guide orient="horz" pos="540"/>
        <p:guide pos="3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C3709-9628-431F-87BE-999083454C41}" type="datetimeFigureOut">
              <a:rPr lang="en-IN" smtClean="0"/>
              <a:t>04-09-2015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94267-94A6-4DA2-BBFA-2942C7E59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157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10E-CA69-4419-8132-CB4BA6DBC7A0}" type="datetimeFigureOut">
              <a:rPr lang="en-IN" smtClean="0"/>
              <a:pPr/>
              <a:t>04-09-2015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33455-0439-48A9-8026-64001E22A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52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84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22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760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Cours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6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rther Reading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6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or the next clas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5" y="698983"/>
            <a:ext cx="5424375" cy="406828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42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ssignmen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85" y="555627"/>
            <a:ext cx="6624736" cy="4161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51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-wor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45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200900" y="101586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21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2" descr="copyright stamp - stock photo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76" y="729258"/>
            <a:ext cx="4226401" cy="441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courseware is copyright ©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edureka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2014. Any reproduction without expressed written</a:t>
            </a:r>
          </a:p>
          <a:p>
            <a:pPr>
              <a:buNone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 from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edureka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strictly forbidden. PMI members, credential holders, and REP’s</a:t>
            </a:r>
          </a:p>
          <a:p>
            <a:pPr>
              <a:buNone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who Engage in unauthorized duplication of the courseware will be held duly accountable by</a:t>
            </a:r>
          </a:p>
          <a:p>
            <a:pPr>
              <a:buNone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PMI Ethics Committee.</a:t>
            </a: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9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62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mul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at’s within the LMS?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99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10"/>
          <p:cNvSpPr txBox="1"/>
          <p:nvPr userDrawn="1"/>
        </p:nvSpPr>
        <p:spPr>
          <a:xfrm>
            <a:off x="34925" y="4781550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3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 flipV="1">
            <a:off x="3449077" y="683124"/>
            <a:ext cx="2245846" cy="2092018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13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35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5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1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0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6" y="698984"/>
            <a:ext cx="5424375" cy="4068281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89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4"/>
          <p:cNvGrpSpPr>
            <a:grpSpLocks/>
          </p:cNvGrpSpPr>
          <p:nvPr userDrawn="1"/>
        </p:nvGrpSpPr>
        <p:grpSpPr bwMode="auto">
          <a:xfrm>
            <a:off x="722071" y="2258040"/>
            <a:ext cx="2601913" cy="2371712"/>
            <a:chOff x="684209" y="1762202"/>
            <a:chExt cx="2804581" cy="2175717"/>
          </a:xfrm>
        </p:grpSpPr>
        <p:sp>
          <p:nvSpPr>
            <p:cNvPr id="18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800" dirty="0">
                <a:solidFill>
                  <a:srgbClr val="262626"/>
                </a:solidFill>
              </a:endParaRPr>
            </a:p>
          </p:txBody>
        </p:sp>
        <p:sp>
          <p:nvSpPr>
            <p:cNvPr id="19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sz="1800" dirty="0">
                <a:solidFill>
                  <a:srgbClr val="262626"/>
                </a:solidFill>
              </a:endParaRPr>
            </a:p>
          </p:txBody>
        </p:sp>
      </p:grpSp>
      <p:sp>
        <p:nvSpPr>
          <p:cNvPr id="9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1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estion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4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8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rve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important to us, be it a compliment, a suggestion or a complaint. It helps us to make the course better!</a:t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84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-wor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2600528" y="923498"/>
            <a:ext cx="3743325" cy="3668757"/>
          </a:xfrm>
          <a:prstGeom prst="rect">
            <a:avLst/>
          </a:prstGeom>
        </p:spPr>
      </p:pic>
      <p:sp>
        <p:nvSpPr>
          <p:cNvPr id="10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9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ssignmen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86" y="555627"/>
            <a:ext cx="6624736" cy="4161000"/>
          </a:xfrm>
          <a:prstGeom prst="rect">
            <a:avLst/>
          </a:prstGeom>
        </p:spPr>
      </p:pic>
      <p:sp>
        <p:nvSpPr>
          <p:cNvPr id="10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9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Topic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 userDrawn="1"/>
        </p:nvSpPr>
        <p:spPr>
          <a:xfrm>
            <a:off x="517134" y="771550"/>
            <a:ext cx="4373810" cy="380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1 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Pentaho BI Suite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2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Report Designer - Basic</a:t>
            </a:r>
            <a:b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3</a:t>
            </a: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Report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Designer - Advanced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Data Integration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Introduction</a:t>
            </a:r>
            <a:b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5 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Data Integration - Transformation</a:t>
            </a:r>
            <a:b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6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Data Integration - Job and More</a:t>
            </a:r>
          </a:p>
          <a:p>
            <a:pPr lvl="1"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 userDrawn="1"/>
        </p:nvSpPr>
        <p:spPr>
          <a:xfrm>
            <a:off x="4580404" y="771550"/>
            <a:ext cx="4106416" cy="380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BA Server and User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</a:t>
            </a:r>
            <a:b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8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Symbol" panose="05050102010706020507" pitchFamily="18" charset="2"/>
              <a:buChar char="®"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3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10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57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24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nnie's Q n A Templat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2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32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32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9546" y="980851"/>
            <a:ext cx="1779354" cy="38110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43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bjectiv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959026" y="4764109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</a:p>
        </p:txBody>
      </p:sp>
    </p:spTree>
    <p:extLst>
      <p:ext uri="{BB962C8B-B14F-4D97-AF65-F5344CB8AC3E}">
        <p14:creationId xmlns:p14="http://schemas.microsoft.com/office/powerpoint/2010/main" val="212416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4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49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49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122036" y="2574648"/>
            <a:ext cx="9322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LAB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98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nie's Q n A Templat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4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49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49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722072" y="2258041"/>
            <a:ext cx="2601913" cy="2371712"/>
            <a:chOff x="684209" y="1762202"/>
            <a:chExt cx="2804581" cy="2175717"/>
          </a:xfrm>
        </p:grpSpPr>
        <p:sp>
          <p:nvSpPr>
            <p:cNvPr id="11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685783"/>
              <a:endParaRPr lang="en-IN" sz="1800" dirty="0">
                <a:solidFill>
                  <a:srgbClr val="262626"/>
                </a:solidFill>
              </a:endParaRPr>
            </a:p>
          </p:txBody>
        </p:sp>
        <p:sp>
          <p:nvSpPr>
            <p:cNvPr id="13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783"/>
              <a:endParaRPr lang="en-US" sz="1800" dirty="0">
                <a:solidFill>
                  <a:srgbClr val="262626"/>
                </a:solidFill>
              </a:endParaRPr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56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nie's intro only in module 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4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49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49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722072" y="2258041"/>
            <a:ext cx="2601913" cy="2371712"/>
            <a:chOff x="684209" y="1762202"/>
            <a:chExt cx="2804581" cy="2175717"/>
          </a:xfrm>
        </p:grpSpPr>
        <p:sp>
          <p:nvSpPr>
            <p:cNvPr id="11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685783"/>
              <a:endParaRPr lang="en-IN" sz="1800" dirty="0">
                <a:solidFill>
                  <a:srgbClr val="262626"/>
                </a:solidFill>
              </a:endParaRPr>
            </a:p>
          </p:txBody>
        </p:sp>
        <p:sp>
          <p:nvSpPr>
            <p:cNvPr id="13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783"/>
              <a:endParaRPr lang="en-US" sz="1800" dirty="0">
                <a:solidFill>
                  <a:srgbClr val="262626"/>
                </a:solidFill>
              </a:endParaRPr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3434408" y="1064248"/>
            <a:ext cx="2091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Hello There!!</a:t>
            </a:r>
          </a:p>
          <a:p>
            <a:pPr algn="ctr"/>
            <a:r>
              <a:rPr lang="en-IN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My name is Annie. </a:t>
            </a:r>
            <a:br>
              <a:rPr lang="en-IN" sz="12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I love quizzes and</a:t>
            </a:r>
          </a:p>
          <a:p>
            <a:pPr algn="ctr"/>
            <a:r>
              <a:rPr lang="en-IN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puzzles and I am here to make you guys think and answer my questions.</a:t>
            </a:r>
          </a:p>
        </p:txBody>
      </p:sp>
      <p:sp>
        <p:nvSpPr>
          <p:cNvPr id="14" name="Oval Callout 13"/>
          <p:cNvSpPr/>
          <p:nvPr userDrawn="1"/>
        </p:nvSpPr>
        <p:spPr>
          <a:xfrm>
            <a:off x="3329313" y="986319"/>
            <a:ext cx="2301413" cy="1520575"/>
          </a:xfrm>
          <a:prstGeom prst="wedgeEllipseCallout">
            <a:avLst>
              <a:gd name="adj1" fmla="val -66422"/>
              <a:gd name="adj2" fmla="val 529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68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estion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4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96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nds - 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36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66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685766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8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73" r:id="rId2"/>
    <p:sldLayoutId id="2147483777" r:id="rId3"/>
    <p:sldLayoutId id="2147483772" r:id="rId4"/>
    <p:sldLayoutId id="2147483775" r:id="rId5"/>
    <p:sldLayoutId id="2147483774" r:id="rId6"/>
    <p:sldLayoutId id="2147483784" r:id="rId7"/>
    <p:sldLayoutId id="2147483733" r:id="rId8"/>
    <p:sldLayoutId id="2147483747" r:id="rId9"/>
    <p:sldLayoutId id="2147483776" r:id="rId10"/>
    <p:sldLayoutId id="2147483748" r:id="rId11"/>
    <p:sldLayoutId id="2147483749" r:id="rId12"/>
    <p:sldLayoutId id="2147483750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7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66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685766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62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co/persistence-with-hibern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hyperlink" Target="mailto:webinars@edureka.co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8904" y="2472091"/>
            <a:ext cx="8198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stellar" panose="020A0402060406010301" pitchFamily="18" charset="0"/>
              </a:rPr>
              <a:t>Leverage Hibernate and Spring Features Together</a:t>
            </a:r>
            <a:endParaRPr lang="en-IN" sz="2000" b="1" dirty="0" smtClean="0">
              <a:latin typeface="Castellar" panose="020A0402060406010301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5920" y="2872201"/>
            <a:ext cx="7864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Persistence with Hibernate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details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www.edureka.co/persistence-with-hibernate</a:t>
            </a:r>
            <a:endParaRPr lang="en-IN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IN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902" y="3399349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Queries: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on Twitter @edurekaIN: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en-US" sz="12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askEdureka</a:t>
            </a:r>
            <a:endParaRPr lang="en-US" sz="120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on Facebook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12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edurekaIN</a:t>
            </a:r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6945" y="3380032"/>
            <a:ext cx="2619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more details please contact us: </a:t>
            </a: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 : 1800 275 9730 (toll free)</a:t>
            </a: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INDIA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+91 88808 62004</a:t>
            </a:r>
          </a:p>
          <a:p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 Us </a:t>
            </a:r>
            <a:r>
              <a:rPr lang="en-IN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IN" sz="1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webinars@edureka.co</a:t>
            </a: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290" y="437744"/>
            <a:ext cx="2445719" cy="18342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90335">
            <a:off x="2396996" y="336157"/>
            <a:ext cx="2254524" cy="210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1763" y="1219200"/>
            <a:ext cx="38004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962400" y="4095750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class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5928" y="174973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600" dirty="0"/>
              <a:t>Spring and Hibernate Example</a:t>
            </a:r>
          </a:p>
        </p:txBody>
      </p:sp>
    </p:spTree>
    <p:extLst>
      <p:ext uri="{BB962C8B-B14F-4D97-AF65-F5344CB8AC3E}">
        <p14:creationId xmlns:p14="http://schemas.microsoft.com/office/powerpoint/2010/main" val="279400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041267"/>
            <a:ext cx="3871912" cy="286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835940" y="4046641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CourseDAO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5928" y="174973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600" dirty="0"/>
              <a:t>Spring and Hibernate </a:t>
            </a:r>
            <a:r>
              <a:rPr lang="en-IN" sz="2600" dirty="0" smtClean="0"/>
              <a:t>Example (Contd.)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15185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977116"/>
            <a:ext cx="44672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237033" y="4035758"/>
            <a:ext cx="7105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the mapping file which will take care of mapping between your Courses table and Course class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2844" y="3552080"/>
            <a:ext cx="1967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course.hbm.xml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5928" y="174973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600" dirty="0"/>
              <a:t>Spring and Hibernate </a:t>
            </a:r>
            <a:r>
              <a:rPr lang="en-IN" sz="2600" dirty="0" smtClean="0"/>
              <a:t>Example (Contd.)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88431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854021"/>
            <a:ext cx="5791200" cy="343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943354" y="4428397"/>
            <a:ext cx="2977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applicationContext.xml (contd.) 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5928" y="174973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600" dirty="0"/>
              <a:t>Spring and Hibernate </a:t>
            </a:r>
            <a:r>
              <a:rPr lang="en-IN" sz="2600" dirty="0" smtClean="0"/>
              <a:t>Example (Contd.)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82557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1842" y="1105121"/>
            <a:ext cx="5730949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63685" y="3032193"/>
            <a:ext cx="82231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applicationContext.xml file we are declaring lots of bean definition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is for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DataSource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definition, one is for Hibernate Session Factory with the mapping resource course.hbm.xml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 we are creating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HibernateTemplate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bean setting its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sessionFactory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property to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mysessionfactory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Last is  the bean definition of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CourseDAO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 setting its template property to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HibernateTemplate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bean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5928" y="174973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600" dirty="0"/>
              <a:t>Spring and Hibernate </a:t>
            </a:r>
            <a:r>
              <a:rPr lang="en-IN" sz="2600" dirty="0" smtClean="0"/>
              <a:t>Example (Contd.)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9945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992627"/>
            <a:ext cx="4876800" cy="246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714500" y="3697512"/>
            <a:ext cx="556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you run the </a:t>
            </a:r>
            <a:r>
              <a:rPr lang="en-US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TestClass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will  see one row in courses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5928" y="174973"/>
            <a:ext cx="6640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600" dirty="0"/>
              <a:t>Spring and Hibernate </a:t>
            </a:r>
            <a:r>
              <a:rPr lang="en-IN" sz="2600" dirty="0" smtClean="0"/>
              <a:t>Example (Contd.)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19593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02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3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854591"/>
            <a:ext cx="4140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webinar, you will be able to understand:</a:t>
            </a:r>
          </a:p>
          <a:p>
            <a:pPr defTabSz="914400"/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5536" y="123478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solidFill>
                  <a:srgbClr val="26262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Objectives</a:t>
            </a:r>
            <a:endParaRPr lang="en-IN" sz="2600" dirty="0" smtClean="0">
              <a:solidFill>
                <a:srgbClr val="262626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600" dirty="0">
              <a:solidFill>
                <a:srgbClr val="26262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116489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defTabSz="9144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What are Hibernate &amp; Spring Frameworks</a:t>
            </a:r>
          </a:p>
          <a:p>
            <a:pPr marL="171450" indent="-171450" defTabSz="9144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Advantages of Using Spring and Hibernate Together</a:t>
            </a: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9144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Connection Between Hibernate and Spring Frameworks</a:t>
            </a:r>
          </a:p>
          <a:p>
            <a:pPr marL="171450" indent="-171450" defTabSz="9144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Spring Transaction Management Using Hibernate</a:t>
            </a:r>
          </a:p>
          <a:p>
            <a:pPr marL="171450" indent="-171450" defTabSz="9144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  <a:p>
            <a:pPr defTabSz="914400">
              <a:lnSpc>
                <a:spcPct val="150000"/>
              </a:lnSpc>
            </a:pPr>
            <a:endParaRPr lang="en-IN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AutoShape 2" descr="data:image/jpeg;base64,/9j/4AAQSkZJRgABAQAAAQABAAD/2wCEAAkGBxIREhQUExQWFhESEhgZFRYXFxQUGBwfGxMaFh0YGh8YHCggGBonIRQVITIhJSkrLi4uFyY7ODMsNyktLisBCgoKDg0OGxAQGjQmHCY1LDQ3NC0sLywrLC8sLzYsLCwsNDEsLCwsLCwsLywsLCwsLDcsLCwsLCwsNywsLCwsLP/AABEIAIQAoAMBIgACEQEDEQH/xAAcAAEAAgMBAQEAAAAAAAAAAAAABQYDBAcBAgj/xAA6EAABAwEFBQQIBgIDAQAAAAABAAIDEQQFEiExBhNBUWEUInGBBxUjMlKRktFCU6GxweEW8DNisiT/xAAZAQEBAQEBAQAAAAAAAAAAAAAAAgMBBAX/xAAlEQACAgICAgEEAwAAAAAAAAAAAQIREiEDUTFBBBNhcdEiMkL/2gAMAwEAAhEDEQA/AO4oiIAiL5e4AEk0AFSSgI3aS+W2OB0rszoxvxO4Bc0uPaCaVzmySPL3EuacThWuZbrlTgtPbPaA22era7mOojH7u8SoFjiCCDQg1BSfHlGiVOnZ0XtUnxv+p33TtUnxv+p33UddltEzA78QycOR+y218qVxdM9Sp7M3apPjf9TvunapPjf9TvusKLlsEzcN7GN+F7iWPyqSTQ881cVzVW7Zq8t43du99gy6j+l6vj8v+WROPsnERF7DIIiIAiIgCIiAIiIAufekzaLCOyxnNwrKeQ4M8+P9q07U342xwOkObz3Y283HTyyJ8lxC0TOkc57zVzyS4niSqSJkzGiIqMzcuq3GF+L8JycOnPxCujXAgEZgioK5+rHsra3OO5oXHVlMzzI/leT5PFksl5NuKdaZPItn1fN+W/6Snq+b8t/0leDF9Hos1lks87o3BzTRzTksvq+b8t/0lPV835b/AKSu4y6BeLBa2zMDxx1HI8QtlVK4DNC+hjfu3+93TlyKtq+jxTyjvyYyVMIiLQkIiIAiIgCIiA0b6uxlqhdE/RwyPEHgR4Lhd5WF9nlfFIKPYaHkeRHQ6r9BKnekTZztEe+jHtoQagD3m608RqPNdTJkjkqIiszBK6z6OtnOzxb6Qe2mAoD+FuoHidT5Kpej7Z3tUu8kHsISKg6OdqG+A1PkuvqWy4r2ERFJYRFq3lbmWeJ8shoxgqfsOpQEBt7tH2SHAw+3mBDf+o4v/Wg6+CjPRptFvGdmkPfjFYyTXE34fEfsei59fN6PtUzpZNXHIcGjg0eC17JaXxPbIw0ew1aequtGeWz9CoovZy+WWyBsrcjo9vwu4hSig0CIiAIiIAiIgCIiA5D6QtnezS71g9jMTpo12pb4HUeart03c+0ysij95514AcXHoF3W9ruZaYnxSDuvFOoPAjqFWtjrkju8P30jO0PNCdKNByArz1P9LuSS2Rjssl03cyzRMijHdYPMniT1K3Fp+tIfzG/MJ60h/Mb8wozj2aUzcRafrSH8xvzCetIfzG/MJlHsUzcXJPSJtF2iXcxn2MJzI0c7SvgNB5q1bd7UNhgwQurJNVocPwgDM+OdB/S5KrjvZnJ+giIrIJ/YzaA2Kep/4ZKCQdODvEVPku1McCAQagioK/Oy6d6ML8dI11meCd02rHajDWmE8un9KWi4v0X1ERSWEREAREQBERAFE7Q3bvmYmj2jNOo5KWRTKKkqZ1OjmqKc2mu3A7eNHccc+h/tQa+ZOLi6ZunYREUnTXt9kEzCw+R5HmqTLEWOLXCjmmhCvyhdo7vxN3jfeaO91HPxC9XxuXF4vwzHlhatFYREX0TzH0xhcQACXEgADUk5ABds2PuAWKANNDK+hkd15eAVV9Geztf/AKpB0hB/V/8AA810dS2aRXsIiKSgiIgCIiAIiIAiIgMdogbI0tcKhwoVQbfZHQvLDw0PMcCuhKNvu7N+zKge33T/AAeiw5+LNWvJcJUUdFN/4zNzZ8z9k/xmbmz5n7Lx/Rn0aZIhEU3/AIzNzZ8z9k/xmbmz5n7J9GfQyRzW+7v3L6j3H+705tWxsncRts4ZmI296R3IcvE6K923Y+SVhYSzPQ1OR4HRTuytxNscAYKGQ5yOHE/YaBfQ4pycf5LZ55RV68EtDE1jQ1oAa0AADQAcF9ois6EREAREQBFz6/doLdDbeztljDXkFrjFXCHVIBzzIp5qx7RXhM2yvlge1roxiOJuIOHEa5Hr0XaOWTyKj7M35a7TBK90rBIcovZ5NLa1Ls865eFFg2L2mtVqc8yyMDWtAADBUlwNDWugppxShZf0XNbLtFeD7RJBvogYq94xZGhA0Gmq3ro2ttLLWLNagx2LR7AW8Kg9QaJQsviKgbV7Q2yz2pkUcke7mwllY64auwUJrnmCV7bLzvOMNcJIpG4wHBkRxUJ1ShZfkVC212mtNmkj3L2buVpyLASC0gHOuYOILDeW0d4WQCR7oZo8VDRpZ/teaULOhoq/ab7MllbaISG1AJBGLI5EfPj0Xmz9/GUlktMYOR0qPuFk+RKeD8lY6ssKKuwXlMLQ9j3tLGcm0Jrp4KQvu3uigL2UxZAV65eZRcixcuhW6JJFH3PeQmjafxU73jxUfbrXaRK8Mc1sbaULm1rUcOa65qk1uxRYEVMsd+WmQkY2CnNuvy8Fmlvq0CHEXAPa8hwLdQSAKeGfjVZrnTV06KwfgtqKp2e9LU9ocJGVI0wKYuS3ukYN57+dcqcVceTL0S1Rz/brF6zZgpjwMpXTQ6rcvO2W7skrXiDdFhxUx4qdOFVg2sslpdbt+IHYGEAd5veDaivStVY76s73WJ7YojI+QYaAgYa54jXw/VbEdkJ6PB7E+L1G+jQZv8Wfs5SGyLZ7PFIwwuL2gloxNGInh0otbYqxT2aRzZIiA4A1q3VoOWvGqdjo0SJfWFp3RaHY3e+CRTEOSy2c7u2DtVTPJTBICMGfdAAoCOWpXrYbVFapJzZid6ScG8aKVIOtDXTks9ssFptc7JZo2xMjphYHYjkcXnU8UOHnpBaRa7LSmLdspXSu+dSvRTOy89oM0gtAGAsbgw+5WprTjVQ+1VjtMs8UghJZCGgHE3vUfj8taLdkvK2Ohc2Ox4HkUEm+aSOoGEZ+aHfZr+lOMNfZafDJ/wCmKKvC2zWh7bLMWQtxVqAXVPDjn+ikNrbPabSLMBE47iEBzy5pxOLWV65FuvGq276uF1qszZGNLZ2Z4aitDq2v6hDhJCx7qxuaK4WhoFfFa9uszmYZmcKV+6yWK2WiWyGKSEiUUBOJuYGeLxy0U7dLBJGWubSooQc+i8s4Zya+yNoukQ932kSzvd8Qat++52vlZE4gMjaXOqQKkigGfz81Gw2B9nld3S4D3eFeiyWeymQu3rPaOdWpz14DlSiiOTiotbt/jyddXZi2etO6mLK1BOR1H+0Vykga+hKpl63a+N4cxlA0DMUpVWi77aXQ4sJLg33aiteVVfBcU4v0cnvZULjbWQ+I/cqf2nszW2cka4m/uoW64Hxy0e2lT0yVg2ma98IYxhdiNSagUoQfOv8ACiCa4Gq3s6/7lcuuWRpjpTBiGKmtOvRXOxxNPeCqV1yvYKbnHT/uG/wVNXDapO+JBRzpKgVqAKDIdNVfC6pb/RyRK2mztdqF9RRANoNF6i9BBgZZGA1pmnZGVrTNeogPJbIw6hI7GyuiIgMlos7SKELCLEzkiID67IylKLLBA1ooAiIDGbIyuiyWaBrdAiID7lhBOYWJlmbirTNEQGS0whwzXlnga3QIiAxPsjCa0zWw+MEU4IiA0+xM5LLBZWg1ARE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z="180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74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2"/>
          <p:cNvSpPr/>
          <p:nvPr/>
        </p:nvSpPr>
        <p:spPr>
          <a:xfrm>
            <a:off x="516676" y="849972"/>
            <a:ext cx="5586174" cy="269461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171450" indent="-171450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Object relational mapping library of java language for Object persistence and SQL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0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Found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2001 by Gavin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King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0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Transparent persistence of java objects with relational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0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query language in synch with SQL</a:t>
            </a:r>
          </a:p>
          <a:p>
            <a:pPr marL="171450" indent="-171450">
              <a:lnSpc>
                <a:spcPct val="10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source library</a:t>
            </a:r>
          </a:p>
          <a:p>
            <a:pPr marL="171450" indent="-171450">
              <a:lnSpc>
                <a:spcPct val="10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solutions for object relational impedance mismatch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1000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N" sz="2600" dirty="0">
                <a:solidFill>
                  <a:srgbClr val="000000"/>
                </a:solidFill>
              </a:rPr>
              <a:t>Hibernate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10" y="849972"/>
            <a:ext cx="2455984" cy="164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8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2"/>
          <p:cNvSpPr/>
          <p:nvPr/>
        </p:nvSpPr>
        <p:spPr>
          <a:xfrm>
            <a:off x="516675" y="849972"/>
            <a:ext cx="7815667" cy="269461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a simple API for storing and retrieving Java objects directly to and from the database </a:t>
            </a:r>
          </a:p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Non-intrusive: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need to follow specific rules or design patterns</a:t>
            </a:r>
          </a:p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Transparent: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object model is unaware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1000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N" sz="2600" dirty="0" smtClean="0">
                <a:solidFill>
                  <a:srgbClr val="000000"/>
                </a:solidFill>
              </a:rPr>
              <a:t>Persistence </a:t>
            </a:r>
            <a:r>
              <a:rPr lang="en-IN" sz="2600" dirty="0">
                <a:solidFill>
                  <a:srgbClr val="000000"/>
                </a:solidFill>
              </a:rPr>
              <a:t>using Hibernate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141752" y="2137992"/>
            <a:ext cx="2570511" cy="1423441"/>
            <a:chOff x="815" y="938"/>
            <a:chExt cx="1463" cy="1945"/>
          </a:xfrm>
        </p:grpSpPr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815" y="1047"/>
              <a:ext cx="1463" cy="1712"/>
            </a:xfrm>
            <a:prstGeom prst="roundRect">
              <a:avLst>
                <a:gd name="adj" fmla="val 65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9" name="Group 6"/>
            <p:cNvGrpSpPr>
              <a:grpSpLocks/>
            </p:cNvGrpSpPr>
            <p:nvPr/>
          </p:nvGrpSpPr>
          <p:grpSpPr bwMode="auto">
            <a:xfrm>
              <a:off x="855" y="938"/>
              <a:ext cx="967" cy="649"/>
              <a:chOff x="855" y="938"/>
              <a:chExt cx="967" cy="649"/>
            </a:xfrm>
          </p:grpSpPr>
          <p:sp>
            <p:nvSpPr>
              <p:cNvPr id="23" name="AutoShape 7"/>
              <p:cNvSpPr>
                <a:spLocks noChangeArrowheads="1"/>
              </p:cNvSpPr>
              <p:nvPr/>
            </p:nvSpPr>
            <p:spPr bwMode="auto">
              <a:xfrm>
                <a:off x="855" y="1145"/>
                <a:ext cx="967" cy="442"/>
              </a:xfrm>
              <a:prstGeom prst="roundRect">
                <a:avLst>
                  <a:gd name="adj" fmla="val 46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kumimoji="0" lang="en-GB" altLang="ja-JP" sz="1400" u="sng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JavaObject</a:t>
                </a:r>
              </a:p>
              <a:p>
                <a:pPr eaLnBrk="1" hangingPunct="1"/>
                <a:endParaRPr lang="zh-CN" altLang="en-US" dirty="0"/>
              </a:p>
            </p:txBody>
          </p:sp>
          <p:sp>
            <p:nvSpPr>
              <p:cNvPr id="24" name="AutoShape 8"/>
              <p:cNvSpPr>
                <a:spLocks noChangeArrowheads="1"/>
              </p:cNvSpPr>
              <p:nvPr/>
            </p:nvSpPr>
            <p:spPr bwMode="auto">
              <a:xfrm>
                <a:off x="929" y="938"/>
                <a:ext cx="0" cy="240"/>
              </a:xfrm>
              <a:prstGeom prst="roundRect">
                <a:avLst>
                  <a:gd name="adj" fmla="val 46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en-GB" altLang="ja-JP" sz="12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20" name="Group 9"/>
            <p:cNvGrpSpPr>
              <a:grpSpLocks/>
            </p:cNvGrpSpPr>
            <p:nvPr/>
          </p:nvGrpSpPr>
          <p:grpSpPr bwMode="auto">
            <a:xfrm>
              <a:off x="929" y="1420"/>
              <a:ext cx="1342" cy="1463"/>
              <a:chOff x="929" y="1420"/>
              <a:chExt cx="1342" cy="1463"/>
            </a:xfrm>
          </p:grpSpPr>
          <p:sp>
            <p:nvSpPr>
              <p:cNvPr id="21" name="AutoShape 10"/>
              <p:cNvSpPr>
                <a:spLocks noChangeArrowheads="1"/>
              </p:cNvSpPr>
              <p:nvPr/>
            </p:nvSpPr>
            <p:spPr bwMode="auto">
              <a:xfrm>
                <a:off x="929" y="1420"/>
                <a:ext cx="1342" cy="748"/>
              </a:xfrm>
              <a:prstGeom prst="roundRect">
                <a:avLst>
                  <a:gd name="adj" fmla="val 13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" name="AutoShape 11"/>
              <p:cNvSpPr>
                <a:spLocks noChangeArrowheads="1"/>
              </p:cNvSpPr>
              <p:nvPr/>
            </p:nvSpPr>
            <p:spPr bwMode="auto">
              <a:xfrm>
                <a:off x="929" y="1420"/>
                <a:ext cx="820" cy="1463"/>
              </a:xfrm>
              <a:prstGeom prst="roundRect">
                <a:avLst>
                  <a:gd name="adj" fmla="val 13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lnSpc>
                    <a:spcPct val="89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kumimoji="0" lang="en-GB" altLang="ja-JP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int id;</a:t>
                </a:r>
              </a:p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kumimoji="0" lang="en-GB" altLang="ja-JP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String name;</a:t>
                </a:r>
              </a:p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kumimoji="0" lang="en-GB" altLang="ja-JP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String getName()</a:t>
                </a:r>
              </a:p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kumimoji="0" lang="en-GB" altLang="ja-JP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int getId()</a:t>
                </a:r>
              </a:p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kumimoji="0" lang="en-GB" altLang="ja-JP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void setName(String)</a:t>
                </a:r>
              </a:p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en-GB" altLang="ja-JP" sz="1400" dirty="0">
                  <a:latin typeface="Courier New" pitchFamily="49" charset="0"/>
                </a:endParaRPr>
              </a:p>
            </p:txBody>
          </p:sp>
        </p:grp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5518474" y="2201844"/>
            <a:ext cx="2983409" cy="864311"/>
            <a:chOff x="3299" y="1200"/>
            <a:chExt cx="1698" cy="1181"/>
          </a:xfrm>
        </p:grpSpPr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3299" y="1211"/>
              <a:ext cx="1299" cy="1170"/>
            </a:xfrm>
            <a:prstGeom prst="roundRect">
              <a:avLst>
                <a:gd name="adj" fmla="val 83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3403" y="1200"/>
              <a:ext cx="1069" cy="280"/>
              <a:chOff x="3403" y="1200"/>
              <a:chExt cx="1069" cy="280"/>
            </a:xfrm>
          </p:grpSpPr>
          <p:sp>
            <p:nvSpPr>
              <p:cNvPr id="16" name="AutoShape 15"/>
              <p:cNvSpPr>
                <a:spLocks noChangeArrowheads="1"/>
              </p:cNvSpPr>
              <p:nvPr/>
            </p:nvSpPr>
            <p:spPr bwMode="auto">
              <a:xfrm>
                <a:off x="3625" y="1252"/>
                <a:ext cx="847" cy="217"/>
              </a:xfrm>
              <a:prstGeom prst="roundRect">
                <a:avLst>
                  <a:gd name="adj" fmla="val 46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" name="AutoShape 16"/>
              <p:cNvSpPr>
                <a:spLocks noChangeArrowheads="1"/>
              </p:cNvSpPr>
              <p:nvPr/>
            </p:nvSpPr>
            <p:spPr bwMode="auto">
              <a:xfrm>
                <a:off x="3403" y="1200"/>
                <a:ext cx="443" cy="280"/>
              </a:xfrm>
              <a:prstGeom prst="roundRect">
                <a:avLst>
                  <a:gd name="adj" fmla="val 46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kumimoji="0" lang="en-GB" altLang="ja-JP" sz="1400" u="sng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SQL</a:t>
                </a:r>
                <a:r>
                  <a:rPr kumimoji="0" lang="en-GB" altLang="ja-JP" sz="1200" u="sng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en-GB" altLang="ja-JP" sz="1400" u="sng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Table</a:t>
                </a:r>
              </a:p>
            </p:txBody>
          </p:sp>
        </p:grp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3404" y="1645"/>
              <a:ext cx="1593" cy="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kumimoji="0" lang="en-GB" altLang="ja-JP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 [int] primary key,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kumimoji="0" lang="en-GB" altLang="ja-JP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name [</a:t>
              </a:r>
              <a:r>
                <a:rPr kumimoji="0" lang="en-GB" altLang="ja-JP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varchar</a:t>
              </a:r>
              <a:r>
                <a:rPr kumimoji="0" lang="en-GB" altLang="ja-JP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(50</a:t>
              </a:r>
              <a:r>
                <a:rPr kumimoji="0" lang="en-GB" altLang="ja-JP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)],</a:t>
              </a:r>
            </a:p>
          </p:txBody>
        </p:sp>
      </p:grpSp>
      <p:sp>
        <p:nvSpPr>
          <p:cNvPr id="7" name="Line 18"/>
          <p:cNvSpPr>
            <a:spLocks noChangeShapeType="1"/>
          </p:cNvSpPr>
          <p:nvPr/>
        </p:nvSpPr>
        <p:spPr bwMode="auto">
          <a:xfrm>
            <a:off x="3740375" y="2818311"/>
            <a:ext cx="1753500" cy="0"/>
          </a:xfrm>
          <a:prstGeom prst="line">
            <a:avLst/>
          </a:prstGeom>
          <a:noFill/>
          <a:ln w="36720">
            <a:solidFill>
              <a:srgbClr val="0070C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4577592" y="3443955"/>
            <a:ext cx="4164123" cy="442767"/>
            <a:chOff x="2835" y="2828"/>
            <a:chExt cx="2370" cy="605"/>
          </a:xfrm>
        </p:grpSpPr>
        <p:sp>
          <p:nvSpPr>
            <p:cNvPr id="10" name="AutoShape 20"/>
            <p:cNvSpPr>
              <a:spLocks noChangeArrowheads="1"/>
            </p:cNvSpPr>
            <p:nvPr/>
          </p:nvSpPr>
          <p:spPr bwMode="auto">
            <a:xfrm>
              <a:off x="2877" y="2828"/>
              <a:ext cx="2328" cy="443"/>
            </a:xfrm>
            <a:prstGeom prst="roundRect">
              <a:avLst>
                <a:gd name="adj" fmla="val 22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AutoShape 21"/>
            <p:cNvSpPr>
              <a:spLocks noChangeArrowheads="1"/>
            </p:cNvSpPr>
            <p:nvPr/>
          </p:nvSpPr>
          <p:spPr bwMode="auto">
            <a:xfrm>
              <a:off x="2835" y="2941"/>
              <a:ext cx="1160" cy="492"/>
            </a:xfrm>
            <a:prstGeom prst="roundRect">
              <a:avLst>
                <a:gd name="adj" fmla="val 22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kumimoji="0" lang="en-GB" altLang="ja-JP" sz="12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Magic Happens Here</a:t>
              </a:r>
            </a:p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kumimoji="0" lang="en-GB" altLang="ja-JP" sz="12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(O/R Mapper – i.e. Hibernate</a:t>
              </a:r>
              <a:r>
                <a:rPr kumimoji="0" lang="en-GB" altLang="ja-JP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</a:p>
          </p:txBody>
        </p:sp>
      </p:grpSp>
      <p:sp>
        <p:nvSpPr>
          <p:cNvPr id="9" name="Line 22"/>
          <p:cNvSpPr>
            <a:spLocks noChangeShapeType="1"/>
          </p:cNvSpPr>
          <p:nvPr/>
        </p:nvSpPr>
        <p:spPr bwMode="auto">
          <a:xfrm flipH="1" flipV="1">
            <a:off x="4694433" y="2862729"/>
            <a:ext cx="379515" cy="637438"/>
          </a:xfrm>
          <a:prstGeom prst="line">
            <a:avLst/>
          </a:prstGeom>
          <a:noFill/>
          <a:ln w="936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6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844" y="174619"/>
            <a:ext cx="103906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rgbClr val="262626"/>
                </a:solidFill>
              </a:rPr>
              <a:t>Spring</a:t>
            </a:r>
            <a:endParaRPr lang="en-US" sz="2600" dirty="0">
              <a:solidFill>
                <a:srgbClr val="26262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9308" y="747204"/>
            <a:ext cx="52847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open source framework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Enables to build applications using POJO (Plain Old Java Objects)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Handles the complete infrastructure required for application from end to end</a:t>
            </a: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Makes development of JavaEE (Java EnterPrise Applications) easier</a:t>
            </a:r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Light weight and transparent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of IOC Containers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Supports ORM and Transaction Management</a:t>
            </a:r>
            <a:endParaRPr lang="en-US" sz="12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Picture 4" descr="http://cdn.edureka.co/img/spr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758" y="1480272"/>
            <a:ext cx="24955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49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844" y="174619"/>
            <a:ext cx="31403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262626"/>
                </a:solidFill>
              </a:rPr>
              <a:t>Spring with Hibernate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493379" y="747206"/>
            <a:ext cx="41840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extensive support for ORM frameworks like Hibernate , JPA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complete infrastructure for any ORM layer used in the application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IOC of spring handles the SessionFactory instances of hibernate</a:t>
            </a: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Configurations of hibernate are taken care efficiently by spring application contexts</a:t>
            </a:r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of hibernate.cfg.xml can be taken care by spring applicationContext.xml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Declarative Transaction management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Built in support for exception handling</a:t>
            </a:r>
            <a:endParaRPr lang="en-US" sz="12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AutoShape 2" descr="data:image/jpeg;base64,/9j/4AAQSkZJRgABAQAAAQABAAD/2wCEAAkGBxIREhQUExQWFhESEhgZFRYXFxQUGBwfGxMaFh0YGh8YHCggGBonIRQVITIhJSkrLi4uFyY7ODMsNyktLisBCgoKDg0OGxAQGjQmHCY1LDQ3NC0sLywrLC8sLzYsLCwsNDEsLCwsLCwsLywsLCwsLDcsLCwsLCwsNywsLCwsLP/AABEIAIQAoAMBIgACEQEDEQH/xAAcAAEAAgMBAQEAAAAAAAAAAAAABQYDBAcBAgj/xAA6EAABAwEFBQQIBgIDAQAAAAABAAIDEQQFEiExBhNBUWEUInGBBxUjMlKRktFCU6GxweEW8DNisiT/xAAZAQEBAQEBAQAAAAAAAAAAAAAAAgMBBAX/xAAlEQACAgICAgEEAwAAAAAAAAAAAQIREiEDUTFBBBNhcdEiMkL/2gAMAwEAAhEDEQA/AO4oiIAiL5e4AEk0AFSSgI3aS+W2OB0rszoxvxO4Bc0uPaCaVzmySPL3EuacThWuZbrlTgtPbPaA22era7mOojH7u8SoFjiCCDQg1BSfHlGiVOnZ0XtUnxv+p33TtUnxv+p33UddltEzA78QycOR+y218qVxdM9Sp7M3apPjf9TvunapPjf9TvusKLlsEzcN7GN+F7iWPyqSTQ881cVzVW7Zq8t43du99gy6j+l6vj8v+WROPsnERF7DIIiIAiIgCIiAIiIAufekzaLCOyxnNwrKeQ4M8+P9q07U342xwOkObz3Y283HTyyJ8lxC0TOkc57zVzyS4niSqSJkzGiIqMzcuq3GF+L8JycOnPxCujXAgEZgioK5+rHsra3OO5oXHVlMzzI/leT5PFksl5NuKdaZPItn1fN+W/6Snq+b8t/0leDF9Hos1lks87o3BzTRzTksvq+b8t/0lPV835b/AKSu4y6BeLBa2zMDxx1HI8QtlVK4DNC+hjfu3+93TlyKtq+jxTyjvyYyVMIiLQkIiIAiIgCIiA0b6uxlqhdE/RwyPEHgR4Lhd5WF9nlfFIKPYaHkeRHQ6r9BKnekTZztEe+jHtoQagD3m608RqPNdTJkjkqIiszBK6z6OtnOzxb6Qe2mAoD+FuoHidT5Kpej7Z3tUu8kHsISKg6OdqG+A1PkuvqWy4r2ERFJYRFq3lbmWeJ8shoxgqfsOpQEBt7tH2SHAw+3mBDf+o4v/Wg6+CjPRptFvGdmkPfjFYyTXE34fEfsei59fN6PtUzpZNXHIcGjg0eC17JaXxPbIw0ew1aequtGeWz9CoovZy+WWyBsrcjo9vwu4hSig0CIiAIiIAiIgCIiA5D6QtnezS71g9jMTpo12pb4HUeart03c+0ysij95514AcXHoF3W9ruZaYnxSDuvFOoPAjqFWtjrkju8P30jO0PNCdKNByArz1P9LuSS2Rjssl03cyzRMijHdYPMniT1K3Fp+tIfzG/MJ60h/Mb8wozj2aUzcRafrSH8xvzCetIfzG/MJlHsUzcXJPSJtF2iXcxn2MJzI0c7SvgNB5q1bd7UNhgwQurJNVocPwgDM+OdB/S5KrjvZnJ+giIrIJ/YzaA2Kep/4ZKCQdODvEVPku1McCAQagioK/Oy6d6ML8dI11meCd02rHajDWmE8un9KWi4v0X1ERSWEREAREQBERAFE7Q3bvmYmj2jNOo5KWRTKKkqZ1OjmqKc2mu3A7eNHccc+h/tQa+ZOLi6ZunYREUnTXt9kEzCw+R5HmqTLEWOLXCjmmhCvyhdo7vxN3jfeaO91HPxC9XxuXF4vwzHlhatFYREX0TzH0xhcQACXEgADUk5ABds2PuAWKANNDK+hkd15eAVV9Geztf/AKpB0hB/V/8AA810dS2aRXsIiKSgiIgCIiAIiIAiIgMdogbI0tcKhwoVQbfZHQvLDw0PMcCuhKNvu7N+zKge33T/AAeiw5+LNWvJcJUUdFN/4zNzZ8z9k/xmbmz5n7Lx/Rn0aZIhEU3/AIzNzZ8z9k/xmbmz5n7J9GfQyRzW+7v3L6j3H+705tWxsncRts4ZmI296R3IcvE6K923Y+SVhYSzPQ1OR4HRTuytxNscAYKGQ5yOHE/YaBfQ4pycf5LZ55RV68EtDE1jQ1oAa0AADQAcF9ois6EREAREQBFz6/doLdDbeztljDXkFrjFXCHVIBzzIp5qx7RXhM2yvlge1roxiOJuIOHEa5Hr0XaOWTyKj7M35a7TBK90rBIcovZ5NLa1Ls865eFFg2L2mtVqc8yyMDWtAADBUlwNDWugppxShZf0XNbLtFeD7RJBvogYq94xZGhA0Gmq3ro2ttLLWLNagx2LR7AW8Kg9QaJQsviKgbV7Q2yz2pkUcke7mwllY64auwUJrnmCV7bLzvOMNcJIpG4wHBkRxUJ1ShZfkVC212mtNmkj3L2buVpyLASC0gHOuYOILDeW0d4WQCR7oZo8VDRpZ/teaULOhoq/ab7MllbaISG1AJBGLI5EfPj0Xmz9/GUlktMYOR0qPuFk+RKeD8lY6ssKKuwXlMLQ9j3tLGcm0Jrp4KQvu3uigL2UxZAV65eZRcixcuhW6JJFH3PeQmjafxU73jxUfbrXaRK8Mc1sbaULm1rUcOa65qk1uxRYEVMsd+WmQkY2CnNuvy8Fmlvq0CHEXAPa8hwLdQSAKeGfjVZrnTV06KwfgtqKp2e9LU9ocJGVI0wKYuS3ukYN57+dcqcVceTL0S1Rz/brF6zZgpjwMpXTQ6rcvO2W7skrXiDdFhxUx4qdOFVg2sslpdbt+IHYGEAd5veDaivStVY76s73WJ7YojI+QYaAgYa54jXw/VbEdkJ6PB7E+L1G+jQZv8Wfs5SGyLZ7PFIwwuL2gloxNGInh0otbYqxT2aRzZIiA4A1q3VoOWvGqdjo0SJfWFp3RaHY3e+CRTEOSy2c7u2DtVTPJTBICMGfdAAoCOWpXrYbVFapJzZid6ScG8aKVIOtDXTks9ssFptc7JZo2xMjphYHYjkcXnU8UOHnpBaRa7LSmLdspXSu+dSvRTOy89oM0gtAGAsbgw+5WprTjVQ+1VjtMs8UghJZCGgHE3vUfj8taLdkvK2Ohc2Ox4HkUEm+aSOoGEZ+aHfZr+lOMNfZafDJ/wCmKKvC2zWh7bLMWQtxVqAXVPDjn+ikNrbPabSLMBE47iEBzy5pxOLWV65FuvGq276uF1qszZGNLZ2Z4aitDq2v6hDhJCx7qxuaK4WhoFfFa9uszmYZmcKV+6yWK2WiWyGKSEiUUBOJuYGeLxy0U7dLBJGWubSooQc+i8s4Zya+yNoukQ932kSzvd8Qat++52vlZE4gMjaXOqQKkigGfz81Gw2B9nld3S4D3eFeiyWeymQu3rPaOdWpz14DlSiiOTiotbt/jyddXZi2etO6mLK1BOR1H+0Vykga+hKpl63a+N4cxlA0DMUpVWi77aXQ4sJLg33aiteVVfBcU4v0cnvZULjbWQ+I/cqf2nszW2cka4m/uoW64Hxy0e2lT0yVg2ma98IYxhdiNSagUoQfOv8ACiCa4Gq3s6/7lcuuWRpjpTBiGKmtOvRXOxxNPeCqV1yvYKbnHT/uG/wVNXDapO+JBRzpKgVqAKDIdNVfC6pb/RyRK2mztdqF9RRANoNF6i9BBgZZGA1pmnZGVrTNeogPJbIw6hI7GyuiIgMlos7SKELCLEzkiID67IylKLLBA1ooAiIDGbIyuiyWaBrdAiID7lhBOYWJlmbirTNEQGS0whwzXlnga3QIiAxPsjCa0zWw+MEU4IiA0+xM5LLBZWg1ARE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6262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729" y="819150"/>
            <a:ext cx="1716070" cy="401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7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9308" y="747232"/>
            <a:ext cx="787940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 supports two different approach for transaction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management: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b="1" dirty="0">
              <a:solidFill>
                <a:srgbClr val="52525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Programmatic Transaction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Transactions are managed by programming codes</a:t>
            </a: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Highly flexible</a:t>
            </a: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Difficult in maintenance</a:t>
            </a: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TransactionTemplate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used for programmatic approach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Declarative Transaction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Transactions are handled declaratively by XML or Annotation</a:t>
            </a: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have lesser impact with the code of application</a:t>
            </a: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Extensive support from Spring AOP</a:t>
            </a: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widely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477201" y="174074"/>
            <a:ext cx="535787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262626"/>
                </a:solidFill>
              </a:rPr>
              <a:t>Transaction Management with </a:t>
            </a:r>
            <a:r>
              <a:rPr lang="en-US" sz="2600" dirty="0" smtClean="0">
                <a:solidFill>
                  <a:srgbClr val="262626"/>
                </a:solidFill>
              </a:rPr>
              <a:t>Spring</a:t>
            </a:r>
            <a:endParaRPr lang="en-US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67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8214" y="753534"/>
            <a:ext cx="510120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spect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riented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rogramming enables to declare transaction declaratively with Aspect</a:t>
            </a: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Aspect scatters across methods, class and even objects</a:t>
            </a: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used in xml and annotations</a:t>
            </a: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AOP 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declarative transaction</a:t>
            </a: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:-</a:t>
            </a:r>
          </a:p>
          <a:p>
            <a:pPr algn="just"/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Transaction-handling 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advice </a:t>
            </a: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created using &lt;</a:t>
            </a:r>
            <a:r>
              <a:rPr lang="en-US" sz="1200" dirty="0" err="1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tx:advice</a:t>
            </a: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/&gt; and </a:t>
            </a:r>
            <a:r>
              <a:rPr lang="en-US" sz="1200" dirty="0" err="1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pointcut</a:t>
            </a: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defined to 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</a:t>
            </a: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transactional 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advice </a:t>
            </a: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matches all methods   </a:t>
            </a:r>
          </a:p>
          <a:p>
            <a:pPr marL="514350" lvl="1" indent="-171450"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Advice begins transaction on before calling the method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successful execution of method advice commits the transaction</a:t>
            </a:r>
          </a:p>
          <a:p>
            <a:pPr marL="514350" lvl="1" indent="-171450"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failure advice rolls back</a:t>
            </a:r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352" y="164346"/>
            <a:ext cx="521950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26262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Spring AOP Transaction </a:t>
            </a:r>
            <a:r>
              <a:rPr lang="en-US" sz="2600" dirty="0" smtClean="0">
                <a:solidFill>
                  <a:srgbClr val="26262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  <a:endParaRPr lang="en-US" sz="2600" dirty="0">
              <a:solidFill>
                <a:srgbClr val="262626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08218" y="819150"/>
            <a:ext cx="2891247" cy="24006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en-US" sz="10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tx:advice</a:t>
            </a: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id="</a:t>
            </a:r>
            <a:r>
              <a:rPr lang="en-US" altLang="en-US" sz="10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txAdvice</a:t>
            </a: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transaction-manager="</a:t>
            </a:r>
            <a:r>
              <a:rPr lang="en-US" altLang="en-US" sz="10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transactionManager</a:t>
            </a: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 &lt;</a:t>
            </a:r>
            <a:r>
              <a:rPr lang="en-US" altLang="en-US" sz="10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tx:attributes</a:t>
            </a: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en-US" sz="10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tx:method</a:t>
            </a: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name="create"/&gt;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&lt;/</a:t>
            </a:r>
            <a:r>
              <a:rPr lang="en-US" altLang="en-US" sz="10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tx:attributes</a:t>
            </a: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en-US" altLang="en-US" sz="10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tx:advice</a:t>
            </a: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</a:t>
            </a:r>
            <a:r>
              <a:rPr lang="en-US" altLang="en-US" sz="10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aop:config</a:t>
            </a: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en-US" sz="10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aop:pointcut</a:t>
            </a: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id="</a:t>
            </a:r>
            <a:r>
              <a:rPr lang="en-US" altLang="en-US" sz="10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createOperation</a:t>
            </a: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expression="execution(* </a:t>
            </a:r>
            <a:r>
              <a:rPr lang="en-US" altLang="en-US" sz="10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com.tutorialspoint.StudentJDBCTemplate.create</a:t>
            </a: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(..))"/&gt;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en-US" sz="10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aop:advisor</a:t>
            </a: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advice-ref="</a:t>
            </a:r>
            <a:r>
              <a:rPr lang="en-US" altLang="en-US" sz="10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txAdvice</a:t>
            </a: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</a:t>
            </a:r>
            <a:r>
              <a:rPr lang="en-US" altLang="en-US" sz="10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pointcut</a:t>
            </a: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-ref="</a:t>
            </a:r>
            <a:r>
              <a:rPr lang="en-US" altLang="en-US" sz="10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createOperation</a:t>
            </a: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"/&gt;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en-US" altLang="en-US" sz="10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aop:config</a:t>
            </a: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lang="en-US" altLang="en-US" sz="8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en-US" sz="18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11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1021405" y="2425835"/>
            <a:ext cx="750002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GB" altLang="ja-JP" sz="20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: Spring Transaction Management Using Hibernate</a:t>
            </a:r>
          </a:p>
        </p:txBody>
      </p:sp>
    </p:spTree>
    <p:extLst>
      <p:ext uri="{BB962C8B-B14F-4D97-AF65-F5344CB8AC3E}">
        <p14:creationId xmlns:p14="http://schemas.microsoft.com/office/powerpoint/2010/main" val="203891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3_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2949</TotalTime>
  <Words>632</Words>
  <Application>Microsoft Office PowerPoint</Application>
  <PresentationFormat>On-screen Show (16:9)</PresentationFormat>
  <Paragraphs>137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ＭＳ Ｐゴシック</vt:lpstr>
      <vt:lpstr>Arial</vt:lpstr>
      <vt:lpstr>Calibri</vt:lpstr>
      <vt:lpstr>Castellar</vt:lpstr>
      <vt:lpstr>Courier New</vt:lpstr>
      <vt:lpstr>Symbol</vt:lpstr>
      <vt:lpstr>Tahoma</vt:lpstr>
      <vt:lpstr>Times New Roman</vt:lpstr>
      <vt:lpstr>3_Brain4ce_course_template</vt:lpstr>
      <vt:lpstr>2_Brain4ce_course_template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</dc:title>
  <dc:creator>Puja</dc:creator>
  <cp:lastModifiedBy>Awanish</cp:lastModifiedBy>
  <cp:revision>268</cp:revision>
  <dcterms:created xsi:type="dcterms:W3CDTF">2014-05-07T12:47:59Z</dcterms:created>
  <dcterms:modified xsi:type="dcterms:W3CDTF">2015-09-04T13:23:53Z</dcterms:modified>
</cp:coreProperties>
</file>