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</p:sldMasterIdLst>
  <p:notesMasterIdLst>
    <p:notesMasterId r:id="rId28"/>
  </p:notesMasterIdLst>
  <p:handoutMasterIdLst>
    <p:handoutMasterId r:id="rId29"/>
  </p:handoutMasterIdLst>
  <p:sldIdLst>
    <p:sldId id="279" r:id="rId4"/>
    <p:sldId id="275" r:id="rId5"/>
    <p:sldId id="299" r:id="rId6"/>
    <p:sldId id="319" r:id="rId7"/>
    <p:sldId id="311" r:id="rId8"/>
    <p:sldId id="312" r:id="rId9"/>
    <p:sldId id="298" r:id="rId10"/>
    <p:sldId id="317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266" r:id="rId26"/>
    <p:sldId id="268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 userDrawn="1">
          <p15:clr>
            <a:srgbClr val="A4A3A4"/>
          </p15:clr>
        </p15:guide>
        <p15:guide id="2" pos="54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17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7" clrIdx="0">
    <p:extLst>
      <p:ext uri="{19B8F6BF-5375-455C-9EA6-DF929625EA0E}">
        <p15:presenceInfo xmlns:p15="http://schemas.microsoft.com/office/powerpoint/2012/main" userId="Komala" providerId="None"/>
      </p:ext>
    </p:extLst>
  </p:cmAuthor>
  <p:cmAuthor id="2" name="Puja" initials="P" lastIdx="7" clrIdx="1">
    <p:extLst>
      <p:ext uri="{19B8F6BF-5375-455C-9EA6-DF929625EA0E}">
        <p15:presenceInfo xmlns:p15="http://schemas.microsoft.com/office/powerpoint/2012/main" userId="Pu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F4F"/>
    <a:srgbClr val="FFFF97"/>
    <a:srgbClr val="FBF9E1"/>
    <a:srgbClr val="FFFFCC"/>
    <a:srgbClr val="FFFFEF"/>
    <a:srgbClr val="E6EDF6"/>
    <a:srgbClr val="EBE9DD"/>
    <a:srgbClr val="F4F3EC"/>
    <a:srgbClr val="E9EFF7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67" autoAdjust="0"/>
  </p:normalViewPr>
  <p:slideViewPr>
    <p:cSldViewPr snapToGrid="0">
      <p:cViewPr varScale="1">
        <p:scale>
          <a:sx n="88" d="100"/>
          <a:sy n="88" d="100"/>
        </p:scale>
        <p:origin x="900" y="84"/>
      </p:cViewPr>
      <p:guideLst>
        <p:guide orient="horz" pos="463"/>
        <p:guide pos="544"/>
        <p:guide pos="5375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6E7E-2F0B-4AC2-AD6F-93B1B88AF8C8}" type="datetimeFigureOut">
              <a:rPr lang="en-IN" smtClean="0"/>
              <a:pPr/>
              <a:t>07-07-2015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8A833-AE93-4139-817F-FAF153CDC7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2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07-07-2015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3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dureka.co/java-j2ee-soa-training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hyperlink" Target="http://www.edureka.co/java-j2ee-soa-training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edureka.co/java-j2ee-soa-training" TargetMode="Externa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edureka.co/java-j2ee-soa-training" TargetMode="Externa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666749"/>
            <a:ext cx="428625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71368" y="4356249"/>
            <a:ext cx="772633" cy="82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3200400" y="1200152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8" t="1522" r="17542" b="6038"/>
          <a:stretch/>
        </p:blipFill>
        <p:spPr>
          <a:xfrm>
            <a:off x="3833934" y="308009"/>
            <a:ext cx="1710217" cy="18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41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6771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2880361"/>
            <a:ext cx="6400799" cy="492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4783456"/>
            <a:ext cx="2926079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9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9"/>
          <p:cNvSpPr txBox="1"/>
          <p:nvPr userDrawn="1"/>
        </p:nvSpPr>
        <p:spPr>
          <a:xfrm>
            <a:off x="6850827" y="4795065"/>
            <a:ext cx="21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www.edureka.in/data-science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00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9"/>
          <p:cNvSpPr txBox="1"/>
          <p:nvPr userDrawn="1"/>
        </p:nvSpPr>
        <p:spPr>
          <a:xfrm>
            <a:off x="6850827" y="4795065"/>
            <a:ext cx="21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www.edureka.in/data-science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39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3226866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On-line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 on Large Data Base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1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914400" y="4805602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9"/>
          <p:cNvSpPr txBox="1"/>
          <p:nvPr userDrawn="1"/>
        </p:nvSpPr>
        <p:spPr>
          <a:xfrm>
            <a:off x="6850827" y="4795065"/>
            <a:ext cx="21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www.edureka.in/data-science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59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84868" y="4795839"/>
            <a:ext cx="2855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www.edureka.co/java-j2ee-soa-training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8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84" r:id="rId4"/>
    <p:sldLayoutId id="2147483669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62" r:id="rId12"/>
    <p:sldLayoutId id="2147483663" r:id="rId13"/>
    <p:sldLayoutId id="2147483685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7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7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hyperlink" Target="http://www.edureka.co/java-j2ee-soa-training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ersey.java.net/download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820" y="2359402"/>
            <a:ext cx="633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Implementing Web Services in Java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711" y="4778968"/>
            <a:ext cx="306628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www.edureka.co/java-j2ee-soa-training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1671" y="2868113"/>
            <a:ext cx="7284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Java/J2EE and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 course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http://www.edureka.co/java-j2ee-soa-training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876" y="333065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6947" y="3330658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39441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Example of SOAP </a:t>
            </a:r>
            <a:r>
              <a:rPr lang="en-IN" sz="2600" dirty="0" smtClean="0">
                <a:latin typeface="+mj-lt"/>
              </a:rPr>
              <a:t>Response</a:t>
            </a:r>
            <a:endParaRPr lang="en-IN" sz="26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66699"/>
            <a:ext cx="5388879" cy="236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68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9781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WSDL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924927"/>
            <a:ext cx="58629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WSDL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IN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 </a:t>
            </a:r>
            <a:r>
              <a:rPr lang="en-IN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ervices </a:t>
            </a:r>
            <a:r>
              <a:rPr lang="en-IN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escription </a:t>
            </a:r>
            <a:r>
              <a:rPr lang="en-IN" sz="1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anguage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WSDL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written in XML and it is a XML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WSDL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describes the Web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WSDL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9781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WSDL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2" y="1037815"/>
            <a:ext cx="7908813" cy="311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WSDL </a:t>
            </a: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document has the following </a:t>
            </a:r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elements:</a:t>
            </a:r>
          </a:p>
          <a:p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chemeClr val="tx1"/>
              </a:buClr>
              <a:buFont typeface="Symbol" panose="05050102010706020507" pitchFamily="18" charset="2"/>
              <a:buChar char=""/>
            </a:pPr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types&gt; -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section is used to specify the data types used by the web services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Symbol" panose="05050102010706020507" pitchFamily="18" charset="2"/>
              <a:buChar char="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chemeClr val="tx1"/>
              </a:buClr>
              <a:buFont typeface="Symbol" panose="05050102010706020507" pitchFamily="18" charset="2"/>
              <a:buChar char=""/>
            </a:pPr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messages&gt; -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 for communication will be specified in this section.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message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output message can be specified in this section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Symbol" panose="05050102010706020507" pitchFamily="18" charset="2"/>
              <a:buChar char="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chemeClr val="tx1"/>
              </a:buClr>
              <a:buFont typeface="Symbol" panose="05050102010706020507" pitchFamily="18" charset="2"/>
              <a:buChar char=""/>
            </a:pPr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14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portType</a:t>
            </a: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-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defines the web service and the operations / methods to be executed. 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  Also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messages that are involved in this operation /method.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be input message and output message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Symbol" panose="05050102010706020507" pitchFamily="18" charset="2"/>
              <a:buChar char="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chemeClr val="tx1"/>
              </a:buClr>
              <a:buFont typeface="Symbol" panose="05050102010706020507" pitchFamily="18" charset="2"/>
              <a:buChar char=""/>
            </a:pPr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binding&gt; -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section defines the message bindings and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transportation protocol.</a:t>
            </a:r>
          </a:p>
          <a:p>
            <a:pPr marL="285750" indent="-285750">
              <a:buClr>
                <a:schemeClr val="tx1"/>
              </a:buClr>
              <a:buFont typeface="Symbol" panose="05050102010706020507" pitchFamily="18" charset="2"/>
              <a:buChar char="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Clr>
                <a:schemeClr val="tx1"/>
              </a:buClr>
              <a:buFont typeface="Symbol" panose="05050102010706020507" pitchFamily="18" charset="2"/>
              <a:buChar char=""/>
            </a:pPr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service&gt; -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of the service – URL.</a:t>
            </a:r>
          </a:p>
        </p:txBody>
      </p:sp>
    </p:spTree>
    <p:extLst>
      <p:ext uri="{BB962C8B-B14F-4D97-AF65-F5344CB8AC3E}">
        <p14:creationId xmlns:p14="http://schemas.microsoft.com/office/powerpoint/2010/main" val="41423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3099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Example of WSDL F</a:t>
            </a:r>
            <a:r>
              <a:rPr lang="en-IN" sz="2600" dirty="0" smtClean="0">
                <a:latin typeface="+mj-lt"/>
              </a:rPr>
              <a:t>ile</a:t>
            </a:r>
            <a:endParaRPr lang="en-IN" sz="26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245" y="912282"/>
            <a:ext cx="7301793" cy="384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3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4" y="145916"/>
            <a:ext cx="2017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REST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254" y="958795"/>
            <a:ext cx="7773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stands for Representational State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</a:p>
          <a:p>
            <a:pPr marL="285750" indent="-285750">
              <a:buFont typeface="Symbol" panose="05050102010706020507" pitchFamily="18" charset="2"/>
              <a:buChar char="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is developed using HTTP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</a:p>
          <a:p>
            <a:pPr marL="285750" indent="-285750">
              <a:buFont typeface="Symbol" panose="05050102010706020507" pitchFamily="18" charset="2"/>
              <a:buChar char="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based architecture, similar to SOAP based Architecture, service is developed in REST and REST client has to be written to use the REST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</a:p>
          <a:p>
            <a:pPr marL="285750" indent="-285750">
              <a:buFont typeface="Symbol" panose="05050102010706020507" pitchFamily="18" charset="2"/>
              <a:buChar char="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REST support via the Java Specification Request (JSR)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311. This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 is called JAX-RS (The Java API for RESTful Web Services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7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4" y="145916"/>
            <a:ext cx="10834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 smtClean="0">
                <a:latin typeface="+mj-lt"/>
              </a:rPr>
              <a:t>JAX-RS</a:t>
            </a:r>
            <a:endParaRPr lang="en-IN" sz="2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254" y="970084"/>
            <a:ext cx="7773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Jersey is the reference implementation for JSR (Java Specification Request)-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311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Jersey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the library for RESTful W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 Services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Servlet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Download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Jersey distribution from the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site: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jersey.java.net/download.html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8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4" y="145916"/>
            <a:ext cx="22941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Restful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3" y="924928"/>
            <a:ext cx="77733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REST is an architecture.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RESTful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is a service which follows the REST architecture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Following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Annotations are used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@Path (path) –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Sets the path to the base URL.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URL is the application name, servlet and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 specified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web.xml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@GET –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Indicates the following method will address HTTP GET request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@Produces –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function will generate the given output.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be TEXT/HTML/XML formats etc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5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4" y="145916"/>
            <a:ext cx="33734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Creating Restful </a:t>
            </a:r>
            <a:r>
              <a:rPr lang="en-IN" sz="2600" dirty="0" smtClean="0">
                <a:latin typeface="+mj-lt"/>
              </a:rPr>
              <a:t>Service</a:t>
            </a:r>
            <a:endParaRPr lang="en-IN" sz="2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255" y="924928"/>
            <a:ext cx="49285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 a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project in eclipse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Add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jersey jar files to the build path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Add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web.xml under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content/WEB-INF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Add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and add the required code of the service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4" y="145916"/>
            <a:ext cx="36056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Restful </a:t>
            </a:r>
            <a:r>
              <a:rPr lang="en-IN" sz="2600" dirty="0" smtClean="0">
                <a:latin typeface="+mj-lt"/>
              </a:rPr>
              <a:t>Service </a:t>
            </a:r>
            <a:r>
              <a:rPr lang="en-IN" sz="2600" dirty="0">
                <a:latin typeface="+mj-lt"/>
              </a:rPr>
              <a:t>– web.xml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059" y="1236131"/>
            <a:ext cx="7324725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5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4" y="145916"/>
            <a:ext cx="38699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RESTful </a:t>
            </a:r>
            <a:r>
              <a:rPr lang="en-IN" sz="2600" dirty="0" smtClean="0">
                <a:latin typeface="+mj-lt"/>
              </a:rPr>
              <a:t>Service </a:t>
            </a:r>
            <a:r>
              <a:rPr lang="en-IN" sz="2600" dirty="0">
                <a:latin typeface="+mj-lt"/>
              </a:rPr>
              <a:t>– Java Code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431"/>
          <a:stretch/>
        </p:blipFill>
        <p:spPr bwMode="auto">
          <a:xfrm>
            <a:off x="2299920" y="1166282"/>
            <a:ext cx="4386727" cy="180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16580"/>
          <a:stretch/>
        </p:blipFill>
        <p:spPr bwMode="auto">
          <a:xfrm>
            <a:off x="1811868" y="3338855"/>
            <a:ext cx="5300132" cy="98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1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15984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Objectives</a:t>
            </a:r>
            <a:endParaRPr lang="en-IN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835737"/>
            <a:ext cx="3325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webinar, you will be able to: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133882"/>
            <a:ext cx="5501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Understand SOAP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 WSDL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Of REST Services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Create a Restful App in JAVA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4" y="145916"/>
            <a:ext cx="33734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Creating Restful </a:t>
            </a:r>
            <a:r>
              <a:rPr lang="en-IN" sz="2600" dirty="0" smtClean="0">
                <a:latin typeface="+mj-lt"/>
              </a:rPr>
              <a:t>Service</a:t>
            </a:r>
            <a:endParaRPr lang="en-IN" sz="2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254" y="947506"/>
            <a:ext cx="77733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be added for the path of this service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class is Hello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–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method will respond to GET method of the client request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Produces –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method returns the data specified in the Produces annotation.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the data.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project so that Service is running on Apache Tomcat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4" y="145916"/>
            <a:ext cx="22903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RESTful – Client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6304"/>
          <a:stretch/>
        </p:blipFill>
        <p:spPr bwMode="auto">
          <a:xfrm>
            <a:off x="912813" y="1130299"/>
            <a:ext cx="7237766" cy="340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2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4" y="145916"/>
            <a:ext cx="22903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RESTful – 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32" y="970084"/>
            <a:ext cx="80781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 URL is obtained for the service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Methods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RESTful services are invoked by using the path and the media type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Apart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writing the client, service can be tested with the URL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IN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IN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localhost:8080/jax_rest2/rest/Hello?name=edureka</a:t>
            </a:r>
          </a:p>
          <a:p>
            <a:pPr lvl="1"/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Here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service is running under 8080 port. </a:t>
            </a: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Name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application is jax_rest2, /rest/Hello is the Path and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name=</a:t>
            </a:r>
            <a:r>
              <a:rPr lang="en-IN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</a:p>
          <a:p>
            <a:pPr lvl="1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is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passed as parameter to this service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9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872" y="173361"/>
            <a:ext cx="9199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/>
              <a:t>SOAP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43530" y="772075"/>
            <a:ext cx="7707086" cy="1017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lnSpc>
                <a:spcPct val="150000"/>
              </a:lnSpc>
              <a:buClrTx/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is a protocol to access Web services.</a:t>
            </a:r>
          </a:p>
          <a:p>
            <a:pPr indent="-339725">
              <a:lnSpc>
                <a:spcPct val="150000"/>
              </a:lnSpc>
              <a:buClrTx/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stands for Simple Object Access Protocol.  This </a:t>
            </a:r>
            <a:r>
              <a:rPr lang="en-IN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</a:t>
            </a:r>
            <a:r>
              <a:rPr lang="en-IN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based on XML.</a:t>
            </a:r>
          </a:p>
          <a:p>
            <a:pPr indent="-339725">
              <a:lnSpc>
                <a:spcPct val="150000"/>
              </a:lnSpc>
              <a:buClrTx/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was designed in 1998 by Dave </a:t>
            </a:r>
            <a:r>
              <a:rPr lang="en-IN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Winer</a:t>
            </a:r>
            <a:r>
              <a:rPr lang="en-IN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Don Box, Bob Atkinson, and Mohsen Al-</a:t>
            </a:r>
            <a:r>
              <a:rPr lang="en-IN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Ghose</a:t>
            </a:r>
            <a:r>
              <a:rPr lang="en-IN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IN" alt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3362" y="2020541"/>
            <a:ext cx="5290457" cy="2420830"/>
            <a:chOff x="1513114" y="1334741"/>
            <a:chExt cx="5290457" cy="2420830"/>
          </a:xfrm>
        </p:grpSpPr>
        <p:sp>
          <p:nvSpPr>
            <p:cNvPr id="6" name="Rectangle 5"/>
            <p:cNvSpPr/>
            <p:nvPr/>
          </p:nvSpPr>
          <p:spPr>
            <a:xfrm>
              <a:off x="1513114" y="1687286"/>
              <a:ext cx="2558143" cy="2068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2999" y="1687286"/>
              <a:ext cx="1850572" cy="2068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01604" y="1992085"/>
              <a:ext cx="726010" cy="1676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84474" y="1992085"/>
              <a:ext cx="708782" cy="1676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86941" y="2547257"/>
              <a:ext cx="755335" cy="391886"/>
              <a:chOff x="2486941" y="2514599"/>
              <a:chExt cx="755335" cy="391886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2523376" y="2514599"/>
                <a:ext cx="655252" cy="39188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86941" y="2579737"/>
                <a:ext cx="7553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Request 1</a:t>
                </a:r>
                <a:endParaRPr lang="en-IN" sz="11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73588" y="2547257"/>
              <a:ext cx="755335" cy="391886"/>
              <a:chOff x="2486941" y="2514599"/>
              <a:chExt cx="755335" cy="391886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523376" y="2514599"/>
                <a:ext cx="655252" cy="39188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86941" y="2579737"/>
                <a:ext cx="7553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Request 1</a:t>
                </a:r>
                <a:endParaRPr lang="en-IN" sz="11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54282" y="3058973"/>
              <a:ext cx="837089" cy="391886"/>
              <a:chOff x="2432511" y="2514599"/>
              <a:chExt cx="837089" cy="391886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2490719" y="2514599"/>
                <a:ext cx="687909" cy="39188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32511" y="2590623"/>
                <a:ext cx="8370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Response1</a:t>
                </a:r>
                <a:endParaRPr lang="en-IN" sz="11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234168" y="3069859"/>
              <a:ext cx="805029" cy="391886"/>
              <a:chOff x="2432511" y="2514599"/>
              <a:chExt cx="805029" cy="391886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2490719" y="2514599"/>
                <a:ext cx="687909" cy="39188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32511" y="2590623"/>
                <a:ext cx="8050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Response1</a:t>
                </a:r>
                <a:endParaRPr lang="en-IN" sz="11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425511" y="1992085"/>
              <a:ext cx="87674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SOAP</a:t>
              </a:r>
            </a:p>
            <a:p>
              <a:pPr algn="ctr"/>
              <a:r>
                <a:rPr lang="en-US" sz="1100" dirty="0" smtClean="0"/>
                <a:t>message context</a:t>
              </a:r>
              <a:endParaRPr lang="en-IN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75616" y="1970666"/>
              <a:ext cx="87674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SOAP</a:t>
              </a:r>
            </a:p>
            <a:p>
              <a:pPr algn="ctr"/>
              <a:r>
                <a:rPr lang="en-US" sz="1100" dirty="0" smtClean="0"/>
                <a:t>message context</a:t>
              </a:r>
              <a:endParaRPr lang="en-IN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5960" y="1747377"/>
              <a:ext cx="7537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Handler 1</a:t>
              </a:r>
              <a:endParaRPr lang="en-IN" sz="11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49692" y="1752336"/>
              <a:ext cx="7537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Handler 2</a:t>
              </a:r>
              <a:endParaRPr lang="en-IN" sz="1100" b="1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1572400" y="2403913"/>
              <a:ext cx="741902" cy="995054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9832" y="1986862"/>
              <a:ext cx="726010" cy="1676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085169" y="2542034"/>
              <a:ext cx="755335" cy="391886"/>
              <a:chOff x="2486941" y="2514599"/>
              <a:chExt cx="755335" cy="39188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23376" y="2514599"/>
                <a:ext cx="655252" cy="39188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486941" y="2579737"/>
                <a:ext cx="7553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Request 1</a:t>
                </a:r>
                <a:endParaRPr lang="en-IN" sz="11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052510" y="3053750"/>
              <a:ext cx="837089" cy="391886"/>
              <a:chOff x="2432511" y="2514599"/>
              <a:chExt cx="837089" cy="391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490719" y="2514599"/>
                <a:ext cx="687909" cy="39188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32511" y="2590623"/>
                <a:ext cx="8370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Response1</a:t>
                </a:r>
                <a:endParaRPr lang="en-IN" sz="11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023739" y="1986862"/>
              <a:ext cx="87674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SOAP</a:t>
              </a:r>
            </a:p>
            <a:p>
              <a:pPr algn="ctr"/>
              <a:r>
                <a:rPr lang="en-US" sz="1100" dirty="0" smtClean="0"/>
                <a:t>message context</a:t>
              </a:r>
              <a:endParaRPr lang="en-IN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39675" y="1736756"/>
              <a:ext cx="6495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Handler</a:t>
              </a:r>
              <a:endParaRPr lang="en-IN" sz="1100" b="1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5981076" y="2316825"/>
              <a:ext cx="741902" cy="1144920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</a:t>
              </a:r>
              <a:endParaRPr lang="en-IN" dirty="0"/>
            </a:p>
          </p:txBody>
        </p:sp>
        <p:sp>
          <p:nvSpPr>
            <p:cNvPr id="25" name="7-Point Star 24"/>
            <p:cNvSpPr/>
            <p:nvPr/>
          </p:nvSpPr>
          <p:spPr>
            <a:xfrm>
              <a:off x="4037676" y="2280695"/>
              <a:ext cx="930972" cy="1045281"/>
            </a:xfrm>
            <a:prstGeom prst="star7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45769" y="2694433"/>
              <a:ext cx="5766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SOAP</a:t>
              </a:r>
              <a:endParaRPr lang="en-IN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315307" y="2743639"/>
              <a:ext cx="25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28401" y="2737977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965275" y="2737976"/>
              <a:ext cx="25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80285" y="3278709"/>
              <a:ext cx="2887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161611" y="3276688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2231572" y="3260580"/>
              <a:ext cx="2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42" idx="1"/>
            </p:cNvCxnSpPr>
            <p:nvPr/>
          </p:nvCxnSpPr>
          <p:spPr>
            <a:xfrm flipV="1">
              <a:off x="4826999" y="2737977"/>
              <a:ext cx="32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789212" y="2737976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789212" y="3267911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25" idx="2"/>
            </p:cNvCxnSpPr>
            <p:nvPr/>
          </p:nvCxnSpPr>
          <p:spPr>
            <a:xfrm flipH="1">
              <a:off x="4710322" y="3267911"/>
              <a:ext cx="39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34798" y="1334741"/>
              <a:ext cx="1514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Service Requester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437" y="1348429"/>
              <a:ext cx="1365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</a:rPr>
                <a:t>Service Provider</a:t>
              </a:r>
              <a:endParaRPr lang="en-IN" sz="14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02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9199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 smtClean="0">
                <a:latin typeface="+mj-lt"/>
              </a:rPr>
              <a:t>SOAP</a:t>
            </a:r>
            <a:endParaRPr lang="en-IN" sz="26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924927"/>
            <a:ext cx="58629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SOAP stands for </a:t>
            </a:r>
            <a:r>
              <a:rPr lang="en-IN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 </a:t>
            </a:r>
            <a:r>
              <a:rPr lang="en-IN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bject </a:t>
            </a:r>
            <a:r>
              <a:rPr lang="en-IN" sz="1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ccess </a:t>
            </a:r>
            <a:r>
              <a:rPr lang="en-IN" sz="1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rotocol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SOAP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used for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communicating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two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SOAP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format for sending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SOAP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communicates via Internet using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SOAP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platform independent </a:t>
            </a: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SOAP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written using XML </a:t>
            </a: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SOAP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0820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872" y="173361"/>
            <a:ext cx="23181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262626"/>
                </a:solidFill>
              </a:rPr>
              <a:t>SOAP - Example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529" y="902703"/>
            <a:ext cx="77860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 algn="just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example: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want to get the 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approval/declined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for credit card transaction from bank using SOAP, following steps to be 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done/will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executed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altLang="en-US" sz="14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9725" algn="just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module, write the details about the customer details like credit 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card,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 number, expiry date, CVV2 etc., in SOAP format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 algn="just"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message is sent on web to web service which provides the desired service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 algn="just"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service unpacks the SOAP message and 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converts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a command that the application can understand. Application will get the credit card information.  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does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required processing and generates the response either 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approval/declined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in SOAP message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 algn="just"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SOAP message is sent back to the client</a:t>
            </a: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 algn="just"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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lang="en-IN" altLang="en-US" sz="14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unpacks the SOAP message and gets the required information.  </a:t>
            </a:r>
          </a:p>
        </p:txBody>
      </p:sp>
    </p:spTree>
    <p:extLst>
      <p:ext uri="{BB962C8B-B14F-4D97-AF65-F5344CB8AC3E}">
        <p14:creationId xmlns:p14="http://schemas.microsoft.com/office/powerpoint/2010/main" val="195769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25286" y="1197429"/>
            <a:ext cx="7075713" cy="3255651"/>
            <a:chOff x="947058" y="1230086"/>
            <a:chExt cx="7075713" cy="3255651"/>
          </a:xfrm>
        </p:grpSpPr>
        <p:sp>
          <p:nvSpPr>
            <p:cNvPr id="2" name="Rectangle 1"/>
            <p:cNvSpPr/>
            <p:nvPr/>
          </p:nvSpPr>
          <p:spPr>
            <a:xfrm>
              <a:off x="947058" y="1915886"/>
              <a:ext cx="1582936" cy="188322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66800" y="2492830"/>
              <a:ext cx="1287084" cy="10156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Credit card </a:t>
              </a:r>
            </a:p>
            <a:p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account number</a:t>
              </a:r>
            </a:p>
            <a:p>
              <a:r>
                <a:rPr lang="en-IN" altLang="en-US" sz="120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expiry </a:t>
              </a:r>
              <a:r>
                <a:rPr lang="en-IN" altLang="en-US" sz="120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date</a:t>
              </a:r>
            </a:p>
            <a:p>
              <a:r>
                <a:rPr lang="en-IN" altLang="en-US" sz="120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CVV2</a:t>
              </a:r>
            </a:p>
            <a:p>
              <a:r>
                <a:rPr lang="en-US" sz="120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……..</a:t>
              </a:r>
              <a:endPara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7685" y="2100942"/>
              <a:ext cx="1299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Client Module</a:t>
              </a:r>
              <a:endParaRPr lang="en-IN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705869" y="3799115"/>
              <a:ext cx="0" cy="39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33854" y="4177960"/>
              <a:ext cx="1228926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SOAP Format</a:t>
              </a:r>
              <a:endPara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5028" y="3788229"/>
              <a:ext cx="1164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  in</a:t>
              </a:r>
              <a:endPara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>
              <a:off x="2362780" y="4331849"/>
              <a:ext cx="995463" cy="1588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3358242" y="2954317"/>
              <a:ext cx="0" cy="138841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6945" y="2600588"/>
              <a:ext cx="582595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</a:t>
              </a:r>
              <a:endPara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3358243" y="2209800"/>
              <a:ext cx="0" cy="39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79366" y="1899878"/>
              <a:ext cx="1157753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Service</a:t>
              </a:r>
              <a:endPara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6" idx="3"/>
            </p:cNvCxnSpPr>
            <p:nvPr/>
          </p:nvCxnSpPr>
          <p:spPr>
            <a:xfrm>
              <a:off x="3937119" y="2053767"/>
              <a:ext cx="6566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93770" y="1639278"/>
              <a:ext cx="2024745" cy="7694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N" altLang="en-US" sz="110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unpacks the SOAP message and </a:t>
              </a:r>
              <a:r>
                <a:rPr lang="en-IN" altLang="en-US" sz="1100" dirty="0" smtClean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converts </a:t>
              </a:r>
              <a:r>
                <a:rPr lang="en-IN" altLang="en-US" sz="1100" dirty="0">
                  <a:solidFill>
                    <a:srgbClr val="262626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into a command that the application can understand</a:t>
              </a:r>
              <a:endParaRPr lang="en-IN" sz="1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618515" y="2045771"/>
              <a:ext cx="50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146113" y="1762388"/>
              <a:ext cx="876658" cy="5232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SOAP Message</a:t>
              </a:r>
              <a:endPara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6" name="Straight Connector 25"/>
            <p:cNvCxnSpPr>
              <a:endCxn id="24" idx="0"/>
            </p:cNvCxnSpPr>
            <p:nvPr/>
          </p:nvCxnSpPr>
          <p:spPr>
            <a:xfrm>
              <a:off x="7584442" y="1230086"/>
              <a:ext cx="0" cy="532302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716755" y="1230086"/>
              <a:ext cx="5868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716752" y="1230086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10872" y="173361"/>
            <a:ext cx="30934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00" dirty="0" smtClean="0">
                <a:solidFill>
                  <a:srgbClr val="262626"/>
                </a:solidFill>
              </a:rPr>
              <a:t>SOAP – Flow Diagram</a:t>
            </a:r>
            <a:endParaRPr lang="en-IN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021" y="157481"/>
            <a:ext cx="51848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2600" dirty="0"/>
              <a:t>SOAP </a:t>
            </a:r>
            <a:r>
              <a:rPr lang="en-IN" altLang="en-US" sz="2600" dirty="0" smtClean="0"/>
              <a:t>Files </a:t>
            </a:r>
            <a:r>
              <a:rPr lang="en-IN" altLang="en-US" sz="2600" dirty="0"/>
              <a:t>- WSDL, Client </a:t>
            </a:r>
            <a:r>
              <a:rPr lang="en-IN" altLang="en-US" sz="2600" dirty="0" smtClean="0"/>
              <a:t>Generation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421679" y="839901"/>
            <a:ext cx="77099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  <a:p>
            <a:pPr indent="-339725" algn="just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sz="1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9725" algn="just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Code </a:t>
            </a:r>
            <a:r>
              <a:rPr lang="en-IN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which does the actual operation/provides the service.</a:t>
            </a:r>
          </a:p>
          <a:p>
            <a:pPr indent="-339725" algn="just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9725" algn="just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WSDL File </a:t>
            </a:r>
            <a:r>
              <a:rPr lang="en-IN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Web Service Description Language. </a:t>
            </a:r>
            <a:r>
              <a:rPr lang="en-IN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IN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says the information about the services like the functions and what input it takes and what output it generates etc</a:t>
            </a:r>
            <a:r>
              <a:rPr lang="en-IN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indent="-339725" algn="just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9725" algn="just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lang="en-IN" altLang="en-US" sz="14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9725" algn="just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339725" algn="just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IN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WSDL file, we can generate the client and can execute the web services.</a:t>
            </a:r>
          </a:p>
        </p:txBody>
      </p:sp>
    </p:spTree>
    <p:extLst>
      <p:ext uri="{BB962C8B-B14F-4D97-AF65-F5344CB8AC3E}">
        <p14:creationId xmlns:p14="http://schemas.microsoft.com/office/powerpoint/2010/main" val="3200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2975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Web </a:t>
            </a:r>
            <a:r>
              <a:rPr lang="en-IN" sz="2600" dirty="0" smtClean="0">
                <a:latin typeface="+mj-lt"/>
              </a:rPr>
              <a:t>Services </a:t>
            </a:r>
            <a:r>
              <a:rPr lang="en-IN" sz="2600" dirty="0">
                <a:latin typeface="+mj-lt"/>
              </a:rPr>
              <a:t>- SOAP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924927"/>
            <a:ext cx="8145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is published in UDDI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registry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UDDI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stands for Universal Description, Discovery and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looks in the registry for the services and gets connected with the required service and interacts with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04493" y="2069544"/>
            <a:ext cx="1395046" cy="90811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UDDI Registry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43468" y="3452867"/>
            <a:ext cx="1395046" cy="9081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Service Requestor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18884" y="3452867"/>
            <a:ext cx="1395046" cy="9081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Service</a:t>
            </a:r>
          </a:p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Provider 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17" idx="0"/>
            <a:endCxn id="4" idx="2"/>
          </p:cNvCxnSpPr>
          <p:nvPr/>
        </p:nvCxnSpPr>
        <p:spPr>
          <a:xfrm flipV="1">
            <a:off x="2740991" y="2523603"/>
            <a:ext cx="963502" cy="929264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18" idx="0"/>
          </p:cNvCxnSpPr>
          <p:nvPr/>
        </p:nvCxnSpPr>
        <p:spPr>
          <a:xfrm>
            <a:off x="5099539" y="2523603"/>
            <a:ext cx="964800" cy="929264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6"/>
            <a:endCxn id="18" idx="2"/>
          </p:cNvCxnSpPr>
          <p:nvPr/>
        </p:nvCxnSpPr>
        <p:spPr>
          <a:xfrm>
            <a:off x="3438514" y="3906926"/>
            <a:ext cx="1980370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2115" y="3958545"/>
            <a:ext cx="171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nvoke SOAP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8883" y="2662584"/>
            <a:ext cx="13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register/publish UDDI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28754" y="2662584"/>
            <a:ext cx="171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locate/get description UDDI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37464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600" dirty="0">
                <a:latin typeface="+mj-lt"/>
              </a:rPr>
              <a:t>Example of SOAP </a:t>
            </a:r>
            <a:r>
              <a:rPr lang="en-IN" sz="2600" dirty="0" smtClean="0">
                <a:latin typeface="+mj-lt"/>
              </a:rPr>
              <a:t>Request</a:t>
            </a:r>
            <a:endParaRPr lang="en-IN" sz="26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310" y="1650119"/>
            <a:ext cx="5654700" cy="228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31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1040</Words>
  <Application>Microsoft Office PowerPoint</Application>
  <PresentationFormat>On-screen Show (16:9)</PresentationFormat>
  <Paragraphs>187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Castellar</vt:lpstr>
      <vt:lpstr>Symbol</vt:lpstr>
      <vt:lpstr>Tahoma</vt:lpstr>
      <vt:lpstr>Times New Roman</vt:lpstr>
      <vt:lpstr>1_Brain4ce_course_template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Awanish</cp:lastModifiedBy>
  <cp:revision>159</cp:revision>
  <dcterms:created xsi:type="dcterms:W3CDTF">2014-05-07T12:47:59Z</dcterms:created>
  <dcterms:modified xsi:type="dcterms:W3CDTF">2015-07-07T07:37:38Z</dcterms:modified>
</cp:coreProperties>
</file>