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276" r:id="rId2"/>
    <p:sldId id="426" r:id="rId3"/>
    <p:sldId id="444" r:id="rId4"/>
    <p:sldId id="506" r:id="rId5"/>
    <p:sldId id="487" r:id="rId6"/>
    <p:sldId id="446" r:id="rId7"/>
    <p:sldId id="447" r:id="rId8"/>
    <p:sldId id="488" r:id="rId9"/>
    <p:sldId id="417" r:id="rId10"/>
    <p:sldId id="454" r:id="rId11"/>
    <p:sldId id="507" r:id="rId12"/>
    <p:sldId id="500" r:id="rId13"/>
    <p:sldId id="496" r:id="rId14"/>
    <p:sldId id="492" r:id="rId15"/>
    <p:sldId id="489" r:id="rId16"/>
    <p:sldId id="479" r:id="rId17"/>
    <p:sldId id="498" r:id="rId18"/>
    <p:sldId id="467" r:id="rId19"/>
    <p:sldId id="469" r:id="rId20"/>
    <p:sldId id="485" r:id="rId21"/>
    <p:sldId id="486" r:id="rId22"/>
    <p:sldId id="257" r:id="rId23"/>
    <p:sldId id="471" r:id="rId24"/>
    <p:sldId id="501" r:id="rId25"/>
    <p:sldId id="415" r:id="rId26"/>
    <p:sldId id="508" r:id="rId27"/>
    <p:sldId id="271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F8CACA"/>
    <a:srgbClr val="1CADE4"/>
    <a:srgbClr val="B6D284"/>
    <a:srgbClr val="E4AC62"/>
    <a:srgbClr val="EF8989"/>
    <a:srgbClr val="7490BE"/>
    <a:srgbClr val="F9F495"/>
    <a:srgbClr val="D98D27"/>
    <a:srgbClr val="ED5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588" y="78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23-07-2015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23-07-2015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57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7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3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480300" y="2365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903623" y="4866501"/>
            <a:ext cx="22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www.edureka.co/data-science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580084" y="4807920"/>
            <a:ext cx="22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262626"/>
                </a:solidFill>
                <a:latin typeface="Castellar" panose="020A0402060406010301" pitchFamily="18" charset="0"/>
              </a:rPr>
              <a:t>is </a:t>
            </a:r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Data science </a:t>
            </a:r>
            <a:r>
              <a:rPr lang="en-US" sz="2000" b="1" dirty="0">
                <a:solidFill>
                  <a:srgbClr val="262626"/>
                </a:solidFill>
                <a:latin typeface="Castellar" panose="020A0402060406010301" pitchFamily="18" charset="0"/>
              </a:rPr>
              <a:t>really the sexiest job of 21st century? </a:t>
            </a:r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Find out !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50" y="317741"/>
            <a:ext cx="2950720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6" y="145917"/>
            <a:ext cx="5899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Data Science Practitioner : Data Scientist</a:t>
            </a:r>
            <a:endParaRPr lang="en-US" sz="260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219" y="989858"/>
            <a:ext cx="4726110" cy="34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09" y="2212853"/>
            <a:ext cx="2125607" cy="1605707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647700" y="1196882"/>
            <a:ext cx="7659539" cy="3654915"/>
            <a:chOff x="595901" y="1004280"/>
            <a:chExt cx="8103032" cy="4061016"/>
          </a:xfrm>
        </p:grpSpPr>
        <p:sp>
          <p:nvSpPr>
            <p:cNvPr id="48" name="Rounded Rectangle 47"/>
            <p:cNvSpPr/>
            <p:nvPr/>
          </p:nvSpPr>
          <p:spPr>
            <a:xfrm>
              <a:off x="595901" y="1018851"/>
              <a:ext cx="1705510" cy="739740"/>
            </a:xfrm>
            <a:prstGeom prst="roundRect">
              <a:avLst/>
            </a:prstGeom>
            <a:solidFill>
              <a:srgbClr val="1CADE4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tatistical modeling  </a:t>
              </a: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</a:t>
              </a:r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aptitude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95901" y="1852644"/>
              <a:ext cx="1705510" cy="739740"/>
            </a:xfrm>
            <a:prstGeom prst="round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Acumen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95901" y="2690319"/>
              <a:ext cx="1705510" cy="700356"/>
            </a:xfrm>
            <a:prstGeom prst="round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Programming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5901" y="3495886"/>
              <a:ext cx="1705510" cy="739740"/>
            </a:xfrm>
            <a:prstGeom prst="round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warehousing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95901" y="4325556"/>
              <a:ext cx="1705510" cy="739740"/>
            </a:xfrm>
            <a:prstGeom prst="round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Intelligence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301410" y="1374150"/>
              <a:ext cx="1058689" cy="147383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301410" y="2205549"/>
              <a:ext cx="978690" cy="72234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301410" y="3015207"/>
              <a:ext cx="978690" cy="693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01410" y="3121962"/>
              <a:ext cx="978690" cy="7253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301410" y="3213287"/>
              <a:ext cx="1058689" cy="147072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6993423" y="1004280"/>
              <a:ext cx="1705510" cy="7397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Analyst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993423" y="1825353"/>
              <a:ext cx="1705510" cy="7397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Analyst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993423" y="2664333"/>
              <a:ext cx="1705510" cy="70035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Scientist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993423" y="3454225"/>
              <a:ext cx="1705510" cy="7397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Junior Data Scientist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993423" y="4283504"/>
              <a:ext cx="1705510" cy="7397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Decision Scientist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01700" y="836108"/>
            <a:ext cx="3162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Skills Required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6108" y="852142"/>
            <a:ext cx="3162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Job Roles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8836" y="145917"/>
            <a:ext cx="5406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Career Path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cxnSp>
        <p:nvCxnSpPr>
          <p:cNvPr id="41" name="Straight Arrow Connector 40"/>
          <p:cNvCxnSpPr>
            <a:stCxn id="47" idx="3"/>
            <a:endCxn id="58" idx="1"/>
          </p:cNvCxnSpPr>
          <p:nvPr/>
        </p:nvCxnSpPr>
        <p:spPr>
          <a:xfrm flipV="1">
            <a:off x="5386216" y="1529765"/>
            <a:ext cx="1308859" cy="1485942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2" idx="1"/>
          </p:cNvCxnSpPr>
          <p:nvPr/>
        </p:nvCxnSpPr>
        <p:spPr>
          <a:xfrm>
            <a:off x="5386215" y="3012961"/>
            <a:ext cx="1308860" cy="1468106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3"/>
            <a:endCxn id="60" idx="1"/>
          </p:cNvCxnSpPr>
          <p:nvPr/>
        </p:nvCxnSpPr>
        <p:spPr>
          <a:xfrm flipV="1">
            <a:off x="5386216" y="3006091"/>
            <a:ext cx="1308859" cy="9616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7" idx="3"/>
            <a:endCxn id="61" idx="1"/>
          </p:cNvCxnSpPr>
          <p:nvPr/>
        </p:nvCxnSpPr>
        <p:spPr>
          <a:xfrm>
            <a:off x="5386216" y="3015707"/>
            <a:ext cx="1308859" cy="719009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7" idx="3"/>
            <a:endCxn id="59" idx="1"/>
          </p:cNvCxnSpPr>
          <p:nvPr/>
        </p:nvCxnSpPr>
        <p:spPr>
          <a:xfrm flipV="1">
            <a:off x="5386216" y="2268731"/>
            <a:ext cx="1308859" cy="746976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8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14" y="1337771"/>
            <a:ext cx="5208997" cy="3510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Advantages of Data Science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385" y="757220"/>
            <a:ext cx="56731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existing data to predict future business plan</a:t>
            </a:r>
          </a:p>
        </p:txBody>
      </p:sp>
    </p:spTree>
    <p:extLst>
      <p:ext uri="{BB962C8B-B14F-4D97-AF65-F5344CB8AC3E}">
        <p14:creationId xmlns:p14="http://schemas.microsoft.com/office/powerpoint/2010/main" val="31955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" y="1921596"/>
            <a:ext cx="5803826" cy="294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Advantages of Data Science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505" y="760113"/>
            <a:ext cx="68062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Mitigate Frauds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Proactive Detection using Predictive Analytics and Machine learning</a:t>
            </a:r>
            <a:endParaRPr lang="en-US" i="0" dirty="0">
              <a:solidFill>
                <a:schemeClr val="accent1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505" y="930152"/>
            <a:ext cx="831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Fact: Billions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dollars are lost every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of the frauds in various domains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Aberdeen analyzed, different types of prevailing frauds and companies’ readiness to deal with that.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063" y="2262929"/>
            <a:ext cx="269182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Certain financial frauds occur more frequently, but organizations are well prepared for such incidents  such as </a:t>
            </a:r>
            <a:r>
              <a:rPr lang="en-US" i="1" dirty="0" smtClean="0"/>
              <a:t>check fraud, credit/debit card </a:t>
            </a:r>
            <a:r>
              <a:rPr lang="en-US" i="1" dirty="0" err="1" smtClean="0"/>
              <a:t>fraud,ACH</a:t>
            </a:r>
            <a:r>
              <a:rPr lang="en-US" i="1" dirty="0" smtClean="0"/>
              <a:t> fraud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313424" y="4866421"/>
            <a:ext cx="518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Source : http://v1.aberdeen.com/c/report/benchmark/8189-RA-fraud-big-data-visibility.pdf</a:t>
            </a:r>
          </a:p>
        </p:txBody>
      </p:sp>
    </p:spTree>
    <p:extLst>
      <p:ext uri="{BB962C8B-B14F-4D97-AF65-F5344CB8AC3E}">
        <p14:creationId xmlns:p14="http://schemas.microsoft.com/office/powerpoint/2010/main" val="39446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892" y="2513713"/>
            <a:ext cx="444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Career Path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78" y="916066"/>
            <a:ext cx="6807699" cy="3864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655" y="125369"/>
            <a:ext cx="623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800" dirty="0" smtClean="0"/>
              <a:t>Job Opportunity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69951" y="1561672"/>
            <a:ext cx="2517168" cy="218839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45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Major Companies Using Data Science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11509" r="19066" b="10748"/>
          <a:stretch/>
        </p:blipFill>
        <p:spPr>
          <a:xfrm>
            <a:off x="3628418" y="2071735"/>
            <a:ext cx="1767155" cy="156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00" y="869546"/>
            <a:ext cx="1711032" cy="799238"/>
          </a:xfrm>
          <a:prstGeom prst="rect">
            <a:avLst/>
          </a:prstGeom>
        </p:spPr>
      </p:pic>
      <p:pic>
        <p:nvPicPr>
          <p:cNvPr id="6" name="Picture 2" descr="http://lasttoolfactory.com/wp-content/uploads/2013/01/ups-transparen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1" y="1988937"/>
            <a:ext cx="1251656" cy="116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serscontent2.emaze.com/images/d47b2b12-049b-4518-8778-31d511a3d2a6/89e972db-ebed-4a94-b611-b97dae28cbc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1" y="985441"/>
            <a:ext cx="2697585" cy="5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upload.wikimedia.org/wikipedia/commons/thumb/8/82/Dell_Logo.png/770px-Dell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845" y="2071735"/>
            <a:ext cx="1000309" cy="9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berensonpartners.com/wp-content/uploads/2015/01/New_Walmart_Logo.svg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31" y="4012652"/>
            <a:ext cx="2845389" cy="6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upload.wikimedia.org/wikipedia/commons/thumb/c/c9/Intel-logo.svg/293px-Intel-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58" y="757376"/>
            <a:ext cx="1545919" cy="10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www.getmemedia.com/public/ideas/Opp/7493/Bank-Of-America-Logo-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58" y="3448518"/>
            <a:ext cx="1928826" cy="10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i1182.photobucket.com/albums/x452/vu11881/honda-logo-transpar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5" y="3749894"/>
            <a:ext cx="1460048" cy="11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892" y="2513713"/>
            <a:ext cx="444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Life Application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7239" y="4806061"/>
            <a:ext cx="3121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dirty="0" smtClean="0">
                <a:solidFill>
                  <a:srgbClr val="0070C0"/>
                </a:solidFill>
              </a:rPr>
              <a:t>http://fortune.com/tag/predictive-analytics/</a:t>
            </a:r>
            <a:endParaRPr lang="en-US" sz="1050" dirty="0">
              <a:solidFill>
                <a:srgbClr val="0070C0"/>
              </a:solidFill>
            </a:endParaRPr>
          </a:p>
          <a:p>
            <a:pPr defTabSz="914400">
              <a:defRPr/>
            </a:pP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" y="790760"/>
            <a:ext cx="9144002" cy="490049"/>
          </a:xfrm>
          <a:prstGeom prst="rect">
            <a:avLst/>
          </a:prstGeom>
          <a:gradFill flip="none" rotWithShape="1">
            <a:gsLst>
              <a:gs pos="0">
                <a:srgbClr val="4B5964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BMW is using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Predictive Analytics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to find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 place to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park!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3" y="1433209"/>
            <a:ext cx="5954752" cy="2977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Application of Data science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4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7239" y="4806061"/>
            <a:ext cx="3121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dirty="0">
                <a:solidFill>
                  <a:srgbClr val="0070C0"/>
                </a:solidFill>
              </a:rPr>
              <a:t>http://fortune.com/tag/predictive-analytics/</a:t>
            </a:r>
          </a:p>
          <a:p>
            <a:pPr defTabSz="914400">
              <a:defRPr/>
            </a:pP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" y="790760"/>
            <a:ext cx="9144002" cy="490049"/>
          </a:xfrm>
          <a:prstGeom prst="rect">
            <a:avLst/>
          </a:prstGeom>
          <a:gradFill flip="none" rotWithShape="1">
            <a:gsLst>
              <a:gs pos="0">
                <a:srgbClr val="4B5964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E-Commerce using it for recommendation!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Application of Data science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74" y="1433209"/>
            <a:ext cx="3677265" cy="3136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28" y="2397090"/>
            <a:ext cx="805664" cy="805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1" y="2397090"/>
            <a:ext cx="826428" cy="8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98836" y="956485"/>
            <a:ext cx="537522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the session, you will be able to know: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cience is the most sought after job in 2015?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Career Opportunities with Data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Science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Advantages Data Science 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Understand how Companies are using Data Science?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" y="790760"/>
            <a:ext cx="9144002" cy="490049"/>
          </a:xfrm>
          <a:prstGeom prst="rect">
            <a:avLst/>
          </a:prstGeom>
          <a:gradFill flip="none" rotWithShape="1">
            <a:gsLst>
              <a:gs pos="0">
                <a:srgbClr val="4B5964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Companies using it for Customer acquisition and repeat Business!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Application of Data science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6" y="1721631"/>
            <a:ext cx="7856590" cy="3098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7239" y="4806061"/>
            <a:ext cx="3350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dirty="0">
                <a:solidFill>
                  <a:srgbClr val="0070C0"/>
                </a:solidFill>
              </a:rPr>
              <a:t>http://www.forentrepreneurs.com/sales-funnel/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351179"/>
            <a:ext cx="70602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Journey from  lead to a customer and becoming customer for more than one product/service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18532"/>
          <a:stretch/>
        </p:blipFill>
        <p:spPr>
          <a:xfrm>
            <a:off x="2516917" y="2363056"/>
            <a:ext cx="3750068" cy="26801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" y="790760"/>
            <a:ext cx="9144002" cy="490049"/>
          </a:xfrm>
          <a:prstGeom prst="rect">
            <a:avLst/>
          </a:prstGeom>
          <a:gradFill flip="none" rotWithShape="1">
            <a:gsLst>
              <a:gs pos="0">
                <a:srgbClr val="4B5964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Companies using it for Customer churn prevention!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Application of Data science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51" y="4524945"/>
            <a:ext cx="937376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7" y="2305355"/>
            <a:ext cx="996378" cy="989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07899" y="2575598"/>
            <a:ext cx="1171254" cy="44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28" y="4295997"/>
            <a:ext cx="718495" cy="718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2" y="1457717"/>
            <a:ext cx="1061154" cy="11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Big Question!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973016" y="1106944"/>
            <a:ext cx="7490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Data Scientist really the sexiest job of 21</a:t>
            </a:r>
            <a:r>
              <a:rPr lang="en-US" sz="2000" baseline="30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entury ? </a:t>
            </a:r>
          </a:p>
          <a:p>
            <a:endParaRPr lang="en-US" sz="16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Thumbs up icons set. Flat style social network vector icon for app and web site. Like, dislike, heart icons with long shadow - stock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7" t="52119" r="51730" b="14143"/>
          <a:stretch/>
        </p:blipFill>
        <p:spPr bwMode="auto">
          <a:xfrm>
            <a:off x="398836" y="1060051"/>
            <a:ext cx="621072" cy="5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umbs up icons set. Flat style social network vector icon for app and web site. Like, dislike, heart icons with long shadow - stock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4" t="10944" r="11732" b="56668"/>
          <a:stretch/>
        </p:blipFill>
        <p:spPr bwMode="auto">
          <a:xfrm>
            <a:off x="8211873" y="1024492"/>
            <a:ext cx="582392" cy="57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umbs up icons set. Flat style social network vector icon for app and web site. Like, dislike, heart icons with long shadow - stock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8" t="10240" r="55567" b="57401"/>
          <a:stretch/>
        </p:blipFill>
        <p:spPr bwMode="auto">
          <a:xfrm>
            <a:off x="7473317" y="1024492"/>
            <a:ext cx="591251" cy="5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humbs up icons set. Flat style social network vector icon for app and web site. Like, dislike, heart icons with long shadow - stock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8" t="10240" r="55567" b="57401"/>
          <a:stretch/>
        </p:blipFill>
        <p:spPr bwMode="auto">
          <a:xfrm>
            <a:off x="398836" y="1786153"/>
            <a:ext cx="574180" cy="5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016" y="1898054"/>
            <a:ext cx="7937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 – Yes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is really the sexiest job of 21</a:t>
            </a:r>
            <a:r>
              <a:rPr lang="en-US" sz="1600" baseline="30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the most adorable job in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the among the most paid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difficult and expensive to hire and, given the very competitive market for their services, difficult to retain</a:t>
            </a: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simply aren’t a lot of people with their combination of scientific background and computational and analytical skills</a:t>
            </a:r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6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8573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1796" y="2082199"/>
            <a:ext cx="4443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most sought after job in 2015?</a:t>
            </a:r>
          </a:p>
        </p:txBody>
      </p:sp>
    </p:spTree>
    <p:extLst>
      <p:ext uri="{BB962C8B-B14F-4D97-AF65-F5344CB8AC3E}">
        <p14:creationId xmlns:p14="http://schemas.microsoft.com/office/powerpoint/2010/main" val="1615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19" y="1014277"/>
            <a:ext cx="759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Fortune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Companies boards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Flight</a:t>
            </a:r>
            <a:endParaRPr lang="en-US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138" y="3093945"/>
            <a:ext cx="3606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Analysts get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salary band lift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137" y="1801326"/>
            <a:ext cx="61215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data science trend gaining </a:t>
            </a:r>
            <a:r>
              <a:rPr lang="en-US" dirty="0" smtClean="0"/>
              <a:t>momentum, legacy </a:t>
            </a:r>
            <a:r>
              <a:rPr lang="en-US" dirty="0"/>
              <a:t>firms </a:t>
            </a:r>
            <a:r>
              <a:rPr lang="en-US" dirty="0" smtClean="0"/>
              <a:t>build up</a:t>
            </a:r>
          </a:p>
          <a:p>
            <a:r>
              <a:rPr lang="en-US" dirty="0" smtClean="0"/>
              <a:t>their </a:t>
            </a:r>
            <a:r>
              <a:rPr lang="en-US" dirty="0"/>
              <a:t>data science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0319" y="3494055"/>
            <a:ext cx="53262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looking to recruit </a:t>
            </a:r>
            <a:r>
              <a:rPr lang="en-US" dirty="0" smtClean="0"/>
              <a:t>Data Scientists need </a:t>
            </a:r>
            <a:r>
              <a:rPr lang="en-US" dirty="0"/>
              <a:t>to make sure their bands are competitive and think of other ways to lure talent, </a:t>
            </a:r>
            <a:r>
              <a:rPr lang="en-US" dirty="0" smtClean="0"/>
              <a:t>since they </a:t>
            </a:r>
            <a:r>
              <a:rPr lang="en-US" dirty="0"/>
              <a:t>will be competing with multiple </a:t>
            </a:r>
            <a:r>
              <a:rPr lang="en-US" dirty="0" smtClean="0"/>
              <a:t>offers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385" y="135643"/>
            <a:ext cx="623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800" dirty="0" smtClean="0"/>
              <a:t>Data Science a Dream Job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870324"/>
            <a:ext cx="2479365" cy="186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943788"/>
            <a:ext cx="2479365" cy="17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385" y="135643"/>
            <a:ext cx="623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800" dirty="0" smtClean="0"/>
              <a:t>Top 6 Predicted Jobs in this Decade in US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2755" y="4869952"/>
            <a:ext cx="554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Source : https://www.pinterest.com/tolgadurdu/the-age-of-big-data/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32" y="735387"/>
            <a:ext cx="82398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per the survey from Pinterest, Demand for Data science would be growing at a very high rate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15" y="1125380"/>
            <a:ext cx="5664044" cy="368934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951605" y="1551399"/>
            <a:ext cx="901260" cy="164386"/>
          </a:xfrm>
          <a:prstGeom prst="roundRect">
            <a:avLst/>
          </a:prstGeom>
          <a:solidFill>
            <a:srgbClr val="F8CACA">
              <a:alpha val="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6921157" y="2143674"/>
            <a:ext cx="368276" cy="25542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05062" y="710223"/>
            <a:ext cx="9089737" cy="3833831"/>
            <a:chOff x="-22535" y="1258723"/>
            <a:chExt cx="9246279" cy="379178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4" t="8163"/>
            <a:stretch/>
          </p:blipFill>
          <p:spPr>
            <a:xfrm>
              <a:off x="1566031" y="1289750"/>
              <a:ext cx="7154062" cy="3760754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-22535" y="1258723"/>
              <a:ext cx="9246279" cy="2891457"/>
              <a:chOff x="-22535" y="1248449"/>
              <a:chExt cx="9246279" cy="289145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327519" y="1248449"/>
                <a:ext cx="2844550" cy="456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 – SD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Scientist </a:t>
                </a:r>
                <a:r>
                  <a:rPr lang="en-US" sz="800" b="1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Avg</a:t>
                </a:r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Base Salary : 65000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 of H1B Filings : 2</a:t>
                </a:r>
                <a:endParaRPr lang="en-US" sz="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4900082" y="1484835"/>
                <a:ext cx="1427438" cy="530900"/>
              </a:xfrm>
              <a:prstGeom prst="straightConnector1">
                <a:avLst/>
              </a:prstGeom>
              <a:ln w="9525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-22535" y="1616475"/>
                <a:ext cx="2338685" cy="456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 – CA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Scientist </a:t>
                </a:r>
                <a:r>
                  <a:rPr lang="en-US" sz="800" b="1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Avg</a:t>
                </a:r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Base Salary : 104149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 of H1B Filings : 2081</a:t>
                </a:r>
                <a:endParaRPr lang="en-US" sz="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4" idx="2"/>
              </p:cNvCxnSpPr>
              <p:nvPr/>
            </p:nvCxnSpPr>
            <p:spPr>
              <a:xfrm>
                <a:off x="1146808" y="2073076"/>
                <a:ext cx="1368388" cy="601251"/>
              </a:xfrm>
              <a:prstGeom prst="straightConnector1">
                <a:avLst/>
              </a:prstGeom>
              <a:ln w="9525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927133" y="3590586"/>
                <a:ext cx="2296611" cy="456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 – AR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Scientist </a:t>
                </a:r>
                <a:r>
                  <a:rPr lang="en-US" sz="800" b="1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Avg</a:t>
                </a:r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Base Salary : 109254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 of H1B Filings : 25</a:t>
                </a:r>
                <a:endParaRPr lang="en-US" sz="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5778457" y="3398527"/>
                <a:ext cx="2282603" cy="192059"/>
              </a:xfrm>
              <a:prstGeom prst="straightConnector1">
                <a:avLst/>
              </a:prstGeom>
              <a:ln w="9525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74337" y="3683305"/>
                <a:ext cx="2445250" cy="456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 – LA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Scientist </a:t>
                </a:r>
                <a:r>
                  <a:rPr lang="en-US" sz="800" b="1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Avg</a:t>
                </a:r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Base Salary : 61379</a:t>
                </a:r>
              </a:p>
              <a:p>
                <a:r>
                  <a:rPr lang="en-US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 of H1B Filings : 29</a:t>
                </a:r>
                <a:endParaRPr lang="en-US" sz="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2411847" y="3683305"/>
                <a:ext cx="3263261" cy="235797"/>
              </a:xfrm>
              <a:prstGeom prst="straightConnector1">
                <a:avLst/>
              </a:prstGeom>
              <a:ln w="9525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4832760" y="4124192"/>
            <a:ext cx="2653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Source : http://davocado.com/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8239" y="4702422"/>
            <a:ext cx="556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average base salary of foreign workers who got data science related job and in each state, based on disclosure data of foreign labor H1B certification application tables from 2012 – 2015 released by the US Department of Labor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385" y="135643"/>
            <a:ext cx="623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800" dirty="0"/>
              <a:t>Data Scientist, IT Salary (Foreigners in US)</a:t>
            </a:r>
          </a:p>
        </p:txBody>
      </p:sp>
    </p:spTree>
    <p:extLst>
      <p:ext uri="{BB962C8B-B14F-4D97-AF65-F5344CB8AC3E}">
        <p14:creationId xmlns:p14="http://schemas.microsoft.com/office/powerpoint/2010/main" val="21577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226" y="4762335"/>
            <a:ext cx="1726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Source :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www.payscale.com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2893" y="1462551"/>
            <a:ext cx="8375406" cy="2921418"/>
            <a:chOff x="131708" y="1366461"/>
            <a:chExt cx="8705727" cy="28874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08" y="1366462"/>
              <a:ext cx="4058261" cy="2887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819" y="1366461"/>
              <a:ext cx="4435616" cy="288742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114600" y="1174855"/>
            <a:ext cx="688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5989" y="1174855"/>
            <a:ext cx="688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385" y="135643"/>
            <a:ext cx="623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800" dirty="0"/>
              <a:t>Data Scientist, IT Salary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474937"/>
            <a:ext cx="10274" cy="29090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385" y="757220"/>
            <a:ext cx="56731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 is rapid growth in the salaries of a data scientist all around the globe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2603615" y="1145778"/>
            <a:ext cx="295785" cy="22829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776005" y="1117929"/>
            <a:ext cx="295785" cy="22829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892" y="2513713"/>
            <a:ext cx="444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Decoding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790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What is Data Science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632" y="782269"/>
            <a:ext cx="8907695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the study of extraction of knowledge from data.</a:t>
            </a:r>
          </a:p>
          <a:p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includes varying elements and is build on techniques and theories from many fields like :</a:t>
            </a:r>
          </a:p>
          <a:p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goal of extracting meaning from data and creating data products. </a:t>
            </a: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title “Data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cientist” has been around for only a few years. (</a:t>
            </a:r>
            <a:r>
              <a:rPr lang="en-US" sz="1050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coined in 2008 by D.J. </a:t>
            </a:r>
            <a:r>
              <a:rPr lang="en-US" sz="1050" i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Patil</a:t>
            </a:r>
            <a:r>
              <a:rPr lang="en-US" sz="1050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05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en-US" sz="1050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 </a:t>
            </a:r>
            <a:r>
              <a:rPr lang="en-US" sz="1050" i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hammerbacher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14577" y="1765330"/>
            <a:ext cx="6261540" cy="1757900"/>
            <a:chOff x="867740" y="1850391"/>
            <a:chExt cx="6261540" cy="1757900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4" name="Group 3"/>
            <p:cNvGrpSpPr/>
            <p:nvPr/>
          </p:nvGrpSpPr>
          <p:grpSpPr>
            <a:xfrm>
              <a:off x="867740" y="1850391"/>
              <a:ext cx="6261540" cy="1757900"/>
              <a:chOff x="3184990" y="1890444"/>
              <a:chExt cx="6261540" cy="17579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291296" y="1890444"/>
                <a:ext cx="2041160" cy="75167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29"/>
              <p:cNvSpPr/>
              <p:nvPr/>
            </p:nvSpPr>
            <p:spPr>
              <a:xfrm>
                <a:off x="3184990" y="1890445"/>
                <a:ext cx="2041160" cy="75167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Rounded Rectangle 30"/>
              <p:cNvSpPr/>
              <p:nvPr/>
            </p:nvSpPr>
            <p:spPr>
              <a:xfrm>
                <a:off x="7397602" y="1890445"/>
                <a:ext cx="2041160" cy="75167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ounded Rectangle 31"/>
              <p:cNvSpPr/>
              <p:nvPr/>
            </p:nvSpPr>
            <p:spPr>
              <a:xfrm>
                <a:off x="5299064" y="2896669"/>
                <a:ext cx="2041160" cy="75167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32"/>
              <p:cNvSpPr/>
              <p:nvPr/>
            </p:nvSpPr>
            <p:spPr>
              <a:xfrm>
                <a:off x="3192758" y="2896670"/>
                <a:ext cx="2041160" cy="75167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ounded Rectangle 33"/>
              <p:cNvSpPr/>
              <p:nvPr/>
            </p:nvSpPr>
            <p:spPr>
              <a:xfrm>
                <a:off x="7405370" y="2896670"/>
                <a:ext cx="2041160" cy="75167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TextBox 34"/>
              <p:cNvSpPr txBox="1"/>
              <p:nvPr/>
            </p:nvSpPr>
            <p:spPr>
              <a:xfrm>
                <a:off x="3726499" y="2012538"/>
                <a:ext cx="958142" cy="5078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Machine 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r>
                  <a:rPr lang="en-US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earning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780373" y="2012365"/>
                <a:ext cx="1393764" cy="5078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Mathematical 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skills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772977" y="3114877"/>
                <a:ext cx="1319378" cy="30008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Visualization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76971" y="3018590"/>
                <a:ext cx="1130846" cy="5078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Pattern </a:t>
                </a:r>
              </a:p>
              <a:p>
                <a:pPr algn="ctr"/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Recognition</a:t>
                </a:r>
                <a:endParaRPr lang="en-US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27036" y="3011003"/>
                <a:ext cx="1211444" cy="5078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Engineering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280813" y="1993577"/>
              <a:ext cx="1435395" cy="507831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Computer 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2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648</Words>
  <Application>Microsoft Office PowerPoint</Application>
  <PresentationFormat>On-screen Show (16:9)</PresentationFormat>
  <Paragraphs>129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Castellar</vt:lpstr>
      <vt:lpstr>Symbol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JK</cp:lastModifiedBy>
  <cp:revision>750</cp:revision>
  <dcterms:created xsi:type="dcterms:W3CDTF">2014-07-21T07:23:07Z</dcterms:created>
  <dcterms:modified xsi:type="dcterms:W3CDTF">2015-07-23T10:50:36Z</dcterms:modified>
</cp:coreProperties>
</file>