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04" r:id="rId1"/>
    <p:sldMasterId id="2147483849" r:id="rId2"/>
    <p:sldMasterId id="2147483872" r:id="rId3"/>
    <p:sldMasterId id="2147483884" r:id="rId4"/>
  </p:sldMasterIdLst>
  <p:notesMasterIdLst>
    <p:notesMasterId r:id="rId32"/>
  </p:notesMasterIdLst>
  <p:handoutMasterIdLst>
    <p:handoutMasterId r:id="rId33"/>
  </p:handoutMasterIdLst>
  <p:sldIdLst>
    <p:sldId id="421" r:id="rId5"/>
    <p:sldId id="422" r:id="rId6"/>
    <p:sldId id="386" r:id="rId7"/>
    <p:sldId id="395" r:id="rId8"/>
    <p:sldId id="417" r:id="rId9"/>
    <p:sldId id="415" r:id="rId10"/>
    <p:sldId id="387" r:id="rId11"/>
    <p:sldId id="414" r:id="rId12"/>
    <p:sldId id="416" r:id="rId13"/>
    <p:sldId id="418" r:id="rId14"/>
    <p:sldId id="396" r:id="rId15"/>
    <p:sldId id="389" r:id="rId16"/>
    <p:sldId id="419" r:id="rId17"/>
    <p:sldId id="420" r:id="rId18"/>
    <p:sldId id="406" r:id="rId19"/>
    <p:sldId id="407" r:id="rId20"/>
    <p:sldId id="408" r:id="rId21"/>
    <p:sldId id="409" r:id="rId22"/>
    <p:sldId id="410" r:id="rId23"/>
    <p:sldId id="398" r:id="rId24"/>
    <p:sldId id="397" r:id="rId25"/>
    <p:sldId id="412" r:id="rId26"/>
    <p:sldId id="401" r:id="rId27"/>
    <p:sldId id="411" r:id="rId28"/>
    <p:sldId id="392" r:id="rId29"/>
    <p:sldId id="391" r:id="rId30"/>
    <p:sldId id="336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Futura Hv" panose="020B0702020204020204" charset="0"/>
      <p:regular r:id="rId38"/>
    </p:embeddedFont>
    <p:embeddedFont>
      <p:font typeface="Lucida Grande" panose="020B060402020202020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HP Simplified" panose="020B0604020202020204" charset="0"/>
      <p:regular r:id="rId45"/>
      <p:bold r:id="rId46"/>
      <p:italic r:id="rId47"/>
      <p:boldItalic r:id="rId48"/>
    </p:embeddedFont>
    <p:embeddedFont>
      <p:font typeface="Futura Bk" panose="020B0502020204020303" charset="0"/>
      <p:regular r:id="rId49"/>
      <p:bold r:id="rId50"/>
      <p:italic r:id="rId51"/>
    </p:embeddedFont>
  </p:embeddedFontLst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kh, Bhooshan (Global Analytics)" initials="PB(A" lastIdx="7" clrIdx="0">
    <p:extLst/>
  </p:cmAuthor>
  <p:cmAuthor id="2" name="Jackson, James (Enterprise Marketing)" initials="JJ(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E"/>
    <a:srgbClr val="1098D2"/>
    <a:srgbClr val="0C559A"/>
    <a:srgbClr val="1A5D9D"/>
    <a:srgbClr val="0D5297"/>
    <a:srgbClr val="37C1FF"/>
    <a:srgbClr val="01B0FF"/>
    <a:srgbClr val="FAAF3A"/>
    <a:srgbClr val="FFFF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438" y="7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9A3B4-41A9-4CE9-92B8-D7EA77665ADE}" type="doc">
      <dgm:prSet loTypeId="urn:microsoft.com/office/officeart/2005/8/layout/list1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E0C4147E-5466-4ACF-82F3-40FF2B9FCF52}">
      <dgm:prSet custT="1"/>
      <dgm:spPr/>
      <dgm:t>
        <a:bodyPr/>
        <a:lstStyle/>
        <a:p>
          <a:pPr rtl="0"/>
          <a:r>
            <a: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GitHub is a </a:t>
          </a:r>
          <a:r>
            <a:rPr lang="en-US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web-based</a:t>
          </a:r>
          <a:r>
            <a: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Git repository hosting service with more than 28 million repos</a:t>
          </a:r>
        </a:p>
        <a:p>
          <a:pPr rtl="0"/>
          <a:endParaRPr lang="en-US" sz="16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rtl="0"/>
          <a:r>
            <a: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Provides </a:t>
          </a:r>
          <a:r>
            <a:rPr lang="en-US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features like </a:t>
          </a:r>
          <a:r>
            <a:rPr lang="en-US" sz="1600" b="1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Comparison</a:t>
          </a:r>
          <a:r>
            <a:rPr lang="en-US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600" b="1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Sync </a:t>
          </a:r>
          <a:r>
            <a:rPr lang="en-US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 </a:t>
          </a:r>
          <a:r>
            <a:rPr lang="en-US" sz="1600" b="1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 shell</a:t>
          </a:r>
          <a:endParaRPr lang="en-US" sz="1600" dirty="0">
            <a:solidFill>
              <a:srgbClr val="00B0F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29E833-ED15-4E53-B7D9-EA444B8B1297}" type="parTrans" cxnId="{332CECF5-45ED-4FF4-B565-080776245884}">
      <dgm:prSet/>
      <dgm:spPr/>
      <dgm:t>
        <a:bodyPr/>
        <a:lstStyle/>
        <a:p>
          <a:endParaRPr lang="en-US" sz="1600"/>
        </a:p>
      </dgm:t>
    </dgm:pt>
    <dgm:pt modelId="{967D512E-8B6D-4184-98B7-4C536E28E8D9}" type="sibTrans" cxnId="{332CECF5-45ED-4FF4-B565-080776245884}">
      <dgm:prSet/>
      <dgm:spPr/>
      <dgm:t>
        <a:bodyPr/>
        <a:lstStyle/>
        <a:p>
          <a:endParaRPr lang="en-US" sz="1600"/>
        </a:p>
      </dgm:t>
    </dgm:pt>
    <dgm:pt modelId="{5C12DDD4-A6E7-4FF4-93D4-8585E5424703}" type="pres">
      <dgm:prSet presAssocID="{0BC9A3B4-41A9-4CE9-92B8-D7EA77665A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4E6AE-A2D0-4BDD-B1AB-A3925A4D1991}" type="pres">
      <dgm:prSet presAssocID="{E0C4147E-5466-4ACF-82F3-40FF2B9FCF52}" presName="parentLin" presStyleCnt="0"/>
      <dgm:spPr/>
      <dgm:t>
        <a:bodyPr/>
        <a:lstStyle/>
        <a:p>
          <a:endParaRPr lang="en-US"/>
        </a:p>
      </dgm:t>
    </dgm:pt>
    <dgm:pt modelId="{10A2F9CC-988B-4108-8B1E-9081D5B6679A}" type="pres">
      <dgm:prSet presAssocID="{E0C4147E-5466-4ACF-82F3-40FF2B9FCF5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6E4871D1-A118-4A40-87AD-172D8DFCF685}" type="pres">
      <dgm:prSet presAssocID="{E0C4147E-5466-4ACF-82F3-40FF2B9FCF52}" presName="parentText" presStyleLbl="node1" presStyleIdx="0" presStyleCnt="1" custScaleX="668223" custLinFactNeighborX="-435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0A3E6-6A11-4FB2-81A7-6FA085A3D7ED}" type="pres">
      <dgm:prSet presAssocID="{E0C4147E-5466-4ACF-82F3-40FF2B9FCF52}" presName="negativeSpace" presStyleCnt="0"/>
      <dgm:spPr/>
      <dgm:t>
        <a:bodyPr/>
        <a:lstStyle/>
        <a:p>
          <a:endParaRPr lang="en-US"/>
        </a:p>
      </dgm:t>
    </dgm:pt>
    <dgm:pt modelId="{06837484-6C00-4A88-9FAE-9052C36DB634}" type="pres">
      <dgm:prSet presAssocID="{E0C4147E-5466-4ACF-82F3-40FF2B9FCF5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B0AFE-206E-45E4-A01F-BF9389521A07}" type="presOf" srcId="{E0C4147E-5466-4ACF-82F3-40FF2B9FCF52}" destId="{10A2F9CC-988B-4108-8B1E-9081D5B6679A}" srcOrd="0" destOrd="0" presId="urn:microsoft.com/office/officeart/2005/8/layout/list1"/>
    <dgm:cxn modelId="{935C171C-E984-4E10-9E26-651E8E76DD8F}" type="presOf" srcId="{0BC9A3B4-41A9-4CE9-92B8-D7EA77665ADE}" destId="{5C12DDD4-A6E7-4FF4-93D4-8585E5424703}" srcOrd="0" destOrd="0" presId="urn:microsoft.com/office/officeart/2005/8/layout/list1"/>
    <dgm:cxn modelId="{332CECF5-45ED-4FF4-B565-080776245884}" srcId="{0BC9A3B4-41A9-4CE9-92B8-D7EA77665ADE}" destId="{E0C4147E-5466-4ACF-82F3-40FF2B9FCF52}" srcOrd="0" destOrd="0" parTransId="{6F29E833-ED15-4E53-B7D9-EA444B8B1297}" sibTransId="{967D512E-8B6D-4184-98B7-4C536E28E8D9}"/>
    <dgm:cxn modelId="{73F1102C-D271-4F2D-B819-14E7E14B4039}" type="presOf" srcId="{E0C4147E-5466-4ACF-82F3-40FF2B9FCF52}" destId="{6E4871D1-A118-4A40-87AD-172D8DFCF685}" srcOrd="1" destOrd="0" presId="urn:microsoft.com/office/officeart/2005/8/layout/list1"/>
    <dgm:cxn modelId="{1502AAB2-5A8A-45B6-9616-D2BBAAF80A2C}" type="presParOf" srcId="{5C12DDD4-A6E7-4FF4-93D4-8585E5424703}" destId="{3DC4E6AE-A2D0-4BDD-B1AB-A3925A4D1991}" srcOrd="0" destOrd="0" presId="urn:microsoft.com/office/officeart/2005/8/layout/list1"/>
    <dgm:cxn modelId="{9D0EF943-EB08-4083-9F67-FC1EBE629A80}" type="presParOf" srcId="{3DC4E6AE-A2D0-4BDD-B1AB-A3925A4D1991}" destId="{10A2F9CC-988B-4108-8B1E-9081D5B6679A}" srcOrd="0" destOrd="0" presId="urn:microsoft.com/office/officeart/2005/8/layout/list1"/>
    <dgm:cxn modelId="{42E07DB8-FEF7-45FF-8F6E-8F92C74CA589}" type="presParOf" srcId="{3DC4E6AE-A2D0-4BDD-B1AB-A3925A4D1991}" destId="{6E4871D1-A118-4A40-87AD-172D8DFCF685}" srcOrd="1" destOrd="0" presId="urn:microsoft.com/office/officeart/2005/8/layout/list1"/>
    <dgm:cxn modelId="{C0B6A51F-7F59-471A-A177-BF2DF6835F88}" type="presParOf" srcId="{5C12DDD4-A6E7-4FF4-93D4-8585E5424703}" destId="{E3A0A3E6-6A11-4FB2-81A7-6FA085A3D7ED}" srcOrd="1" destOrd="0" presId="urn:microsoft.com/office/officeart/2005/8/layout/list1"/>
    <dgm:cxn modelId="{2432E4C6-F9F7-41EC-8698-4270818FE224}" type="presParOf" srcId="{5C12DDD4-A6E7-4FF4-93D4-8585E5424703}" destId="{06837484-6C00-4A88-9FAE-9052C36DB63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10/14/2015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10/14/2015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85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13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24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0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9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53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447" y="140826"/>
            <a:ext cx="1361952" cy="2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2518" cy="51435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140370" cy="51435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-3630" y="63782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79" y="197865"/>
            <a:ext cx="1399491" cy="24210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96838"/>
            <a:ext cx="7239000" cy="4429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13369" y="1078430"/>
            <a:ext cx="8278244" cy="31910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15"/>
          <p:cNvSpPr>
            <a:spLocks/>
          </p:cNvSpPr>
          <p:nvPr userDrawn="1"/>
        </p:nvSpPr>
        <p:spPr>
          <a:xfrm>
            <a:off x="0" y="4710953"/>
            <a:ext cx="9144000" cy="432547"/>
          </a:xfrm>
          <a:prstGeom prst="rect">
            <a:avLst/>
          </a:prstGeom>
          <a:solidFill>
            <a:schemeClr val="accent1"/>
          </a:solidFill>
        </p:spPr>
        <p:txBody>
          <a:bodyPr wrap="square" lIns="68585" tIns="34295" rIns="68585" bIns="34295" rtlCol="0" anchor="ctr">
            <a:noAutofit/>
          </a:bodyPr>
          <a:lstStyle/>
          <a:p>
            <a:pPr algn="r" fontAlgn="base">
              <a:buClr>
                <a:srgbClr val="FFFFFF">
                  <a:lumMod val="50000"/>
                </a:srgbClr>
              </a:buClr>
            </a:pP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692203" y="4804946"/>
            <a:ext cx="245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bg1"/>
                </a:solidFill>
                <a:cs typeface="HP Simplified" pitchFamily="34" charset="0"/>
              </a:rPr>
              <a:t>www.edureka.co/git-github</a:t>
            </a:r>
          </a:p>
        </p:txBody>
      </p:sp>
    </p:spTree>
    <p:extLst>
      <p:ext uri="{BB962C8B-B14F-4D97-AF65-F5344CB8AC3E}">
        <p14:creationId xmlns:p14="http://schemas.microsoft.com/office/powerpoint/2010/main" val="17201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2518" cy="51435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140370" cy="51435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-3630" y="63782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79" y="197865"/>
            <a:ext cx="1399491" cy="24210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96838"/>
            <a:ext cx="7239000" cy="4429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13369" y="1078430"/>
            <a:ext cx="8278244" cy="31910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15"/>
          <p:cNvSpPr>
            <a:spLocks/>
          </p:cNvSpPr>
          <p:nvPr userDrawn="1"/>
        </p:nvSpPr>
        <p:spPr>
          <a:xfrm>
            <a:off x="0" y="4533499"/>
            <a:ext cx="9144000" cy="432547"/>
          </a:xfrm>
          <a:prstGeom prst="rect">
            <a:avLst/>
          </a:prstGeom>
          <a:solidFill>
            <a:schemeClr val="accent1"/>
          </a:solidFill>
        </p:spPr>
        <p:txBody>
          <a:bodyPr wrap="square" lIns="68585" tIns="34295" rIns="68585" bIns="34295" rtlCol="0" anchor="ctr">
            <a:noAutofit/>
          </a:bodyPr>
          <a:lstStyle/>
          <a:p>
            <a:pPr algn="r" fontAlgn="base">
              <a:buClr>
                <a:srgbClr val="FFFFFF">
                  <a:lumMod val="50000"/>
                </a:srgbClr>
              </a:buClr>
            </a:pP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38775" y="4611000"/>
            <a:ext cx="3473450" cy="288925"/>
          </a:xfrm>
        </p:spPr>
        <p:txBody>
          <a:bodyPr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Course link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8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59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82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850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06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75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16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61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94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53586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1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7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92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04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>
              <a:defRPr>
                <a:solidFill>
                  <a:srgbClr val="000000"/>
                </a:solidFill>
                <a:latin typeface="+mn-lt"/>
              </a:defRPr>
            </a:lvl3pPr>
            <a:lvl4pPr>
              <a:defRPr>
                <a:solidFill>
                  <a:srgbClr val="000000"/>
                </a:solidFill>
                <a:latin typeface="+mn-lt"/>
              </a:defRPr>
            </a:lvl4pPr>
            <a:lvl5pPr>
              <a:defRPr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9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909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6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99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15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562356"/>
            <a:ext cx="4019316" cy="37702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4" y="270149"/>
            <a:ext cx="4013649" cy="777136"/>
          </a:xfrm>
        </p:spPr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97186" y="1309879"/>
            <a:ext cx="5537932" cy="298102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  <a:latin typeface="+mn-lt"/>
                <a:cs typeface="Futura Hv"/>
              </a:defRPr>
            </a:lvl1pPr>
            <a:lvl2pPr marL="0" indent="0">
              <a:buNone/>
              <a:defRPr>
                <a:latin typeface="+mn-lt"/>
              </a:defRPr>
            </a:lvl2pPr>
            <a:lvl3pPr marL="165600" indent="-165600">
              <a:buFont typeface="Lucida Grande"/>
              <a:buChar char="•"/>
              <a:defRPr sz="1800">
                <a:latin typeface="+mn-lt"/>
              </a:defRPr>
            </a:lvl3pPr>
            <a:lvl4pPr marL="298800" indent="-126000">
              <a:buSzPct val="100000"/>
              <a:buFont typeface="Lucida Grande"/>
              <a:buChar char="–"/>
              <a:defRPr>
                <a:latin typeface="+mn-lt"/>
              </a:defRPr>
            </a:lvl4pPr>
            <a:lvl5pPr marL="410400" indent="-122400">
              <a:buSzPct val="80000"/>
              <a:buFont typeface="Courier New"/>
              <a:buChar char="o"/>
              <a:defRPr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0203" y="1309879"/>
            <a:ext cx="2542125" cy="298102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  <a:latin typeface="+mn-lt"/>
                <a:cs typeface="Futura Hv"/>
              </a:defRPr>
            </a:lvl1pPr>
            <a:lvl2pPr marL="0" indent="0">
              <a:buNone/>
              <a:defRPr>
                <a:latin typeface="+mn-lt"/>
                <a:cs typeface="Futura Hv"/>
              </a:defRPr>
            </a:lvl2pPr>
            <a:lvl3pPr marL="165600" indent="-165600">
              <a:buFont typeface="Lucida Grande"/>
              <a:buChar char="•"/>
              <a:defRPr sz="1800">
                <a:latin typeface="+mn-lt"/>
              </a:defRPr>
            </a:lvl3pPr>
            <a:lvl4pPr marL="298800" indent="-126000">
              <a:buSzPct val="100000"/>
              <a:buFont typeface="Lucida Grande"/>
              <a:buChar char="–"/>
              <a:defRPr>
                <a:latin typeface="+mn-lt"/>
              </a:defRPr>
            </a:lvl4pPr>
            <a:lvl5pPr marL="410400" indent="-122400">
              <a:buSzPct val="80000"/>
              <a:buFont typeface="Courier New"/>
              <a:buChar char="o"/>
              <a:defRPr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48905" y="4746601"/>
            <a:ext cx="182186" cy="1248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smtClean="0">
                <a:solidFill>
                  <a:srgbClr val="C2C2C2"/>
                </a:solidFill>
                <a:latin typeface="Futura Bk"/>
              </a:defRPr>
            </a:lvl1pPr>
          </a:lstStyle>
          <a:p>
            <a:pPr marL="190800" indent="-190800">
              <a:lnSpc>
                <a:spcPts val="1000"/>
              </a:lnSpc>
            </a:pPr>
            <a:fld id="{33088DE5-1DDF-C242-AF39-BA25983D68D6}" type="slidenum">
              <a:rPr/>
              <a:pPr marL="190800" indent="-190800">
                <a:lnSpc>
                  <a:spcPts val="100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7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8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vmlDrawing" Target="../drawings/vmlDrawing4.v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116602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5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8" r:id="rId6"/>
    <p:sldLayoutId id="2147483823" r:id="rId7"/>
    <p:sldLayoutId id="2147483824" r:id="rId8"/>
    <p:sldLayoutId id="2147483825" r:id="rId9"/>
    <p:sldLayoutId id="2147483895" r:id="rId10"/>
    <p:sldLayoutId id="21474838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n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n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5807181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7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n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n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5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42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n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n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0783056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8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1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j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j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j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j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j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03" y="247400"/>
            <a:ext cx="1612068" cy="277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9" y="388961"/>
            <a:ext cx="3372492" cy="33724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685016"/>
            <a:ext cx="9144000" cy="4584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37743" y="914402"/>
            <a:ext cx="4900773" cy="25993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/>
              <a:t>Know the Science behind </a:t>
            </a:r>
            <a:r>
              <a:rPr lang="en-US" sz="3600" b="1" dirty="0" smtClean="0"/>
              <a:t>Workflows </a:t>
            </a:r>
            <a:r>
              <a:rPr lang="en-US" sz="3600" b="1" dirty="0"/>
              <a:t>using 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Git </a:t>
            </a:r>
            <a:r>
              <a:rPr lang="en-US" sz="3600" b="1" dirty="0"/>
              <a:t>&amp; </a:t>
            </a:r>
            <a:r>
              <a:rPr lang="en-US" sz="3600" b="1" dirty="0" smtClean="0"/>
              <a:t>GitHub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989780" y="4017196"/>
            <a:ext cx="3267182" cy="38014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 Name : Prithviraj Bose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Traditional Tools for 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b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Proprietary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Rational ClearCase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0988" y="1303505"/>
            <a:ext cx="184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cs typeface="HP Simplified" pitchFamily="34" charset="0"/>
              </a:rPr>
              <a:t>Client-Server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0716" y="1697857"/>
            <a:ext cx="184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cs typeface="HP Simplified" pitchFamily="34" charset="0"/>
              </a:rPr>
              <a:t>Client-Server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0716" y="2468695"/>
            <a:ext cx="184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cs typeface="HP Simplified" pitchFamily="34" charset="0"/>
              </a:rPr>
              <a:t>Client-Server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0716" y="2823155"/>
            <a:ext cx="184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cs typeface="HP Simplified" pitchFamily="34" charset="0"/>
              </a:rPr>
              <a:t>Client-Server Model</a:t>
            </a:r>
          </a:p>
        </p:txBody>
      </p:sp>
    </p:spTree>
    <p:extLst>
      <p:ext uri="{BB962C8B-B14F-4D97-AF65-F5344CB8AC3E}">
        <p14:creationId xmlns:p14="http://schemas.microsoft.com/office/powerpoint/2010/main" val="11798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 with Client Server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5275" y="932515"/>
            <a:ext cx="7592495" cy="3191082"/>
          </a:xfrm>
        </p:spPr>
        <p:txBody>
          <a:bodyPr/>
          <a:lstStyle/>
          <a:p>
            <a:r>
              <a:rPr lang="en-US" sz="1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Client-Server version control systems </a:t>
            </a:r>
            <a: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on a </a:t>
            </a:r>
            <a:r>
              <a:rPr lang="en-US" sz="1600" b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model </a:t>
            </a:r>
            <a:r>
              <a:rPr lang="en-US" sz="1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has a</a:t>
            </a:r>
            <a:r>
              <a:rPr lang="en-US" sz="1600" b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single repository </a:t>
            </a:r>
            <a:r>
              <a:rPr lang="en-US" sz="1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which </a:t>
            </a:r>
            <a:r>
              <a:rPr lang="en-US" sz="1600" b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check-in and check-out</a:t>
            </a:r>
          </a:p>
          <a:p>
            <a:endParaRPr lang="en-US" sz="1600" b="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b="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b="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74" y="2274072"/>
            <a:ext cx="3210373" cy="2286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270" y="1740558"/>
            <a:ext cx="75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dirty="0" smtClean="0">
                <a:solidFill>
                  <a:srgbClr val="000000"/>
                </a:solidFill>
                <a:cs typeface="HP Simplified" pitchFamily="34" charset="0"/>
              </a:rPr>
              <a:t>Some of the major benefits of using a Version Control System are listed below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75" y="2230042"/>
            <a:ext cx="5379999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HP Simplified" pitchFamily="34" charset="0"/>
              </a:rPr>
              <a:t>Version Control is not available on local systems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HP Simplified" pitchFamily="34" charset="0"/>
              </a:rPr>
              <a:t>If the central server </a:t>
            </a:r>
            <a:r>
              <a:rPr lang="en-US" sz="1600" dirty="0" smtClean="0">
                <a:solidFill>
                  <a:srgbClr val="000000"/>
                </a:solidFill>
                <a:cs typeface="HP Simplified" pitchFamily="34" charset="0"/>
              </a:rPr>
              <a:t>gets corrupted </a:t>
            </a:r>
            <a:r>
              <a:rPr lang="en-US" sz="1600" dirty="0">
                <a:solidFill>
                  <a:srgbClr val="000000"/>
                </a:solidFill>
                <a:cs typeface="HP Simplified" pitchFamily="34" charset="0"/>
              </a:rPr>
              <a:t>the entire history is lost</a:t>
            </a:r>
          </a:p>
          <a:p>
            <a:pPr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7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38775" y="4611000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70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What’s the Solution ?</a:t>
            </a:r>
            <a:endParaRPr 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5275" y="932515"/>
            <a:ext cx="7903780" cy="3191082"/>
          </a:xfrm>
        </p:spPr>
        <p:txBody>
          <a:bodyPr/>
          <a:lstStyle/>
          <a:p>
            <a:r>
              <a:rPr lang="en-US" sz="1600" b="0" dirty="0">
                <a:solidFill>
                  <a:srgbClr val="00A4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Systems </a:t>
            </a:r>
            <a:r>
              <a:rPr lang="en-US" sz="1600" b="0" dirty="0" smtClean="0">
                <a:solidFill>
                  <a:srgbClr val="00A4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(DVCS) </a:t>
            </a:r>
            <a:r>
              <a:rPr lang="en-US" sz="1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</a:t>
            </a:r>
            <a: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rely on a central </a:t>
            </a:r>
            <a:r>
              <a:rPr lang="en-US" sz="1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server. It </a:t>
            </a:r>
            <a: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one to clone the repository on their own hard drive with entire history of the project</a:t>
            </a:r>
            <a:endParaRPr lang="en-US" sz="1600" b="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b="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b="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270" y="1740558"/>
            <a:ext cx="75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dirty="0" smtClean="0">
                <a:solidFill>
                  <a:srgbClr val="000000"/>
                </a:solidFill>
                <a:cs typeface="HP Simplified" pitchFamily="34" charset="0"/>
              </a:rPr>
              <a:t>Benefits of using a Distributed Version Control System are listed below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76" y="2230042"/>
            <a:ext cx="6113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HP Simplified" pitchFamily="34" charset="0"/>
              </a:rPr>
              <a:t>With DVCS </a:t>
            </a:r>
            <a:r>
              <a:rPr lang="en-US" sz="1600" dirty="0" smtClean="0">
                <a:solidFill>
                  <a:srgbClr val="00A4EE"/>
                </a:solidFill>
                <a:cs typeface="HP Simplified" pitchFamily="34" charset="0"/>
              </a:rPr>
              <a:t>version </a:t>
            </a:r>
            <a:r>
              <a:rPr lang="en-US" sz="1600" dirty="0">
                <a:solidFill>
                  <a:srgbClr val="00A4EE"/>
                </a:solidFill>
                <a:cs typeface="HP Simplified" pitchFamily="34" charset="0"/>
              </a:rPr>
              <a:t>c</a:t>
            </a:r>
            <a:r>
              <a:rPr lang="en-US" sz="1600" dirty="0" smtClean="0">
                <a:solidFill>
                  <a:srgbClr val="00A4EE"/>
                </a:solidFill>
                <a:cs typeface="HP Simplified" pitchFamily="34" charset="0"/>
              </a:rPr>
              <a:t>ontrol </a:t>
            </a:r>
            <a:r>
              <a:rPr lang="en-US" sz="1600" dirty="0" smtClean="0">
                <a:solidFill>
                  <a:srgbClr val="000000"/>
                </a:solidFill>
                <a:cs typeface="HP Simplified" pitchFamily="34" charset="0"/>
              </a:rPr>
              <a:t>is also </a:t>
            </a:r>
            <a:r>
              <a:rPr lang="en-US" sz="1600" dirty="0" smtClean="0">
                <a:solidFill>
                  <a:srgbClr val="00A4EE"/>
                </a:solidFill>
                <a:cs typeface="HP Simplified" pitchFamily="34" charset="0"/>
              </a:rPr>
              <a:t>available on local systems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A4EE"/>
                </a:solidFill>
                <a:cs typeface="HP Simplified" pitchFamily="34" charset="0"/>
              </a:rPr>
              <a:t>No single point of failure </a:t>
            </a:r>
            <a:r>
              <a:rPr lang="en-US" sz="1600" dirty="0" smtClean="0">
                <a:solidFill>
                  <a:srgbClr val="000000"/>
                </a:solidFill>
                <a:cs typeface="HP Simplified" pitchFamily="34" charset="0"/>
              </a:rPr>
              <a:t>as each user have the repository with entire history</a:t>
            </a:r>
            <a:endParaRPr lang="en-US" sz="1600" dirty="0">
              <a:solidFill>
                <a:srgbClr val="000000"/>
              </a:solidFill>
              <a:cs typeface="HP Simplified" pitchFamily="34" charset="0"/>
            </a:endParaRP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HP Simplified" pitchFamily="34" charset="0"/>
              </a:rPr>
              <a:t>Allows you to </a:t>
            </a:r>
            <a:r>
              <a:rPr lang="en-US" sz="1600" dirty="0">
                <a:solidFill>
                  <a:srgbClr val="00A4EE"/>
                </a:solidFill>
                <a:cs typeface="HP Simplified" pitchFamily="34" charset="0"/>
              </a:rPr>
              <a:t>perform all actions locally</a:t>
            </a:r>
            <a:r>
              <a:rPr lang="en-US" sz="1600" dirty="0">
                <a:solidFill>
                  <a:srgbClr val="000000"/>
                </a:solidFill>
                <a:cs typeface="HP Simplified" pitchFamily="34" charset="0"/>
              </a:rPr>
              <a:t>, even when not connected to Internet</a:t>
            </a:r>
            <a:endParaRPr lang="en-US" sz="1600" dirty="0" smtClean="0">
              <a:solidFill>
                <a:srgbClr val="000000"/>
              </a:solidFill>
              <a:cs typeface="HP Simplifie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39" y="2230042"/>
            <a:ext cx="2713257" cy="20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38775" y="4611000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70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Welcome to Git</a:t>
            </a:r>
            <a:endParaRPr 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3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Initially developed by Linus Torvalds, Git is a </a:t>
            </a:r>
            <a:r>
              <a:rPr lang="en-IN" dirty="0" smtClean="0">
                <a:solidFill>
                  <a:srgbClr val="00A4EE"/>
                </a:solidFill>
              </a:rPr>
              <a:t>distributed version control system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Design Philosophy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Blazingly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Assurance</a:t>
            </a:r>
            <a:endParaRPr lang="en-IN" dirty="0"/>
          </a:p>
        </p:txBody>
      </p:sp>
      <p:pic>
        <p:nvPicPr>
          <p:cNvPr id="5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03" y="2267718"/>
            <a:ext cx="2167840" cy="96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1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430213"/>
            <a:r>
              <a:rPr lang="en-IN" dirty="0">
                <a:solidFill>
                  <a:srgbClr val="000000"/>
                </a:solidFill>
              </a:rPr>
              <a:t>Classic </a:t>
            </a:r>
            <a:r>
              <a:rPr lang="en-IN" dirty="0" smtClean="0">
                <a:solidFill>
                  <a:srgbClr val="000000"/>
                </a:solidFill>
              </a:rPr>
              <a:t>Client-Server Workflow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69" y="1166556"/>
            <a:ext cx="6060108" cy="30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Git’s</a:t>
            </a:r>
            <a:r>
              <a:rPr lang="en-US" dirty="0"/>
              <a:t> Flexible Workflows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1051538"/>
            <a:ext cx="7793684" cy="31404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77688" y="808032"/>
            <a:ext cx="2337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IN" sz="2000" b="1" dirty="0" smtClean="0">
                <a:solidFill>
                  <a:srgbClr val="000000"/>
                </a:solidFill>
                <a:cs typeface="HP Simplified" pitchFamily="34" charset="0"/>
              </a:rPr>
              <a:t>Typical Open Source</a:t>
            </a:r>
          </a:p>
        </p:txBody>
      </p:sp>
    </p:spTree>
    <p:extLst>
      <p:ext uri="{BB962C8B-B14F-4D97-AF65-F5344CB8AC3E}">
        <p14:creationId xmlns:p14="http://schemas.microsoft.com/office/powerpoint/2010/main" val="34093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LINUX </a:t>
            </a:r>
            <a:r>
              <a:rPr lang="en-IN" dirty="0" smtClean="0">
                <a:solidFill>
                  <a:srgbClr val="000000"/>
                </a:solidFill>
              </a:rPr>
              <a:t>Style </a:t>
            </a:r>
            <a:r>
              <a:rPr lang="en-US" dirty="0" smtClean="0"/>
              <a:t>Workflows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3" y="883086"/>
            <a:ext cx="6489145" cy="34985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98373" y="2585038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IN" sz="2000" b="1" dirty="0" smtClean="0">
                <a:solidFill>
                  <a:srgbClr val="000000"/>
                </a:solidFill>
                <a:cs typeface="HP Simplified" pitchFamily="34" charset="0"/>
              </a:rPr>
              <a:t>LINUX Style</a:t>
            </a:r>
          </a:p>
        </p:txBody>
      </p:sp>
    </p:spTree>
    <p:extLst>
      <p:ext uri="{BB962C8B-B14F-4D97-AF65-F5344CB8AC3E}">
        <p14:creationId xmlns:p14="http://schemas.microsoft.com/office/powerpoint/2010/main" val="35177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Repository Structure</a:t>
            </a:r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/>
              <a:t>A local </a:t>
            </a:r>
            <a:r>
              <a:rPr lang="en-IN" sz="2000" dirty="0"/>
              <a:t>repository consists of three </a:t>
            </a:r>
            <a:r>
              <a:rPr lang="en-IN" sz="2000" dirty="0" smtClean="0"/>
              <a:t>partitions </a:t>
            </a:r>
            <a:r>
              <a:rPr lang="en-IN" sz="2000" dirty="0"/>
              <a:t>maintained by </a:t>
            </a:r>
            <a:r>
              <a:rPr lang="en-IN" sz="2000" dirty="0" smtClean="0"/>
              <a:t>Git</a:t>
            </a:r>
            <a:r>
              <a:rPr lang="en-IN" sz="2000" dirty="0"/>
              <a:t>. </a:t>
            </a:r>
            <a:endParaRPr lang="en-I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 </a:t>
            </a:r>
            <a:r>
              <a:rPr lang="en-IN" sz="2000" dirty="0"/>
              <a:t>first one is </a:t>
            </a:r>
            <a:r>
              <a:rPr lang="en-IN" sz="2000" dirty="0" smtClean="0"/>
              <a:t>the </a:t>
            </a:r>
            <a:r>
              <a:rPr lang="en-IN" sz="2000" u="sng" dirty="0" smtClean="0"/>
              <a:t>WORKING DIRECTORY</a:t>
            </a:r>
            <a:r>
              <a:rPr lang="en-IN" sz="2000" dirty="0" smtClean="0"/>
              <a:t> </a:t>
            </a:r>
            <a:r>
              <a:rPr lang="en-IN" sz="2000" dirty="0"/>
              <a:t>which holds the actual files. </a:t>
            </a:r>
            <a:endParaRPr lang="en-I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 second </a:t>
            </a:r>
            <a:r>
              <a:rPr lang="en-IN" sz="2000" dirty="0"/>
              <a:t>one is the </a:t>
            </a:r>
            <a:r>
              <a:rPr lang="en-IN" sz="2000" u="sng" dirty="0" smtClean="0"/>
              <a:t>INDEX</a:t>
            </a:r>
            <a:r>
              <a:rPr lang="en-IN" sz="2000" dirty="0" smtClean="0"/>
              <a:t> which </a:t>
            </a:r>
            <a:r>
              <a:rPr lang="en-IN" sz="2000" dirty="0"/>
              <a:t>acts as a </a:t>
            </a:r>
            <a:r>
              <a:rPr lang="en-IN" sz="2000" u="sng" dirty="0" smtClean="0"/>
              <a:t>STAGING AREA</a:t>
            </a:r>
            <a:endParaRPr lang="en-I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Finally </a:t>
            </a:r>
            <a:r>
              <a:rPr lang="en-IN" sz="2000" dirty="0"/>
              <a:t>the </a:t>
            </a:r>
            <a:r>
              <a:rPr lang="en-IN" sz="2000" dirty="0" smtClean="0"/>
              <a:t>third one is the </a:t>
            </a:r>
            <a:r>
              <a:rPr lang="en-IN" sz="2000" u="sng" dirty="0" smtClean="0"/>
              <a:t>HEAD</a:t>
            </a:r>
            <a:r>
              <a:rPr lang="en-IN" sz="2000" dirty="0" smtClean="0"/>
              <a:t> </a:t>
            </a:r>
            <a:r>
              <a:rPr lang="en-IN" sz="2000" dirty="0"/>
              <a:t>which points to the last commit </a:t>
            </a:r>
            <a:r>
              <a:rPr lang="en-IN" sz="2000" dirty="0" smtClean="0"/>
              <a:t>made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6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Know your instructor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66937" y="914400"/>
            <a:ext cx="696" cy="3085179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055" y="3409674"/>
            <a:ext cx="2232375" cy="5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HP Simplified" pitchFamily="34" charset="0"/>
              </a:rPr>
              <a:t>Prithviraj Bose</a:t>
            </a:r>
          </a:p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IIM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 -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Bangalore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1585" y="723472"/>
            <a:ext cx="57167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18 years of experience in Software </a:t>
            </a:r>
            <a:r>
              <a:rPr lang="en-IN" sz="1200" dirty="0" smtClean="0"/>
              <a:t>Development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 smtClean="0"/>
              <a:t>Previously worked at Cisco, NDS Service Pay  TV technology &amp; </a:t>
            </a:r>
            <a:r>
              <a:rPr lang="en-IN" sz="1200" dirty="0" err="1" smtClean="0"/>
              <a:t>Wisor</a:t>
            </a:r>
            <a:r>
              <a:rPr lang="en-IN" sz="1200" dirty="0" smtClean="0"/>
              <a:t> Telecom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One of the implementers of </a:t>
            </a:r>
            <a:r>
              <a:rPr lang="en-IN" sz="1200" dirty="0" err="1"/>
              <a:t>TataSky</a:t>
            </a:r>
            <a:r>
              <a:rPr lang="en-IN" sz="1200" dirty="0"/>
              <a:t>, Airtel and many other digital broadcast </a:t>
            </a:r>
            <a:r>
              <a:rPr lang="en-IN" sz="1200" dirty="0" smtClean="0"/>
              <a:t>solutions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Currently engaged in consulting and training in the areas of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TDD/ATTD, Emerging Design </a:t>
            </a:r>
            <a:r>
              <a:rPr lang="en-US" sz="1200" dirty="0" smtClean="0"/>
              <a:t>&amp; </a:t>
            </a:r>
            <a:r>
              <a:rPr lang="en-US" sz="1200" dirty="0"/>
              <a:t>Refactoring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REST API Design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Elasticsearch</a:t>
            </a:r>
            <a:endParaRPr lang="en-US" sz="1200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Programming Languages: Java, C++, Python.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Software Design: Using patterns, SOLID </a:t>
            </a:r>
            <a:r>
              <a:rPr lang="en-US" sz="1200" dirty="0" smtClean="0"/>
              <a:t>principles</a:t>
            </a:r>
            <a:endParaRPr lang="en-IN" sz="1200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200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2" y="1439693"/>
            <a:ext cx="1861087" cy="18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196" y="50800"/>
            <a:ext cx="7886700" cy="5164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dirty="0" smtClean="0"/>
              <a:t>Git Repository Structure</a:t>
            </a:r>
            <a:endParaRPr lang="en-US" dirty="0"/>
          </a:p>
        </p:txBody>
      </p:sp>
      <p:pic>
        <p:nvPicPr>
          <p:cNvPr id="6" name="Picture 2" descr="Index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8" y="904427"/>
            <a:ext cx="6511762" cy="3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35779" y="2404448"/>
            <a:ext cx="260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IN" sz="2000" b="1" dirty="0" smtClean="0">
                <a:solidFill>
                  <a:srgbClr val="C00000"/>
                </a:solidFill>
                <a:cs typeface="HP Simplified" pitchFamily="34" charset="0"/>
              </a:rPr>
              <a:t>&lt;- Why do I need this?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5778" y="3673129"/>
            <a:ext cx="260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IN" sz="2000" b="1" dirty="0" smtClean="0">
                <a:solidFill>
                  <a:srgbClr val="C00000"/>
                </a:solidFill>
                <a:cs typeface="HP Simplified" pitchFamily="34" charset="0"/>
              </a:rPr>
              <a:t>&lt;-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7710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562312"/>
              </p:ext>
            </p:extLst>
          </p:nvPr>
        </p:nvGraphicFramePr>
        <p:xfrm>
          <a:off x="73061" y="937231"/>
          <a:ext cx="8969339" cy="333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4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A Typical Day with Git </a:t>
            </a:r>
            <a:r>
              <a:rPr lang="en-IN" smtClean="0"/>
              <a:t>&amp; GitHub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2509" y="1066151"/>
            <a:ext cx="8146474" cy="3018448"/>
            <a:chOff x="332509" y="1066151"/>
            <a:chExt cx="8146474" cy="3018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509" y="1066151"/>
              <a:ext cx="8146474" cy="3018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55668" y="1430749"/>
              <a:ext cx="1016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30213">
                <a:spcAft>
                  <a:spcPts val="400"/>
                </a:spcAft>
                <a:buSzPct val="100000"/>
              </a:pPr>
              <a:r>
                <a:rPr lang="en-IN" b="1" dirty="0" smtClean="0">
                  <a:solidFill>
                    <a:srgbClr val="C00000"/>
                  </a:solidFill>
                </a:rPr>
                <a:t>&gt; Branch</a:t>
              </a:r>
              <a:endParaRPr lang="en-IN" b="1" dirty="0" smtClean="0">
                <a:solidFill>
                  <a:srgbClr val="000000"/>
                </a:solidFill>
                <a:cs typeface="HP Simplified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5361" y="3237809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30213">
                <a:spcAft>
                  <a:spcPts val="400"/>
                </a:spcAft>
                <a:buSzPct val="100000"/>
              </a:pPr>
              <a:r>
                <a:rPr lang="en-IN" b="1" dirty="0" smtClean="0">
                  <a:solidFill>
                    <a:srgbClr val="C00000"/>
                  </a:solidFill>
                </a:rPr>
                <a:t>&gt; Commit</a:t>
              </a:r>
              <a:endParaRPr lang="en-IN" b="1" dirty="0" smtClean="0">
                <a:solidFill>
                  <a:srgbClr val="000000"/>
                </a:solidFill>
                <a:cs typeface="HP Simplified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7505" y="3484015"/>
              <a:ext cx="227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30213">
                <a:spcAft>
                  <a:spcPts val="400"/>
                </a:spcAft>
                <a:buSzPct val="100000"/>
              </a:pPr>
              <a:r>
                <a:rPr lang="en-IN" b="1" dirty="0" smtClean="0">
                  <a:solidFill>
                    <a:srgbClr val="C00000"/>
                  </a:solidFill>
                </a:rPr>
                <a:t>&gt; Submit Pull Request</a:t>
              </a:r>
              <a:endParaRPr lang="en-IN" b="1" dirty="0" smtClean="0">
                <a:solidFill>
                  <a:srgbClr val="000000"/>
                </a:solidFill>
                <a:cs typeface="HP Simplified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5809" y="3267878"/>
              <a:ext cx="1044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30213">
                <a:spcAft>
                  <a:spcPts val="400"/>
                </a:spcAft>
                <a:buSzPct val="100000"/>
              </a:pPr>
              <a:r>
                <a:rPr lang="en-IN" b="1" dirty="0" smtClean="0">
                  <a:solidFill>
                    <a:srgbClr val="C00000"/>
                  </a:solidFill>
                </a:rPr>
                <a:t>&gt; Review</a:t>
              </a:r>
              <a:endParaRPr lang="en-IN" b="1" dirty="0" smtClean="0">
                <a:solidFill>
                  <a:srgbClr val="000000"/>
                </a:solidFill>
                <a:cs typeface="HP Simplified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3412" y="3256002"/>
              <a:ext cx="1024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30213">
                <a:spcAft>
                  <a:spcPts val="400"/>
                </a:spcAft>
                <a:buSzPct val="100000"/>
              </a:pPr>
              <a:r>
                <a:rPr lang="en-IN" b="1" dirty="0" smtClean="0">
                  <a:solidFill>
                    <a:srgbClr val="C00000"/>
                  </a:solidFill>
                </a:rPr>
                <a:t>&gt; Deploy</a:t>
              </a:r>
              <a:endParaRPr lang="en-IN" b="1" dirty="0" smtClean="0">
                <a:solidFill>
                  <a:srgbClr val="000000"/>
                </a:solidFill>
                <a:cs typeface="HP Simplified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02513" y="3267878"/>
              <a:ext cx="971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30213">
                <a:spcAft>
                  <a:spcPts val="400"/>
                </a:spcAft>
                <a:buSzPct val="100000"/>
              </a:pPr>
              <a:r>
                <a:rPr lang="en-IN" b="1" dirty="0" smtClean="0">
                  <a:solidFill>
                    <a:srgbClr val="C00000"/>
                  </a:solidFill>
                </a:rPr>
                <a:t>&gt; Merge</a:t>
              </a:r>
              <a:endParaRPr lang="en-IN" b="1" dirty="0" smtClean="0">
                <a:solidFill>
                  <a:srgbClr val="000000"/>
                </a:solidFill>
                <a:cs typeface="HP Simplifi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57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Demo: GitHub GUI &amp; 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9" y="777625"/>
            <a:ext cx="8880285" cy="38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5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Sample Commands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382" y="1078430"/>
            <a:ext cx="8662843" cy="3191082"/>
          </a:xfrm>
        </p:spPr>
        <p:txBody>
          <a:bodyPr/>
          <a:lstStyle/>
          <a:p>
            <a:r>
              <a:rPr lang="en-IN" b="0" dirty="0" smtClean="0"/>
              <a:t># sync-</a:t>
            </a:r>
            <a:r>
              <a:rPr lang="en-IN" b="0" dirty="0" err="1" smtClean="0"/>
              <a:t>ing</a:t>
            </a:r>
            <a:r>
              <a:rPr lang="en-IN" b="0" dirty="0" smtClean="0"/>
              <a:t> the local from remote </a:t>
            </a:r>
            <a:r>
              <a:rPr lang="en-IN" b="0" dirty="0" err="1"/>
              <a:t>Github</a:t>
            </a:r>
            <a:r>
              <a:rPr lang="en-IN" b="0" dirty="0"/>
              <a:t> </a:t>
            </a:r>
            <a:r>
              <a:rPr lang="en-IN" b="0" dirty="0" smtClean="0"/>
              <a:t>repo</a:t>
            </a:r>
          </a:p>
          <a:p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pull https://github.com/prithvirajbose/jws.git</a:t>
            </a:r>
          </a:p>
          <a:p>
            <a:endParaRPr lang="en-IN" b="0" dirty="0" smtClean="0"/>
          </a:p>
          <a:p>
            <a:r>
              <a:rPr lang="en-IN" b="0" dirty="0" smtClean="0"/>
              <a:t># adding to staging area</a:t>
            </a:r>
            <a:endParaRPr lang="en-IN" b="0" dirty="0"/>
          </a:p>
          <a:p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IN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*</a:t>
            </a:r>
          </a:p>
          <a:p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-</a:t>
            </a:r>
            <a:r>
              <a:rPr lang="en-IN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IN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“v1.0"</a:t>
            </a:r>
            <a:endParaRPr lang="en-IN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b="0" dirty="0" smtClean="0"/>
          </a:p>
          <a:p>
            <a:r>
              <a:rPr lang="en-IN" b="0" dirty="0" smtClean="0"/>
              <a:t># push to remote </a:t>
            </a:r>
            <a:r>
              <a:rPr lang="en-IN" b="0" dirty="0" err="1" smtClean="0"/>
              <a:t>Github</a:t>
            </a:r>
            <a:r>
              <a:rPr lang="en-IN" b="0" dirty="0" smtClean="0"/>
              <a:t> repo</a:t>
            </a:r>
            <a:endParaRPr lang="en-IN" b="0" dirty="0"/>
          </a:p>
          <a:p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61551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38775" y="4611000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Course Details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5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9319" y="969822"/>
            <a:ext cx="330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latin typeface="Calibri" panose="020F0502020204030204" pitchFamily="34" charset="0"/>
              </a:rPr>
              <a:t>Get Certified in Git and GitHub by Edureka</a:t>
            </a:r>
            <a:endParaRPr lang="en-US" sz="14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368132" y="2520984"/>
            <a:ext cx="8407730" cy="1709923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Edureka's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Git &amp; GitHub course: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Become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a Git &amp; GitHub expert by mastering concepts like Branches, Design and Git work flow by using Git Command Line, GitHub Desktop and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SourceTree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Online Live Courses: 24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Assignments: 25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Project: 20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Lifetime Access + 24 X 7 Support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11414" y="1460084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Go to </a:t>
            </a:r>
            <a:r>
              <a:rPr lang="en-US" sz="2000" b="1" dirty="0" smtClean="0">
                <a:latin typeface="Calibri" panose="020F0502020204030204" pitchFamily="34" charset="0"/>
              </a:rPr>
              <a:t>www.edureka.co/git-github 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6939" y="2118251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Batch starts from 17 October (Weekend Batch)</a:t>
            </a:r>
          </a:p>
        </p:txBody>
      </p:sp>
      <p:pic>
        <p:nvPicPr>
          <p:cNvPr id="9" name="Picture 8"/>
          <p:cNvPicPr preferRelativeResize="0">
            <a:picLocks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2596061" y="796563"/>
            <a:ext cx="612648" cy="60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60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7844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Questions/Queries/Feedback</a:t>
            </a:r>
          </a:p>
          <a:p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Recording and presentation will be made available to you within 24 hours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1586" y="1276278"/>
            <a:ext cx="5052483" cy="1325723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Why Version Control Systems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Traditional Version Control Systems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Why Git?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What is GitHub?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Git Shell &amp; GitHub UI Demo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Hands-On with Git &amp; GitHub</a:t>
            </a:r>
          </a:p>
        </p:txBody>
      </p:sp>
      <p:sp>
        <p:nvSpPr>
          <p:cNvPr id="5" name="Oval 4"/>
          <p:cNvSpPr/>
          <p:nvPr/>
        </p:nvSpPr>
        <p:spPr>
          <a:xfrm>
            <a:off x="6349430" y="1185810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70" y="1284897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66" y="2155310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71" y="2155309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70" y="298368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1"/>
          <p:cNvGrpSpPr>
            <a:grpSpLocks/>
          </p:cNvGrpSpPr>
          <p:nvPr/>
        </p:nvGrpSpPr>
        <p:grpSpPr>
          <a:xfrm>
            <a:off x="7304206" y="2039688"/>
            <a:ext cx="612648" cy="603504"/>
            <a:chOff x="2644022" y="3804641"/>
            <a:chExt cx="258802" cy="373251"/>
          </a:xfrm>
          <a:solidFill>
            <a:schemeClr val="bg1"/>
          </a:solidFill>
        </p:grpSpPr>
        <p:grpSp>
          <p:nvGrpSpPr>
            <p:cNvPr id="11" name="Group 10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3" name="Freeform 12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278175" y="1105097"/>
            <a:ext cx="2612574" cy="26151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43" y="2153090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9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all have done it – Isn’t It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559" y="864790"/>
            <a:ext cx="2812415" cy="35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all have done it – Isn’t 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3" y="1935982"/>
            <a:ext cx="8076570" cy="12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all have done it – Isn’t It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58510" y="2177655"/>
            <a:ext cx="6639184" cy="808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00B0F0"/>
                </a:solidFill>
              </a:rPr>
              <a:t>Because we were not told about Version Control System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38775" y="4611000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Version Control System</a:t>
            </a:r>
            <a:endParaRPr 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7794" y="1998525"/>
            <a:ext cx="8406555" cy="980577"/>
            <a:chOff x="18041" y="523673"/>
            <a:chExt cx="6477856" cy="327016"/>
          </a:xfrm>
        </p:grpSpPr>
        <p:sp>
          <p:nvSpPr>
            <p:cNvPr id="6" name="Rounded Rectangle 5"/>
            <p:cNvSpPr/>
            <p:nvPr/>
          </p:nvSpPr>
          <p:spPr>
            <a:xfrm>
              <a:off x="18041" y="523673"/>
              <a:ext cx="6477856" cy="32701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3200" y="551106"/>
              <a:ext cx="6431456" cy="278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r>
                <a:rPr lang="en-US" sz="2400" dirty="0">
                  <a:ea typeface="Tahoma" panose="020B0604030504040204" pitchFamily="34" charset="0"/>
                  <a:cs typeface="Tahoma" panose="020B0604030504040204" pitchFamily="34" charset="0"/>
                </a:rPr>
                <a:t>Version control </a:t>
              </a:r>
              <a:r>
                <a:rPr lang="en-US" sz="2400" dirty="0" smtClean="0">
                  <a:ea typeface="Tahoma" panose="020B0604030504040204" pitchFamily="34" charset="0"/>
                  <a:cs typeface="Tahoma" panose="020B0604030504040204" pitchFamily="34" charset="0"/>
                </a:rPr>
                <a:t>systems are softwares that manage changes to files e.g. documents, images, code, basically everything </a:t>
              </a:r>
              <a:endParaRPr lang="en-US" sz="2400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9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you get from a Version Control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8771" y="1205912"/>
            <a:ext cx="6614865" cy="2006750"/>
          </a:xfrm>
        </p:spPr>
        <p:txBody>
          <a:bodyPr/>
          <a:lstStyle/>
          <a:p>
            <a:endParaRPr lang="en-US" sz="1600" u="sng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ea typeface="Tahoma" panose="020B0604030504040204" pitchFamily="34" charset="0"/>
                <a:cs typeface="Tahoma" panose="020B0604030504040204" pitchFamily="34" charset="0"/>
              </a:rPr>
              <a:t>Saves you from creating multiple backups of your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ea typeface="Tahoma" panose="020B0604030504040204" pitchFamily="34" charset="0"/>
                <a:cs typeface="Tahoma" panose="020B0604030504040204" pitchFamily="34" charset="0"/>
              </a:rPr>
              <a:t>Allows multiple people to work on same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ea typeface="Tahoma" panose="020B0604030504040204" pitchFamily="34" charset="0"/>
                <a:cs typeface="Tahoma" panose="020B0604030504040204" pitchFamily="34" charset="0"/>
              </a:rPr>
              <a:t>Tracks changes and also who have made those changes</a:t>
            </a:r>
            <a:endParaRPr lang="en-US" sz="1600" b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ea typeface="Tahoma" panose="020B0604030504040204" pitchFamily="34" charset="0"/>
                <a:cs typeface="Tahoma" panose="020B0604030504040204" pitchFamily="34" charset="0"/>
              </a:rPr>
              <a:t>Easy to switch back to older versions as and when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ea typeface="Tahoma" panose="020B0604030504040204" pitchFamily="34" charset="0"/>
                <a:cs typeface="Tahoma" panose="020B0604030504040204" pitchFamily="34" charset="0"/>
              </a:rPr>
              <a:t>Makes you more productive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b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18" y="1011677"/>
            <a:ext cx="757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dirty="0" smtClean="0">
                <a:solidFill>
                  <a:srgbClr val="000000"/>
                </a:solidFill>
                <a:cs typeface="HP Simplified" pitchFamily="34" charset="0"/>
              </a:rPr>
              <a:t>Some of the major benefits of using a Version Control System are listed below :</a:t>
            </a:r>
          </a:p>
        </p:txBody>
      </p:sp>
    </p:spTree>
    <p:extLst>
      <p:ext uri="{BB962C8B-B14F-4D97-AF65-F5344CB8AC3E}">
        <p14:creationId xmlns:p14="http://schemas.microsoft.com/office/powerpoint/2010/main" val="33645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1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err="1" smtClean="0">
            <a:solidFill>
              <a:srgbClr val="000000"/>
            </a:solidFill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FEF3ECC3-917D-446F-BEF5-E72B18F60BC7}"/>
    </a:ext>
  </a:extLst>
</a:theme>
</file>

<file path=ppt/theme/theme2.xml><?xml version="1.0" encoding="utf-8"?>
<a:theme xmlns:a="http://schemas.openxmlformats.org/drawingml/2006/main" name="1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0015F941-E9FD-4CAA-AFA0-E65D8BF27FB0}"/>
    </a:ext>
  </a:extLst>
</a:theme>
</file>

<file path=ppt/theme/theme3.xml><?xml version="1.0" encoding="utf-8"?>
<a:theme xmlns:a="http://schemas.openxmlformats.org/drawingml/2006/main" name="2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DEAE102A-4C22-46DF-993C-9D680011CC54}"/>
    </a:ext>
  </a:extLst>
</a:theme>
</file>

<file path=ppt/theme/theme4.xml><?xml version="1.0" encoding="utf-8"?>
<a:theme xmlns:a="http://schemas.openxmlformats.org/drawingml/2006/main" name="3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A6D0AC9E-56AA-4570-A7ED-930DBCE09879}"/>
    </a:ext>
  </a:extLst>
</a:theme>
</file>

<file path=ppt/theme/theme5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22416</TotalTime>
  <Words>689</Words>
  <Application>Microsoft Office PowerPoint</Application>
  <PresentationFormat>On-screen Show (16:9)</PresentationFormat>
  <Paragraphs>130</Paragraphs>
  <Slides>27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Calibri</vt:lpstr>
      <vt:lpstr>Courier New</vt:lpstr>
      <vt:lpstr>Wingdings</vt:lpstr>
      <vt:lpstr>Futura Hv</vt:lpstr>
      <vt:lpstr>Lucida Grande</vt:lpstr>
      <vt:lpstr>Arial</vt:lpstr>
      <vt:lpstr>Tahoma</vt:lpstr>
      <vt:lpstr>HP Simplified</vt:lpstr>
      <vt:lpstr>Futura Bk</vt:lpstr>
      <vt:lpstr>HP_PPT_Standard_16x9</vt:lpstr>
      <vt:lpstr>1_HP_PPT_Standard_16x9</vt:lpstr>
      <vt:lpstr>2_HP_PPT_Standard_16x9</vt:lpstr>
      <vt:lpstr>3_HP_PPT_Standard_16x9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Gupta</dc:creator>
  <cp:lastModifiedBy>Mahtab Alam</cp:lastModifiedBy>
  <cp:revision>133</cp:revision>
  <cp:lastPrinted>2012-04-13T15:38:33Z</cp:lastPrinted>
  <dcterms:created xsi:type="dcterms:W3CDTF">2012-05-02T14:03:12Z</dcterms:created>
  <dcterms:modified xsi:type="dcterms:W3CDTF">2015-10-14T06:04:11Z</dcterms:modified>
</cp:coreProperties>
</file>