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76" r:id="rId2"/>
    <p:sldId id="426" r:id="rId3"/>
    <p:sldId id="657" r:id="rId4"/>
    <p:sldId id="649" r:id="rId5"/>
    <p:sldId id="656" r:id="rId6"/>
    <p:sldId id="650" r:id="rId7"/>
    <p:sldId id="643" r:id="rId8"/>
    <p:sldId id="658" r:id="rId9"/>
    <p:sldId id="644" r:id="rId10"/>
    <p:sldId id="652" r:id="rId11"/>
    <p:sldId id="646" r:id="rId12"/>
    <p:sldId id="653" r:id="rId13"/>
    <p:sldId id="647" r:id="rId14"/>
    <p:sldId id="654" r:id="rId15"/>
    <p:sldId id="633" r:id="rId16"/>
    <p:sldId id="659" r:id="rId17"/>
    <p:sldId id="617" r:id="rId18"/>
    <p:sldId id="618" r:id="rId19"/>
    <p:sldId id="661" r:id="rId20"/>
    <p:sldId id="660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5179" autoAdjust="0"/>
  </p:normalViewPr>
  <p:slideViewPr>
    <p:cSldViewPr snapToGrid="0" showGuides="1">
      <p:cViewPr varScale="1">
        <p:scale>
          <a:sx n="88" d="100"/>
          <a:sy n="88" d="100"/>
        </p:scale>
        <p:origin x="762" y="78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08-10-2015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08-10-2015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30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http://www.information-management.com/gallery/Big-Data-Hadoop-2015-Predictions-Forrester-10026357-1.html</a:t>
            </a:r>
          </a:p>
          <a:p>
            <a:r>
              <a:rPr lang="en-US" dirty="0" smtClean="0"/>
              <a:t>https://www.forrester.com/Predictions+2015+Hadoop+Will+Become+A+Cornerstone+Of+Your+Business+Technology+Agenda/fulltext/-/E-RES117705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398843" y="4768516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46" y="104013"/>
            <a:ext cx="3600052" cy="29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62351" y="4795064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baseline="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90" r:id="rId4"/>
    <p:sldLayoutId id="2147483711" r:id="rId5"/>
    <p:sldLayoutId id="2147483683" r:id="rId6"/>
    <p:sldLayoutId id="214748371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Apache Spark: Beyond Hadoop </a:t>
            </a:r>
            <a:r>
              <a:rPr lang="en-US" sz="2000" b="1" dirty="0" err="1">
                <a:solidFill>
                  <a:srgbClr val="0070C0"/>
                </a:solidFill>
                <a:latin typeface="Castellar" panose="020A0402060406010301" pitchFamily="18" charset="0"/>
              </a:rPr>
              <a:t>MapReduce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1542" y="3810000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Presenter: Vishal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845" y="807534"/>
            <a:ext cx="8460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to keep things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its distributed workers, allowing for significantly faster/lower-latency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keeps shuffling things in and out of disk.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 Cuts Down Read/Write I/O To Disk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4132" y="1674049"/>
            <a:ext cx="5728700" cy="2909728"/>
            <a:chOff x="1613036" y="1941177"/>
            <a:chExt cx="5728700" cy="2909728"/>
          </a:xfrm>
        </p:grpSpPr>
        <p:grpSp>
          <p:nvGrpSpPr>
            <p:cNvPr id="6" name="Group 5"/>
            <p:cNvGrpSpPr/>
            <p:nvPr/>
          </p:nvGrpSpPr>
          <p:grpSpPr>
            <a:xfrm>
              <a:off x="1613036" y="1941177"/>
              <a:ext cx="5728700" cy="2909727"/>
              <a:chOff x="1150704" y="1869259"/>
              <a:chExt cx="5728700" cy="290972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705" y="1869261"/>
                <a:ext cx="5728699" cy="29097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704" y="1869259"/>
                <a:ext cx="1438383" cy="1665051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400" y="4504697"/>
              <a:ext cx="2405872" cy="346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8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6" y="145917"/>
            <a:ext cx="59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Overcoming MR limitations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"/>
          <a:stretch/>
        </p:blipFill>
        <p:spPr>
          <a:xfrm rot="1524398">
            <a:off x="3935920" y="2522633"/>
            <a:ext cx="2981650" cy="15189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6420" y="2708476"/>
            <a:ext cx="1889768" cy="862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08093" y="4303470"/>
            <a:ext cx="1928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 for </a:t>
            </a:r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</a:p>
          <a:p>
            <a:pPr lvl="0"/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&amp; </a:t>
            </a:r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treaming</a:t>
            </a:r>
            <a:endParaRPr lang="en-U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924" flipH="1">
            <a:off x="6839870" y="2439057"/>
            <a:ext cx="1842618" cy="1800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7648" flipH="1">
            <a:off x="5846095" y="2080236"/>
            <a:ext cx="1841274" cy="1726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98707" y="2956255"/>
            <a:ext cx="9509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endParaRPr lang="en-US" sz="105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t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9738" y="2441407"/>
            <a:ext cx="8418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omplex </a:t>
            </a:r>
          </a:p>
          <a:p>
            <a:pPr algn="ctr" fontAlgn="t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21" y="653142"/>
            <a:ext cx="3915508" cy="24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1783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Libraries For ML, Graph Programming …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96705"/>
            <a:ext cx="4657725" cy="3276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45303" y="2753474"/>
            <a:ext cx="2106203" cy="554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8288" y="3164441"/>
            <a:ext cx="1525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75113" y="2683952"/>
            <a:ext cx="847620" cy="51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4926" y="2507656"/>
            <a:ext cx="143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4688" y="2785059"/>
            <a:ext cx="1479478" cy="312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907" y="3019694"/>
            <a:ext cx="1764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interface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RDBMS lovers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8244" y="1736333"/>
            <a:ext cx="2794651" cy="952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4926" y="1214879"/>
            <a:ext cx="15753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Utility for continuous ingestion of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1973" y="2106203"/>
            <a:ext cx="3114763" cy="149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836" y="145917"/>
            <a:ext cx="59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Overcoming MR limitations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26686" y="3634690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Cyclic data flows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 rot="19777851">
            <a:off x="1604715" y="1019285"/>
            <a:ext cx="2253001" cy="1923772"/>
            <a:chOff x="1934101" y="1278623"/>
            <a:chExt cx="2253001" cy="1923772"/>
          </a:xfrm>
        </p:grpSpPr>
        <p:grpSp>
          <p:nvGrpSpPr>
            <p:cNvPr id="3" name="Group 2"/>
            <p:cNvGrpSpPr/>
            <p:nvPr/>
          </p:nvGrpSpPr>
          <p:grpSpPr>
            <a:xfrm>
              <a:off x="1934101" y="1278623"/>
              <a:ext cx="1707915" cy="1430629"/>
              <a:chOff x="-120732" y="1155335"/>
              <a:chExt cx="1707915" cy="143062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185" flipH="1">
                <a:off x="-120732" y="1155335"/>
                <a:ext cx="1707915" cy="1430629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 rot="801464">
                <a:off x="307467" y="1390757"/>
                <a:ext cx="85151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t"/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Iterative </a:t>
                </a:r>
                <a:endParaRPr lang="en-US" sz="105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 fontAlgn="t"/>
                <a:r>
                  <a:rPr lang="en-US" sz="105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tasks</a:t>
                </a:r>
                <a:endParaRPr lang="en-US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08917" y="1441710"/>
              <a:ext cx="1678185" cy="1760685"/>
              <a:chOff x="6119384" y="1796688"/>
              <a:chExt cx="1678185" cy="1760685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2149" flipH="1">
                <a:off x="6119384" y="1796688"/>
                <a:ext cx="1678185" cy="1760685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 rot="1822149">
                <a:off x="6854489" y="2195255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t"/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Random </a:t>
                </a:r>
                <a:endParaRPr lang="en-US" sz="105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 fontAlgn="t"/>
                <a:r>
                  <a:rPr lang="en-US" sz="105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access</a:t>
                </a:r>
                <a:endParaRPr lang="en-US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01" y="1287236"/>
            <a:ext cx="3097262" cy="19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Cyclic Data Flows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5" y="906875"/>
            <a:ext cx="2576342" cy="3844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5" y="2293702"/>
            <a:ext cx="4119381" cy="2728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745" y="777013"/>
            <a:ext cx="492528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jobs in spark comprise a series of operators and run on a set of data.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operators in a job are used to construct a DAG (Directed Acyclic Graph).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is optimized by rearranging and combining operators where possible. </a:t>
            </a:r>
          </a:p>
        </p:txBody>
      </p:sp>
    </p:spTree>
    <p:extLst>
      <p:ext uri="{BB962C8B-B14F-4D97-AF65-F5344CB8AC3E}">
        <p14:creationId xmlns:p14="http://schemas.microsoft.com/office/powerpoint/2010/main" val="841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0268" y="1424655"/>
            <a:ext cx="65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Features makes 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 Architecture better than MR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06" y="2637063"/>
            <a:ext cx="2718080" cy="16736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7" y="2533339"/>
            <a:ext cx="961356" cy="6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32658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Other Spark Features In Demand</a:t>
            </a:r>
          </a:p>
        </p:txBody>
      </p:sp>
    </p:spTree>
    <p:extLst>
      <p:ext uri="{BB962C8B-B14F-4D97-AF65-F5344CB8AC3E}">
        <p14:creationId xmlns:p14="http://schemas.microsoft.com/office/powerpoint/2010/main" val="40822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5167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Spark Features/Modules In Demand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10" r="5705" b="11830"/>
          <a:stretch/>
        </p:blipFill>
        <p:spPr>
          <a:xfrm>
            <a:off x="669691" y="1225900"/>
            <a:ext cx="7509667" cy="275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379" y="4817895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Typesafe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New Features In 2015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99" y="764409"/>
            <a:ext cx="465604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Similar API to data frames in R and Pandas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Automatically optimised via Spark SQL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1.3</a:t>
            </a:r>
          </a:p>
          <a:p>
            <a:pPr lvl="1"/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SparkR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</a:t>
            </a:r>
          </a:p>
          <a:p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1.4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Exposes </a:t>
            </a: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DataFrames</a:t>
            </a: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RDD’s &amp; </a:t>
            </a: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MLlibrary</a:t>
            </a: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R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Machine Learning Pipelines 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High Level API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Featurization</a:t>
            </a:r>
            <a:endParaRPr lang="en-IN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Evaluation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Model Tuning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External Data Sources 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Platform API to plug Data-Sources into Spark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Pushes logic into sources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3" y="1483040"/>
            <a:ext cx="3110068" cy="2548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69379" y="4817895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Databrix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995" y="1063920"/>
            <a:ext cx="653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2000" b="1" dirty="0" smtClean="0">
                <a:latin typeface="Calibri" panose="020F0502020204030204" pitchFamily="34" charset="0"/>
              </a:rPr>
              <a:t>Get Certified in Spark from </a:t>
            </a:r>
            <a:r>
              <a:rPr lang="en-US" sz="2000" b="1" dirty="0" err="1" smtClean="0">
                <a:latin typeface="Calibri" panose="020F0502020204030204" pitchFamily="34" charset="0"/>
              </a:rPr>
              <a:t>Edureka</a:t>
            </a: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83226" y="2620510"/>
            <a:ext cx="8407730" cy="2113807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Edureka's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Spark and Scala course: </a:t>
            </a:r>
          </a:p>
          <a:p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Learn large-scale data processing by mastering the concepts of Scala, RDD, Traits, OOPS and Spark SQL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Online Live Courses: 24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Assignments: 32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8287" y="1751810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Go to www.edureka.co/apache-spark-scala-training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6940" y="2349959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10th October (Weekend Batch)</a:t>
            </a:r>
          </a:p>
        </p:txBody>
      </p:sp>
      <p:pic>
        <p:nvPicPr>
          <p:cNvPr id="6" name="Picture 5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367398" y="946399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37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22846" y="3462392"/>
            <a:ext cx="6546494" cy="396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What will you learn today?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01577" y="894840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Strength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1400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Limitations of MapReduce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limitations can be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overcome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Spark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fits the bill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exciting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features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Spark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Questions/Queries/Feedback/Survey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Strength of MapReduce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075380" y="914400"/>
            <a:ext cx="4684704" cy="3852809"/>
            <a:chOff x="1658368" y="741661"/>
            <a:chExt cx="5262989" cy="42875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681" y="2093817"/>
              <a:ext cx="1503906" cy="150390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709373" y="741661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58368" y="2065158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60377" y="2065158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09373" y="3775752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0553" y="1214496"/>
              <a:ext cx="7986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Simple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5019" y="2560860"/>
              <a:ext cx="931415" cy="3082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Scalable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2351" y="4140866"/>
              <a:ext cx="935016" cy="513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Fault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Tolerant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1002" y="2322549"/>
              <a:ext cx="955711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en-US" sz="1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Minimal </a:t>
              </a:r>
              <a:endPara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</a:t>
              </a: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motion</a:t>
              </a:r>
              <a:endPara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Strength of </a:t>
            </a:r>
            <a:r>
              <a:rPr lang="en-US" sz="2800" dirty="0" err="1" smtClean="0">
                <a:solidFill>
                  <a:srgbClr val="262626"/>
                </a:solidFill>
              </a:rPr>
              <a:t>MapReduce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4924" y="1268668"/>
            <a:ext cx="3938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of a programming language,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as Java, C++ or Python.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06145" y="2982703"/>
            <a:ext cx="446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process petabytes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data, 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t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HDFS on one cluster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53926" y="4152615"/>
            <a:ext cx="4593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 takes care of failures</a:t>
            </a:r>
          </a:p>
          <a:p>
            <a:pPr algn="ctr" fontAlgn="t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replicated copies.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664" y="3225447"/>
            <a:ext cx="3865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moves towards data to minimize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5985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Limitations of MapReduce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66737" y="914400"/>
            <a:ext cx="4150318" cy="3852809"/>
            <a:chOff x="1761002" y="741660"/>
            <a:chExt cx="4662639" cy="4287539"/>
          </a:xfrm>
        </p:grpSpPr>
        <p:sp>
          <p:nvSpPr>
            <p:cNvPr id="4" name="Oval 3"/>
            <p:cNvSpPr/>
            <p:nvPr/>
          </p:nvSpPr>
          <p:spPr>
            <a:xfrm>
              <a:off x="3709373" y="741660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62661" y="2964416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09373" y="3775751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86931" y="1162705"/>
              <a:ext cx="641474" cy="513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Real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  <a:endPara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09009" y="3326015"/>
              <a:ext cx="1068282" cy="719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Complex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Algorithm</a:t>
              </a:r>
            </a:p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877" y="4045274"/>
              <a:ext cx="1273583" cy="9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Re-reading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nd parsing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1002" y="2322549"/>
              <a:ext cx="955711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Minimal </a:t>
              </a: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</a:t>
              </a: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Motion</a:t>
              </a:r>
              <a:endPara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27" y="2294925"/>
            <a:ext cx="1361613" cy="90466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209183" y="1412832"/>
            <a:ext cx="1033414" cy="1126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281" y="1717590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82036" y="2844169"/>
            <a:ext cx="1033414" cy="1126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37958" y="1412831"/>
            <a:ext cx="1033414" cy="1126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51944" y="3059623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</a:t>
            </a:r>
          </a:p>
          <a:p>
            <a:pPr algn="ctr" fontAlgn="t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endParaRPr lang="en-US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2532" y="1717813"/>
            <a:ext cx="82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</a:p>
          <a:p>
            <a:pPr algn="ctr" fontAlgn="t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endParaRPr lang="en-US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Limitations </a:t>
            </a:r>
            <a:r>
              <a:rPr lang="en-US" sz="2800" dirty="0">
                <a:solidFill>
                  <a:srgbClr val="262626"/>
                </a:solidFill>
              </a:rPr>
              <a:t>Of </a:t>
            </a:r>
            <a:r>
              <a:rPr lang="en-US" sz="2800" dirty="0" smtClean="0">
                <a:solidFill>
                  <a:srgbClr val="262626"/>
                </a:solidFill>
              </a:rPr>
              <a:t>MR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926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spcBef>
                <a:spcPct val="0"/>
              </a:spcBef>
            </a:pPr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Feature Comparison with Spark 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4443" y="3336923"/>
          <a:ext cx="4474727" cy="10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90"/>
                <a:gridCol w="2215037"/>
              </a:tblGrid>
              <a:tr h="222629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100x faster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than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MapReduce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0581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Batch Processing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Batch and Real-time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Processing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629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Data on Disk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Data in Memory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22629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Written in Java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Written in Scala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12" y="763558"/>
            <a:ext cx="4638940" cy="25456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6770" y="3109539"/>
            <a:ext cx="4853218" cy="2580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0534" y="3081840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 </a:t>
            </a:r>
            <a:r>
              <a:rPr lang="en-US" sz="10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</a:t>
            </a:r>
            <a:endParaRPr lang="en-IN" sz="1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3339" y="3109539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 Spark</a:t>
            </a:r>
            <a:endParaRPr lang="en-IN" sz="1000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1374493" y="3093231"/>
            <a:ext cx="500066" cy="28575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/>
          <p:cNvSpPr/>
          <p:nvPr/>
        </p:nvSpPr>
        <p:spPr>
          <a:xfrm rot="5400000" flipH="1">
            <a:off x="6496722" y="3093231"/>
            <a:ext cx="500066" cy="28575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4715" y="2986074"/>
            <a:ext cx="4413010" cy="0"/>
          </a:xfrm>
          <a:prstGeom prst="line">
            <a:avLst/>
          </a:prstGeom>
          <a:ln>
            <a:solidFill>
              <a:srgbClr val="ED5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4715" y="1367721"/>
            <a:ext cx="4413010" cy="0"/>
          </a:xfrm>
          <a:prstGeom prst="line">
            <a:avLst/>
          </a:prstGeom>
          <a:ln>
            <a:solidFill>
              <a:srgbClr val="ED5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9379" y="4817895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Databrix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10886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are the MR limitations and how Spark overcomes it?</a:t>
            </a:r>
          </a:p>
        </p:txBody>
      </p:sp>
    </p:spTree>
    <p:extLst>
      <p:ext uri="{BB962C8B-B14F-4D97-AF65-F5344CB8AC3E}">
        <p14:creationId xmlns:p14="http://schemas.microsoft.com/office/powerpoint/2010/main" val="33193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6" y="145917"/>
            <a:ext cx="59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Overcoming MR limitations</a:t>
            </a:r>
            <a:endParaRPr lang="en-US" sz="2800" dirty="0">
              <a:solidFill>
                <a:srgbClr val="262626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65948" y="1901657"/>
            <a:ext cx="5277366" cy="2310264"/>
            <a:chOff x="1853776" y="1683935"/>
            <a:chExt cx="5277366" cy="23102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517" y="1683935"/>
              <a:ext cx="2236625" cy="1970543"/>
            </a:xfrm>
            <a:prstGeom prst="rect">
              <a:avLst/>
            </a:prstGeom>
            <a:effectLst>
              <a:softEdge rad="127000"/>
            </a:effectLst>
          </p:spPr>
        </p:pic>
        <p:grpSp>
          <p:nvGrpSpPr>
            <p:cNvPr id="15" name="Group 14"/>
            <p:cNvGrpSpPr/>
            <p:nvPr/>
          </p:nvGrpSpPr>
          <p:grpSpPr>
            <a:xfrm>
              <a:off x="1853776" y="2673744"/>
              <a:ext cx="3013388" cy="1320455"/>
              <a:chOff x="2573578" y="2529295"/>
              <a:chExt cx="3505922" cy="25128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40927">
                <a:off x="4035582" y="2998246"/>
                <a:ext cx="2512869" cy="1574967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73578" y="2593835"/>
                <a:ext cx="2363047" cy="1695449"/>
              </a:xfrm>
              <a:prstGeom prst="rect">
                <a:avLst/>
              </a:prstGeom>
            </p:spPr>
          </p:pic>
        </p:grpSp>
      </p:grpSp>
      <p:sp>
        <p:nvSpPr>
          <p:cNvPr id="23" name="Rectangle 22"/>
          <p:cNvSpPr/>
          <p:nvPr/>
        </p:nvSpPr>
        <p:spPr>
          <a:xfrm>
            <a:off x="4386962" y="3783630"/>
            <a:ext cx="2634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Cutting </a:t>
            </a:r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 on the number of </a:t>
            </a:r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</a:t>
            </a:r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Writes </a:t>
            </a:r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</a:t>
            </a:r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</a:t>
            </a:r>
            <a:endParaRPr lang="en-U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004" flipH="1">
            <a:off x="7122714" y="1255069"/>
            <a:ext cx="1798805" cy="176068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019539" y="1558330"/>
            <a:ext cx="52289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</a:t>
            </a:r>
            <a:endParaRPr lang="en-US" sz="105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t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66654" flipH="1">
            <a:off x="6159422" y="937401"/>
            <a:ext cx="1631071" cy="17550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20280192">
            <a:off x="6406487" y="1269788"/>
            <a:ext cx="837089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Overhead</a:t>
            </a:r>
          </a:p>
          <a:p>
            <a:pPr algn="ctr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Reading,</a:t>
            </a:r>
          </a:p>
          <a:p>
            <a:pPr algn="ctr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parsing </a:t>
            </a:r>
            <a:endParaRPr lang="en-US" sz="10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9" y="859972"/>
            <a:ext cx="3915508" cy="24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9783</TotalTime>
  <Words>497</Words>
  <Application>Microsoft Office PowerPoint</Application>
  <PresentationFormat>On-screen Show (16:9)</PresentationFormat>
  <Paragraphs>136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Castellar</vt:lpstr>
      <vt:lpstr>HP Simplified</vt:lpstr>
      <vt:lpstr>Tahoma</vt:lpstr>
      <vt:lpstr>Wingdings</vt:lpstr>
      <vt:lpstr>2_Brain4ce_course_template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Vardhan</cp:lastModifiedBy>
  <cp:revision>1367</cp:revision>
  <dcterms:created xsi:type="dcterms:W3CDTF">2014-07-21T07:23:07Z</dcterms:created>
  <dcterms:modified xsi:type="dcterms:W3CDTF">2015-10-08T05:12:47Z</dcterms:modified>
</cp:coreProperties>
</file>