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37"/>
  </p:notesMasterIdLst>
  <p:sldIdLst>
    <p:sldId id="256" r:id="rId2"/>
    <p:sldId id="257" r:id="rId3"/>
    <p:sldId id="299" r:id="rId4"/>
    <p:sldId id="300" r:id="rId5"/>
    <p:sldId id="303" r:id="rId6"/>
    <p:sldId id="304" r:id="rId7"/>
    <p:sldId id="297" r:id="rId8"/>
    <p:sldId id="259" r:id="rId9"/>
    <p:sldId id="261" r:id="rId10"/>
    <p:sldId id="262" r:id="rId11"/>
    <p:sldId id="264" r:id="rId12"/>
    <p:sldId id="270" r:id="rId13"/>
    <p:sldId id="272" r:id="rId14"/>
    <p:sldId id="273" r:id="rId15"/>
    <p:sldId id="277" r:id="rId16"/>
    <p:sldId id="306" r:id="rId17"/>
    <p:sldId id="312" r:id="rId18"/>
    <p:sldId id="314" r:id="rId19"/>
    <p:sldId id="315" r:id="rId20"/>
    <p:sldId id="313" r:id="rId21"/>
    <p:sldId id="308" r:id="rId22"/>
    <p:sldId id="317" r:id="rId23"/>
    <p:sldId id="320" r:id="rId24"/>
    <p:sldId id="318" r:id="rId25"/>
    <p:sldId id="319" r:id="rId26"/>
    <p:sldId id="328" r:id="rId27"/>
    <p:sldId id="325" r:id="rId28"/>
    <p:sldId id="322" r:id="rId29"/>
    <p:sldId id="323" r:id="rId30"/>
    <p:sldId id="326" r:id="rId31"/>
    <p:sldId id="324" r:id="rId32"/>
    <p:sldId id="327" r:id="rId33"/>
    <p:sldId id="282" r:id="rId34"/>
    <p:sldId id="283" r:id="rId35"/>
    <p:sldId id="284" r:id="rId3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F49"/>
    <a:srgbClr val="F3F3F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E87089-E071-4F58-9954-434E530FF334}">
  <a:tblStyle styleId="{5CE87089-E071-4F58-9954-434E530FF33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F147D5-34D6-4320-8473-4E836CAD977D}" type="doc">
      <dgm:prSet loTypeId="urn:microsoft.com/office/officeart/2005/8/layout/chart3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AA0E81-5333-4F12-9407-4099FDBADFA5}">
      <dgm:prSet custT="1"/>
      <dgm:spPr/>
      <dgm:t>
        <a:bodyPr/>
        <a:lstStyle/>
        <a:p>
          <a:pPr rtl="0"/>
          <a:r>
            <a:rPr lang="en-US" sz="1100" b="0" i="0" baseline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 </a:t>
          </a:r>
          <a:r>
            <a:rPr lang="en-US" sz="1100" b="0" i="0" baseline="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Reduce marketing costs - maximize profits</a:t>
          </a:r>
          <a:endParaRPr lang="en-US" sz="11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5BFA0F6-7BC9-42C2-954C-E83EA924AB57}" type="parTrans" cxnId="{9031896F-9957-4DE7-A614-6BC60CE150BE}">
      <dgm:prSet/>
      <dgm:spPr/>
      <dgm:t>
        <a:bodyPr/>
        <a:lstStyle/>
        <a:p>
          <a:endParaRPr lang="en-US" sz="11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C5C5CA-F387-4B3B-A700-702AEE9C5FE4}" type="sibTrans" cxnId="{9031896F-9957-4DE7-A614-6BC60CE150BE}">
      <dgm:prSet/>
      <dgm:spPr/>
      <dgm:t>
        <a:bodyPr/>
        <a:lstStyle/>
        <a:p>
          <a:endParaRPr lang="en-US" sz="11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500C2AC-9B4D-4B15-899F-D073EEAFF001}">
      <dgm:prSet custT="1"/>
      <dgm:spPr/>
      <dgm:t>
        <a:bodyPr/>
        <a:lstStyle/>
        <a:p>
          <a:pPr rtl="0"/>
          <a:r>
            <a:rPr lang="en-US" sz="1100" b="0" i="0" baseline="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 Reduce churn through predictive models</a:t>
          </a:r>
          <a:endParaRPr lang="en-US" sz="11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507299A-7589-4F30-B7EF-7A902265E117}" type="parTrans" cxnId="{6589267F-8ABC-48E2-B703-729ADD491392}">
      <dgm:prSet/>
      <dgm:spPr/>
      <dgm:t>
        <a:bodyPr/>
        <a:lstStyle/>
        <a:p>
          <a:endParaRPr lang="en-US" sz="11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6AC7F99-D0FA-40FC-9E5B-5B6DCB82F38A}" type="sibTrans" cxnId="{6589267F-8ABC-48E2-B703-729ADD491392}">
      <dgm:prSet/>
      <dgm:spPr/>
      <dgm:t>
        <a:bodyPr/>
        <a:lstStyle/>
        <a:p>
          <a:endParaRPr lang="en-US" sz="11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51CDCC5-57C2-43B3-B280-7422F8B9D5E8}">
      <dgm:prSet custT="1"/>
      <dgm:spPr/>
      <dgm:t>
        <a:bodyPr/>
        <a:lstStyle/>
        <a:p>
          <a:pPr rtl="0"/>
          <a:r>
            <a:rPr lang="en-US" sz="1100" b="0" i="0" baseline="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 Segment market into alike clusters as per their profits</a:t>
          </a:r>
          <a:endParaRPr lang="en-US" sz="11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2442F72-90F4-4A46-904D-F43840592BB0}" type="parTrans" cxnId="{56C2EE95-110C-4CB7-8341-529E4A05F981}">
      <dgm:prSet/>
      <dgm:spPr/>
      <dgm:t>
        <a:bodyPr/>
        <a:lstStyle/>
        <a:p>
          <a:endParaRPr lang="en-US" sz="11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2C43207-9044-451C-86EE-818835EB302E}" type="sibTrans" cxnId="{56C2EE95-110C-4CB7-8341-529E4A05F981}">
      <dgm:prSet/>
      <dgm:spPr/>
      <dgm:t>
        <a:bodyPr/>
        <a:lstStyle/>
        <a:p>
          <a:endParaRPr lang="en-US" sz="11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AC5BC6F-9756-4E69-B081-28138FB2B4B8}">
      <dgm:prSet custT="1"/>
      <dgm:spPr/>
      <dgm:t>
        <a:bodyPr/>
        <a:lstStyle/>
        <a:p>
          <a:pPr rtl="0"/>
          <a:r>
            <a:rPr lang="en-US" sz="1100" b="0" i="0" baseline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5. Adversely impacts the profitability of organization</a:t>
          </a:r>
          <a:endParaRPr lang="en-US" sz="11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384A912-9AAD-48D3-8032-0562A534C21D}" type="parTrans" cxnId="{CA9B9867-C704-4094-9608-B08B9F94FB09}">
      <dgm:prSet/>
      <dgm:spPr/>
      <dgm:t>
        <a:bodyPr/>
        <a:lstStyle/>
        <a:p>
          <a:endParaRPr lang="en-US" sz="11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ABCAEFD-161A-4DC2-8EA0-39F6316E4F7A}" type="sibTrans" cxnId="{CA9B9867-C704-4094-9608-B08B9F94FB09}">
      <dgm:prSet/>
      <dgm:spPr/>
      <dgm:t>
        <a:bodyPr/>
        <a:lstStyle/>
        <a:p>
          <a:endParaRPr lang="en-US" sz="11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908E53-6CDB-4332-8402-A0FC953BBDA6}">
      <dgm:prSet custT="1"/>
      <dgm:spPr/>
      <dgm:t>
        <a:bodyPr/>
        <a:lstStyle/>
        <a:p>
          <a:pPr rtl="0"/>
          <a:r>
            <a:rPr lang="en-US" sz="1100" b="0" i="0" baseline="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6. Cost of acquiring new customer is much higher than retaining existing customer</a:t>
          </a:r>
          <a:endParaRPr lang="en-US" sz="11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9420EC5-79E7-42AE-81FD-F1EDE6DA5833}" type="parTrans" cxnId="{71ECFE38-CD9F-4A7A-84AA-1B94ABF16346}">
      <dgm:prSet/>
      <dgm:spPr/>
      <dgm:t>
        <a:bodyPr/>
        <a:lstStyle/>
        <a:p>
          <a:endParaRPr lang="en-US" sz="11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EEA9D2B-0FA4-41DA-A6C3-027BA698D75D}" type="sibTrans" cxnId="{71ECFE38-CD9F-4A7A-84AA-1B94ABF16346}">
      <dgm:prSet/>
      <dgm:spPr/>
      <dgm:t>
        <a:bodyPr/>
        <a:lstStyle/>
        <a:p>
          <a:endParaRPr lang="en-US" sz="11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29860F2-862E-43D2-93D9-49B92B052998}">
      <dgm:prSet custT="1"/>
      <dgm:spPr/>
      <dgm:t>
        <a:bodyPr/>
        <a:lstStyle/>
        <a:p>
          <a:pPr rtl="0"/>
          <a:r>
            <a:rPr lang="en-US" sz="1100" b="0" i="0" baseline="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7. Reduce the loss of referrals via the existing customers, if they churn out</a:t>
          </a:r>
          <a:endParaRPr lang="en-US" sz="11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2A265AD-32F7-4C5A-8707-B31746875648}" type="parTrans" cxnId="{D333EA99-F813-4B17-AFAB-B509BB10CDF9}">
      <dgm:prSet/>
      <dgm:spPr/>
      <dgm:t>
        <a:bodyPr/>
        <a:lstStyle/>
        <a:p>
          <a:endParaRPr lang="en-US" sz="11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DA1B7A-00F6-4577-9274-84717962BF90}" type="sibTrans" cxnId="{D333EA99-F813-4B17-AFAB-B509BB10CDF9}">
      <dgm:prSet/>
      <dgm:spPr/>
      <dgm:t>
        <a:bodyPr/>
        <a:lstStyle/>
        <a:p>
          <a:endParaRPr lang="en-US" sz="11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E5B3318-A78C-4987-B39F-22F052ADD799}">
      <dgm:prSet/>
      <dgm:spPr/>
      <dgm:t>
        <a:bodyPr/>
        <a:lstStyle/>
        <a:p>
          <a:endParaRPr lang="en-US"/>
        </a:p>
      </dgm:t>
    </dgm:pt>
    <dgm:pt modelId="{86CF7832-A7C2-4268-92E0-44863C27C800}" type="parTrans" cxnId="{ED29C104-2120-416F-941A-AC5A0D4485EF}">
      <dgm:prSet/>
      <dgm:spPr/>
      <dgm:t>
        <a:bodyPr/>
        <a:lstStyle/>
        <a:p>
          <a:endParaRPr lang="en-US" sz="11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C418BE5-6488-4105-807C-7F4185DB9E47}" type="sibTrans" cxnId="{ED29C104-2120-416F-941A-AC5A0D4485EF}">
      <dgm:prSet/>
      <dgm:spPr/>
      <dgm:t>
        <a:bodyPr/>
        <a:lstStyle/>
        <a:p>
          <a:endParaRPr lang="en-US" sz="11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64E0783-2509-40DF-A380-43B0AAE46597}">
      <dgm:prSet custT="1"/>
      <dgm:spPr/>
      <dgm:t>
        <a:bodyPr/>
        <a:lstStyle/>
        <a:p>
          <a:pPr rtl="0"/>
          <a:r>
            <a:rPr lang="en-US" sz="1100" b="0" i="0" baseline="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4. Understand customers &amp; their behaviors</a:t>
          </a:r>
          <a:endParaRPr lang="en-US" sz="11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5ED980C-36DA-4960-981A-E178508C2160}" type="sibTrans" cxnId="{9ED67A6B-CDCD-425A-9F6E-FB9DA845DCEB}">
      <dgm:prSet/>
      <dgm:spPr/>
      <dgm:t>
        <a:bodyPr/>
        <a:lstStyle/>
        <a:p>
          <a:endParaRPr lang="en-US" sz="11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E95E311-0E8A-481B-9ED0-C89BC1C97A1A}" type="parTrans" cxnId="{9ED67A6B-CDCD-425A-9F6E-FB9DA845DCEB}">
      <dgm:prSet/>
      <dgm:spPr/>
      <dgm:t>
        <a:bodyPr/>
        <a:lstStyle/>
        <a:p>
          <a:endParaRPr lang="en-US" sz="11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156C955-A188-4A56-81DA-F3179EB12F79}" type="pres">
      <dgm:prSet presAssocID="{BBF147D5-34D6-4320-8473-4E836CAD977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F63923-0C46-4092-9D6A-0218EFCF7C21}" type="pres">
      <dgm:prSet presAssocID="{BBF147D5-34D6-4320-8473-4E836CAD977D}" presName="wedge1" presStyleLbl="node1" presStyleIdx="0" presStyleCnt="7" custScaleX="120014" custScaleY="104532"/>
      <dgm:spPr/>
      <dgm:t>
        <a:bodyPr/>
        <a:lstStyle/>
        <a:p>
          <a:endParaRPr lang="en-US"/>
        </a:p>
      </dgm:t>
    </dgm:pt>
    <dgm:pt modelId="{59E55733-3BD8-4D00-839E-31AF0B30A880}" type="pres">
      <dgm:prSet presAssocID="{BBF147D5-34D6-4320-8473-4E836CAD977D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32CEF-B2C7-437E-B3E7-87C2F1EBB999}" type="pres">
      <dgm:prSet presAssocID="{BBF147D5-34D6-4320-8473-4E836CAD977D}" presName="wedge2" presStyleLbl="node1" presStyleIdx="1" presStyleCnt="7" custScaleX="120014" custScaleY="104532" custLinFactNeighborX="522" custLinFactNeighborY="0"/>
      <dgm:spPr/>
      <dgm:t>
        <a:bodyPr/>
        <a:lstStyle/>
        <a:p>
          <a:endParaRPr lang="en-US"/>
        </a:p>
      </dgm:t>
    </dgm:pt>
    <dgm:pt modelId="{84A5C6B2-CCE5-411F-B515-78CB59100761}" type="pres">
      <dgm:prSet presAssocID="{BBF147D5-34D6-4320-8473-4E836CAD977D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B28DF6-0959-4E6D-8480-49135EC1BCBC}" type="pres">
      <dgm:prSet presAssocID="{BBF147D5-34D6-4320-8473-4E836CAD977D}" presName="wedge3" presStyleLbl="node1" presStyleIdx="2" presStyleCnt="7" custScaleX="120014" custScaleY="104532" custLinFactNeighborX="261" custLinFactNeighborY="783"/>
      <dgm:spPr/>
      <dgm:t>
        <a:bodyPr/>
        <a:lstStyle/>
        <a:p>
          <a:endParaRPr lang="en-US"/>
        </a:p>
      </dgm:t>
    </dgm:pt>
    <dgm:pt modelId="{7D46715F-B25D-46DB-AB1B-86B056350F0F}" type="pres">
      <dgm:prSet presAssocID="{BBF147D5-34D6-4320-8473-4E836CAD977D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7AA81-BD1C-4EA9-B7FC-64DD0A0791D6}" type="pres">
      <dgm:prSet presAssocID="{BBF147D5-34D6-4320-8473-4E836CAD977D}" presName="wedge4" presStyleLbl="node1" presStyleIdx="3" presStyleCnt="7" custScaleX="120014" custScaleY="104532" custLinFactNeighborX="1044" custLinFactNeighborY="783"/>
      <dgm:spPr/>
      <dgm:t>
        <a:bodyPr/>
        <a:lstStyle/>
        <a:p>
          <a:endParaRPr lang="en-US"/>
        </a:p>
      </dgm:t>
    </dgm:pt>
    <dgm:pt modelId="{E173AFA1-635C-4A6E-B3BF-325EF5D77C03}" type="pres">
      <dgm:prSet presAssocID="{BBF147D5-34D6-4320-8473-4E836CAD977D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083B0-10B5-4C1D-8A3E-0287D56B3715}" type="pres">
      <dgm:prSet presAssocID="{BBF147D5-34D6-4320-8473-4E836CAD977D}" presName="wedge5" presStyleLbl="node1" presStyleIdx="4" presStyleCnt="7" custScaleX="120014" custScaleY="104532" custLinFactNeighborX="-261" custLinFactNeighborY="261"/>
      <dgm:spPr/>
      <dgm:t>
        <a:bodyPr/>
        <a:lstStyle/>
        <a:p>
          <a:endParaRPr lang="en-US"/>
        </a:p>
      </dgm:t>
    </dgm:pt>
    <dgm:pt modelId="{E8C0E750-9B07-435C-9117-C3DEF79AAC86}" type="pres">
      <dgm:prSet presAssocID="{BBF147D5-34D6-4320-8473-4E836CAD977D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2F30C-8295-437B-A034-8A682A74168A}" type="pres">
      <dgm:prSet presAssocID="{BBF147D5-34D6-4320-8473-4E836CAD977D}" presName="wedge6" presStyleLbl="node1" presStyleIdx="5" presStyleCnt="7" custScaleX="120014" custScaleY="104532" custLinFactNeighborX="-522" custLinFactNeighborY="-522"/>
      <dgm:spPr/>
      <dgm:t>
        <a:bodyPr/>
        <a:lstStyle/>
        <a:p>
          <a:endParaRPr lang="en-US"/>
        </a:p>
      </dgm:t>
    </dgm:pt>
    <dgm:pt modelId="{96ADCA4B-6319-44E2-8055-1E1FB4F8B4EC}" type="pres">
      <dgm:prSet presAssocID="{BBF147D5-34D6-4320-8473-4E836CAD977D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794A92-C4EC-439B-89C2-9D1A2CDFB380}" type="pres">
      <dgm:prSet presAssocID="{BBF147D5-34D6-4320-8473-4E836CAD977D}" presName="wedge7" presStyleLbl="node1" presStyleIdx="6" presStyleCnt="7" custScaleX="120014" custScaleY="104532" custLinFactNeighborX="460" custLinFactNeighborY="-987"/>
      <dgm:spPr/>
      <dgm:t>
        <a:bodyPr/>
        <a:lstStyle/>
        <a:p>
          <a:endParaRPr lang="en-US"/>
        </a:p>
      </dgm:t>
    </dgm:pt>
    <dgm:pt modelId="{8F61BF8C-6328-4762-95EE-3415509278C4}" type="pres">
      <dgm:prSet presAssocID="{BBF147D5-34D6-4320-8473-4E836CAD977D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0A55C7-990C-4F15-9D5E-F1546B4C5F5F}" type="presOf" srcId="{4AC5BC6F-9756-4E69-B081-28138FB2B4B8}" destId="{E8C0E750-9B07-435C-9117-C3DEF79AAC86}" srcOrd="1" destOrd="0" presId="urn:microsoft.com/office/officeart/2005/8/layout/chart3"/>
    <dgm:cxn modelId="{1F7800F3-6110-4CBB-9512-453C0A6E98EB}" type="presOf" srcId="{751CDCC5-57C2-43B3-B280-7422F8B9D5E8}" destId="{7D46715F-B25D-46DB-AB1B-86B056350F0F}" srcOrd="1" destOrd="0" presId="urn:microsoft.com/office/officeart/2005/8/layout/chart3"/>
    <dgm:cxn modelId="{0CBF6FCC-DAD3-45A6-9887-5E40BC8399BB}" type="presOf" srcId="{764E0783-2509-40DF-A380-43B0AAE46597}" destId="{B007AA81-BD1C-4EA9-B7FC-64DD0A0791D6}" srcOrd="0" destOrd="0" presId="urn:microsoft.com/office/officeart/2005/8/layout/chart3"/>
    <dgm:cxn modelId="{B108D764-08C6-48FF-8A1E-9B576149D098}" type="presOf" srcId="{BBF147D5-34D6-4320-8473-4E836CAD977D}" destId="{8156C955-A188-4A56-81DA-F3179EB12F79}" srcOrd="0" destOrd="0" presId="urn:microsoft.com/office/officeart/2005/8/layout/chart3"/>
    <dgm:cxn modelId="{6589267F-8ABC-48E2-B703-729ADD491392}" srcId="{BBF147D5-34D6-4320-8473-4E836CAD977D}" destId="{F500C2AC-9B4D-4B15-899F-D073EEAFF001}" srcOrd="1" destOrd="0" parTransId="{7507299A-7589-4F30-B7EF-7A902265E117}" sibTransId="{16AC7F99-D0FA-40FC-9E5B-5B6DCB82F38A}"/>
    <dgm:cxn modelId="{CA9B9867-C704-4094-9608-B08B9F94FB09}" srcId="{BBF147D5-34D6-4320-8473-4E836CAD977D}" destId="{4AC5BC6F-9756-4E69-B081-28138FB2B4B8}" srcOrd="4" destOrd="0" parTransId="{D384A912-9AAD-48D3-8032-0562A534C21D}" sibTransId="{CABCAEFD-161A-4DC2-8EA0-39F6316E4F7A}"/>
    <dgm:cxn modelId="{B9F538BD-1A2C-417D-B147-922AFF553CCD}" type="presOf" srcId="{4F908E53-6CDB-4332-8402-A0FC953BBDA6}" destId="{9172F30C-8295-437B-A034-8A682A74168A}" srcOrd="0" destOrd="0" presId="urn:microsoft.com/office/officeart/2005/8/layout/chart3"/>
    <dgm:cxn modelId="{D333EA99-F813-4B17-AFAB-B509BB10CDF9}" srcId="{BBF147D5-34D6-4320-8473-4E836CAD977D}" destId="{B29860F2-862E-43D2-93D9-49B92B052998}" srcOrd="6" destOrd="0" parTransId="{92A265AD-32F7-4C5A-8707-B31746875648}" sibTransId="{49DA1B7A-00F6-4577-9274-84717962BF90}"/>
    <dgm:cxn modelId="{8F1AB6FD-229F-4CEB-819D-8566A496D464}" type="presOf" srcId="{764E0783-2509-40DF-A380-43B0AAE46597}" destId="{E173AFA1-635C-4A6E-B3BF-325EF5D77C03}" srcOrd="1" destOrd="0" presId="urn:microsoft.com/office/officeart/2005/8/layout/chart3"/>
    <dgm:cxn modelId="{9ED67A6B-CDCD-425A-9F6E-FB9DA845DCEB}" srcId="{BBF147D5-34D6-4320-8473-4E836CAD977D}" destId="{764E0783-2509-40DF-A380-43B0AAE46597}" srcOrd="3" destOrd="0" parTransId="{FE95E311-0E8A-481B-9ED0-C89BC1C97A1A}" sibTransId="{15ED980C-36DA-4960-981A-E178508C2160}"/>
    <dgm:cxn modelId="{9A7101F0-5B91-4D34-ABBD-1FB785C51B0C}" type="presOf" srcId="{B29860F2-862E-43D2-93D9-49B92B052998}" destId="{8F61BF8C-6328-4762-95EE-3415509278C4}" srcOrd="1" destOrd="0" presId="urn:microsoft.com/office/officeart/2005/8/layout/chart3"/>
    <dgm:cxn modelId="{71ECFE38-CD9F-4A7A-84AA-1B94ABF16346}" srcId="{BBF147D5-34D6-4320-8473-4E836CAD977D}" destId="{4F908E53-6CDB-4332-8402-A0FC953BBDA6}" srcOrd="5" destOrd="0" parTransId="{F9420EC5-79E7-42AE-81FD-F1EDE6DA5833}" sibTransId="{AEEA9D2B-0FA4-41DA-A6C3-027BA698D75D}"/>
    <dgm:cxn modelId="{409BD524-E949-4E96-B35A-4965B88D9887}" type="presOf" srcId="{2CAA0E81-5333-4F12-9407-4099FDBADFA5}" destId="{A2F63923-0C46-4092-9D6A-0218EFCF7C21}" srcOrd="0" destOrd="0" presId="urn:microsoft.com/office/officeart/2005/8/layout/chart3"/>
    <dgm:cxn modelId="{56C2EE95-110C-4CB7-8341-529E4A05F981}" srcId="{BBF147D5-34D6-4320-8473-4E836CAD977D}" destId="{751CDCC5-57C2-43B3-B280-7422F8B9D5E8}" srcOrd="2" destOrd="0" parTransId="{F2442F72-90F4-4A46-904D-F43840592BB0}" sibTransId="{12C43207-9044-451C-86EE-818835EB302E}"/>
    <dgm:cxn modelId="{A4ECDE3E-234F-43F9-83CD-C6F1CEE32FFF}" type="presOf" srcId="{4F908E53-6CDB-4332-8402-A0FC953BBDA6}" destId="{96ADCA4B-6319-44E2-8055-1E1FB4F8B4EC}" srcOrd="1" destOrd="0" presId="urn:microsoft.com/office/officeart/2005/8/layout/chart3"/>
    <dgm:cxn modelId="{E845128C-6400-47F9-A15F-E4CE4E69BACE}" type="presOf" srcId="{F500C2AC-9B4D-4B15-899F-D073EEAFF001}" destId="{89E32CEF-B2C7-437E-B3E7-87C2F1EBB999}" srcOrd="0" destOrd="0" presId="urn:microsoft.com/office/officeart/2005/8/layout/chart3"/>
    <dgm:cxn modelId="{5DDAFC14-D857-45A7-AA96-BEF4C193266E}" type="presOf" srcId="{F500C2AC-9B4D-4B15-899F-D073EEAFF001}" destId="{84A5C6B2-CCE5-411F-B515-78CB59100761}" srcOrd="1" destOrd="0" presId="urn:microsoft.com/office/officeart/2005/8/layout/chart3"/>
    <dgm:cxn modelId="{929AB5B0-F385-4105-9716-EDCBA113FF60}" type="presOf" srcId="{2CAA0E81-5333-4F12-9407-4099FDBADFA5}" destId="{59E55733-3BD8-4D00-839E-31AF0B30A880}" srcOrd="1" destOrd="0" presId="urn:microsoft.com/office/officeart/2005/8/layout/chart3"/>
    <dgm:cxn modelId="{AC31D3DB-89BE-4FE3-B76C-7B77F7412163}" type="presOf" srcId="{751CDCC5-57C2-43B3-B280-7422F8B9D5E8}" destId="{E5B28DF6-0959-4E6D-8480-49135EC1BCBC}" srcOrd="0" destOrd="0" presId="urn:microsoft.com/office/officeart/2005/8/layout/chart3"/>
    <dgm:cxn modelId="{ED29C104-2120-416F-941A-AC5A0D4485EF}" srcId="{BBF147D5-34D6-4320-8473-4E836CAD977D}" destId="{4E5B3318-A78C-4987-B39F-22F052ADD799}" srcOrd="7" destOrd="0" parTransId="{86CF7832-A7C2-4268-92E0-44863C27C800}" sibTransId="{BC418BE5-6488-4105-807C-7F4185DB9E47}"/>
    <dgm:cxn modelId="{71C9D90C-143B-42A5-966D-AA9751B07923}" type="presOf" srcId="{4AC5BC6F-9756-4E69-B081-28138FB2B4B8}" destId="{3EE083B0-10B5-4C1D-8A3E-0287D56B3715}" srcOrd="0" destOrd="0" presId="urn:microsoft.com/office/officeart/2005/8/layout/chart3"/>
    <dgm:cxn modelId="{726C8810-322C-423B-9BC7-F4B2D6759F99}" type="presOf" srcId="{B29860F2-862E-43D2-93D9-49B92B052998}" destId="{F3794A92-C4EC-439B-89C2-9D1A2CDFB380}" srcOrd="0" destOrd="0" presId="urn:microsoft.com/office/officeart/2005/8/layout/chart3"/>
    <dgm:cxn modelId="{9031896F-9957-4DE7-A614-6BC60CE150BE}" srcId="{BBF147D5-34D6-4320-8473-4E836CAD977D}" destId="{2CAA0E81-5333-4F12-9407-4099FDBADFA5}" srcOrd="0" destOrd="0" parTransId="{15BFA0F6-7BC9-42C2-954C-E83EA924AB57}" sibTransId="{1BC5C5CA-F387-4B3B-A700-702AEE9C5FE4}"/>
    <dgm:cxn modelId="{93D68086-D188-49D8-9377-72637E9C524A}" type="presParOf" srcId="{8156C955-A188-4A56-81DA-F3179EB12F79}" destId="{A2F63923-0C46-4092-9D6A-0218EFCF7C21}" srcOrd="0" destOrd="0" presId="urn:microsoft.com/office/officeart/2005/8/layout/chart3"/>
    <dgm:cxn modelId="{0041EE45-5BFB-48B6-B018-919E2BD90C30}" type="presParOf" srcId="{8156C955-A188-4A56-81DA-F3179EB12F79}" destId="{59E55733-3BD8-4D00-839E-31AF0B30A880}" srcOrd="1" destOrd="0" presId="urn:microsoft.com/office/officeart/2005/8/layout/chart3"/>
    <dgm:cxn modelId="{721C8463-907E-498C-AB26-91AE7FE688FF}" type="presParOf" srcId="{8156C955-A188-4A56-81DA-F3179EB12F79}" destId="{89E32CEF-B2C7-437E-B3E7-87C2F1EBB999}" srcOrd="2" destOrd="0" presId="urn:microsoft.com/office/officeart/2005/8/layout/chart3"/>
    <dgm:cxn modelId="{6EAF3175-EB95-400B-A761-963D543F4750}" type="presParOf" srcId="{8156C955-A188-4A56-81DA-F3179EB12F79}" destId="{84A5C6B2-CCE5-411F-B515-78CB59100761}" srcOrd="3" destOrd="0" presId="urn:microsoft.com/office/officeart/2005/8/layout/chart3"/>
    <dgm:cxn modelId="{EB44A67B-526D-4B29-9923-CA3B81C83CA1}" type="presParOf" srcId="{8156C955-A188-4A56-81DA-F3179EB12F79}" destId="{E5B28DF6-0959-4E6D-8480-49135EC1BCBC}" srcOrd="4" destOrd="0" presId="urn:microsoft.com/office/officeart/2005/8/layout/chart3"/>
    <dgm:cxn modelId="{8A36CADE-9433-4136-BC21-DA2ADC1AAB08}" type="presParOf" srcId="{8156C955-A188-4A56-81DA-F3179EB12F79}" destId="{7D46715F-B25D-46DB-AB1B-86B056350F0F}" srcOrd="5" destOrd="0" presId="urn:microsoft.com/office/officeart/2005/8/layout/chart3"/>
    <dgm:cxn modelId="{E9EEAD62-91A8-4222-B8B7-8758342149E1}" type="presParOf" srcId="{8156C955-A188-4A56-81DA-F3179EB12F79}" destId="{B007AA81-BD1C-4EA9-B7FC-64DD0A0791D6}" srcOrd="6" destOrd="0" presId="urn:microsoft.com/office/officeart/2005/8/layout/chart3"/>
    <dgm:cxn modelId="{3FF425E0-BAF9-48C9-9BA9-69859117D9DC}" type="presParOf" srcId="{8156C955-A188-4A56-81DA-F3179EB12F79}" destId="{E173AFA1-635C-4A6E-B3BF-325EF5D77C03}" srcOrd="7" destOrd="0" presId="urn:microsoft.com/office/officeart/2005/8/layout/chart3"/>
    <dgm:cxn modelId="{140F5DA5-8C5A-4B7B-A92F-19791FB579A0}" type="presParOf" srcId="{8156C955-A188-4A56-81DA-F3179EB12F79}" destId="{3EE083B0-10B5-4C1D-8A3E-0287D56B3715}" srcOrd="8" destOrd="0" presId="urn:microsoft.com/office/officeart/2005/8/layout/chart3"/>
    <dgm:cxn modelId="{A7737FFF-8B03-4FC6-8163-A8B2F49F418C}" type="presParOf" srcId="{8156C955-A188-4A56-81DA-F3179EB12F79}" destId="{E8C0E750-9B07-435C-9117-C3DEF79AAC86}" srcOrd="9" destOrd="0" presId="urn:microsoft.com/office/officeart/2005/8/layout/chart3"/>
    <dgm:cxn modelId="{E4E0F70A-CA5B-4796-A1F4-61205BA514DA}" type="presParOf" srcId="{8156C955-A188-4A56-81DA-F3179EB12F79}" destId="{9172F30C-8295-437B-A034-8A682A74168A}" srcOrd="10" destOrd="0" presId="urn:microsoft.com/office/officeart/2005/8/layout/chart3"/>
    <dgm:cxn modelId="{E0F3C14D-7C29-4DBA-8DE8-93091C7F830E}" type="presParOf" srcId="{8156C955-A188-4A56-81DA-F3179EB12F79}" destId="{96ADCA4B-6319-44E2-8055-1E1FB4F8B4EC}" srcOrd="11" destOrd="0" presId="urn:microsoft.com/office/officeart/2005/8/layout/chart3"/>
    <dgm:cxn modelId="{D5678B46-E72B-42F0-BDF4-F29B1945E8C0}" type="presParOf" srcId="{8156C955-A188-4A56-81DA-F3179EB12F79}" destId="{F3794A92-C4EC-439B-89C2-9D1A2CDFB380}" srcOrd="12" destOrd="0" presId="urn:microsoft.com/office/officeart/2005/8/layout/chart3"/>
    <dgm:cxn modelId="{19876A21-9735-48CE-9BC9-7C8681F28009}" type="presParOf" srcId="{8156C955-A188-4A56-81DA-F3179EB12F79}" destId="{8F61BF8C-6328-4762-95EE-3415509278C4}" srcOrd="1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D33457-AF42-41BF-B1A9-CF6C17DA571C}" type="doc">
      <dgm:prSet loTypeId="urn:microsoft.com/office/officeart/2005/8/layout/cycle2" loCatId="cycle" qsTypeId="urn:microsoft.com/office/officeart/2005/8/quickstyle/3d3" qsCatId="3D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508BE6FC-CE36-4750-8D7E-089CA281F79B}">
      <dgm:prSet custT="1"/>
      <dgm:spPr/>
      <dgm:t>
        <a:bodyPr/>
        <a:lstStyle/>
        <a:p>
          <a:pPr rtl="0"/>
          <a:r>
            <a:rPr lang="en-US" sz="1000" b="0" i="0" baseline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Cost to acquire a new customer is 5X higher than retaining existing customer</a:t>
          </a:r>
          <a:endParaRPr lang="en-US" sz="10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D5EA766-753C-4957-B3D3-7151FB98D67C}" type="parTrans" cxnId="{2C5FE196-C74A-4C75-87A0-DF518C17C326}">
      <dgm:prSet/>
      <dgm:spPr/>
      <dgm:t>
        <a:bodyPr/>
        <a:lstStyle/>
        <a:p>
          <a:endParaRPr lang="en-US" sz="10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526842A-C519-42C4-AD0D-2D8988E9C11E}" type="sibTrans" cxnId="{2C5FE196-C74A-4C75-87A0-DF518C17C326}">
      <dgm:prSet custT="1"/>
      <dgm:spPr/>
      <dgm:t>
        <a:bodyPr/>
        <a:lstStyle/>
        <a:p>
          <a:endParaRPr lang="en-US" sz="10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00ABB98-1DF1-48F1-9333-94148458165B}">
      <dgm:prSet custT="1"/>
      <dgm:spPr/>
      <dgm:t>
        <a:bodyPr/>
        <a:lstStyle/>
        <a:p>
          <a:pPr rtl="0"/>
          <a:r>
            <a:rPr lang="en-US" sz="1000" b="0" i="0" baseline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Top 30% of existing customers comprise 100 – 150 % of your profitability</a:t>
          </a:r>
          <a:endParaRPr lang="en-US" sz="10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B0D36C6-8B1D-4579-8FE0-40A75A6C39DB}" type="parTrans" cxnId="{94504470-A964-4532-BB09-05BEDB6418F4}">
      <dgm:prSet/>
      <dgm:spPr/>
      <dgm:t>
        <a:bodyPr/>
        <a:lstStyle/>
        <a:p>
          <a:endParaRPr lang="en-US" sz="10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A795BE2-B8C7-4BBF-8162-9B504DE9B5C0}" type="sibTrans" cxnId="{94504470-A964-4532-BB09-05BEDB6418F4}">
      <dgm:prSet custT="1"/>
      <dgm:spPr/>
      <dgm:t>
        <a:bodyPr/>
        <a:lstStyle/>
        <a:p>
          <a:endParaRPr lang="en-US" sz="10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8A8BF28-C4FA-4294-B8AC-5175795C76DE}">
      <dgm:prSet custT="1"/>
      <dgm:spPr/>
      <dgm:t>
        <a:bodyPr/>
        <a:lstStyle/>
        <a:p>
          <a:pPr rtl="0"/>
          <a:r>
            <a:rPr lang="en-US" sz="1000" b="0" i="0" baseline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10 – 20 % churn annually</a:t>
          </a:r>
          <a:endParaRPr lang="en-US" sz="10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E37F4CD-D3F2-42CF-9BC5-348784D73EFC}" type="parTrans" cxnId="{1A3F668C-CBC9-462B-B45B-C06645A89DD5}">
      <dgm:prSet/>
      <dgm:spPr/>
      <dgm:t>
        <a:bodyPr/>
        <a:lstStyle/>
        <a:p>
          <a:endParaRPr lang="en-US" sz="10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75401B5-EC68-41E4-B51F-AB709A6D3F13}" type="sibTrans" cxnId="{1A3F668C-CBC9-462B-B45B-C06645A89DD5}">
      <dgm:prSet custT="1"/>
      <dgm:spPr/>
      <dgm:t>
        <a:bodyPr/>
        <a:lstStyle/>
        <a:p>
          <a:endParaRPr lang="en-US" sz="10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555536E-A7C6-4D1F-9F82-64D6A7FA1D63}">
      <dgm:prSet custT="1"/>
      <dgm:spPr/>
      <dgm:t>
        <a:bodyPr/>
        <a:lstStyle/>
        <a:p>
          <a:pPr rtl="0"/>
          <a:r>
            <a:rPr lang="en-US" sz="1000" b="0" i="0" baseline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High churn rate will impact growth – Relying on new customers is not a sustainable strategy</a:t>
          </a:r>
          <a:endParaRPr lang="en-US" sz="10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17B97B4-FC51-461E-93E5-73208730F209}" type="parTrans" cxnId="{01554943-1422-4988-95CE-366B6756AB77}">
      <dgm:prSet/>
      <dgm:spPr/>
      <dgm:t>
        <a:bodyPr/>
        <a:lstStyle/>
        <a:p>
          <a:endParaRPr lang="en-US" sz="10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C36C633-B1B8-4EED-8533-A00B151EF8A9}" type="sibTrans" cxnId="{01554943-1422-4988-95CE-366B6756AB77}">
      <dgm:prSet custT="1"/>
      <dgm:spPr/>
      <dgm:t>
        <a:bodyPr/>
        <a:lstStyle/>
        <a:p>
          <a:endParaRPr lang="en-US" sz="10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8FEB77E-86B5-4AD3-9FF7-373199DAAEDD}" type="pres">
      <dgm:prSet presAssocID="{63D33457-AF42-41BF-B1A9-CF6C17DA571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232E5C-0FF2-472C-90D1-ACA4AE9B4B52}" type="pres">
      <dgm:prSet presAssocID="{508BE6FC-CE36-4750-8D7E-089CA281F7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34983-D704-4F9B-9489-65F351704153}" type="pres">
      <dgm:prSet presAssocID="{0526842A-C519-42C4-AD0D-2D8988E9C11E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7FB7EDC-A073-4B6E-8012-D751E4CBF4A5}" type="pres">
      <dgm:prSet presAssocID="{0526842A-C519-42C4-AD0D-2D8988E9C11E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8045220-81D4-4CAC-97B0-98B449C47D7D}" type="pres">
      <dgm:prSet presAssocID="{F00ABB98-1DF1-48F1-9333-94148458165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45F84A-408D-4414-8C4A-1F415CD969D1}" type="pres">
      <dgm:prSet presAssocID="{3A795BE2-B8C7-4BBF-8162-9B504DE9B5C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6791235-20AB-42A1-B70B-2DDA48A2B8D2}" type="pres">
      <dgm:prSet presAssocID="{3A795BE2-B8C7-4BBF-8162-9B504DE9B5C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2FA0B1DA-3DB0-4454-B568-975B762A6E0C}" type="pres">
      <dgm:prSet presAssocID="{88A8BF28-C4FA-4294-B8AC-5175795C76D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302ADA-0F93-4F09-AD70-F0AE03B1E828}" type="pres">
      <dgm:prSet presAssocID="{075401B5-EC68-41E4-B51F-AB709A6D3F13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4A8F88A-A133-421B-A38F-DE5D10F5CF84}" type="pres">
      <dgm:prSet presAssocID="{075401B5-EC68-41E4-B51F-AB709A6D3F13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2427CED-F7D2-4721-993C-8FE9C0A6BF23}" type="pres">
      <dgm:prSet presAssocID="{E555536E-A7C6-4D1F-9F82-64D6A7FA1D6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9AED7-EF0C-4EDE-95C9-0395D403F30D}" type="pres">
      <dgm:prSet presAssocID="{6C36C633-B1B8-4EED-8533-A00B151EF8A9}" presName="sibTrans" presStyleLbl="sibTrans2D1" presStyleIdx="3" presStyleCnt="4"/>
      <dgm:spPr/>
      <dgm:t>
        <a:bodyPr/>
        <a:lstStyle/>
        <a:p>
          <a:endParaRPr lang="en-US"/>
        </a:p>
      </dgm:t>
    </dgm:pt>
    <dgm:pt modelId="{6610ABA5-197A-4CC6-9957-EF89AD58CCE2}" type="pres">
      <dgm:prSet presAssocID="{6C36C633-B1B8-4EED-8533-A00B151EF8A9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8321A051-A530-40B7-AC60-D5D133E628EB}" type="presOf" srcId="{F00ABB98-1DF1-48F1-9333-94148458165B}" destId="{38045220-81D4-4CAC-97B0-98B449C47D7D}" srcOrd="0" destOrd="0" presId="urn:microsoft.com/office/officeart/2005/8/layout/cycle2"/>
    <dgm:cxn modelId="{2118B494-E450-494C-8A9C-2BFA71CAA278}" type="presOf" srcId="{6C36C633-B1B8-4EED-8533-A00B151EF8A9}" destId="{0899AED7-EF0C-4EDE-95C9-0395D403F30D}" srcOrd="0" destOrd="0" presId="urn:microsoft.com/office/officeart/2005/8/layout/cycle2"/>
    <dgm:cxn modelId="{592E6589-1666-4EA8-A8C6-D064FB247C11}" type="presOf" srcId="{075401B5-EC68-41E4-B51F-AB709A6D3F13}" destId="{3D302ADA-0F93-4F09-AD70-F0AE03B1E828}" srcOrd="0" destOrd="0" presId="urn:microsoft.com/office/officeart/2005/8/layout/cycle2"/>
    <dgm:cxn modelId="{32721B8B-3595-4A97-959F-EA7A18290D05}" type="presOf" srcId="{3A795BE2-B8C7-4BBF-8162-9B504DE9B5C0}" destId="{9645F84A-408D-4414-8C4A-1F415CD969D1}" srcOrd="0" destOrd="0" presId="urn:microsoft.com/office/officeart/2005/8/layout/cycle2"/>
    <dgm:cxn modelId="{0203DC9C-A165-4A70-A57C-39B9EF47222E}" type="presOf" srcId="{E555536E-A7C6-4D1F-9F82-64D6A7FA1D63}" destId="{22427CED-F7D2-4721-993C-8FE9C0A6BF23}" srcOrd="0" destOrd="0" presId="urn:microsoft.com/office/officeart/2005/8/layout/cycle2"/>
    <dgm:cxn modelId="{CF848B82-EF6A-4CB5-A99C-7218AE66929B}" type="presOf" srcId="{88A8BF28-C4FA-4294-B8AC-5175795C76DE}" destId="{2FA0B1DA-3DB0-4454-B568-975B762A6E0C}" srcOrd="0" destOrd="0" presId="urn:microsoft.com/office/officeart/2005/8/layout/cycle2"/>
    <dgm:cxn modelId="{94504470-A964-4532-BB09-05BEDB6418F4}" srcId="{63D33457-AF42-41BF-B1A9-CF6C17DA571C}" destId="{F00ABB98-1DF1-48F1-9333-94148458165B}" srcOrd="1" destOrd="0" parTransId="{DB0D36C6-8B1D-4579-8FE0-40A75A6C39DB}" sibTransId="{3A795BE2-B8C7-4BBF-8162-9B504DE9B5C0}"/>
    <dgm:cxn modelId="{8B2C7548-38A9-449B-B0E1-C4B83C648371}" type="presOf" srcId="{508BE6FC-CE36-4750-8D7E-089CA281F79B}" destId="{DA232E5C-0FF2-472C-90D1-ACA4AE9B4B52}" srcOrd="0" destOrd="0" presId="urn:microsoft.com/office/officeart/2005/8/layout/cycle2"/>
    <dgm:cxn modelId="{1A3F668C-CBC9-462B-B45B-C06645A89DD5}" srcId="{63D33457-AF42-41BF-B1A9-CF6C17DA571C}" destId="{88A8BF28-C4FA-4294-B8AC-5175795C76DE}" srcOrd="2" destOrd="0" parTransId="{DE37F4CD-D3F2-42CF-9BC5-348784D73EFC}" sibTransId="{075401B5-EC68-41E4-B51F-AB709A6D3F13}"/>
    <dgm:cxn modelId="{2C5FE196-C74A-4C75-87A0-DF518C17C326}" srcId="{63D33457-AF42-41BF-B1A9-CF6C17DA571C}" destId="{508BE6FC-CE36-4750-8D7E-089CA281F79B}" srcOrd="0" destOrd="0" parTransId="{2D5EA766-753C-4957-B3D3-7151FB98D67C}" sibTransId="{0526842A-C519-42C4-AD0D-2D8988E9C11E}"/>
    <dgm:cxn modelId="{7E028383-215E-4888-B0E5-407CF46B0F3F}" type="presOf" srcId="{6C36C633-B1B8-4EED-8533-A00B151EF8A9}" destId="{6610ABA5-197A-4CC6-9957-EF89AD58CCE2}" srcOrd="1" destOrd="0" presId="urn:microsoft.com/office/officeart/2005/8/layout/cycle2"/>
    <dgm:cxn modelId="{B3BA529A-4FF3-421C-A6F1-E1EB16A8AB2B}" type="presOf" srcId="{0526842A-C519-42C4-AD0D-2D8988E9C11E}" destId="{F0934983-D704-4F9B-9489-65F351704153}" srcOrd="0" destOrd="0" presId="urn:microsoft.com/office/officeart/2005/8/layout/cycle2"/>
    <dgm:cxn modelId="{7C4858E5-2DEE-4655-87C6-D5A14B667D81}" type="presOf" srcId="{63D33457-AF42-41BF-B1A9-CF6C17DA571C}" destId="{28FEB77E-86B5-4AD3-9FF7-373199DAAEDD}" srcOrd="0" destOrd="0" presId="urn:microsoft.com/office/officeart/2005/8/layout/cycle2"/>
    <dgm:cxn modelId="{01554943-1422-4988-95CE-366B6756AB77}" srcId="{63D33457-AF42-41BF-B1A9-CF6C17DA571C}" destId="{E555536E-A7C6-4D1F-9F82-64D6A7FA1D63}" srcOrd="3" destOrd="0" parTransId="{917B97B4-FC51-461E-93E5-73208730F209}" sibTransId="{6C36C633-B1B8-4EED-8533-A00B151EF8A9}"/>
    <dgm:cxn modelId="{BDE1F5C3-7FDF-4AF8-981A-8BF08DA91068}" type="presOf" srcId="{075401B5-EC68-41E4-B51F-AB709A6D3F13}" destId="{B4A8F88A-A133-421B-A38F-DE5D10F5CF84}" srcOrd="1" destOrd="0" presId="urn:microsoft.com/office/officeart/2005/8/layout/cycle2"/>
    <dgm:cxn modelId="{E220073B-107B-4FE4-B2CB-E0C97AFA3AD4}" type="presOf" srcId="{0526842A-C519-42C4-AD0D-2D8988E9C11E}" destId="{47FB7EDC-A073-4B6E-8012-D751E4CBF4A5}" srcOrd="1" destOrd="0" presId="urn:microsoft.com/office/officeart/2005/8/layout/cycle2"/>
    <dgm:cxn modelId="{25F6A84D-4EA4-4F37-A9E8-2016D7FDDBFC}" type="presOf" srcId="{3A795BE2-B8C7-4BBF-8162-9B504DE9B5C0}" destId="{26791235-20AB-42A1-B70B-2DDA48A2B8D2}" srcOrd="1" destOrd="0" presId="urn:microsoft.com/office/officeart/2005/8/layout/cycle2"/>
    <dgm:cxn modelId="{DD72C2D1-D802-4F76-B5DA-0AF28C4DDAF1}" type="presParOf" srcId="{28FEB77E-86B5-4AD3-9FF7-373199DAAEDD}" destId="{DA232E5C-0FF2-472C-90D1-ACA4AE9B4B52}" srcOrd="0" destOrd="0" presId="urn:microsoft.com/office/officeart/2005/8/layout/cycle2"/>
    <dgm:cxn modelId="{608E5710-F467-4F5B-8ED7-9D5998DB6517}" type="presParOf" srcId="{28FEB77E-86B5-4AD3-9FF7-373199DAAEDD}" destId="{F0934983-D704-4F9B-9489-65F351704153}" srcOrd="1" destOrd="0" presId="urn:microsoft.com/office/officeart/2005/8/layout/cycle2"/>
    <dgm:cxn modelId="{CC44FAF5-DE0F-4F82-90C8-7846893BFCA0}" type="presParOf" srcId="{F0934983-D704-4F9B-9489-65F351704153}" destId="{47FB7EDC-A073-4B6E-8012-D751E4CBF4A5}" srcOrd="0" destOrd="0" presId="urn:microsoft.com/office/officeart/2005/8/layout/cycle2"/>
    <dgm:cxn modelId="{4E5A6E8E-9249-4A97-A8FE-20223269E151}" type="presParOf" srcId="{28FEB77E-86B5-4AD3-9FF7-373199DAAEDD}" destId="{38045220-81D4-4CAC-97B0-98B449C47D7D}" srcOrd="2" destOrd="0" presId="urn:microsoft.com/office/officeart/2005/8/layout/cycle2"/>
    <dgm:cxn modelId="{0A971826-5387-4D32-9720-182B48F7F5C6}" type="presParOf" srcId="{28FEB77E-86B5-4AD3-9FF7-373199DAAEDD}" destId="{9645F84A-408D-4414-8C4A-1F415CD969D1}" srcOrd="3" destOrd="0" presId="urn:microsoft.com/office/officeart/2005/8/layout/cycle2"/>
    <dgm:cxn modelId="{C2930FBC-267C-412D-A451-98D777B056CA}" type="presParOf" srcId="{9645F84A-408D-4414-8C4A-1F415CD969D1}" destId="{26791235-20AB-42A1-B70B-2DDA48A2B8D2}" srcOrd="0" destOrd="0" presId="urn:microsoft.com/office/officeart/2005/8/layout/cycle2"/>
    <dgm:cxn modelId="{80EE753F-5AD0-4E0A-89FF-53247F704E3E}" type="presParOf" srcId="{28FEB77E-86B5-4AD3-9FF7-373199DAAEDD}" destId="{2FA0B1DA-3DB0-4454-B568-975B762A6E0C}" srcOrd="4" destOrd="0" presId="urn:microsoft.com/office/officeart/2005/8/layout/cycle2"/>
    <dgm:cxn modelId="{27689326-2919-49A3-B6FE-F26210CE9310}" type="presParOf" srcId="{28FEB77E-86B5-4AD3-9FF7-373199DAAEDD}" destId="{3D302ADA-0F93-4F09-AD70-F0AE03B1E828}" srcOrd="5" destOrd="0" presId="urn:microsoft.com/office/officeart/2005/8/layout/cycle2"/>
    <dgm:cxn modelId="{2D8A1B12-CE38-465F-B03B-923CA6278A07}" type="presParOf" srcId="{3D302ADA-0F93-4F09-AD70-F0AE03B1E828}" destId="{B4A8F88A-A133-421B-A38F-DE5D10F5CF84}" srcOrd="0" destOrd="0" presId="urn:microsoft.com/office/officeart/2005/8/layout/cycle2"/>
    <dgm:cxn modelId="{6FD2F620-8673-4E40-9D55-E56FC3271023}" type="presParOf" srcId="{28FEB77E-86B5-4AD3-9FF7-373199DAAEDD}" destId="{22427CED-F7D2-4721-993C-8FE9C0A6BF23}" srcOrd="6" destOrd="0" presId="urn:microsoft.com/office/officeart/2005/8/layout/cycle2"/>
    <dgm:cxn modelId="{5DB45286-F52C-4BE1-8896-16C3CF4901EB}" type="presParOf" srcId="{28FEB77E-86B5-4AD3-9FF7-373199DAAEDD}" destId="{0899AED7-EF0C-4EDE-95C9-0395D403F30D}" srcOrd="7" destOrd="0" presId="urn:microsoft.com/office/officeart/2005/8/layout/cycle2"/>
    <dgm:cxn modelId="{42055EFD-92E0-4247-BDA8-BC16A49FE338}" type="presParOf" srcId="{0899AED7-EF0C-4EDE-95C9-0395D403F30D}" destId="{6610ABA5-197A-4CC6-9957-EF89AD58CCE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D73230-4C6A-4A32-9D9A-F4C1F03E5B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D4EA1CC-BD34-4C2E-B5F4-D937991D9AC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0" i="0" baseline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Market Research :</a:t>
          </a: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D7A8ABC-AFAC-4131-916B-CF5D04CDFE8B}" type="parTrans" cxnId="{B3AF4B95-10BA-437D-AEAD-54CFAF0E3D57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072A734-3FDD-4D13-AC2C-0E7714FB84E7}" type="sibTrans" cxnId="{B3AF4B95-10BA-437D-AEAD-54CFAF0E3D57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5FB83F5-D1D4-4D77-BDED-4D87D74F82C9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2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Cost is high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B687DA8-2231-4BB0-9D93-6BE4DD24BFD9}" type="parTrans" cxnId="{B6082741-358E-4EEB-B922-DB67C8D10C03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4774F88-CB55-4350-A71D-F22BC79437DE}" type="sibTrans" cxnId="{B6082741-358E-4EEB-B922-DB67C8D10C03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8794C87-E997-4EA3-8EF9-4BD756BFC242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2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Customer service issue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C37CCF6-5E41-4049-875A-1855FF655860}" type="parTrans" cxnId="{C8970331-F937-4602-A121-C10F1B8B0AC9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A19D71B-F71C-40BA-844D-51BDB53A0CBC}" type="sibTrans" cxnId="{C8970331-F937-4602-A121-C10F1B8B0AC9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270DED-015B-4608-921E-28215294C82A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2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Competitor has superior service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52678E2-DCB3-4541-BD64-DE31AAE97D4F}" type="parTrans" cxnId="{EADE3517-BA8E-4035-A7C6-19D00A54C04C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95CEC09-66E1-4D7F-99B7-085DA5BAB651}" type="sibTrans" cxnId="{EADE3517-BA8E-4035-A7C6-19D00A54C04C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95CC3E4-1CEF-4D92-BE0D-8013D84E9DB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0" i="0" baseline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Segmentation :</a:t>
          </a: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B511AC8-1A76-4305-91F1-C8E4048E49B0}" type="parTrans" cxnId="{05EDC944-4ED8-4583-BA67-85AC69C72687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C191E1F-4A5A-44D5-9270-416C0B294DD6}" type="sibTrans" cxnId="{05EDC944-4ED8-4583-BA67-85AC69C72687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9B3B742-8CD1-41C8-BA1B-57F847ACC83F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200" b="0" i="0" baseline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Divide you customers in categories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74E0A4-3573-40E3-8696-15F709B3B13B}" type="parTrans" cxnId="{D489CB79-1A82-4C7B-AE67-A30189DAA689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45753AA-BA34-4090-B8C0-2AC6DAD558CA}" type="sibTrans" cxnId="{D489CB79-1A82-4C7B-AE67-A30189DAA689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CE194BA-AC46-4E59-8156-73E2FF02675C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2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Monitor each segment trend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67EA941-7F26-4564-881A-3CD6B4C3A559}" type="parTrans" cxnId="{52A249CD-66D4-4458-B41A-556788A5244D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02B57CF-C902-49CC-B0CA-DE78AA2A3740}" type="sibTrans" cxnId="{52A249CD-66D4-4458-B41A-556788A5244D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7C97CC3-885E-4ADB-84A2-FA5A1DC9C76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0" i="0" baseline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Predictive modeling :</a:t>
          </a: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77474B-DFE2-438B-9106-E3511E22DF75}" type="parTrans" cxnId="{537779C4-ABAB-435E-8544-A20673710706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628F603-7F97-4B3F-B9EB-95DB7F6725B2}" type="sibTrans" cxnId="{537779C4-ABAB-435E-8544-A20673710706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68E88EB-AFEB-4032-9F46-75D2821AC64A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2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Which customers are like to churn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3697AAC-B452-41F8-8E02-2DFF800D69C2}" type="parTrans" cxnId="{99F8C1A9-7000-4CBF-8AA6-84D2D39E0316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9F2F0B1-54D6-4203-A225-754596DD48CB}" type="sibTrans" cxnId="{99F8C1A9-7000-4CBF-8AA6-84D2D39E0316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A69711B-11D0-498E-95C3-14A9CE748B64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2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Which customers are the most profitable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0A2565B-1823-4A72-AD44-FE64FD967B6A}" type="parTrans" cxnId="{4A41E9BB-B281-4C7B-B320-7EF72DE5D519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A0B1797-E1AD-4050-AE2A-4F0E4CA1CF38}" type="sibTrans" cxnId="{4A41E9BB-B281-4C7B-B320-7EF72DE5D519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D70266F-2C2A-40A5-A100-C67B5DC1DF5D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0" i="0" baseline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Proactive marketing and retention strategies:</a:t>
          </a: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1D8C82-7ADA-4958-AD36-DE882B24784B}" type="parTrans" cxnId="{797C778F-65E4-48A3-B396-E47AEF525AF9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CF2D9E-87B1-4C77-88EE-4072E71F05D0}" type="sibTrans" cxnId="{797C778F-65E4-48A3-B396-E47AEF525AF9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9E55D53-27EA-4A20-A29C-65623CB60342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200" b="0" i="0" baseline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your insights to re-engage your customers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BD72D97-2477-41C8-9837-3E959A2DF023}" type="parTrans" cxnId="{1DCF7364-2E97-4B8C-A43A-2968824DE8AD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B4B709B-2F8E-45B7-AC32-6D1767CAB2B4}" type="sibTrans" cxnId="{1DCF7364-2E97-4B8C-A43A-2968824DE8AD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B14A930-93D9-4F6E-8FC7-8B0C84E39700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2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Create separate strategies for each segments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88E74BA-1974-42D8-A5FE-CE6F05B99936}" type="parTrans" cxnId="{3E495E3A-D103-4D30-8A75-4D5C91AFA8FD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B2DF3A8-3A30-4AB9-9D72-79E26BBB5C46}" type="sibTrans" cxnId="{3E495E3A-D103-4D30-8A75-4D5C91AFA8FD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80CA902-60D8-4981-8B41-351707ECDA1D}" type="pres">
      <dgm:prSet presAssocID="{3AD73230-4C6A-4A32-9D9A-F4C1F03E5B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62184F-7226-4975-92B0-0F0D7A2C306D}" type="pres">
      <dgm:prSet presAssocID="{ED4EA1CC-BD34-4C2E-B5F4-D937991D9AC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E4ACFF-C16E-4AEA-A320-25F3B50E2395}" type="pres">
      <dgm:prSet presAssocID="{ED4EA1CC-BD34-4C2E-B5F4-D937991D9AC7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40329-6E8C-43B4-90F1-4B5963248DC8}" type="pres">
      <dgm:prSet presAssocID="{195CC3E4-1CEF-4D92-BE0D-8013D84E9DB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5FCE36-49EB-49BB-8C4F-61998037AC66}" type="pres">
      <dgm:prSet presAssocID="{195CC3E4-1CEF-4D92-BE0D-8013D84E9DB6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EBE7C-C270-406C-81E6-745692E883DB}" type="pres">
      <dgm:prSet presAssocID="{D7C97CC3-885E-4ADB-84A2-FA5A1DC9C76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877C0-B70C-4F2A-B807-A3360F798520}" type="pres">
      <dgm:prSet presAssocID="{D7C97CC3-885E-4ADB-84A2-FA5A1DC9C767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A134C-1DB7-43B0-BC8F-DDE3E59FF8F8}" type="pres">
      <dgm:prSet presAssocID="{3D70266F-2C2A-40A5-A100-C67B5DC1DF5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0DB4D9-C95C-4E39-AFCC-0FD80BB3A2F1}" type="pres">
      <dgm:prSet presAssocID="{3D70266F-2C2A-40A5-A100-C67B5DC1DF5D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DE3517-BA8E-4035-A7C6-19D00A54C04C}" srcId="{ED4EA1CC-BD34-4C2E-B5F4-D937991D9AC7}" destId="{39270DED-015B-4608-921E-28215294C82A}" srcOrd="2" destOrd="0" parTransId="{652678E2-DCB3-4541-BD64-DE31AAE97D4F}" sibTransId="{995CEC09-66E1-4D7F-99B7-085DA5BAB651}"/>
    <dgm:cxn modelId="{5989E811-90A1-4CE5-A86A-C8594B2A3B1D}" type="presOf" srcId="{99B3B742-8CD1-41C8-BA1B-57F847ACC83F}" destId="{155FCE36-49EB-49BB-8C4F-61998037AC66}" srcOrd="0" destOrd="0" presId="urn:microsoft.com/office/officeart/2005/8/layout/vList2"/>
    <dgm:cxn modelId="{A43CD75B-2B30-453C-BBD1-46F51B4DBAEF}" type="presOf" srcId="{99E55D53-27EA-4A20-A29C-65623CB60342}" destId="{E20DB4D9-C95C-4E39-AFCC-0FD80BB3A2F1}" srcOrd="0" destOrd="0" presId="urn:microsoft.com/office/officeart/2005/8/layout/vList2"/>
    <dgm:cxn modelId="{6D3C885F-BA60-4B18-B4F5-8E24B271C30E}" type="presOf" srcId="{3AD73230-4C6A-4A32-9D9A-F4C1F03E5B11}" destId="{880CA902-60D8-4981-8B41-351707ECDA1D}" srcOrd="0" destOrd="0" presId="urn:microsoft.com/office/officeart/2005/8/layout/vList2"/>
    <dgm:cxn modelId="{52A249CD-66D4-4458-B41A-556788A5244D}" srcId="{195CC3E4-1CEF-4D92-BE0D-8013D84E9DB6}" destId="{7CE194BA-AC46-4E59-8156-73E2FF02675C}" srcOrd="1" destOrd="0" parTransId="{967EA941-7F26-4564-881A-3CD6B4C3A559}" sibTransId="{502B57CF-C902-49CC-B0CA-DE78AA2A3740}"/>
    <dgm:cxn modelId="{D489CB79-1A82-4C7B-AE67-A30189DAA689}" srcId="{195CC3E4-1CEF-4D92-BE0D-8013D84E9DB6}" destId="{99B3B742-8CD1-41C8-BA1B-57F847ACC83F}" srcOrd="0" destOrd="0" parTransId="{8574E0A4-3573-40E3-8696-15F709B3B13B}" sibTransId="{145753AA-BA34-4090-B8C0-2AC6DAD558CA}"/>
    <dgm:cxn modelId="{203BFAC1-D429-481F-9CDF-418009B9BF0B}" type="presOf" srcId="{7CE194BA-AC46-4E59-8156-73E2FF02675C}" destId="{155FCE36-49EB-49BB-8C4F-61998037AC66}" srcOrd="0" destOrd="1" presId="urn:microsoft.com/office/officeart/2005/8/layout/vList2"/>
    <dgm:cxn modelId="{66329677-2258-4471-ADF2-3FD689E0474D}" type="presOf" srcId="{4A69711B-11D0-498E-95C3-14A9CE748B64}" destId="{F49877C0-B70C-4F2A-B807-A3360F798520}" srcOrd="0" destOrd="1" presId="urn:microsoft.com/office/officeart/2005/8/layout/vList2"/>
    <dgm:cxn modelId="{C8970331-F937-4602-A121-C10F1B8B0AC9}" srcId="{ED4EA1CC-BD34-4C2E-B5F4-D937991D9AC7}" destId="{E8794C87-E997-4EA3-8EF9-4BD756BFC242}" srcOrd="1" destOrd="0" parTransId="{4C37CCF6-5E41-4049-875A-1855FF655860}" sibTransId="{CA19D71B-F71C-40BA-844D-51BDB53A0CBC}"/>
    <dgm:cxn modelId="{DE5CAA04-DA2C-4F6B-A954-9B95E91EFEC3}" type="presOf" srcId="{D7C97CC3-885E-4ADB-84A2-FA5A1DC9C767}" destId="{729EBE7C-C270-406C-81E6-745692E883DB}" srcOrd="0" destOrd="0" presId="urn:microsoft.com/office/officeart/2005/8/layout/vList2"/>
    <dgm:cxn modelId="{24B3285B-9867-4EF3-A923-EF129D2E4D96}" type="presOf" srcId="{39270DED-015B-4608-921E-28215294C82A}" destId="{55E4ACFF-C16E-4AEA-A320-25F3B50E2395}" srcOrd="0" destOrd="2" presId="urn:microsoft.com/office/officeart/2005/8/layout/vList2"/>
    <dgm:cxn modelId="{16B020B3-2151-477B-8FDE-F87500F34CBE}" type="presOf" srcId="{268E88EB-AFEB-4032-9F46-75D2821AC64A}" destId="{F49877C0-B70C-4F2A-B807-A3360F798520}" srcOrd="0" destOrd="0" presId="urn:microsoft.com/office/officeart/2005/8/layout/vList2"/>
    <dgm:cxn modelId="{537779C4-ABAB-435E-8544-A20673710706}" srcId="{3AD73230-4C6A-4A32-9D9A-F4C1F03E5B11}" destId="{D7C97CC3-885E-4ADB-84A2-FA5A1DC9C767}" srcOrd="2" destOrd="0" parTransId="{A677474B-DFE2-438B-9106-E3511E22DF75}" sibTransId="{8628F603-7F97-4B3F-B9EB-95DB7F6725B2}"/>
    <dgm:cxn modelId="{FC335DEB-2B90-48A4-8EEB-6E6B91B49413}" type="presOf" srcId="{195CC3E4-1CEF-4D92-BE0D-8013D84E9DB6}" destId="{2A340329-6E8C-43B4-90F1-4B5963248DC8}" srcOrd="0" destOrd="0" presId="urn:microsoft.com/office/officeart/2005/8/layout/vList2"/>
    <dgm:cxn modelId="{BFBFD94F-FC95-4296-BC40-5BC42BAF2D9B}" type="presOf" srcId="{55FB83F5-D1D4-4D77-BDED-4D87D74F82C9}" destId="{55E4ACFF-C16E-4AEA-A320-25F3B50E2395}" srcOrd="0" destOrd="0" presId="urn:microsoft.com/office/officeart/2005/8/layout/vList2"/>
    <dgm:cxn modelId="{B3AF4B95-10BA-437D-AEAD-54CFAF0E3D57}" srcId="{3AD73230-4C6A-4A32-9D9A-F4C1F03E5B11}" destId="{ED4EA1CC-BD34-4C2E-B5F4-D937991D9AC7}" srcOrd="0" destOrd="0" parTransId="{2D7A8ABC-AFAC-4131-916B-CF5D04CDFE8B}" sibTransId="{F072A734-3FDD-4D13-AC2C-0E7714FB84E7}"/>
    <dgm:cxn modelId="{4A41E9BB-B281-4C7B-B320-7EF72DE5D519}" srcId="{D7C97CC3-885E-4ADB-84A2-FA5A1DC9C767}" destId="{4A69711B-11D0-498E-95C3-14A9CE748B64}" srcOrd="1" destOrd="0" parTransId="{C0A2565B-1823-4A72-AD44-FE64FD967B6A}" sibTransId="{8A0B1797-E1AD-4050-AE2A-4F0E4CA1CF38}"/>
    <dgm:cxn modelId="{1275EA33-9111-4DAD-9D44-E0BAC6BD91D0}" type="presOf" srcId="{ED4EA1CC-BD34-4C2E-B5F4-D937991D9AC7}" destId="{F662184F-7226-4975-92B0-0F0D7A2C306D}" srcOrd="0" destOrd="0" presId="urn:microsoft.com/office/officeart/2005/8/layout/vList2"/>
    <dgm:cxn modelId="{B6082741-358E-4EEB-B922-DB67C8D10C03}" srcId="{ED4EA1CC-BD34-4C2E-B5F4-D937991D9AC7}" destId="{55FB83F5-D1D4-4D77-BDED-4D87D74F82C9}" srcOrd="0" destOrd="0" parTransId="{4B687DA8-2231-4BB0-9D93-6BE4DD24BFD9}" sibTransId="{54774F88-CB55-4350-A71D-F22BC79437DE}"/>
    <dgm:cxn modelId="{B4477276-7FB4-46D9-AF53-1C7AE4793ACC}" type="presOf" srcId="{6B14A930-93D9-4F6E-8FC7-8B0C84E39700}" destId="{E20DB4D9-C95C-4E39-AFCC-0FD80BB3A2F1}" srcOrd="0" destOrd="1" presId="urn:microsoft.com/office/officeart/2005/8/layout/vList2"/>
    <dgm:cxn modelId="{05EDC944-4ED8-4583-BA67-85AC69C72687}" srcId="{3AD73230-4C6A-4A32-9D9A-F4C1F03E5B11}" destId="{195CC3E4-1CEF-4D92-BE0D-8013D84E9DB6}" srcOrd="1" destOrd="0" parTransId="{DB511AC8-1A76-4305-91F1-C8E4048E49B0}" sibTransId="{5C191E1F-4A5A-44D5-9270-416C0B294DD6}"/>
    <dgm:cxn modelId="{084925B3-965A-4892-9817-8A4EB338505C}" type="presOf" srcId="{3D70266F-2C2A-40A5-A100-C67B5DC1DF5D}" destId="{D6AA134C-1DB7-43B0-BC8F-DDE3E59FF8F8}" srcOrd="0" destOrd="0" presId="urn:microsoft.com/office/officeart/2005/8/layout/vList2"/>
    <dgm:cxn modelId="{797C778F-65E4-48A3-B396-E47AEF525AF9}" srcId="{3AD73230-4C6A-4A32-9D9A-F4C1F03E5B11}" destId="{3D70266F-2C2A-40A5-A100-C67B5DC1DF5D}" srcOrd="3" destOrd="0" parTransId="{4F1D8C82-7ADA-4958-AD36-DE882B24784B}" sibTransId="{8ECF2D9E-87B1-4C77-88EE-4072E71F05D0}"/>
    <dgm:cxn modelId="{9CEA6114-8B92-4EA8-9BCC-DEE0EF942FF7}" type="presOf" srcId="{E8794C87-E997-4EA3-8EF9-4BD756BFC242}" destId="{55E4ACFF-C16E-4AEA-A320-25F3B50E2395}" srcOrd="0" destOrd="1" presId="urn:microsoft.com/office/officeart/2005/8/layout/vList2"/>
    <dgm:cxn modelId="{1DCF7364-2E97-4B8C-A43A-2968824DE8AD}" srcId="{3D70266F-2C2A-40A5-A100-C67B5DC1DF5D}" destId="{99E55D53-27EA-4A20-A29C-65623CB60342}" srcOrd="0" destOrd="0" parTransId="{0BD72D97-2477-41C8-9837-3E959A2DF023}" sibTransId="{8B4B709B-2F8E-45B7-AC32-6D1767CAB2B4}"/>
    <dgm:cxn modelId="{3E495E3A-D103-4D30-8A75-4D5C91AFA8FD}" srcId="{3D70266F-2C2A-40A5-A100-C67B5DC1DF5D}" destId="{6B14A930-93D9-4F6E-8FC7-8B0C84E39700}" srcOrd="1" destOrd="0" parTransId="{F88E74BA-1974-42D8-A5FE-CE6F05B99936}" sibTransId="{9B2DF3A8-3A30-4AB9-9D72-79E26BBB5C46}"/>
    <dgm:cxn modelId="{99F8C1A9-7000-4CBF-8AA6-84D2D39E0316}" srcId="{D7C97CC3-885E-4ADB-84A2-FA5A1DC9C767}" destId="{268E88EB-AFEB-4032-9F46-75D2821AC64A}" srcOrd="0" destOrd="0" parTransId="{13697AAC-B452-41F8-8E02-2DFF800D69C2}" sibTransId="{D9F2F0B1-54D6-4203-A225-754596DD48CB}"/>
    <dgm:cxn modelId="{787E3DA5-E4A5-432A-91C5-427CDBD3549A}" type="presParOf" srcId="{880CA902-60D8-4981-8B41-351707ECDA1D}" destId="{F662184F-7226-4975-92B0-0F0D7A2C306D}" srcOrd="0" destOrd="0" presId="urn:microsoft.com/office/officeart/2005/8/layout/vList2"/>
    <dgm:cxn modelId="{5027D0FD-8EA3-4B17-A6B1-EDCAB7F77691}" type="presParOf" srcId="{880CA902-60D8-4981-8B41-351707ECDA1D}" destId="{55E4ACFF-C16E-4AEA-A320-25F3B50E2395}" srcOrd="1" destOrd="0" presId="urn:microsoft.com/office/officeart/2005/8/layout/vList2"/>
    <dgm:cxn modelId="{44280F17-2718-4E3C-899A-7545275B1818}" type="presParOf" srcId="{880CA902-60D8-4981-8B41-351707ECDA1D}" destId="{2A340329-6E8C-43B4-90F1-4B5963248DC8}" srcOrd="2" destOrd="0" presId="urn:microsoft.com/office/officeart/2005/8/layout/vList2"/>
    <dgm:cxn modelId="{66E6EDBB-DDBA-4FAE-BADD-1D875FEA56D0}" type="presParOf" srcId="{880CA902-60D8-4981-8B41-351707ECDA1D}" destId="{155FCE36-49EB-49BB-8C4F-61998037AC66}" srcOrd="3" destOrd="0" presId="urn:microsoft.com/office/officeart/2005/8/layout/vList2"/>
    <dgm:cxn modelId="{92F3939B-BA4A-4096-92E9-1CEE095743D0}" type="presParOf" srcId="{880CA902-60D8-4981-8B41-351707ECDA1D}" destId="{729EBE7C-C270-406C-81E6-745692E883DB}" srcOrd="4" destOrd="0" presId="urn:microsoft.com/office/officeart/2005/8/layout/vList2"/>
    <dgm:cxn modelId="{141C084F-9754-487E-87B1-CAE65DB693BE}" type="presParOf" srcId="{880CA902-60D8-4981-8B41-351707ECDA1D}" destId="{F49877C0-B70C-4F2A-B807-A3360F798520}" srcOrd="5" destOrd="0" presId="urn:microsoft.com/office/officeart/2005/8/layout/vList2"/>
    <dgm:cxn modelId="{74A222E9-26D4-4662-8C5E-1AECA71FDE70}" type="presParOf" srcId="{880CA902-60D8-4981-8B41-351707ECDA1D}" destId="{D6AA134C-1DB7-43B0-BC8F-DDE3E59FF8F8}" srcOrd="6" destOrd="0" presId="urn:microsoft.com/office/officeart/2005/8/layout/vList2"/>
    <dgm:cxn modelId="{61D2EC2E-FEC7-4959-8286-EFE6A34DFD4A}" type="presParOf" srcId="{880CA902-60D8-4981-8B41-351707ECDA1D}" destId="{E20DB4D9-C95C-4E39-AFCC-0FD80BB3A2F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9B7F51-DE14-4981-A227-F85D619BA10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B5687B-4056-4778-B3BF-68A95C212D7B}">
      <dgm:prSet phldrT="[Text]" custT="1"/>
      <dgm:spPr/>
      <dgm:t>
        <a:bodyPr/>
        <a:lstStyle/>
        <a:p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Text Input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00333B1-81C9-4D62-83BB-B3DB9E8E0AE8}" type="parTrans" cxnId="{52E0E424-97C9-4BB5-AB0E-099A27E5301B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CA1E27-B35B-44D9-AD83-938D6F2B7D28}" type="sibTrans" cxnId="{52E0E424-97C9-4BB5-AB0E-099A27E5301B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18B1E6C-3BB3-4F85-9C21-A77BDC121433}">
      <dgm:prSet phldrT="[Text]" custT="1"/>
      <dgm:spPr/>
      <dgm:t>
        <a:bodyPr/>
        <a:lstStyle/>
        <a:p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Tokenization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3715FBB-DB88-46C6-9C8B-C3EE89682CC5}" type="parTrans" cxnId="{6BE3269F-279C-445D-A4A0-2C234140C916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E771668-817A-435C-815D-B06C5A642B57}" type="sibTrans" cxnId="{6BE3269F-279C-445D-A4A0-2C234140C916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337AEEE-651D-4348-BAE3-ADE17D9CB41A}">
      <dgm:prSet phldrT="[Text]" custT="1"/>
      <dgm:spPr/>
      <dgm:t>
        <a:bodyPr/>
        <a:lstStyle/>
        <a:p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Stop word filtering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B054BFF-12E4-4EC8-9DF0-9DC82B6FE510}" type="parTrans" cxnId="{E975118F-5575-48D1-91BE-64562FC022FC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EE0E896-C845-4AF6-B944-D54112DC6888}" type="sibTrans" cxnId="{E975118F-5575-48D1-91BE-64562FC022FC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F3EE20-9EB0-4387-9CDB-8E744C47B470}">
      <dgm:prSet phldrT="[Text]" custT="1"/>
      <dgm:spPr/>
      <dgm:t>
        <a:bodyPr/>
        <a:lstStyle/>
        <a:p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Negation handling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D40CA03-E80C-42F2-A581-D2B1B8758FE7}" type="parTrans" cxnId="{C66C55AD-5B63-4163-B8AB-51C4EA4496D1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C83E175-D8F9-46DC-9C79-BD80AF88E3B3}" type="sibTrans" cxnId="{C66C55AD-5B63-4163-B8AB-51C4EA4496D1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0B5BCA2-4A7C-455E-87F2-85BBDA324215}">
      <dgm:prSet phldrT="[Text]" custT="1"/>
      <dgm:spPr/>
      <dgm:t>
        <a:bodyPr/>
        <a:lstStyle/>
        <a:p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Classification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83EC259-692B-4AA3-AFC5-FF18508FA05E}" type="parTrans" cxnId="{33F45A4F-8D1D-4907-8FDE-565195D8B4E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27A3D4C-98B8-4EF9-A8BF-C73E01D656C8}" type="sibTrans" cxnId="{33F45A4F-8D1D-4907-8FDE-565195D8B4E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7722B23-0ED3-4D5D-88ED-5E0E2BD15F64}">
      <dgm:prSet phldrT="[Text]" custT="1"/>
      <dgm:spPr/>
      <dgm:t>
        <a:bodyPr/>
        <a:lstStyle/>
        <a:p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Sentiment class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119954E-A94D-4B06-B1F2-1CE64639EEB5}" type="parTrans" cxnId="{CE708AC1-B394-4798-BD36-E795083832CE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515FD2B-5D09-4A48-B1B0-F4A302ADA67C}" type="sibTrans" cxnId="{CE708AC1-B394-4798-BD36-E795083832CE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954B07-095F-4AF5-A43A-90ACBAB199B8}" type="pres">
      <dgm:prSet presAssocID="{EB9B7F51-DE14-4981-A227-F85D619BA10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A2D481C-B7F1-4B6C-9C5E-AFCD1CE0A829}" type="pres">
      <dgm:prSet presAssocID="{54B5687B-4056-4778-B3BF-68A95C212D7B}" presName="composite" presStyleCnt="0"/>
      <dgm:spPr/>
    </dgm:pt>
    <dgm:pt modelId="{4048FE47-EA54-4370-8E69-94870DF6BF43}" type="pres">
      <dgm:prSet presAssocID="{54B5687B-4056-4778-B3BF-68A95C212D7B}" presName="bentUpArrow1" presStyleLbl="alignImgPlace1" presStyleIdx="0" presStyleCnt="5"/>
      <dgm:spPr/>
    </dgm:pt>
    <dgm:pt modelId="{FC9FCF51-DAD2-412C-828B-BEB54781DF8E}" type="pres">
      <dgm:prSet presAssocID="{54B5687B-4056-4778-B3BF-68A95C212D7B}" presName="ParentText" presStyleLbl="node1" presStyleIdx="0" presStyleCnt="6" custScaleX="182713" custLinFactNeighborX="2934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E4250-08FC-4E60-A222-8D40B9ACC256}" type="pres">
      <dgm:prSet presAssocID="{54B5687B-4056-4778-B3BF-68A95C212D7B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5CDC86-F365-47F7-8914-6FE98AA9B2DE}" type="pres">
      <dgm:prSet presAssocID="{9ACA1E27-B35B-44D9-AD83-938D6F2B7D28}" presName="sibTrans" presStyleCnt="0"/>
      <dgm:spPr/>
    </dgm:pt>
    <dgm:pt modelId="{6008E1C5-4C98-45C1-8823-803BB3C4432A}" type="pres">
      <dgm:prSet presAssocID="{E18B1E6C-3BB3-4F85-9C21-A77BDC121433}" presName="composite" presStyleCnt="0"/>
      <dgm:spPr/>
    </dgm:pt>
    <dgm:pt modelId="{C901B276-C0FA-4696-8451-7D4DBBBC099D}" type="pres">
      <dgm:prSet presAssocID="{E18B1E6C-3BB3-4F85-9C21-A77BDC121433}" presName="bentUpArrow1" presStyleLbl="alignImgPlace1" presStyleIdx="1" presStyleCnt="5"/>
      <dgm:spPr/>
    </dgm:pt>
    <dgm:pt modelId="{C849C0FE-BE52-4435-B121-5B19159E88EB}" type="pres">
      <dgm:prSet presAssocID="{E18B1E6C-3BB3-4F85-9C21-A77BDC121433}" presName="ParentText" presStyleLbl="node1" presStyleIdx="1" presStyleCnt="6" custScaleX="182713" custLinFactNeighborX="2934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8FE319-EDD9-41D4-B8D0-1D8B72B0FBE1}" type="pres">
      <dgm:prSet presAssocID="{E18B1E6C-3BB3-4F85-9C21-A77BDC121433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F2768A-BC27-410D-8A48-C9B9564AB782}" type="pres">
      <dgm:prSet presAssocID="{2E771668-817A-435C-815D-B06C5A642B57}" presName="sibTrans" presStyleCnt="0"/>
      <dgm:spPr/>
    </dgm:pt>
    <dgm:pt modelId="{C0E228E8-F7A1-447A-B191-427BB60FB03A}" type="pres">
      <dgm:prSet presAssocID="{4337AEEE-651D-4348-BAE3-ADE17D9CB41A}" presName="composite" presStyleCnt="0"/>
      <dgm:spPr/>
    </dgm:pt>
    <dgm:pt modelId="{4BD0F808-94BE-4177-960B-5C287E465A95}" type="pres">
      <dgm:prSet presAssocID="{4337AEEE-651D-4348-BAE3-ADE17D9CB41A}" presName="bentUpArrow1" presStyleLbl="alignImgPlace1" presStyleIdx="2" presStyleCnt="5"/>
      <dgm:spPr/>
    </dgm:pt>
    <dgm:pt modelId="{8C423EE4-2C24-4086-9120-9A3A4EEF2DF9}" type="pres">
      <dgm:prSet presAssocID="{4337AEEE-651D-4348-BAE3-ADE17D9CB41A}" presName="ParentText" presStyleLbl="node1" presStyleIdx="2" presStyleCnt="6" custScaleX="182713" custLinFactNeighborX="2934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BBAA9-51FA-45C8-A51D-B4163348504E}" type="pres">
      <dgm:prSet presAssocID="{4337AEEE-651D-4348-BAE3-ADE17D9CB41A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A3231FB7-3BD9-4570-82BD-D59F2FDCD751}" type="pres">
      <dgm:prSet presAssocID="{AEE0E896-C845-4AF6-B944-D54112DC6888}" presName="sibTrans" presStyleCnt="0"/>
      <dgm:spPr/>
    </dgm:pt>
    <dgm:pt modelId="{F62A926F-3011-4F9A-834E-DE729A58CB3A}" type="pres">
      <dgm:prSet presAssocID="{58F3EE20-9EB0-4387-9CDB-8E744C47B470}" presName="composite" presStyleCnt="0"/>
      <dgm:spPr/>
    </dgm:pt>
    <dgm:pt modelId="{0A3B2D34-B5E5-456D-A445-8807605B1898}" type="pres">
      <dgm:prSet presAssocID="{58F3EE20-9EB0-4387-9CDB-8E744C47B470}" presName="bentUpArrow1" presStyleLbl="alignImgPlace1" presStyleIdx="3" presStyleCnt="5"/>
      <dgm:spPr/>
    </dgm:pt>
    <dgm:pt modelId="{EC702A63-C42D-4BD0-B96D-4E3C42209E8D}" type="pres">
      <dgm:prSet presAssocID="{58F3EE20-9EB0-4387-9CDB-8E744C47B470}" presName="ParentText" presStyleLbl="node1" presStyleIdx="3" presStyleCnt="6" custScaleX="182713" custLinFactNeighborX="2934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8BB42-A068-4B1D-A59C-4F3D3C3C2B90}" type="pres">
      <dgm:prSet presAssocID="{58F3EE20-9EB0-4387-9CDB-8E744C47B470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285F05EC-E13B-44F4-9E64-993EA233CC09}" type="pres">
      <dgm:prSet presAssocID="{7C83E175-D8F9-46DC-9C79-BD80AF88E3B3}" presName="sibTrans" presStyleCnt="0"/>
      <dgm:spPr/>
    </dgm:pt>
    <dgm:pt modelId="{8B8526A1-9F06-434A-AA06-7F1AD95C3BCB}" type="pres">
      <dgm:prSet presAssocID="{50B5BCA2-4A7C-455E-87F2-85BBDA324215}" presName="composite" presStyleCnt="0"/>
      <dgm:spPr/>
    </dgm:pt>
    <dgm:pt modelId="{76440736-838C-4C38-BAE0-349330680870}" type="pres">
      <dgm:prSet presAssocID="{50B5BCA2-4A7C-455E-87F2-85BBDA324215}" presName="bentUpArrow1" presStyleLbl="alignImgPlace1" presStyleIdx="4" presStyleCnt="5"/>
      <dgm:spPr/>
    </dgm:pt>
    <dgm:pt modelId="{3120F32C-FD96-40BA-98ED-A6B38CB3FC46}" type="pres">
      <dgm:prSet presAssocID="{50B5BCA2-4A7C-455E-87F2-85BBDA324215}" presName="ParentText" presStyleLbl="node1" presStyleIdx="4" presStyleCnt="6" custScaleX="182713" custLinFactNeighborX="2934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CAF22F-0D89-4806-9622-65F74D7B24FC}" type="pres">
      <dgm:prSet presAssocID="{50B5BCA2-4A7C-455E-87F2-85BBDA324215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ECE31810-6364-4BC5-A836-4C255274EE6F}" type="pres">
      <dgm:prSet presAssocID="{B27A3D4C-98B8-4EF9-A8BF-C73E01D656C8}" presName="sibTrans" presStyleCnt="0"/>
      <dgm:spPr/>
    </dgm:pt>
    <dgm:pt modelId="{E783C79D-82ED-4085-98B6-539DBF89D902}" type="pres">
      <dgm:prSet presAssocID="{77722B23-0ED3-4D5D-88ED-5E0E2BD15F64}" presName="composite" presStyleCnt="0"/>
      <dgm:spPr/>
    </dgm:pt>
    <dgm:pt modelId="{C7002651-73AA-4791-9909-DFCAA387A78B}" type="pres">
      <dgm:prSet presAssocID="{77722B23-0ED3-4D5D-88ED-5E0E2BD15F64}" presName="ParentText" presStyleLbl="node1" presStyleIdx="5" presStyleCnt="6" custScaleX="182713" custLinFactNeighborX="2934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F9239B-7096-46F9-8FB9-2C137F51277B}" type="presOf" srcId="{54B5687B-4056-4778-B3BF-68A95C212D7B}" destId="{FC9FCF51-DAD2-412C-828B-BEB54781DF8E}" srcOrd="0" destOrd="0" presId="urn:microsoft.com/office/officeart/2005/8/layout/StepDownProcess"/>
    <dgm:cxn modelId="{E226C67D-8D7D-4D66-96FF-A7C789388E64}" type="presOf" srcId="{58F3EE20-9EB0-4387-9CDB-8E744C47B470}" destId="{EC702A63-C42D-4BD0-B96D-4E3C42209E8D}" srcOrd="0" destOrd="0" presId="urn:microsoft.com/office/officeart/2005/8/layout/StepDownProcess"/>
    <dgm:cxn modelId="{0EF41C29-1230-46DD-B45C-D7C9CA248EE1}" type="presOf" srcId="{77722B23-0ED3-4D5D-88ED-5E0E2BD15F64}" destId="{C7002651-73AA-4791-9909-DFCAA387A78B}" srcOrd="0" destOrd="0" presId="urn:microsoft.com/office/officeart/2005/8/layout/StepDownProcess"/>
    <dgm:cxn modelId="{52E0E424-97C9-4BB5-AB0E-099A27E5301B}" srcId="{EB9B7F51-DE14-4981-A227-F85D619BA107}" destId="{54B5687B-4056-4778-B3BF-68A95C212D7B}" srcOrd="0" destOrd="0" parTransId="{E00333B1-81C9-4D62-83BB-B3DB9E8E0AE8}" sibTransId="{9ACA1E27-B35B-44D9-AD83-938D6F2B7D28}"/>
    <dgm:cxn modelId="{CF1FB21B-9DE8-4AFE-BC3C-2F3F4557322A}" type="presOf" srcId="{E18B1E6C-3BB3-4F85-9C21-A77BDC121433}" destId="{C849C0FE-BE52-4435-B121-5B19159E88EB}" srcOrd="0" destOrd="0" presId="urn:microsoft.com/office/officeart/2005/8/layout/StepDownProcess"/>
    <dgm:cxn modelId="{C66C55AD-5B63-4163-B8AB-51C4EA4496D1}" srcId="{EB9B7F51-DE14-4981-A227-F85D619BA107}" destId="{58F3EE20-9EB0-4387-9CDB-8E744C47B470}" srcOrd="3" destOrd="0" parTransId="{3D40CA03-E80C-42F2-A581-D2B1B8758FE7}" sibTransId="{7C83E175-D8F9-46DC-9C79-BD80AF88E3B3}"/>
    <dgm:cxn modelId="{33F45A4F-8D1D-4907-8FDE-565195D8B4E2}" srcId="{EB9B7F51-DE14-4981-A227-F85D619BA107}" destId="{50B5BCA2-4A7C-455E-87F2-85BBDA324215}" srcOrd="4" destOrd="0" parTransId="{B83EC259-692B-4AA3-AFC5-FF18508FA05E}" sibTransId="{B27A3D4C-98B8-4EF9-A8BF-C73E01D656C8}"/>
    <dgm:cxn modelId="{3CC37B5F-4EA8-4042-A52A-3235A8A615D2}" type="presOf" srcId="{50B5BCA2-4A7C-455E-87F2-85BBDA324215}" destId="{3120F32C-FD96-40BA-98ED-A6B38CB3FC46}" srcOrd="0" destOrd="0" presId="urn:microsoft.com/office/officeart/2005/8/layout/StepDownProcess"/>
    <dgm:cxn modelId="{23D49299-B98E-4DBE-A18D-297371951E31}" type="presOf" srcId="{EB9B7F51-DE14-4981-A227-F85D619BA107}" destId="{BE954B07-095F-4AF5-A43A-90ACBAB199B8}" srcOrd="0" destOrd="0" presId="urn:microsoft.com/office/officeart/2005/8/layout/StepDownProcess"/>
    <dgm:cxn modelId="{2498A0C6-7B48-47F4-A2DD-2CA551A2D4A4}" type="presOf" srcId="{4337AEEE-651D-4348-BAE3-ADE17D9CB41A}" destId="{8C423EE4-2C24-4086-9120-9A3A4EEF2DF9}" srcOrd="0" destOrd="0" presId="urn:microsoft.com/office/officeart/2005/8/layout/StepDownProcess"/>
    <dgm:cxn modelId="{6BE3269F-279C-445D-A4A0-2C234140C916}" srcId="{EB9B7F51-DE14-4981-A227-F85D619BA107}" destId="{E18B1E6C-3BB3-4F85-9C21-A77BDC121433}" srcOrd="1" destOrd="0" parTransId="{63715FBB-DB88-46C6-9C8B-C3EE89682CC5}" sibTransId="{2E771668-817A-435C-815D-B06C5A642B57}"/>
    <dgm:cxn modelId="{E975118F-5575-48D1-91BE-64562FC022FC}" srcId="{EB9B7F51-DE14-4981-A227-F85D619BA107}" destId="{4337AEEE-651D-4348-BAE3-ADE17D9CB41A}" srcOrd="2" destOrd="0" parTransId="{7B054BFF-12E4-4EC8-9DF0-9DC82B6FE510}" sibTransId="{AEE0E896-C845-4AF6-B944-D54112DC6888}"/>
    <dgm:cxn modelId="{CE708AC1-B394-4798-BD36-E795083832CE}" srcId="{EB9B7F51-DE14-4981-A227-F85D619BA107}" destId="{77722B23-0ED3-4D5D-88ED-5E0E2BD15F64}" srcOrd="5" destOrd="0" parTransId="{5119954E-A94D-4B06-B1F2-1CE64639EEB5}" sibTransId="{A515FD2B-5D09-4A48-B1B0-F4A302ADA67C}"/>
    <dgm:cxn modelId="{91D809F7-06B3-4697-95B0-646BB4E9BAE1}" type="presParOf" srcId="{BE954B07-095F-4AF5-A43A-90ACBAB199B8}" destId="{4A2D481C-B7F1-4B6C-9C5E-AFCD1CE0A829}" srcOrd="0" destOrd="0" presId="urn:microsoft.com/office/officeart/2005/8/layout/StepDownProcess"/>
    <dgm:cxn modelId="{8B4926F3-8DA9-43BE-AD52-C3D8C695CAD0}" type="presParOf" srcId="{4A2D481C-B7F1-4B6C-9C5E-AFCD1CE0A829}" destId="{4048FE47-EA54-4370-8E69-94870DF6BF43}" srcOrd="0" destOrd="0" presId="urn:microsoft.com/office/officeart/2005/8/layout/StepDownProcess"/>
    <dgm:cxn modelId="{59537B17-B627-46E3-8238-4F1B0DE5882A}" type="presParOf" srcId="{4A2D481C-B7F1-4B6C-9C5E-AFCD1CE0A829}" destId="{FC9FCF51-DAD2-412C-828B-BEB54781DF8E}" srcOrd="1" destOrd="0" presId="urn:microsoft.com/office/officeart/2005/8/layout/StepDownProcess"/>
    <dgm:cxn modelId="{AE051E41-743D-4B40-B0AF-01248D139779}" type="presParOf" srcId="{4A2D481C-B7F1-4B6C-9C5E-AFCD1CE0A829}" destId="{7E6E4250-08FC-4E60-A222-8D40B9ACC256}" srcOrd="2" destOrd="0" presId="urn:microsoft.com/office/officeart/2005/8/layout/StepDownProcess"/>
    <dgm:cxn modelId="{1ABB9718-F69B-4F37-B514-6E3094496AFA}" type="presParOf" srcId="{BE954B07-095F-4AF5-A43A-90ACBAB199B8}" destId="{6C5CDC86-F365-47F7-8914-6FE98AA9B2DE}" srcOrd="1" destOrd="0" presId="urn:microsoft.com/office/officeart/2005/8/layout/StepDownProcess"/>
    <dgm:cxn modelId="{95E0F27B-C06A-48F0-A31E-4B3057FFEFE3}" type="presParOf" srcId="{BE954B07-095F-4AF5-A43A-90ACBAB199B8}" destId="{6008E1C5-4C98-45C1-8823-803BB3C4432A}" srcOrd="2" destOrd="0" presId="urn:microsoft.com/office/officeart/2005/8/layout/StepDownProcess"/>
    <dgm:cxn modelId="{C1258F2E-5C22-4688-966F-6A2033D0DB85}" type="presParOf" srcId="{6008E1C5-4C98-45C1-8823-803BB3C4432A}" destId="{C901B276-C0FA-4696-8451-7D4DBBBC099D}" srcOrd="0" destOrd="0" presId="urn:microsoft.com/office/officeart/2005/8/layout/StepDownProcess"/>
    <dgm:cxn modelId="{0FC5B849-EE4F-4B00-ADC1-DA08265CECCA}" type="presParOf" srcId="{6008E1C5-4C98-45C1-8823-803BB3C4432A}" destId="{C849C0FE-BE52-4435-B121-5B19159E88EB}" srcOrd="1" destOrd="0" presId="urn:microsoft.com/office/officeart/2005/8/layout/StepDownProcess"/>
    <dgm:cxn modelId="{A7C1BCB3-28A3-41FC-BC06-69FAF4B93686}" type="presParOf" srcId="{6008E1C5-4C98-45C1-8823-803BB3C4432A}" destId="{0A8FE319-EDD9-41D4-B8D0-1D8B72B0FBE1}" srcOrd="2" destOrd="0" presId="urn:microsoft.com/office/officeart/2005/8/layout/StepDownProcess"/>
    <dgm:cxn modelId="{302A0934-F0B3-45D4-9E39-AA4F4AB36B4F}" type="presParOf" srcId="{BE954B07-095F-4AF5-A43A-90ACBAB199B8}" destId="{BEF2768A-BC27-410D-8A48-C9B9564AB782}" srcOrd="3" destOrd="0" presId="urn:microsoft.com/office/officeart/2005/8/layout/StepDownProcess"/>
    <dgm:cxn modelId="{25E4C031-2FF3-4E7A-BF15-945D0F3002FD}" type="presParOf" srcId="{BE954B07-095F-4AF5-A43A-90ACBAB199B8}" destId="{C0E228E8-F7A1-447A-B191-427BB60FB03A}" srcOrd="4" destOrd="0" presId="urn:microsoft.com/office/officeart/2005/8/layout/StepDownProcess"/>
    <dgm:cxn modelId="{E337A686-4C5F-46C9-848E-C014E5027B81}" type="presParOf" srcId="{C0E228E8-F7A1-447A-B191-427BB60FB03A}" destId="{4BD0F808-94BE-4177-960B-5C287E465A95}" srcOrd="0" destOrd="0" presId="urn:microsoft.com/office/officeart/2005/8/layout/StepDownProcess"/>
    <dgm:cxn modelId="{1F79B49E-7E54-4159-8BBA-6B7E5FD5061A}" type="presParOf" srcId="{C0E228E8-F7A1-447A-B191-427BB60FB03A}" destId="{8C423EE4-2C24-4086-9120-9A3A4EEF2DF9}" srcOrd="1" destOrd="0" presId="urn:microsoft.com/office/officeart/2005/8/layout/StepDownProcess"/>
    <dgm:cxn modelId="{279B89FE-121E-49DA-B355-3AE0542A07B5}" type="presParOf" srcId="{C0E228E8-F7A1-447A-B191-427BB60FB03A}" destId="{EF7BBAA9-51FA-45C8-A51D-B4163348504E}" srcOrd="2" destOrd="0" presId="urn:microsoft.com/office/officeart/2005/8/layout/StepDownProcess"/>
    <dgm:cxn modelId="{16E8EE2D-FDFB-4612-9418-D4346811431E}" type="presParOf" srcId="{BE954B07-095F-4AF5-A43A-90ACBAB199B8}" destId="{A3231FB7-3BD9-4570-82BD-D59F2FDCD751}" srcOrd="5" destOrd="0" presId="urn:microsoft.com/office/officeart/2005/8/layout/StepDownProcess"/>
    <dgm:cxn modelId="{6EF82ECD-2DC3-42E0-B4EA-2956100AFD0F}" type="presParOf" srcId="{BE954B07-095F-4AF5-A43A-90ACBAB199B8}" destId="{F62A926F-3011-4F9A-834E-DE729A58CB3A}" srcOrd="6" destOrd="0" presId="urn:microsoft.com/office/officeart/2005/8/layout/StepDownProcess"/>
    <dgm:cxn modelId="{64AA508E-50FB-40AA-A387-7258FDBECF98}" type="presParOf" srcId="{F62A926F-3011-4F9A-834E-DE729A58CB3A}" destId="{0A3B2D34-B5E5-456D-A445-8807605B1898}" srcOrd="0" destOrd="0" presId="urn:microsoft.com/office/officeart/2005/8/layout/StepDownProcess"/>
    <dgm:cxn modelId="{E2A1D65B-BF36-48CD-AED0-BC5251D164A1}" type="presParOf" srcId="{F62A926F-3011-4F9A-834E-DE729A58CB3A}" destId="{EC702A63-C42D-4BD0-B96D-4E3C42209E8D}" srcOrd="1" destOrd="0" presId="urn:microsoft.com/office/officeart/2005/8/layout/StepDownProcess"/>
    <dgm:cxn modelId="{A92215F9-78B2-42A6-89A1-CF399851B764}" type="presParOf" srcId="{F62A926F-3011-4F9A-834E-DE729A58CB3A}" destId="{3E98BB42-A068-4B1D-A59C-4F3D3C3C2B90}" srcOrd="2" destOrd="0" presId="urn:microsoft.com/office/officeart/2005/8/layout/StepDownProcess"/>
    <dgm:cxn modelId="{6B2B45F7-CE41-45BA-8C0D-BC6676888C9C}" type="presParOf" srcId="{BE954B07-095F-4AF5-A43A-90ACBAB199B8}" destId="{285F05EC-E13B-44F4-9E64-993EA233CC09}" srcOrd="7" destOrd="0" presId="urn:microsoft.com/office/officeart/2005/8/layout/StepDownProcess"/>
    <dgm:cxn modelId="{0FEB6144-8217-4D36-B306-6EFA268CDF0B}" type="presParOf" srcId="{BE954B07-095F-4AF5-A43A-90ACBAB199B8}" destId="{8B8526A1-9F06-434A-AA06-7F1AD95C3BCB}" srcOrd="8" destOrd="0" presId="urn:microsoft.com/office/officeart/2005/8/layout/StepDownProcess"/>
    <dgm:cxn modelId="{7A092A82-8E07-494D-AEB3-E49138914316}" type="presParOf" srcId="{8B8526A1-9F06-434A-AA06-7F1AD95C3BCB}" destId="{76440736-838C-4C38-BAE0-349330680870}" srcOrd="0" destOrd="0" presId="urn:microsoft.com/office/officeart/2005/8/layout/StepDownProcess"/>
    <dgm:cxn modelId="{3F94AB92-C233-4AE0-B414-2C514BA2DE38}" type="presParOf" srcId="{8B8526A1-9F06-434A-AA06-7F1AD95C3BCB}" destId="{3120F32C-FD96-40BA-98ED-A6B38CB3FC46}" srcOrd="1" destOrd="0" presId="urn:microsoft.com/office/officeart/2005/8/layout/StepDownProcess"/>
    <dgm:cxn modelId="{4C6A25CE-C2AC-4914-9FAC-87600B8DFCE0}" type="presParOf" srcId="{8B8526A1-9F06-434A-AA06-7F1AD95C3BCB}" destId="{B0CAF22F-0D89-4806-9622-65F74D7B24FC}" srcOrd="2" destOrd="0" presId="urn:microsoft.com/office/officeart/2005/8/layout/StepDownProcess"/>
    <dgm:cxn modelId="{BD63D1A1-FDEE-4E8C-B466-2439CEFDE926}" type="presParOf" srcId="{BE954B07-095F-4AF5-A43A-90ACBAB199B8}" destId="{ECE31810-6364-4BC5-A836-4C255274EE6F}" srcOrd="9" destOrd="0" presId="urn:microsoft.com/office/officeart/2005/8/layout/StepDownProcess"/>
    <dgm:cxn modelId="{DB989D95-0435-4E73-A47D-FAAB3E37A1A3}" type="presParOf" srcId="{BE954B07-095F-4AF5-A43A-90ACBAB199B8}" destId="{E783C79D-82ED-4085-98B6-539DBF89D902}" srcOrd="10" destOrd="0" presId="urn:microsoft.com/office/officeart/2005/8/layout/StepDownProcess"/>
    <dgm:cxn modelId="{BCB427C8-474C-47FF-9517-BF861E04C427}" type="presParOf" srcId="{E783C79D-82ED-4085-98B6-539DBF89D902}" destId="{C7002651-73AA-4791-9909-DFCAA387A78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238525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94710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54116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96957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57362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53376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06491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80572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82769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IN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4909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IN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2044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2867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36066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73709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62095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00696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74081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14989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09361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7011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166" marR="0" indent="-12665" algn="l" rtl="0">
              <a:spcBef>
                <a:spcPts val="0"/>
              </a:spcBef>
              <a:defRPr/>
            </a:lvl2pPr>
            <a:lvl3pPr marL="914333" marR="0" indent="-12633" algn="l" rtl="0">
              <a:spcBef>
                <a:spcPts val="0"/>
              </a:spcBef>
              <a:defRPr/>
            </a:lvl3pPr>
            <a:lvl4pPr marL="1371498" marR="0" indent="-12597" algn="l" rtl="0">
              <a:spcBef>
                <a:spcPts val="0"/>
              </a:spcBef>
              <a:defRPr/>
            </a:lvl4pPr>
            <a:lvl5pPr marL="1828664" marR="0" indent="-12563" algn="l" rtl="0">
              <a:spcBef>
                <a:spcPts val="0"/>
              </a:spcBef>
              <a:defRPr/>
            </a:lvl5pPr>
            <a:lvl6pPr marL="2285829" marR="0" indent="-12529" algn="l" rtl="0">
              <a:spcBef>
                <a:spcPts val="0"/>
              </a:spcBef>
              <a:defRPr/>
            </a:lvl6pPr>
            <a:lvl7pPr marL="2742995" marR="0" indent="-12494" algn="l" rtl="0">
              <a:spcBef>
                <a:spcPts val="0"/>
              </a:spcBef>
              <a:defRPr/>
            </a:lvl7pPr>
            <a:lvl8pPr marL="3200160" marR="0" indent="-12460" algn="l" rtl="0">
              <a:spcBef>
                <a:spcPts val="0"/>
              </a:spcBef>
              <a:defRPr/>
            </a:lvl8pPr>
            <a:lvl9pPr marL="3657326" marR="0" indent="-12425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2"/>
            <a:ext cx="1714500" cy="3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/>
        </p:nvSpPr>
        <p:spPr>
          <a:xfrm>
            <a:off x="5295023" y="4764108"/>
            <a:ext cx="373467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www.edureka.co/advanced-predictive-modelling-in-r</a:t>
            </a:r>
            <a:endParaRPr lang="en-IN" sz="1200" b="0" i="0" u="none" strike="noStrike" cap="none" baseline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3"/>
            <a:ext cx="1714500" cy="3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/>
        </p:nvSpPr>
        <p:spPr>
          <a:xfrm>
            <a:off x="34925" y="4795841"/>
            <a:ext cx="144144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" name="Shape 23"/>
          <p:cNvSpPr txBox="1"/>
          <p:nvPr/>
        </p:nvSpPr>
        <p:spPr>
          <a:xfrm>
            <a:off x="34925" y="4795839"/>
            <a:ext cx="144144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" name="Shape 24"/>
          <p:cNvSpPr txBox="1"/>
          <p:nvPr/>
        </p:nvSpPr>
        <p:spPr>
          <a:xfrm>
            <a:off x="34925" y="4795837"/>
            <a:ext cx="1441449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5348051" y="4795064"/>
            <a:ext cx="373467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www.edureka.co/advanced-predictive-modelling-in-r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 baseline="0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3"/>
            <a:ext cx="1714500" cy="34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/>
          <p:cNvPicPr preferRelativeResize="0"/>
          <p:nvPr/>
        </p:nvPicPr>
        <p:blipFill rotWithShape="1">
          <a:blip r:embed="rId4">
            <a:alphaModFix/>
          </a:blip>
          <a:srcRect l="6047" t="12250" r="7770" b="10750"/>
          <a:stretch/>
        </p:blipFill>
        <p:spPr>
          <a:xfrm>
            <a:off x="2133352" y="1131590"/>
            <a:ext cx="4752527" cy="366861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/>
          <p:nvPr/>
        </p:nvSpPr>
        <p:spPr>
          <a:xfrm>
            <a:off x="3282612" y="761225"/>
            <a:ext cx="2165978" cy="4770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500" b="1" i="0" u="none" strike="noStrike" cap="none" baseline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34925" y="4795837"/>
            <a:ext cx="1441449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Shape 33"/>
          <p:cNvSpPr txBox="1"/>
          <p:nvPr/>
        </p:nvSpPr>
        <p:spPr>
          <a:xfrm>
            <a:off x="5348051" y="4795064"/>
            <a:ext cx="373467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www.edureka.co/advanced-predictive-modelling-in-r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3"/>
            <a:ext cx="1714500" cy="3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/>
        </p:nvSpPr>
        <p:spPr>
          <a:xfrm>
            <a:off x="34925" y="4795841"/>
            <a:ext cx="144144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533400" y="819150"/>
            <a:ext cx="8305799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4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Your feedback is important to us, be it a compliment, a suggestion or a complaint. It helps us to make the course better!</a:t>
            </a:r>
            <a:br>
              <a:rPr lang="en-IN" sz="14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IN" sz="14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IN" sz="14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IN" sz="14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Please spare few minutes to take the survey after the webinar. 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5348051" y="4795064"/>
            <a:ext cx="373467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www.edureka.co/advanced-predictive-modelling-in-r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 baseline="0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Shape 43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2"/>
            <a:ext cx="1714500" cy="34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1" cy="5147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44075" y="123478"/>
            <a:ext cx="1840832" cy="33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 baseline="0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2"/>
            <a:ext cx="1714500" cy="34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0527" y="923496"/>
            <a:ext cx="3743324" cy="366875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34925" y="4795837"/>
            <a:ext cx="1441449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x="5348051" y="4795064"/>
            <a:ext cx="373467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www.edureka.co/advanced-predictive-modelling-in-r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 baseline="0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3"/>
            <a:ext cx="1714500" cy="34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1" cy="5147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44075" y="123478"/>
            <a:ext cx="1840832" cy="33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 baseline="0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2"/>
            <a:ext cx="1714500" cy="34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5348051" y="4795064"/>
            <a:ext cx="373467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www.edureka.co/advanced-predictive-modelling-in-r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 baseline="0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3"/>
            <a:ext cx="1714500" cy="34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6263" y="964259"/>
            <a:ext cx="1779354" cy="381105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5348051" y="4795064"/>
            <a:ext cx="373467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www.edureka.co/advanced-predictive-modelling-in-r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166" marR="0" indent="-12665" algn="l" rtl="0">
              <a:spcBef>
                <a:spcPts val="0"/>
              </a:spcBef>
              <a:defRPr/>
            </a:lvl2pPr>
            <a:lvl3pPr marL="914333" marR="0" indent="-12633" algn="l" rtl="0">
              <a:spcBef>
                <a:spcPts val="0"/>
              </a:spcBef>
              <a:defRPr/>
            </a:lvl3pPr>
            <a:lvl4pPr marL="1371498" marR="0" indent="-12597" algn="l" rtl="0">
              <a:spcBef>
                <a:spcPts val="0"/>
              </a:spcBef>
              <a:defRPr/>
            </a:lvl4pPr>
            <a:lvl5pPr marL="1828664" marR="0" indent="-12563" algn="l" rtl="0">
              <a:spcBef>
                <a:spcPts val="0"/>
              </a:spcBef>
              <a:defRPr/>
            </a:lvl5pPr>
            <a:lvl6pPr marL="2285829" marR="0" indent="-12529" algn="l" rtl="0">
              <a:spcBef>
                <a:spcPts val="0"/>
              </a:spcBef>
              <a:defRPr/>
            </a:lvl6pPr>
            <a:lvl7pPr marL="2742995" marR="0" indent="-12494" algn="l" rtl="0">
              <a:spcBef>
                <a:spcPts val="0"/>
              </a:spcBef>
              <a:defRPr/>
            </a:lvl7pPr>
            <a:lvl8pPr marL="3200160" marR="0" indent="-12460" algn="l" rtl="0">
              <a:spcBef>
                <a:spcPts val="0"/>
              </a:spcBef>
              <a:defRPr/>
            </a:lvl8pPr>
            <a:lvl9pPr marL="3657326" marR="0" indent="-12425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166" marR="0" indent="-12665" algn="l" rtl="0">
              <a:spcBef>
                <a:spcPts val="0"/>
              </a:spcBef>
              <a:defRPr/>
            </a:lvl2pPr>
            <a:lvl3pPr marL="914333" marR="0" indent="-12633" algn="l" rtl="0">
              <a:spcBef>
                <a:spcPts val="0"/>
              </a:spcBef>
              <a:defRPr/>
            </a:lvl3pPr>
            <a:lvl4pPr marL="1371498" marR="0" indent="-12597" algn="l" rtl="0">
              <a:spcBef>
                <a:spcPts val="0"/>
              </a:spcBef>
              <a:defRPr/>
            </a:lvl4pPr>
            <a:lvl5pPr marL="1828664" marR="0" indent="-12563" algn="l" rtl="0">
              <a:spcBef>
                <a:spcPts val="0"/>
              </a:spcBef>
              <a:defRPr/>
            </a:lvl5pPr>
            <a:lvl6pPr marL="2285829" marR="0" indent="-12529" algn="l" rtl="0">
              <a:spcBef>
                <a:spcPts val="0"/>
              </a:spcBef>
              <a:defRPr/>
            </a:lvl6pPr>
            <a:lvl7pPr marL="2742995" marR="0" indent="-12494" algn="l" rtl="0">
              <a:spcBef>
                <a:spcPts val="0"/>
              </a:spcBef>
              <a:defRPr/>
            </a:lvl7pPr>
            <a:lvl8pPr marL="3200160" marR="0" indent="-12460" algn="l" rtl="0">
              <a:spcBef>
                <a:spcPts val="0"/>
              </a:spcBef>
              <a:defRPr/>
            </a:lvl8pPr>
            <a:lvl9pPr marL="3657326" marR="0" indent="-12425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 baseline="0">
              <a:solidFill>
                <a:srgbClr val="9A9A9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75" marR="0" indent="-139675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895" marR="0" indent="-120595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2915" marR="0" indent="-8881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080" marR="0" indent="-11418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246" marR="0" indent="-114145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411" marR="0" indent="-114111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578" marR="0" indent="-114077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8743" marR="0" indent="-114043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5909" marR="0" indent="-114008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6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625929" y="3268460"/>
            <a:ext cx="7969963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2000" b="1" dirty="0">
                <a:solidFill>
                  <a:srgbClr val="262626"/>
                </a:solidFill>
              </a:rPr>
              <a:t>3 Scenarios where Predictive Analytics is a must!</a:t>
            </a:r>
            <a:endParaRPr lang="en-IN" sz="2000" b="1" i="0" u="none" strike="noStrike" cap="none" baseline="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155573" y="-144463"/>
            <a:ext cx="2409205" cy="2409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35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550" y="317740"/>
            <a:ext cx="2950719" cy="295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398836" y="145917"/>
            <a:ext cx="4656049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Advantages Predictive Analytics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6063" y="754672"/>
            <a:ext cx="4142642" cy="4142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2332891" y="2513713"/>
            <a:ext cx="4443045" cy="738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Why Predictive Analytics?</a:t>
            </a:r>
          </a:p>
          <a:p>
            <a:pPr marL="171450" marR="0" lvl="0" indent="-57150" algn="ctr" rtl="0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endParaRPr sz="18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398836" y="145917"/>
            <a:ext cx="5919770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Only Analytics Is Not Enough!</a:t>
            </a:r>
            <a:endParaRPr lang="en-IN" sz="24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-1" y="790760"/>
            <a:ext cx="9144001" cy="490049"/>
          </a:xfrm>
          <a:prstGeom prst="rect">
            <a:avLst/>
          </a:prstGeom>
          <a:gradFill>
            <a:gsLst>
              <a:gs pos="0">
                <a:srgbClr val="4B5964"/>
              </a:gs>
              <a:gs pos="100000">
                <a:srgbClr val="97DA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Predictive analytics is a game-changer — it’s like “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Moneyball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” for… money.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8431" y="1433208"/>
            <a:ext cx="4556007" cy="3291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398836" y="145917"/>
            <a:ext cx="8265661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Forbes Says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369378" y="4817894"/>
            <a:ext cx="1075935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05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Source: Forbes</a:t>
            </a:r>
          </a:p>
        </p:txBody>
      </p:sp>
      <p:sp>
        <p:nvSpPr>
          <p:cNvPr id="183" name="Shape 183"/>
          <p:cNvSpPr/>
          <p:nvPr/>
        </p:nvSpPr>
        <p:spPr>
          <a:xfrm>
            <a:off x="462966" y="1946090"/>
            <a:ext cx="843293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b="0" i="1" u="none" strike="noStrike" cap="none" baseline="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The top objective for between two-thirds and three-quarters of executives is to </a:t>
            </a:r>
            <a:r>
              <a:rPr lang="en-IN" sz="1800" b="0" i="0" u="none" strike="noStrike" cap="none" baseline="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develop the ability to model and predict </a:t>
            </a:r>
            <a:r>
              <a:rPr lang="en-IN" sz="1800" b="0" i="0" u="none" strike="noStrike" cap="none" baseline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behaviours </a:t>
            </a:r>
            <a:r>
              <a:rPr lang="en-IN" sz="1800" b="0" i="0" u="none" strike="noStrike" cap="none" baseline="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to the point</a:t>
            </a:r>
            <a:r>
              <a:rPr lang="en-IN" sz="1800" b="0" i="0" u="none" strike="noStrike" cap="none" baseline="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 </a:t>
            </a:r>
            <a:r>
              <a:rPr lang="en-IN" sz="1800" b="0" i="0" u="none" strike="noStrike" cap="none" baseline="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where individual decisions can be made in real time, based on the analysis at </a:t>
            </a:r>
            <a:r>
              <a:rPr lang="en-IN" sz="1800" b="0" i="0" u="none" strike="noStrike" cap="none" baseline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hand.</a:t>
            </a:r>
            <a:endParaRPr lang="en-IN" sz="1800" b="0" i="0" u="none" strike="noStrike" cap="none" baseline="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398836" y="145917"/>
            <a:ext cx="8265661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Predictive Analytics Is A Game-Changer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369378" y="4817894"/>
            <a:ext cx="1075935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05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Source: Forbes</a:t>
            </a:r>
          </a:p>
        </p:txBody>
      </p:sp>
      <p:sp>
        <p:nvSpPr>
          <p:cNvPr id="190" name="Shape 190"/>
          <p:cNvSpPr/>
          <p:nvPr/>
        </p:nvSpPr>
        <p:spPr>
          <a:xfrm>
            <a:off x="2164875" y="1188817"/>
            <a:ext cx="6701884" cy="3046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350" b="0" i="0" u="none" strike="noStrike" cap="none" baseline="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Best Buy determined 7% of its customers were responsible for 43% of its sales. The company then </a:t>
            </a:r>
            <a:r>
              <a:rPr lang="en-IN" sz="1350" b="0" i="0" u="none" strike="noStrike" cap="none" baseline="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segmented its customers into several archetypes and redesigned stores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350" b="0" i="0" u="none" strike="noStrike" cap="none" baseline="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350" b="0" i="0" u="none" strike="noStrike" cap="none" baseline="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350" b="0" i="0" u="none" strike="noStrike" cap="none" baseline="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Olive Garden uses data to </a:t>
            </a:r>
            <a:r>
              <a:rPr lang="en-IN" sz="1350" b="0" i="0" u="none" strike="noStrike" cap="none" baseline="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forecast staffing needs and food preparation requirements down to individual menu items and ingredients</a:t>
            </a:r>
            <a:r>
              <a:rPr lang="en-IN" sz="1350" b="0" i="0" u="none" strike="noStrike" cap="none" baseline="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350" b="0" i="0" u="none" strike="noStrike" cap="none" baseline="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350" b="0" i="0" u="none" strike="noStrike" cap="none" baseline="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350" b="0" i="0" u="none" strike="noStrike" cap="none" baseline="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The U.K.’s Royal Shakespeare Co. </a:t>
            </a:r>
            <a:r>
              <a:rPr lang="en-IN" sz="1350" b="0" i="0" u="none" strike="noStrike" cap="none" baseline="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theatre </a:t>
            </a:r>
            <a:r>
              <a:rPr lang="en-IN" sz="1350" b="0" i="0" u="none" strike="noStrike" cap="none" baseline="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company then developed a marketing program that </a:t>
            </a:r>
            <a:r>
              <a:rPr lang="en-IN" sz="1350" b="0" i="0" u="none" strike="noStrike" cap="none" baseline="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increased regular attendees by more than 70% and its membership by 40%</a:t>
            </a: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272" y="3389841"/>
            <a:ext cx="1219199" cy="90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870" y="2305965"/>
            <a:ext cx="1620005" cy="82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5">
            <a:alphaModFix/>
          </a:blip>
          <a:srcRect l="13528" t="10404" r="11450" b="12275"/>
          <a:stretch/>
        </p:blipFill>
        <p:spPr>
          <a:xfrm>
            <a:off x="579862" y="920175"/>
            <a:ext cx="1550019" cy="1193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398836" y="145917"/>
            <a:ext cx="6459164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</a:t>
            </a:r>
            <a:r>
              <a:rPr lang="en-IN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Domains Using </a:t>
            </a:r>
            <a:r>
              <a:rPr lang="en-IN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Analytics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33244" y="1049454"/>
            <a:ext cx="1664414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38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Dating</a:t>
            </a:r>
            <a:endParaRPr lang="en-US" sz="38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59994" y="1645100"/>
            <a:ext cx="2799708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38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Banking</a:t>
            </a:r>
            <a:endParaRPr lang="en-US" sz="38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2809" y="2753640"/>
            <a:ext cx="1774861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38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Retail</a:t>
            </a:r>
            <a:endParaRPr lang="en-US" sz="38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7670" y="941617"/>
            <a:ext cx="3249202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38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E-commerce</a:t>
            </a:r>
            <a:endParaRPr lang="en-US" sz="38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5841" y="2379754"/>
            <a:ext cx="2219219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38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Trading</a:t>
            </a:r>
            <a:endParaRPr lang="en-US" sz="38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3932" y="3569792"/>
            <a:ext cx="2856216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38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IT Industry</a:t>
            </a:r>
            <a:endParaRPr lang="en-US" sz="38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59703" y="2122896"/>
            <a:ext cx="2517169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38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Transport</a:t>
            </a:r>
            <a:endParaRPr lang="en-US" sz="38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6289" y="3862180"/>
            <a:ext cx="3028309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38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Healthcare</a:t>
            </a:r>
            <a:endParaRPr lang="en-US" sz="38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2332891" y="2513713"/>
            <a:ext cx="4443045" cy="738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IN" sz="240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3 Scenarios where Predictive Analytics is Must</a:t>
            </a:r>
            <a:endParaRPr sz="1800" b="0" i="0" u="none" strike="noStrike" cap="none" baseline="0" dirty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022916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2332891" y="2123295"/>
            <a:ext cx="4443045" cy="738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240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Churn Prevention and Customer Lifetime Value</a:t>
            </a:r>
            <a:endParaRPr sz="1800" b="0" i="0" u="none" strike="noStrike" cap="none" baseline="0" dirty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592106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0"/>
          <p:cNvSpPr txBox="1"/>
          <p:nvPr/>
        </p:nvSpPr>
        <p:spPr>
          <a:xfrm>
            <a:off x="398912" y="154426"/>
            <a:ext cx="549767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IN" sz="26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-IN" sz="2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6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 Churn</a:t>
            </a:r>
            <a:r>
              <a:rPr lang="en-IN" sz="26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/Attrition ?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3433" y="767944"/>
            <a:ext cx="86405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your customers reduce their usage or completely stop using your products or services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are leaving your brand and might be shopping with your competitor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783" y="1673694"/>
            <a:ext cx="5124129" cy="3011322"/>
            <a:chOff x="1726057" y="985325"/>
            <a:chExt cx="5124129" cy="301132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725"/>
            <a:stretch/>
          </p:blipFill>
          <p:spPr>
            <a:xfrm>
              <a:off x="1726057" y="985326"/>
              <a:ext cx="5124129" cy="301132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22026"/>
            <a:stretch/>
          </p:blipFill>
          <p:spPr>
            <a:xfrm>
              <a:off x="4828854" y="985325"/>
              <a:ext cx="980403" cy="66635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22026"/>
            <a:stretch/>
          </p:blipFill>
          <p:spPr>
            <a:xfrm>
              <a:off x="3848451" y="1026421"/>
              <a:ext cx="980403" cy="66635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22026"/>
            <a:stretch/>
          </p:blipFill>
          <p:spPr>
            <a:xfrm>
              <a:off x="2977793" y="1034969"/>
              <a:ext cx="980403" cy="66635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22026"/>
            <a:stretch/>
          </p:blipFill>
          <p:spPr>
            <a:xfrm>
              <a:off x="1997390" y="1026421"/>
              <a:ext cx="980403" cy="66635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l="22026"/>
            <a:stretch/>
          </p:blipFill>
          <p:spPr>
            <a:xfrm>
              <a:off x="1733124" y="1067516"/>
              <a:ext cx="980403" cy="666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542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67640040"/>
              </p:ext>
            </p:extLst>
          </p:nvPr>
        </p:nvGraphicFramePr>
        <p:xfrm>
          <a:off x="1159199" y="590550"/>
          <a:ext cx="8858103" cy="4685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hape 270"/>
          <p:cNvSpPr txBox="1"/>
          <p:nvPr/>
        </p:nvSpPr>
        <p:spPr>
          <a:xfrm>
            <a:off x="398912" y="154426"/>
            <a:ext cx="549767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ct val="25000"/>
            </a:pPr>
            <a:r>
              <a:rPr lang="en-US" sz="26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Reasons For Doing Churn Analysis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0763" y="770768"/>
            <a:ext cx="4043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Most important reasons for doing churn analysis:</a:t>
            </a:r>
          </a:p>
        </p:txBody>
      </p:sp>
    </p:spTree>
    <p:extLst>
      <p:ext uri="{BB962C8B-B14F-4D97-AF65-F5344CB8AC3E}">
        <p14:creationId xmlns:p14="http://schemas.microsoft.com/office/powerpoint/2010/main" val="202201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486312" y="771550"/>
            <a:ext cx="5762088" cy="4079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lang="en-IN" sz="1600" b="0" i="0" u="none" strike="noStrike" cap="none" baseline="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At the end of the session, you will be able </a:t>
            </a:r>
            <a:r>
              <a:rPr lang="en-IN" sz="1600" b="0" i="0" u="none" strike="noStrike" cap="none" baseline="0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to :</a:t>
            </a:r>
            <a:endParaRPr sz="1400" b="0" i="0" u="none" strike="noStrike" cap="none" baseline="0" dirty="0" smtClean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280"/>
              </a:spcBef>
              <a:buClr>
                <a:srgbClr val="0070C0"/>
              </a:buClr>
              <a:buSzPct val="100000"/>
              <a:buFont typeface="Noto Symbol"/>
              <a:buChar char="✓"/>
            </a:pPr>
            <a:r>
              <a:rPr lang="en-IN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Types of Analytics</a:t>
            </a:r>
            <a:endParaRPr lang="en-IN" sz="1400" b="0" i="0" u="none" strike="noStrike" cap="none" baseline="0" dirty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280"/>
              </a:spcBef>
              <a:buClr>
                <a:srgbClr val="0070C0"/>
              </a:buClr>
              <a:buSzPct val="100000"/>
              <a:buFont typeface="Noto Symbol"/>
              <a:buChar char="✓"/>
            </a:pPr>
            <a:r>
              <a:rPr lang="en-IN" sz="1400" b="0" i="0" u="none" strike="noStrike" cap="none" baseline="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Why Predictive Analytics</a:t>
            </a:r>
            <a:r>
              <a:rPr lang="en-IN" sz="1400" b="0" i="0" u="none" strike="noStrike" cap="none" baseline="0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280"/>
              </a:spcBef>
              <a:buClr>
                <a:srgbClr val="0070C0"/>
              </a:buClr>
              <a:buSzPct val="100000"/>
              <a:buFont typeface="Noto Symbol"/>
              <a:buChar char="✓"/>
            </a:pPr>
            <a:r>
              <a:rPr lang="en-IN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Domains where predictive analysis is creating magic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280"/>
              </a:spcBef>
              <a:buClr>
                <a:srgbClr val="0070C0"/>
              </a:buClr>
              <a:buSzPct val="100000"/>
              <a:buFont typeface="Noto Symbol"/>
              <a:buChar char="✓"/>
            </a:pPr>
            <a:r>
              <a:rPr lang="en-IN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3 Scenarios where Predictive Analytics is Must	</a:t>
            </a:r>
          </a:p>
          <a:p>
            <a:pPr marL="285750" lvl="1" indent="-285750">
              <a:lnSpc>
                <a:spcPct val="200000"/>
              </a:lnSpc>
              <a:spcBef>
                <a:spcPts val="28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cap="none" baseline="0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b="1" i="0" u="none" strike="noStrike" cap="none" baseline="0" dirty="0" smtClean="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Churn prediction </a:t>
            </a:r>
          </a:p>
          <a:p>
            <a:pPr marL="285750" lvl="1" indent="-285750">
              <a:lnSpc>
                <a:spcPct val="200000"/>
              </a:lnSpc>
              <a:spcBef>
                <a:spcPts val="28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Sentiment Analysis</a:t>
            </a:r>
          </a:p>
          <a:p>
            <a:pPr marL="285750" lvl="1" indent="-285750">
              <a:lnSpc>
                <a:spcPct val="200000"/>
              </a:lnSpc>
              <a:spcBef>
                <a:spcPts val="28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cap="none" baseline="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b="0" i="0" u="none" strike="noStrike" cap="none" baseline="0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Recommendation</a:t>
            </a:r>
            <a:endParaRPr b="0" i="0" u="none" strike="noStrike" cap="none" baseline="0" dirty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398836" y="145917"/>
            <a:ext cx="4656049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2" name="5-Point Star 1"/>
          <p:cNvSpPr/>
          <p:nvPr/>
        </p:nvSpPr>
        <p:spPr>
          <a:xfrm>
            <a:off x="3073400" y="3073400"/>
            <a:ext cx="1892300" cy="7747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Hands on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58" y="946150"/>
            <a:ext cx="5034967" cy="3889124"/>
          </a:xfrm>
          <a:prstGeom prst="rect">
            <a:avLst/>
          </a:prstGeom>
        </p:spPr>
      </p:pic>
      <p:sp>
        <p:nvSpPr>
          <p:cNvPr id="44" name="Shape 270"/>
          <p:cNvSpPr txBox="1"/>
          <p:nvPr/>
        </p:nvSpPr>
        <p:spPr>
          <a:xfrm>
            <a:off x="398912" y="154426"/>
            <a:ext cx="549767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ct val="25000"/>
            </a:pPr>
            <a:r>
              <a:rPr lang="en-US" sz="26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Why Churn Prediction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64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70897468"/>
              </p:ext>
            </p:extLst>
          </p:nvPr>
        </p:nvGraphicFramePr>
        <p:xfrm>
          <a:off x="-1732623" y="842481"/>
          <a:ext cx="8222323" cy="4144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hape 270"/>
          <p:cNvSpPr txBox="1"/>
          <p:nvPr/>
        </p:nvSpPr>
        <p:spPr>
          <a:xfrm>
            <a:off x="398912" y="154426"/>
            <a:ext cx="549767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ct val="25000"/>
            </a:pPr>
            <a:r>
              <a:rPr lang="en-US" sz="26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How does it affect business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963" y="1047965"/>
            <a:ext cx="4214809" cy="356641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644490" y="842481"/>
            <a:ext cx="30822" cy="4208552"/>
          </a:xfrm>
          <a:prstGeom prst="line">
            <a:avLst/>
          </a:prstGeom>
          <a:ln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06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91381" y="1119883"/>
            <a:ext cx="3392250" cy="3692824"/>
            <a:chOff x="542751" y="745612"/>
            <a:chExt cx="8457411" cy="3810240"/>
          </a:xfrm>
        </p:grpSpPr>
        <p:sp>
          <p:nvSpPr>
            <p:cNvPr id="8" name="Freeform 7"/>
            <p:cNvSpPr/>
            <p:nvPr/>
          </p:nvSpPr>
          <p:spPr>
            <a:xfrm>
              <a:off x="542751" y="745612"/>
              <a:ext cx="8457411" cy="505440"/>
            </a:xfrm>
            <a:custGeom>
              <a:avLst/>
              <a:gdLst>
                <a:gd name="connsiteX0" fmla="*/ 0 w 8457411"/>
                <a:gd name="connsiteY0" fmla="*/ 84242 h 505440"/>
                <a:gd name="connsiteX1" fmla="*/ 84242 w 8457411"/>
                <a:gd name="connsiteY1" fmla="*/ 0 h 505440"/>
                <a:gd name="connsiteX2" fmla="*/ 8373169 w 8457411"/>
                <a:gd name="connsiteY2" fmla="*/ 0 h 505440"/>
                <a:gd name="connsiteX3" fmla="*/ 8457411 w 8457411"/>
                <a:gd name="connsiteY3" fmla="*/ 84242 h 505440"/>
                <a:gd name="connsiteX4" fmla="*/ 8457411 w 8457411"/>
                <a:gd name="connsiteY4" fmla="*/ 421198 h 505440"/>
                <a:gd name="connsiteX5" fmla="*/ 8373169 w 8457411"/>
                <a:gd name="connsiteY5" fmla="*/ 505440 h 505440"/>
                <a:gd name="connsiteX6" fmla="*/ 84242 w 8457411"/>
                <a:gd name="connsiteY6" fmla="*/ 505440 h 505440"/>
                <a:gd name="connsiteX7" fmla="*/ 0 w 8457411"/>
                <a:gd name="connsiteY7" fmla="*/ 421198 h 505440"/>
                <a:gd name="connsiteX8" fmla="*/ 0 w 8457411"/>
                <a:gd name="connsiteY8" fmla="*/ 84242 h 5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57411" h="505440">
                  <a:moveTo>
                    <a:pt x="0" y="84242"/>
                  </a:moveTo>
                  <a:cubicBezTo>
                    <a:pt x="0" y="37716"/>
                    <a:pt x="37716" y="0"/>
                    <a:pt x="84242" y="0"/>
                  </a:cubicBezTo>
                  <a:lnTo>
                    <a:pt x="8373169" y="0"/>
                  </a:lnTo>
                  <a:cubicBezTo>
                    <a:pt x="8419695" y="0"/>
                    <a:pt x="8457411" y="37716"/>
                    <a:pt x="8457411" y="84242"/>
                  </a:cubicBezTo>
                  <a:lnTo>
                    <a:pt x="8457411" y="421198"/>
                  </a:lnTo>
                  <a:cubicBezTo>
                    <a:pt x="8457411" y="467724"/>
                    <a:pt x="8419695" y="505440"/>
                    <a:pt x="8373169" y="505440"/>
                  </a:cubicBezTo>
                  <a:lnTo>
                    <a:pt x="84242" y="505440"/>
                  </a:lnTo>
                  <a:cubicBezTo>
                    <a:pt x="37716" y="505440"/>
                    <a:pt x="0" y="467724"/>
                    <a:pt x="0" y="421198"/>
                  </a:cubicBezTo>
                  <a:lnTo>
                    <a:pt x="0" y="84242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204" tIns="74204" rIns="74204" bIns="74204" numCol="1" spcCol="1270" anchor="ctr" anchorCtr="0">
              <a:noAutofit/>
            </a:bodyPr>
            <a:lstStyle/>
            <a:p>
              <a:pPr lvl="0" algn="l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0" i="0" kern="1200" baseline="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Identify :</a:t>
              </a:r>
              <a:endParaRPr lang="en-US" sz="13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42751" y="1251052"/>
              <a:ext cx="8457411" cy="447120"/>
            </a:xfrm>
            <a:custGeom>
              <a:avLst/>
              <a:gdLst>
                <a:gd name="connsiteX0" fmla="*/ 0 w 8457411"/>
                <a:gd name="connsiteY0" fmla="*/ 0 h 447120"/>
                <a:gd name="connsiteX1" fmla="*/ 8457411 w 8457411"/>
                <a:gd name="connsiteY1" fmla="*/ 0 h 447120"/>
                <a:gd name="connsiteX2" fmla="*/ 8457411 w 8457411"/>
                <a:gd name="connsiteY2" fmla="*/ 447120 h 447120"/>
                <a:gd name="connsiteX3" fmla="*/ 0 w 8457411"/>
                <a:gd name="connsiteY3" fmla="*/ 447120 h 447120"/>
                <a:gd name="connsiteX4" fmla="*/ 0 w 8457411"/>
                <a:gd name="connsiteY4" fmla="*/ 0 h 4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7411" h="447120">
                  <a:moveTo>
                    <a:pt x="0" y="0"/>
                  </a:moveTo>
                  <a:lnTo>
                    <a:pt x="8457411" y="0"/>
                  </a:lnTo>
                  <a:lnTo>
                    <a:pt x="8457411" y="447120"/>
                  </a:lnTo>
                  <a:lnTo>
                    <a:pt x="0" y="4471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8523" tIns="15240" rIns="85344" bIns="15240" numCol="1" spcCol="1270" anchor="ctr" anchorCtr="0">
              <a:noAutofit/>
            </a:bodyPr>
            <a:lstStyle/>
            <a:p>
              <a:pPr marL="114300" lvl="1" indent="-114300" algn="l" defTabSz="5334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200" b="0" i="0" kern="1200" baseline="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Which of customers</a:t>
              </a:r>
              <a:r>
                <a:rPr lang="en-US" sz="1200" b="0" i="0" kern="12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are churning</a:t>
              </a:r>
              <a:endParaRPr lang="en-US" sz="12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542751" y="1698172"/>
              <a:ext cx="8457411" cy="505440"/>
            </a:xfrm>
            <a:custGeom>
              <a:avLst/>
              <a:gdLst>
                <a:gd name="connsiteX0" fmla="*/ 0 w 8457411"/>
                <a:gd name="connsiteY0" fmla="*/ 84242 h 505440"/>
                <a:gd name="connsiteX1" fmla="*/ 84242 w 8457411"/>
                <a:gd name="connsiteY1" fmla="*/ 0 h 505440"/>
                <a:gd name="connsiteX2" fmla="*/ 8373169 w 8457411"/>
                <a:gd name="connsiteY2" fmla="*/ 0 h 505440"/>
                <a:gd name="connsiteX3" fmla="*/ 8457411 w 8457411"/>
                <a:gd name="connsiteY3" fmla="*/ 84242 h 505440"/>
                <a:gd name="connsiteX4" fmla="*/ 8457411 w 8457411"/>
                <a:gd name="connsiteY4" fmla="*/ 421198 h 505440"/>
                <a:gd name="connsiteX5" fmla="*/ 8373169 w 8457411"/>
                <a:gd name="connsiteY5" fmla="*/ 505440 h 505440"/>
                <a:gd name="connsiteX6" fmla="*/ 84242 w 8457411"/>
                <a:gd name="connsiteY6" fmla="*/ 505440 h 505440"/>
                <a:gd name="connsiteX7" fmla="*/ 0 w 8457411"/>
                <a:gd name="connsiteY7" fmla="*/ 421198 h 505440"/>
                <a:gd name="connsiteX8" fmla="*/ 0 w 8457411"/>
                <a:gd name="connsiteY8" fmla="*/ 84242 h 5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57411" h="505440">
                  <a:moveTo>
                    <a:pt x="0" y="84242"/>
                  </a:moveTo>
                  <a:cubicBezTo>
                    <a:pt x="0" y="37716"/>
                    <a:pt x="37716" y="0"/>
                    <a:pt x="84242" y="0"/>
                  </a:cubicBezTo>
                  <a:lnTo>
                    <a:pt x="8373169" y="0"/>
                  </a:lnTo>
                  <a:cubicBezTo>
                    <a:pt x="8419695" y="0"/>
                    <a:pt x="8457411" y="37716"/>
                    <a:pt x="8457411" y="84242"/>
                  </a:cubicBezTo>
                  <a:lnTo>
                    <a:pt x="8457411" y="421198"/>
                  </a:lnTo>
                  <a:cubicBezTo>
                    <a:pt x="8457411" y="467724"/>
                    <a:pt x="8419695" y="505440"/>
                    <a:pt x="8373169" y="505440"/>
                  </a:cubicBezTo>
                  <a:lnTo>
                    <a:pt x="84242" y="505440"/>
                  </a:lnTo>
                  <a:cubicBezTo>
                    <a:pt x="37716" y="505440"/>
                    <a:pt x="0" y="467724"/>
                    <a:pt x="0" y="421198"/>
                  </a:cubicBezTo>
                  <a:lnTo>
                    <a:pt x="0" y="84242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411354"/>
                <a:satOff val="-7224"/>
                <a:lumOff val="-131"/>
                <a:alphaOff val="0"/>
              </a:schemeClr>
            </a:fillRef>
            <a:effectRef idx="1">
              <a:schemeClr val="accent3">
                <a:hueOff val="-411354"/>
                <a:satOff val="-7224"/>
                <a:lumOff val="-13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204" tIns="74204" rIns="74204" bIns="74204" numCol="1" spcCol="1270" anchor="ctr" anchorCtr="0">
              <a:noAutofit/>
            </a:bodyPr>
            <a:lstStyle/>
            <a:p>
              <a:pPr lvl="0" algn="l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0" i="0" kern="1200" baseline="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Evaluate :</a:t>
              </a:r>
              <a:endParaRPr lang="en-US" sz="13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42751" y="2203612"/>
              <a:ext cx="8457411" cy="447120"/>
            </a:xfrm>
            <a:custGeom>
              <a:avLst/>
              <a:gdLst>
                <a:gd name="connsiteX0" fmla="*/ 0 w 8457411"/>
                <a:gd name="connsiteY0" fmla="*/ 0 h 447120"/>
                <a:gd name="connsiteX1" fmla="*/ 8457411 w 8457411"/>
                <a:gd name="connsiteY1" fmla="*/ 0 h 447120"/>
                <a:gd name="connsiteX2" fmla="*/ 8457411 w 8457411"/>
                <a:gd name="connsiteY2" fmla="*/ 447120 h 447120"/>
                <a:gd name="connsiteX3" fmla="*/ 0 w 8457411"/>
                <a:gd name="connsiteY3" fmla="*/ 447120 h 447120"/>
                <a:gd name="connsiteX4" fmla="*/ 0 w 8457411"/>
                <a:gd name="connsiteY4" fmla="*/ 0 h 4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7411" h="447120">
                  <a:moveTo>
                    <a:pt x="0" y="0"/>
                  </a:moveTo>
                  <a:lnTo>
                    <a:pt x="8457411" y="0"/>
                  </a:lnTo>
                  <a:lnTo>
                    <a:pt x="8457411" y="447120"/>
                  </a:lnTo>
                  <a:lnTo>
                    <a:pt x="0" y="4471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8523" tIns="15240" rIns="85344" bIns="15240" numCol="1" spcCol="1270" anchor="ctr" anchorCtr="0">
              <a:noAutofit/>
            </a:bodyPr>
            <a:lstStyle/>
            <a:p>
              <a:pPr marL="114300" lvl="1" indent="-114300" algn="l" defTabSz="5334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200" b="0" i="0" kern="1200" baseline="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What is the churn rate</a:t>
              </a:r>
              <a:endParaRPr lang="en-US" sz="12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42751" y="2650732"/>
              <a:ext cx="8457411" cy="505440"/>
            </a:xfrm>
            <a:custGeom>
              <a:avLst/>
              <a:gdLst>
                <a:gd name="connsiteX0" fmla="*/ 0 w 8457411"/>
                <a:gd name="connsiteY0" fmla="*/ 84242 h 505440"/>
                <a:gd name="connsiteX1" fmla="*/ 84242 w 8457411"/>
                <a:gd name="connsiteY1" fmla="*/ 0 h 505440"/>
                <a:gd name="connsiteX2" fmla="*/ 8373169 w 8457411"/>
                <a:gd name="connsiteY2" fmla="*/ 0 h 505440"/>
                <a:gd name="connsiteX3" fmla="*/ 8457411 w 8457411"/>
                <a:gd name="connsiteY3" fmla="*/ 84242 h 505440"/>
                <a:gd name="connsiteX4" fmla="*/ 8457411 w 8457411"/>
                <a:gd name="connsiteY4" fmla="*/ 421198 h 505440"/>
                <a:gd name="connsiteX5" fmla="*/ 8373169 w 8457411"/>
                <a:gd name="connsiteY5" fmla="*/ 505440 h 505440"/>
                <a:gd name="connsiteX6" fmla="*/ 84242 w 8457411"/>
                <a:gd name="connsiteY6" fmla="*/ 505440 h 505440"/>
                <a:gd name="connsiteX7" fmla="*/ 0 w 8457411"/>
                <a:gd name="connsiteY7" fmla="*/ 421198 h 505440"/>
                <a:gd name="connsiteX8" fmla="*/ 0 w 8457411"/>
                <a:gd name="connsiteY8" fmla="*/ 84242 h 5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57411" h="505440">
                  <a:moveTo>
                    <a:pt x="0" y="84242"/>
                  </a:moveTo>
                  <a:cubicBezTo>
                    <a:pt x="0" y="37716"/>
                    <a:pt x="37716" y="0"/>
                    <a:pt x="84242" y="0"/>
                  </a:cubicBezTo>
                  <a:lnTo>
                    <a:pt x="8373169" y="0"/>
                  </a:lnTo>
                  <a:cubicBezTo>
                    <a:pt x="8419695" y="0"/>
                    <a:pt x="8457411" y="37716"/>
                    <a:pt x="8457411" y="84242"/>
                  </a:cubicBezTo>
                  <a:lnTo>
                    <a:pt x="8457411" y="421198"/>
                  </a:lnTo>
                  <a:cubicBezTo>
                    <a:pt x="8457411" y="467724"/>
                    <a:pt x="8419695" y="505440"/>
                    <a:pt x="8373169" y="505440"/>
                  </a:cubicBezTo>
                  <a:lnTo>
                    <a:pt x="84242" y="505440"/>
                  </a:lnTo>
                  <a:cubicBezTo>
                    <a:pt x="37716" y="505440"/>
                    <a:pt x="0" y="467724"/>
                    <a:pt x="0" y="421198"/>
                  </a:cubicBezTo>
                  <a:lnTo>
                    <a:pt x="0" y="84242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822709"/>
                <a:satOff val="-14447"/>
                <a:lumOff val="-261"/>
                <a:alphaOff val="0"/>
              </a:schemeClr>
            </a:fillRef>
            <a:effectRef idx="1">
              <a:schemeClr val="accent3">
                <a:hueOff val="-822709"/>
                <a:satOff val="-14447"/>
                <a:lumOff val="-2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204" tIns="74204" rIns="74204" bIns="74204" numCol="1" spcCol="1270" anchor="ctr" anchorCtr="0">
              <a:noAutofit/>
            </a:bodyPr>
            <a:lstStyle/>
            <a:p>
              <a:pPr lvl="0" algn="l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0" i="0" kern="1200" baseline="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Measure:</a:t>
              </a:r>
              <a:endParaRPr lang="en-US" sz="13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42751" y="3156172"/>
              <a:ext cx="8457411" cy="447120"/>
            </a:xfrm>
            <a:custGeom>
              <a:avLst/>
              <a:gdLst>
                <a:gd name="connsiteX0" fmla="*/ 0 w 8457411"/>
                <a:gd name="connsiteY0" fmla="*/ 0 h 447120"/>
                <a:gd name="connsiteX1" fmla="*/ 8457411 w 8457411"/>
                <a:gd name="connsiteY1" fmla="*/ 0 h 447120"/>
                <a:gd name="connsiteX2" fmla="*/ 8457411 w 8457411"/>
                <a:gd name="connsiteY2" fmla="*/ 447120 h 447120"/>
                <a:gd name="connsiteX3" fmla="*/ 0 w 8457411"/>
                <a:gd name="connsiteY3" fmla="*/ 447120 h 447120"/>
                <a:gd name="connsiteX4" fmla="*/ 0 w 8457411"/>
                <a:gd name="connsiteY4" fmla="*/ 0 h 4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7411" h="447120">
                  <a:moveTo>
                    <a:pt x="0" y="0"/>
                  </a:moveTo>
                  <a:lnTo>
                    <a:pt x="8457411" y="0"/>
                  </a:lnTo>
                  <a:lnTo>
                    <a:pt x="8457411" y="447120"/>
                  </a:lnTo>
                  <a:lnTo>
                    <a:pt x="0" y="4471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8523" tIns="15240" rIns="85344" bIns="15240" numCol="1" spcCol="1270" anchor="ctr" anchorCtr="0">
              <a:noAutofit/>
            </a:bodyPr>
            <a:lstStyle/>
            <a:p>
              <a:pPr marL="114300" lvl="1" indent="-114300" algn="l" defTabSz="5334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200" b="0" i="0" kern="1200" baseline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What is the financial loss</a:t>
              </a:r>
              <a:endParaRPr lang="en-US" sz="1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42751" y="3603292"/>
              <a:ext cx="8457411" cy="505440"/>
            </a:xfrm>
            <a:custGeom>
              <a:avLst/>
              <a:gdLst>
                <a:gd name="connsiteX0" fmla="*/ 0 w 8457411"/>
                <a:gd name="connsiteY0" fmla="*/ 84242 h 505440"/>
                <a:gd name="connsiteX1" fmla="*/ 84242 w 8457411"/>
                <a:gd name="connsiteY1" fmla="*/ 0 h 505440"/>
                <a:gd name="connsiteX2" fmla="*/ 8373169 w 8457411"/>
                <a:gd name="connsiteY2" fmla="*/ 0 h 505440"/>
                <a:gd name="connsiteX3" fmla="*/ 8457411 w 8457411"/>
                <a:gd name="connsiteY3" fmla="*/ 84242 h 505440"/>
                <a:gd name="connsiteX4" fmla="*/ 8457411 w 8457411"/>
                <a:gd name="connsiteY4" fmla="*/ 421198 h 505440"/>
                <a:gd name="connsiteX5" fmla="*/ 8373169 w 8457411"/>
                <a:gd name="connsiteY5" fmla="*/ 505440 h 505440"/>
                <a:gd name="connsiteX6" fmla="*/ 84242 w 8457411"/>
                <a:gd name="connsiteY6" fmla="*/ 505440 h 505440"/>
                <a:gd name="connsiteX7" fmla="*/ 0 w 8457411"/>
                <a:gd name="connsiteY7" fmla="*/ 421198 h 505440"/>
                <a:gd name="connsiteX8" fmla="*/ 0 w 8457411"/>
                <a:gd name="connsiteY8" fmla="*/ 84242 h 50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57411" h="505440">
                  <a:moveTo>
                    <a:pt x="0" y="84242"/>
                  </a:moveTo>
                  <a:cubicBezTo>
                    <a:pt x="0" y="37716"/>
                    <a:pt x="37716" y="0"/>
                    <a:pt x="84242" y="0"/>
                  </a:cubicBezTo>
                  <a:lnTo>
                    <a:pt x="8373169" y="0"/>
                  </a:lnTo>
                  <a:cubicBezTo>
                    <a:pt x="8419695" y="0"/>
                    <a:pt x="8457411" y="37716"/>
                    <a:pt x="8457411" y="84242"/>
                  </a:cubicBezTo>
                  <a:lnTo>
                    <a:pt x="8457411" y="421198"/>
                  </a:lnTo>
                  <a:cubicBezTo>
                    <a:pt x="8457411" y="467724"/>
                    <a:pt x="8419695" y="505440"/>
                    <a:pt x="8373169" y="505440"/>
                  </a:cubicBezTo>
                  <a:lnTo>
                    <a:pt x="84242" y="505440"/>
                  </a:lnTo>
                  <a:cubicBezTo>
                    <a:pt x="37716" y="505440"/>
                    <a:pt x="0" y="467724"/>
                    <a:pt x="0" y="421198"/>
                  </a:cubicBezTo>
                  <a:lnTo>
                    <a:pt x="0" y="84242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1234063"/>
                <a:satOff val="-21671"/>
                <a:lumOff val="-392"/>
                <a:alphaOff val="0"/>
              </a:schemeClr>
            </a:fillRef>
            <a:effectRef idx="1">
              <a:schemeClr val="accent3">
                <a:hueOff val="-1234063"/>
                <a:satOff val="-21671"/>
                <a:lumOff val="-39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204" tIns="74204" rIns="74204" bIns="74204" numCol="1" spcCol="1270" anchor="ctr" anchorCtr="0">
              <a:noAutofit/>
            </a:bodyPr>
            <a:lstStyle/>
            <a:p>
              <a:pPr lvl="0" algn="l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0" i="0" kern="1200" baseline="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Monitor :</a:t>
              </a:r>
              <a:endParaRPr lang="en-US" sz="13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42751" y="4108732"/>
              <a:ext cx="8457411" cy="447120"/>
            </a:xfrm>
            <a:custGeom>
              <a:avLst/>
              <a:gdLst>
                <a:gd name="connsiteX0" fmla="*/ 0 w 8457411"/>
                <a:gd name="connsiteY0" fmla="*/ 0 h 447120"/>
                <a:gd name="connsiteX1" fmla="*/ 8457411 w 8457411"/>
                <a:gd name="connsiteY1" fmla="*/ 0 h 447120"/>
                <a:gd name="connsiteX2" fmla="*/ 8457411 w 8457411"/>
                <a:gd name="connsiteY2" fmla="*/ 447120 h 447120"/>
                <a:gd name="connsiteX3" fmla="*/ 0 w 8457411"/>
                <a:gd name="connsiteY3" fmla="*/ 447120 h 447120"/>
                <a:gd name="connsiteX4" fmla="*/ 0 w 8457411"/>
                <a:gd name="connsiteY4" fmla="*/ 0 h 4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7411" h="447120">
                  <a:moveTo>
                    <a:pt x="0" y="0"/>
                  </a:moveTo>
                  <a:lnTo>
                    <a:pt x="8457411" y="0"/>
                  </a:lnTo>
                  <a:lnTo>
                    <a:pt x="8457411" y="447120"/>
                  </a:lnTo>
                  <a:lnTo>
                    <a:pt x="0" y="4471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8523" tIns="15240" rIns="85344" bIns="15240" numCol="1" spcCol="1270" anchor="ctr" anchorCtr="0">
              <a:noAutofit/>
            </a:bodyPr>
            <a:lstStyle/>
            <a:p>
              <a:pPr marL="114300" lvl="1" indent="-114300" algn="l" defTabSz="5334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200" b="0" i="0" kern="1200" baseline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How is it trending</a:t>
              </a:r>
              <a:endParaRPr lang="en-US" sz="1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" name="Shape 270"/>
          <p:cNvSpPr txBox="1"/>
          <p:nvPr/>
        </p:nvSpPr>
        <p:spPr>
          <a:xfrm>
            <a:off x="398912" y="154426"/>
            <a:ext cx="549767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ct val="25000"/>
            </a:pPr>
            <a:r>
              <a:rPr lang="en-US" sz="26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What we can do about it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5627" y="801142"/>
            <a:ext cx="508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Analyze the following traits :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545900223"/>
              </p:ext>
            </p:extLst>
          </p:nvPr>
        </p:nvGraphicFramePr>
        <p:xfrm>
          <a:off x="4770349" y="955029"/>
          <a:ext cx="4056152" cy="3937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675976" y="801141"/>
            <a:ext cx="3615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Action Plan To Combat :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4292883" y="934260"/>
            <a:ext cx="10275" cy="393569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 rot="5400000">
            <a:off x="3777156" y="2724675"/>
            <a:ext cx="1319134" cy="28767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81" y="1376737"/>
            <a:ext cx="4495001" cy="29214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882" y="1376737"/>
            <a:ext cx="3391164" cy="3108567"/>
          </a:xfrm>
          <a:prstGeom prst="rect">
            <a:avLst/>
          </a:prstGeom>
        </p:spPr>
      </p:pic>
      <p:sp>
        <p:nvSpPr>
          <p:cNvPr id="4" name="Shape 270"/>
          <p:cNvSpPr txBox="1"/>
          <p:nvPr/>
        </p:nvSpPr>
        <p:spPr>
          <a:xfrm>
            <a:off x="398912" y="154426"/>
            <a:ext cx="549767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ct val="25000"/>
            </a:pPr>
            <a:r>
              <a:rPr lang="en-US" sz="26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Predictive Model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08998" y="904125"/>
            <a:ext cx="41096" cy="364282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5627" y="801142"/>
            <a:ext cx="508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Churn likelihood and profitability matrix :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04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43" y="761646"/>
            <a:ext cx="6409219" cy="4144477"/>
          </a:xfrm>
          <a:prstGeom prst="rect">
            <a:avLst/>
          </a:prstGeom>
        </p:spPr>
      </p:pic>
      <p:sp>
        <p:nvSpPr>
          <p:cNvPr id="3" name="Shape 270"/>
          <p:cNvSpPr txBox="1"/>
          <p:nvPr/>
        </p:nvSpPr>
        <p:spPr>
          <a:xfrm>
            <a:off x="398912" y="154426"/>
            <a:ext cx="549767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ct val="25000"/>
            </a:pPr>
            <a:r>
              <a:rPr lang="en-US" sz="26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Churn Analysis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92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15" y="757202"/>
            <a:ext cx="7376845" cy="4112199"/>
          </a:xfrm>
          <a:prstGeom prst="rect">
            <a:avLst/>
          </a:prstGeom>
        </p:spPr>
      </p:pic>
      <p:sp>
        <p:nvSpPr>
          <p:cNvPr id="4" name="Shape 270"/>
          <p:cNvSpPr txBox="1"/>
          <p:nvPr/>
        </p:nvSpPr>
        <p:spPr>
          <a:xfrm>
            <a:off x="398912" y="154426"/>
            <a:ext cx="549767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ct val="25000"/>
            </a:pPr>
            <a:r>
              <a:rPr lang="en-US" sz="26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How It Goes</a:t>
            </a:r>
            <a:endParaRPr lang="en-IN" sz="26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09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018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2332891" y="2123295"/>
            <a:ext cx="4443045" cy="738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2400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Sentiment Analysis</a:t>
            </a:r>
            <a:endParaRPr sz="1800" b="0" i="0" u="none" strike="noStrike" cap="none" baseline="0" dirty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252731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3028892"/>
            <a:ext cx="6051550" cy="1613747"/>
          </a:xfrm>
          <a:prstGeom prst="rect">
            <a:avLst/>
          </a:prstGeom>
        </p:spPr>
      </p:pic>
      <p:sp>
        <p:nvSpPr>
          <p:cNvPr id="2" name="Shape 270"/>
          <p:cNvSpPr txBox="1"/>
          <p:nvPr/>
        </p:nvSpPr>
        <p:spPr>
          <a:xfrm>
            <a:off x="398912" y="154426"/>
            <a:ext cx="549767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ct val="25000"/>
            </a:pPr>
            <a:r>
              <a:rPr lang="en-US" sz="26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 lang="en-US" sz="26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8000" y="1021697"/>
            <a:ext cx="82931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Generally speaking, sentiment analysis aims to determine the attitude of a speaker or a writer with respect to some topic or the overall contextual polarity of a document. </a:t>
            </a: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attitude may be his or her judgment or evaluation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,affective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(that is to say, the emotional state of the author when writing), or the intended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emotional.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1800" y="2456181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… Wikipedia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11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70"/>
          <p:cNvSpPr txBox="1"/>
          <p:nvPr/>
        </p:nvSpPr>
        <p:spPr>
          <a:xfrm>
            <a:off x="398912" y="154426"/>
            <a:ext cx="549767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ct val="25000"/>
            </a:pPr>
            <a:r>
              <a:rPr lang="en-US" sz="26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Sentiment Analysis Flow</a:t>
            </a:r>
            <a:endParaRPr lang="en-US" sz="26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8" b="2379"/>
          <a:stretch/>
        </p:blipFill>
        <p:spPr>
          <a:xfrm>
            <a:off x="282759" y="1294816"/>
            <a:ext cx="3759200" cy="3308934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263320015"/>
              </p:ext>
            </p:extLst>
          </p:nvPr>
        </p:nvGraphicFramePr>
        <p:xfrm>
          <a:off x="3530600" y="730250"/>
          <a:ext cx="5511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279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2332891" y="2513713"/>
            <a:ext cx="4443045" cy="738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Types of</a:t>
            </a:r>
            <a:r>
              <a:rPr lang="en-IN" sz="2400" b="0" i="0" u="none" strike="noStrike" cap="none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IN" sz="2400" b="0" i="0" u="none" strike="noStrike" cap="none" baseline="0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Analytics</a:t>
            </a:r>
            <a:r>
              <a:rPr lang="en-IN" sz="2400" b="0" i="0" u="none" strike="noStrike" cap="none" baseline="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</a:p>
          <a:p>
            <a:pPr marL="171450" marR="0" lvl="0" indent="-57150" algn="ctr" rtl="0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endParaRPr sz="1800" b="0" i="0" u="none" strike="noStrike" cap="none" baseline="0" dirty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210198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2332891" y="2123295"/>
            <a:ext cx="4443045" cy="738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2400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Recommendation</a:t>
            </a:r>
            <a:endParaRPr sz="1800" b="0" i="0" u="none" strike="noStrike" cap="none" baseline="0" dirty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183241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197239" y="4806061"/>
            <a:ext cx="31213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sz="1050" kern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</a:t>
            </a:r>
            <a:r>
              <a:rPr lang="en-US" sz="1050" dirty="0">
                <a:solidFill>
                  <a:srgbClr val="0070C0"/>
                </a:solidFill>
              </a:rPr>
              <a:t>http://fortune.com/tag/predictive-analytics/</a:t>
            </a:r>
          </a:p>
          <a:p>
            <a:pPr defTabSz="914400">
              <a:defRPr/>
            </a:pPr>
            <a:endParaRPr lang="en-IN" sz="1050" kern="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2" y="790760"/>
            <a:ext cx="9144002" cy="490049"/>
          </a:xfrm>
          <a:prstGeom prst="rect">
            <a:avLst/>
          </a:prstGeom>
          <a:gradFill flip="none" rotWithShape="1">
            <a:gsLst>
              <a:gs pos="0">
                <a:srgbClr val="4B5964"/>
              </a:gs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E-Commerce using it for recommendation!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6" y="145917"/>
            <a:ext cx="5868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  <a:latin typeface="Calibri" panose="020F0502020204030204" pitchFamily="34" charset="0"/>
              </a:rPr>
              <a:t>Recommendation</a:t>
            </a:r>
            <a:endParaRPr lang="en-IN" sz="2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974" y="1433209"/>
            <a:ext cx="3677265" cy="31364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28" y="2397090"/>
            <a:ext cx="805664" cy="805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1" y="2397090"/>
            <a:ext cx="826428" cy="82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7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06" y="1433209"/>
            <a:ext cx="5447538" cy="34025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2" y="790760"/>
            <a:ext cx="9144002" cy="490049"/>
          </a:xfrm>
          <a:prstGeom prst="rect">
            <a:avLst/>
          </a:prstGeom>
          <a:gradFill flip="none" rotWithShape="1">
            <a:gsLst>
              <a:gs pos="0">
                <a:srgbClr val="4B5964"/>
              </a:gs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This is how Amazon’s recommendation engine works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836" y="145917"/>
            <a:ext cx="5868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  <a:latin typeface="Calibri" panose="020F0502020204030204" pitchFamily="34" charset="0"/>
              </a:rPr>
              <a:t>Amazon : Case Study</a:t>
            </a:r>
            <a:endParaRPr lang="en-IN" sz="2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83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>
            <a:off x="398912" y="154426"/>
            <a:ext cx="549767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2600" b="0" i="0" u="none" strike="noStrike" cap="none" baseline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398912" y="154426"/>
            <a:ext cx="549767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IN" sz="26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Survey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" t="7106" r="2908" b="5858"/>
          <a:stretch/>
        </p:blipFill>
        <p:spPr>
          <a:xfrm>
            <a:off x="1853201" y="941084"/>
            <a:ext cx="6082301" cy="3606229"/>
          </a:xfrm>
          <a:prstGeom prst="rect">
            <a:avLst/>
          </a:prstGeom>
        </p:spPr>
      </p:pic>
      <p:sp>
        <p:nvSpPr>
          <p:cNvPr id="4" name="Shape 92"/>
          <p:cNvSpPr txBox="1"/>
          <p:nvPr/>
        </p:nvSpPr>
        <p:spPr>
          <a:xfrm>
            <a:off x="398836" y="145917"/>
            <a:ext cx="4656049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Types of Analytics</a:t>
            </a:r>
            <a:endParaRPr lang="en-IN" sz="24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28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345913" y="832206"/>
            <a:ext cx="6143948" cy="3863083"/>
            <a:chOff x="1345913" y="832206"/>
            <a:chExt cx="6143948" cy="3863083"/>
          </a:xfrm>
        </p:grpSpPr>
        <p:grpSp>
          <p:nvGrpSpPr>
            <p:cNvPr id="15" name="Group 14"/>
            <p:cNvGrpSpPr/>
            <p:nvPr/>
          </p:nvGrpSpPr>
          <p:grpSpPr>
            <a:xfrm>
              <a:off x="1345913" y="832206"/>
              <a:ext cx="6143948" cy="3863083"/>
              <a:chOff x="1469203" y="1417834"/>
              <a:chExt cx="5712433" cy="3390472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12" t="18382" r="4654" b="4851"/>
              <a:stretch/>
            </p:blipFill>
            <p:spPr>
              <a:xfrm>
                <a:off x="1469203" y="1417834"/>
                <a:ext cx="5712433" cy="339047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9844"/>
              <a:stretch/>
            </p:blipFill>
            <p:spPr>
              <a:xfrm>
                <a:off x="1674262" y="2002990"/>
                <a:ext cx="2590674" cy="1243380"/>
              </a:xfrm>
              <a:prstGeom prst="rect">
                <a:avLst/>
              </a:prstGeom>
            </p:spPr>
          </p:pic>
        </p:grp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/>
            <a:srcRect l="840" t="2743" r="1326" b="1811"/>
            <a:stretch/>
          </p:blipFill>
          <p:spPr>
            <a:xfrm>
              <a:off x="1484270" y="904127"/>
              <a:ext cx="3145488" cy="25377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8" name="Shape 92"/>
          <p:cNvSpPr txBox="1"/>
          <p:nvPr/>
        </p:nvSpPr>
        <p:spPr>
          <a:xfrm>
            <a:off x="436936" y="147484"/>
            <a:ext cx="7627564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Next-Generation Analytics </a:t>
            </a:r>
          </a:p>
        </p:txBody>
      </p:sp>
    </p:spTree>
    <p:extLst>
      <p:ext uri="{BB962C8B-B14F-4D97-AF65-F5344CB8AC3E}">
        <p14:creationId xmlns:p14="http://schemas.microsoft.com/office/powerpoint/2010/main" val="25192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59" y="816104"/>
            <a:ext cx="6572250" cy="3686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8562" y="4678458"/>
            <a:ext cx="1890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: </a:t>
            </a:r>
            <a:r>
              <a:rPr lang="en-US" dirty="0" err="1" smtClean="0"/>
              <a:t>gartner</a:t>
            </a:r>
            <a:endParaRPr lang="en-US" dirty="0"/>
          </a:p>
        </p:txBody>
      </p:sp>
      <p:sp>
        <p:nvSpPr>
          <p:cNvPr id="5" name="Shape 92"/>
          <p:cNvSpPr txBox="1"/>
          <p:nvPr/>
        </p:nvSpPr>
        <p:spPr>
          <a:xfrm>
            <a:off x="436936" y="147484"/>
            <a:ext cx="7627564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4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Analytics in Future </a:t>
            </a:r>
            <a:endParaRPr lang="en-US" sz="24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3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2332891" y="2513713"/>
            <a:ext cx="4443045" cy="738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What is Predictive Analytics?</a:t>
            </a:r>
          </a:p>
          <a:p>
            <a:pPr marL="171450" marR="0" lvl="0" indent="-57150" algn="ctr" rtl="0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endParaRPr sz="18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083655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98836" y="766864"/>
            <a:ext cx="8346580" cy="1169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400" b="0" i="0" u="none" strike="noStrike" cap="none" baseline="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Predictive analytics </a:t>
            </a:r>
            <a:r>
              <a:rPr lang="en-IN" sz="14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the analysis of data by using statistical algorithms and machine-learning techniques to identify the likelihood of future outcomes based on historical data.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l="20347" t="7976" r="20508" b="9287"/>
          <a:stretch/>
        </p:blipFill>
        <p:spPr>
          <a:xfrm>
            <a:off x="2579076" y="1375086"/>
            <a:ext cx="3387967" cy="335104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398836" y="145917"/>
            <a:ext cx="4656049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Predictive Analytics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533" y="717106"/>
            <a:ext cx="7633335" cy="3975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398836" y="145917"/>
            <a:ext cx="4656049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Predictive Analytics Lifecycle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544535" y="4771548"/>
            <a:ext cx="1510349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05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Source: blogs.sas.com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rain4ce_course_templat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608</Words>
  <Application>Microsoft Office PowerPoint</Application>
  <PresentationFormat>On-screen Show (16:9)</PresentationFormat>
  <Paragraphs>117</Paragraphs>
  <Slides>35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Noto Symbol</vt:lpstr>
      <vt:lpstr>Tahoma</vt:lpstr>
      <vt:lpstr>2_Brain4ce_course_template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Vardhan</cp:lastModifiedBy>
  <cp:revision>420</cp:revision>
  <dcterms:modified xsi:type="dcterms:W3CDTF">2015-09-14T13:03:40Z</dcterms:modified>
</cp:coreProperties>
</file>