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276" r:id="rId2"/>
    <p:sldId id="632" r:id="rId3"/>
    <p:sldId id="614" r:id="rId4"/>
    <p:sldId id="615" r:id="rId5"/>
    <p:sldId id="627" r:id="rId6"/>
    <p:sldId id="626" r:id="rId7"/>
    <p:sldId id="635" r:id="rId8"/>
    <p:sldId id="636" r:id="rId9"/>
    <p:sldId id="616" r:id="rId10"/>
    <p:sldId id="628" r:id="rId11"/>
    <p:sldId id="638" r:id="rId12"/>
    <p:sldId id="617" r:id="rId13"/>
    <p:sldId id="618" r:id="rId14"/>
    <p:sldId id="637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591" r:id="rId23"/>
    <p:sldId id="633" r:id="rId24"/>
    <p:sldId id="634" r:id="rId25"/>
    <p:sldId id="501" r:id="rId26"/>
    <p:sldId id="415" r:id="rId27"/>
    <p:sldId id="271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35A"/>
    <a:srgbClr val="4E82BC"/>
    <a:srgbClr val="0070C0"/>
    <a:srgbClr val="FF0000"/>
    <a:srgbClr val="DD6409"/>
    <a:srgbClr val="FF9933"/>
    <a:srgbClr val="FF3300"/>
    <a:srgbClr val="FF7C80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690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2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42640" y="4765686"/>
            <a:ext cx="2349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www.edureka.co/hadoop-admin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54" y="209552"/>
            <a:ext cx="3689970" cy="2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2640" y="4765686"/>
            <a:ext cx="2349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www.edureka.co/hadoop-admin</a:t>
            </a:r>
            <a:endParaRPr lang="en-IN" sz="1200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A day in the life of Hadoop Administrator!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>
                <a:solidFill>
                  <a:srgbClr val="262626"/>
                </a:solidFill>
              </a:rPr>
              <a:t>Backup And Recovery Task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04" y="868516"/>
            <a:ext cx="4476965" cy="4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434" y="2260315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High Availability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8" y="1573446"/>
            <a:ext cx="3102796" cy="310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1" y="2630184"/>
            <a:ext cx="1581139" cy="98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7" y="2219217"/>
            <a:ext cx="1807390" cy="553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7" y="3067454"/>
            <a:ext cx="1807390" cy="1098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722" y="724713"/>
            <a:ext cx="89324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the farm working – we build monitoring, managing resources between our users and our tools, tuning configurations for the farm stack, 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spark jobs and for the servers of course.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Job Scheduling And Configuration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38" y="2032103"/>
            <a:ext cx="2464461" cy="2458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16" y="2568539"/>
            <a:ext cx="3034145" cy="1684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1" y="2085653"/>
            <a:ext cx="3135084" cy="2351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too heavy or failed jobs and Fixing problems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Analyzing Failed Tasks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434" y="2260315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Availability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3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1" y="2294788"/>
            <a:ext cx="2461123" cy="2585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1" y="2841387"/>
            <a:ext cx="1929177" cy="1886306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9871956" flipH="1">
            <a:off x="2477683" y="1404853"/>
            <a:ext cx="1749188" cy="1194406"/>
          </a:xfrm>
          <a:prstGeom prst="cloudCallout">
            <a:avLst>
              <a:gd name="adj1" fmla="val -22075"/>
              <a:gd name="adj2" fmla="val 1145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497052" y="1142766"/>
            <a:ext cx="1720634" cy="1265382"/>
          </a:xfrm>
          <a:prstGeom prst="cloudCallout">
            <a:avLst>
              <a:gd name="adj1" fmla="val -35761"/>
              <a:gd name="adj2" fmla="val 1030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4" t="11771" r="4544" b="11418"/>
          <a:stretch/>
        </p:blipFill>
        <p:spPr>
          <a:xfrm>
            <a:off x="4978455" y="1329289"/>
            <a:ext cx="757827" cy="827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48" y="1591941"/>
            <a:ext cx="820229" cy="820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33" y="2493536"/>
            <a:ext cx="2750026" cy="20598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Collecting and Defining requirements for new hosts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Evaluating New Host Requests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66" y="1456829"/>
            <a:ext cx="3104919" cy="1690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06" y="3060145"/>
            <a:ext cx="2367150" cy="188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18" y="1350001"/>
            <a:ext cx="2366538" cy="1690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" y="1369689"/>
            <a:ext cx="3008586" cy="1670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Upgrading and updating the farm from time to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Updates And Upgrades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7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41" y="2099809"/>
            <a:ext cx="2301412" cy="202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23" y="1629438"/>
            <a:ext cx="2384520" cy="249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9" y="1677313"/>
            <a:ext cx="2338683" cy="24426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to test and benchmark new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Try And Finalize New Solutions 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81" y="1592012"/>
            <a:ext cx="2620985" cy="2688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37" y="1643865"/>
            <a:ext cx="2762250" cy="2584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3" y="1870378"/>
            <a:ext cx="2838798" cy="2409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a configuration management tool for our test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Be In Touch With New Configuration Tools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" y="1541868"/>
            <a:ext cx="3330993" cy="2649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52" y="1541867"/>
            <a:ext cx="3726549" cy="264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59" y="2260314"/>
            <a:ext cx="2016899" cy="1514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an easy infrastructure to insert data to the cluster and into hive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hbase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Execute Few DWH Responsibilities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490" y="822180"/>
            <a:ext cx="60874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will Know about:</a:t>
            </a: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0070C0"/>
              </a:buClr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daily tasks a Hadoop Admin do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Cluster Monitor tools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Fault tolerance is maintained in cluster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Demo on Hadoop High Availability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on YARN High Availability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6443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Agenda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9" y="1561672"/>
            <a:ext cx="4632403" cy="3294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t="6993" r="21952" b="15500"/>
          <a:stretch/>
        </p:blipFill>
        <p:spPr>
          <a:xfrm>
            <a:off x="2227914" y="2178121"/>
            <a:ext cx="1633591" cy="15899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39" y="1559376"/>
            <a:ext cx="3192695" cy="3238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support for developers who use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Assisting Hadoop Developers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permissions , quotas,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836" y="145917"/>
            <a:ext cx="7162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Checking Resources Usage And Users Permissions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29" y="1582623"/>
            <a:ext cx="4156238" cy="302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" y="1582623"/>
            <a:ext cx="2812551" cy="29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127" y="2414428"/>
            <a:ext cx="442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on User permission and Quota</a:t>
            </a:r>
            <a:endParaRPr lang="en-US" sz="18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8836" y="145917"/>
            <a:ext cx="6443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err="1" smtClean="0">
                <a:solidFill>
                  <a:srgbClr val="262626"/>
                </a:solidFill>
              </a:rPr>
              <a:t>Trubleshooting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96" y="925564"/>
            <a:ext cx="3231222" cy="3231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9" y="1310766"/>
            <a:ext cx="2406613" cy="2468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2" y="1310766"/>
            <a:ext cx="2399298" cy="2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0062" y="872000"/>
            <a:ext cx="3141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Footlight MT Light" panose="0204060206030A020304" pitchFamily="18" charset="0"/>
              </a:rPr>
              <a:t>NameNode</a:t>
            </a:r>
            <a:r>
              <a:rPr lang="en-US" sz="2400" b="1" dirty="0" smtClean="0">
                <a:solidFill>
                  <a:srgbClr val="00B050"/>
                </a:solidFill>
                <a:latin typeface="Footlight MT Light" panose="0204060206030A020304" pitchFamily="18" charset="0"/>
              </a:rPr>
              <a:t> startup fails</a:t>
            </a:r>
            <a:endParaRPr lang="en-US" sz="2400" b="1" i="0" dirty="0">
              <a:solidFill>
                <a:srgbClr val="00B050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6308" y="1487645"/>
            <a:ext cx="5409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ootlight MT Light" panose="0204060206030A020304" pitchFamily="18" charset="0"/>
              </a:rPr>
              <a:t>Exception when initializing the </a:t>
            </a:r>
            <a:r>
              <a:rPr lang="en-US" sz="2400" b="1" dirty="0" err="1">
                <a:solidFill>
                  <a:srgbClr val="C00000"/>
                </a:solidFill>
                <a:latin typeface="Footlight MT Light" panose="0204060206030A020304" pitchFamily="18" charset="0"/>
              </a:rPr>
              <a:t>filesystem</a:t>
            </a:r>
            <a:endParaRPr lang="en-US" sz="2400" b="1" i="0" dirty="0">
              <a:solidFill>
                <a:srgbClr val="C00000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202" y="2846527"/>
            <a:ext cx="6196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E82BC"/>
                </a:solidFill>
                <a:latin typeface="Footlight MT Light" panose="0204060206030A020304" pitchFamily="18" charset="0"/>
              </a:rPr>
              <a:t>Could only be replicated to 0 nodes instead of 1</a:t>
            </a:r>
            <a:endParaRPr lang="en-US" sz="2400" b="1" i="0" dirty="0">
              <a:solidFill>
                <a:srgbClr val="4E82BC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5259" y="3471462"/>
            <a:ext cx="2661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B1135A"/>
                </a:solidFill>
                <a:latin typeface="Footlight MT Light" panose="0204060206030A020304" pitchFamily="18" charset="0"/>
              </a:rPr>
              <a:t>Server not available</a:t>
            </a:r>
            <a:endParaRPr lang="en-US" sz="2400" b="1" i="0" dirty="0">
              <a:solidFill>
                <a:srgbClr val="B1135A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151" y="2149689"/>
            <a:ext cx="8609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ootlight MT Light" panose="0204060206030A020304" pitchFamily="18" charset="0"/>
              </a:rPr>
              <a:t>Could not obtain block blk_-4157273618194597760_1160 from any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8760" y="4188864"/>
            <a:ext cx="5284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Footlight MT Light" panose="0204060206030A020304" pitchFamily="18" charset="0"/>
              </a:rPr>
              <a:t>Could not get block locations. Aborting...</a:t>
            </a:r>
            <a:endParaRPr lang="en-US" sz="2400" b="1" i="0" dirty="0">
              <a:solidFill>
                <a:schemeClr val="accent3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6" y="145917"/>
            <a:ext cx="6443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Common Error Messages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4" y="818187"/>
            <a:ext cx="4286250" cy="3219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Coming to office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1" y="1296851"/>
            <a:ext cx="2434975" cy="1645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4" y="1280811"/>
            <a:ext cx="2291138" cy="16615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52" y="3021985"/>
            <a:ext cx="3012277" cy="19404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8722" y="724713"/>
            <a:ext cx="89324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thing on morning checking the monitor console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manager,Nagios,ganglia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…) and the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jobtracker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Cluster Monitoring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58" y="1235918"/>
            <a:ext cx="2918262" cy="187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7" y="940548"/>
            <a:ext cx="4054117" cy="182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9" y="3832261"/>
            <a:ext cx="4478643" cy="1133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Few Cluster Monitoring Tools</a:t>
            </a:r>
            <a:endParaRPr lang="en-IN" sz="2600" dirty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6" y="2612757"/>
            <a:ext cx="2394319" cy="23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3"/>
          <a:stretch/>
        </p:blipFill>
        <p:spPr>
          <a:xfrm>
            <a:off x="2815120" y="1112819"/>
            <a:ext cx="3856020" cy="33769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722" y="724713"/>
            <a:ext cx="89324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the day and reviewing past task in a meeting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Cluster Plan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97233"/>
              </p:ext>
            </p:extLst>
          </p:nvPr>
        </p:nvGraphicFramePr>
        <p:xfrm>
          <a:off x="851504" y="1215561"/>
          <a:ext cx="7439740" cy="33940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719870"/>
                <a:gridCol w="3719870"/>
              </a:tblGrid>
              <a:tr h="362589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Midline configuration (all around, deep storage, 1 Gb Ethernet)</a:t>
                      </a:r>
                      <a:endParaRPr lang="en-US" sz="1350" b="1" i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301" marR="74301" marT="74301" marB="743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5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× 6 core 2.9 Ghz/15 MB cache</a:t>
                      </a:r>
                    </a:p>
                  </a:txBody>
                  <a:tcPr marL="74301" marR="74301" marT="74301" marB="74301" anchor="ctr"/>
                </a:tc>
              </a:tr>
              <a:tr h="3625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64 GB DDR3-1600 ECC</a:t>
                      </a:r>
                    </a:p>
                  </a:txBody>
                  <a:tcPr marL="74301" marR="74301" marT="74301" marB="74301" anchor="ctr"/>
                </a:tc>
              </a:tr>
              <a:tr h="3625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Disk controller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SAS 6 Gb/s</a:t>
                      </a:r>
                    </a:p>
                  </a:txBody>
                  <a:tcPr marL="74301" marR="74301" marT="74301" marB="74301" anchor="ctr"/>
                </a:tc>
              </a:tr>
              <a:tr h="3625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Disks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× 3 TB LFF SATA II 7200 RPM</a:t>
                      </a:r>
                    </a:p>
                  </a:txBody>
                  <a:tcPr marL="74301" marR="74301" marT="74301" marB="74301" anchor="ctr"/>
                </a:tc>
              </a:tr>
              <a:tr h="3625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Network controller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× 1 Gb Ethernet</a:t>
                      </a:r>
                    </a:p>
                  </a:txBody>
                  <a:tcPr marL="74301" marR="74301" marT="74301" marB="74301" anchor="ctr"/>
                </a:tc>
              </a:tr>
              <a:tr h="121853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Notes</a:t>
                      </a:r>
                    </a:p>
                  </a:txBody>
                  <a:tcPr marL="74301" marR="74301" marT="74301" marB="7430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 features such as Intel’s Hyper-Threading and QPI are desirable. Allocate memory to take advantage of triple- or quad-channel memory configurations.</a:t>
                      </a:r>
                    </a:p>
                  </a:txBody>
                  <a:tcPr marL="74301" marR="74301" marT="74301" marB="74301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69203" y="798392"/>
            <a:ext cx="34749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slave node hardware configurations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Cluster Plan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79410"/>
              </p:ext>
            </p:extLst>
          </p:nvPr>
        </p:nvGraphicFramePr>
        <p:xfrm>
          <a:off x="658723" y="1282342"/>
          <a:ext cx="7940746" cy="318740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70373"/>
                <a:gridCol w="3970373"/>
              </a:tblGrid>
              <a:tr h="447168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end configuration (high memory, spindle dense, 10 Gb Ethernet)</a:t>
                      </a:r>
                      <a:endParaRPr lang="en-US" sz="1350" b="1" i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633" marR="91633" marT="91633" marB="916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× 6 core 2.9 Ghz/15 MB cache</a:t>
                      </a:r>
                    </a:p>
                  </a:txBody>
                  <a:tcPr marL="91633" marR="91633" marT="91633" marB="91633" anchor="ctr"/>
                </a:tc>
              </a:tr>
              <a:tr h="447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96 GB DDR3-1600 ECC</a:t>
                      </a:r>
                    </a:p>
                  </a:txBody>
                  <a:tcPr marL="91633" marR="91633" marT="91633" marB="91633" anchor="ctr"/>
                </a:tc>
              </a:tr>
              <a:tr h="447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Disk controller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× SAS 6 Gb/s</a:t>
                      </a:r>
                    </a:p>
                  </a:txBody>
                  <a:tcPr marL="91633" marR="91633" marT="91633" marB="91633" anchor="ctr"/>
                </a:tc>
              </a:tr>
              <a:tr h="5043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Disks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 × 1 TB SFF </a:t>
                      </a:r>
                      <a:r>
                        <a:rPr lang="en-US" sz="135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Nearline</a:t>
                      </a:r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/MDL SAS 7200 RPM</a:t>
                      </a:r>
                    </a:p>
                  </a:txBody>
                  <a:tcPr marL="91633" marR="91633" marT="91633" marB="91633" anchor="ctr"/>
                </a:tc>
              </a:tr>
              <a:tr h="447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Network controller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× 10 Gb Ethernet</a:t>
                      </a:r>
                    </a:p>
                  </a:txBody>
                  <a:tcPr marL="91633" marR="91633" marT="91633" marB="91633" anchor="ctr"/>
                </a:tc>
              </a:tr>
              <a:tr h="447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Notes</a:t>
                      </a:r>
                    </a:p>
                  </a:txBody>
                  <a:tcPr marL="91633" marR="91633" marT="91633" marB="9163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5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as the midline configuration</a:t>
                      </a:r>
                    </a:p>
                  </a:txBody>
                  <a:tcPr marL="91633" marR="91633" marT="91633" marB="91633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60287" y="788118"/>
            <a:ext cx="5523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end configuration (high memory, spindle dense, 10 Gb Ethernet)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Cluster Plan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48" y="1859623"/>
            <a:ext cx="7136071" cy="21883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722" y="724713"/>
            <a:ext cx="89324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and running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merger so that the small files and directories our data suppliers create would become bigger and fewer.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Execute Few Regular Utility Tasks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9087</TotalTime>
  <Words>494</Words>
  <Application>Microsoft Office PowerPoint</Application>
  <PresentationFormat>On-screen Show (16:9)</PresentationFormat>
  <Paragraphs>86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Castellar</vt:lpstr>
      <vt:lpstr>Footlight MT Light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Solution</cp:lastModifiedBy>
  <cp:revision>1329</cp:revision>
  <dcterms:created xsi:type="dcterms:W3CDTF">2014-07-21T07:23:07Z</dcterms:created>
  <dcterms:modified xsi:type="dcterms:W3CDTF">2015-08-07T12:23:38Z</dcterms:modified>
</cp:coreProperties>
</file>