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1"/>
  </p:notesMasterIdLst>
  <p:handoutMasterIdLst>
    <p:handoutMasterId r:id="rId32"/>
  </p:handoutMasterIdLst>
  <p:sldIdLst>
    <p:sldId id="276" r:id="rId2"/>
    <p:sldId id="426" r:id="rId3"/>
    <p:sldId id="509" r:id="rId4"/>
    <p:sldId id="618" r:id="rId5"/>
    <p:sldId id="619" r:id="rId6"/>
    <p:sldId id="614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9" r:id="rId16"/>
    <p:sldId id="628" r:id="rId17"/>
    <p:sldId id="632" r:id="rId18"/>
    <p:sldId id="630" r:id="rId19"/>
    <p:sldId id="631" r:id="rId20"/>
    <p:sldId id="633" r:id="rId21"/>
    <p:sldId id="634" r:id="rId22"/>
    <p:sldId id="636" r:id="rId23"/>
    <p:sldId id="637" r:id="rId24"/>
    <p:sldId id="635" r:id="rId25"/>
    <p:sldId id="638" r:id="rId26"/>
    <p:sldId id="591" r:id="rId27"/>
    <p:sldId id="501" r:id="rId28"/>
    <p:sldId id="415" r:id="rId29"/>
    <p:sldId id="271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4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28" userDrawn="1">
          <p15:clr>
            <a:srgbClr val="F26B43"/>
          </p15:clr>
        </p15:guide>
        <p15:guide id="5" pos="5160" userDrawn="1">
          <p15:clr>
            <a:srgbClr val="F26B43"/>
          </p15:clr>
        </p15:guide>
        <p15:guide id="6" pos="2880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  <p15:guide id="8" pos="3000" userDrawn="1">
          <p15:clr>
            <a:srgbClr val="A4A3A4"/>
          </p15:clr>
        </p15:guide>
        <p15:guide id="9" pos="3080" userDrawn="1">
          <p15:clr>
            <a:srgbClr val="A4A3A4"/>
          </p15:clr>
        </p15:guide>
        <p15:guide id="10" orient="horz" pos="1620" userDrawn="1">
          <p15:clr>
            <a:srgbClr val="A4A3A4"/>
          </p15:clr>
        </p15:guide>
        <p15:guide id="11" orient="horz" pos="17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5179" autoAdjust="0"/>
  </p:normalViewPr>
  <p:slideViewPr>
    <p:cSldViewPr snapToGrid="0" showGuides="1">
      <p:cViewPr varScale="1">
        <p:scale>
          <a:sx n="109" d="100"/>
          <a:sy n="109" d="100"/>
        </p:scale>
        <p:origin x="162" y="96"/>
      </p:cViewPr>
      <p:guideLst>
        <p:guide orient="horz" pos="564"/>
        <p:guide pos="312"/>
        <p:guide pos="1128"/>
        <p:guide pos="5160"/>
        <p:guide pos="2880"/>
        <p:guide orient="horz" pos="1548"/>
        <p:guide pos="3000"/>
        <p:guide pos="3080"/>
        <p:guide orient="horz" pos="1620"/>
        <p:guide orient="horz" pos="1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08-09-2015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08-09-2015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6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42640" y="4765686"/>
            <a:ext cx="2798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www.edureka.co/big-data-and-hadoop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54" y="209552"/>
            <a:ext cx="3689970" cy="2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42640" y="4765686"/>
            <a:ext cx="2798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www.edureka.co/big-data-and-hadoop</a:t>
            </a:r>
            <a:endParaRPr lang="en-IN" sz="1200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654" y="3371202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Is Hadoop a necessity for data Science ?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339" y="215757"/>
            <a:ext cx="656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a Data product?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962370"/>
            <a:ext cx="8248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“A software system whose </a:t>
            </a:r>
            <a:r>
              <a:rPr lang="en-US" sz="3200" u="sng" dirty="0"/>
              <a:t>core functionality</a:t>
            </a:r>
            <a:r>
              <a:rPr lang="en-US" sz="3200" dirty="0"/>
              <a:t> depends on the application of statistical analysis and machine learning to </a:t>
            </a:r>
            <a:r>
              <a:rPr lang="en-US" sz="3200" u="sng" dirty="0"/>
              <a:t>data</a:t>
            </a:r>
            <a:r>
              <a:rPr lang="en-US" sz="3200" dirty="0" smtClean="0"/>
              <a:t>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22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692" y="195209"/>
            <a:ext cx="63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#1: People you may know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24" y="898461"/>
            <a:ext cx="5560146" cy="38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969" y="205483"/>
            <a:ext cx="833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</a:t>
            </a:r>
            <a:r>
              <a:rPr lang="en-US" sz="2800" dirty="0" smtClean="0"/>
              <a:t>#2: Spell Correction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01688"/>
            <a:ext cx="6359846" cy="392254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50706" y="2457449"/>
            <a:ext cx="3308278" cy="891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116475"/>
            <a:ext cx="4814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What is</a:t>
            </a:r>
          </a:p>
          <a:p>
            <a:r>
              <a:rPr lang="en-US" sz="6000" dirty="0" smtClean="0">
                <a:solidFill>
                  <a:srgbClr val="0070C0"/>
                </a:solidFill>
              </a:rPr>
              <a:t>Data Science?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108" y="206446"/>
            <a:ext cx="648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SCIENCE</a:t>
            </a:r>
            <a:endParaRPr lang="en-US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108" y="660256"/>
            <a:ext cx="8464262" cy="5354638"/>
          </a:xfrm>
          <a:prstGeom prst="rect">
            <a:avLst/>
          </a:prstGeom>
        </p:spPr>
        <p:txBody>
          <a:bodyPr/>
          <a:lstStyle>
            <a:lvl1pPr marL="342875" indent="-342875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29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5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6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1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09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#1: Extracting deep meaning from data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(data mining; finding “gems” in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85" y="1563159"/>
            <a:ext cx="4283896" cy="31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517" y="246578"/>
            <a:ext cx="635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Common Data Science tasks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03" y="872600"/>
            <a:ext cx="6675362" cy="35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108" y="205482"/>
            <a:ext cx="646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SCIENCE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353" y="945222"/>
            <a:ext cx="761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#2: Building Data Products</a:t>
            </a:r>
          </a:p>
          <a:p>
            <a:r>
              <a:rPr lang="en-US" sz="2400" dirty="0" smtClean="0"/>
              <a:t>(Delivering Gems on a regular basis)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26" y="1863332"/>
            <a:ext cx="5135380" cy="28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930" y="205482"/>
            <a:ext cx="670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HADOOP for DATA SCIENCE?</a:t>
            </a:r>
            <a:endParaRPr lang="en-US" sz="28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68300" y="1660525"/>
            <a:ext cx="8686800" cy="2517775"/>
          </a:xfrm>
          <a:prstGeom prst="rect">
            <a:avLst/>
          </a:prstGeom>
        </p:spPr>
        <p:txBody>
          <a:bodyPr/>
          <a:lstStyle>
            <a:lvl1pPr marL="342875" indent="-342875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29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5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6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1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09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Reason #1: </a:t>
            </a:r>
          </a:p>
          <a:p>
            <a:pPr marL="0" indent="0">
              <a:buFont typeface="Arial" pitchFamily="34" charset="0"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Explore full datasets</a:t>
            </a:r>
          </a:p>
        </p:txBody>
      </p:sp>
    </p:spTree>
    <p:extLst>
      <p:ext uri="{BB962C8B-B14F-4D97-AF65-F5344CB8AC3E}">
        <p14:creationId xmlns:p14="http://schemas.microsoft.com/office/powerpoint/2010/main" val="31982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4204" y="205482"/>
            <a:ext cx="670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#1: Exploration of Data sets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52" y="819150"/>
            <a:ext cx="1429214" cy="12470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82" y="2762251"/>
            <a:ext cx="2524769" cy="18955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2644472"/>
            <a:ext cx="2868242" cy="1238124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3941364" y="3263534"/>
            <a:ext cx="948136" cy="26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78559" y="1937241"/>
            <a:ext cx="0" cy="8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930" y="205482"/>
            <a:ext cx="670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HADOOP for DATA SCIENCE?</a:t>
            </a:r>
            <a:endParaRPr lang="en-US" sz="28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68300" y="1660525"/>
            <a:ext cx="8686800" cy="2517775"/>
          </a:xfrm>
          <a:prstGeom prst="rect">
            <a:avLst/>
          </a:prstGeom>
        </p:spPr>
        <p:txBody>
          <a:bodyPr/>
          <a:lstStyle>
            <a:lvl1pPr marL="342875" indent="-342875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29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5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6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1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09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Reason #2: </a:t>
            </a:r>
          </a:p>
          <a:p>
            <a:pPr marL="0" indent="0">
              <a:buFont typeface="Arial" pitchFamily="34" charset="0"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Mining of larger datasets</a:t>
            </a:r>
          </a:p>
        </p:txBody>
      </p:sp>
    </p:spTree>
    <p:extLst>
      <p:ext uri="{BB962C8B-B14F-4D97-AF65-F5344CB8AC3E}">
        <p14:creationId xmlns:p14="http://schemas.microsoft.com/office/powerpoint/2010/main" val="30354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398836" y="1090049"/>
            <a:ext cx="6546494" cy="320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Today we will take you through the following: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Big Data &amp; Hadoop?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a Data Product?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Data Science?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Hadoop for Data Science?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Hadoop a necessity for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932" y="207561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066" y="205482"/>
            <a:ext cx="586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#2: Mining of larger data sets</a:t>
            </a:r>
            <a:endParaRPr lang="en-US" sz="2800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155274" y="2707719"/>
            <a:ext cx="3002353" cy="351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27" y="2366356"/>
            <a:ext cx="2587199" cy="1116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9" y="2310920"/>
            <a:ext cx="1827895" cy="18635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37" y="3815144"/>
            <a:ext cx="1827895" cy="10967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5074532" y="3483163"/>
            <a:ext cx="411868" cy="69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272" y="986319"/>
            <a:ext cx="60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Data ---&gt; Better Outcomes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6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930" y="205482"/>
            <a:ext cx="670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HADOOP for DATA SCIENCE?</a:t>
            </a:r>
            <a:endParaRPr lang="en-US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42900" y="2040669"/>
            <a:ext cx="8458200" cy="2517775"/>
          </a:xfrm>
          <a:prstGeom prst="rect">
            <a:avLst/>
          </a:prstGeom>
        </p:spPr>
        <p:txBody>
          <a:bodyPr/>
          <a:lstStyle>
            <a:lvl1pPr marL="342875" indent="-342875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29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5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6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1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09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Reason #3: 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Large-scale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3319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066" y="205482"/>
            <a:ext cx="586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#3: Large-Scale Data preparation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4008" y="952714"/>
            <a:ext cx="8229600" cy="1016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80% of data science work is data preparation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29" y="1389300"/>
            <a:ext cx="538237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68300" y="1660525"/>
            <a:ext cx="8775700" cy="2517775"/>
          </a:xfrm>
          <a:prstGeom prst="rect">
            <a:avLst/>
          </a:prstGeom>
        </p:spPr>
        <p:txBody>
          <a:bodyPr/>
          <a:lstStyle>
            <a:lvl1pPr marL="342875" indent="-342875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29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5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6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1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09" indent="-228582" algn="l" defTabSz="914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Reason #4: </a:t>
            </a:r>
          </a:p>
          <a:p>
            <a:pPr marL="0" indent="0">
              <a:buFont typeface="Arial" pitchFamily="34" charset="0"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Accelerate data-driven innovation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930" y="205482"/>
            <a:ext cx="670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HADOOP for DATA SCIENCE?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86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828" y="226031"/>
            <a:ext cx="8229600" cy="1016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Speed Barriers of traditional Data Architectures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09" y="938180"/>
            <a:ext cx="597300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346" y="780836"/>
            <a:ext cx="8229600" cy="1016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/>
              <a:t>“Schema on read” means faster time-to-innovation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36" y="1323834"/>
            <a:ext cx="570627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384" y="238383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9461" y="226344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SURVEY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3303" y="2198670"/>
            <a:ext cx="7140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</a:p>
          <a:p>
            <a:r>
              <a:rPr lang="en-US" sz="6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Data &amp; Hadoop?</a:t>
            </a:r>
          </a:p>
        </p:txBody>
      </p:sp>
    </p:spTree>
    <p:extLst>
      <p:ext uri="{BB962C8B-B14F-4D97-AF65-F5344CB8AC3E}">
        <p14:creationId xmlns:p14="http://schemas.microsoft.com/office/powerpoint/2010/main" val="210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241" y="215754"/>
            <a:ext cx="570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BIG DATA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63" y="996594"/>
            <a:ext cx="4402113" cy="2938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483" y="868907"/>
            <a:ext cx="471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Big data is a popular term used to describe the exponential growth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of data.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483" y="1394348"/>
            <a:ext cx="45000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Big Data can be either Structured data or Unstructured data or a combination of both.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4" y="1919789"/>
            <a:ext cx="4264086" cy="285621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998221" y="4110428"/>
            <a:ext cx="3960844" cy="513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Big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344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967" y="215754"/>
            <a:ext cx="691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BIG</a:t>
            </a:r>
            <a:r>
              <a:rPr lang="en-US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DATA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18" y="955497"/>
            <a:ext cx="8959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3 V’s (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Volume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Variety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Velocity</a:t>
            </a:r>
            <a:r>
              <a:rPr lang="en-US" sz="2200" dirty="0"/>
              <a:t>)</a:t>
            </a:r>
            <a:r>
              <a:rPr lang="en-US" sz="2000" dirty="0"/>
              <a:t> </a:t>
            </a:r>
            <a:r>
              <a:rPr lang="en-US" sz="1600" dirty="0"/>
              <a:t>are three defining properties or dimensions of </a:t>
            </a:r>
            <a:r>
              <a:rPr lang="en-US" sz="1600" dirty="0" smtClean="0"/>
              <a:t>Big Data.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89" y="1487076"/>
            <a:ext cx="5034336" cy="34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53" y="214511"/>
            <a:ext cx="191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  <a:latin typeface="+mj-lt"/>
              </a:rPr>
              <a:t>HADOOP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699" y="875064"/>
            <a:ext cx="3573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Hadoop</a:t>
            </a:r>
            <a:r>
              <a:rPr lang="en-US" sz="1600" dirty="0"/>
              <a:t> is a programming framework that supports the processing of large data sets in a distributed computing environment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86" y="1043893"/>
            <a:ext cx="4621946" cy="348936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2611" y="3657600"/>
            <a:ext cx="330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Hadoop was the first and still the best tool to handle Big Data.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101" y="215755"/>
            <a:ext cx="702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BRIEF HISTORY OF HADOOP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0" y="739623"/>
            <a:ext cx="684943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969" y="205482"/>
            <a:ext cx="672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HADOOP:- HDFS &amp; MAP-REDUCE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161937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Most efficient for Large-Scale Storage &amp; Processing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2116476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/>
              <a:t>HDFS: </a:t>
            </a:r>
            <a:r>
              <a:rPr lang="en-US" sz="2400" dirty="0" smtClean="0"/>
              <a:t>Distributed file system</a:t>
            </a:r>
          </a:p>
          <a:p>
            <a:r>
              <a:rPr lang="en-US" sz="2400" dirty="0" smtClean="0"/>
              <a:t>                     Self-Healing Data store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/>
              <a:t>MAP-REDUCE: </a:t>
            </a:r>
            <a:r>
              <a:rPr lang="en-US" sz="2400" dirty="0" smtClean="0"/>
              <a:t>Distributed computation framework that handles the complexities of distributed programming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85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242" y="215756"/>
            <a:ext cx="676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KEY TO HADOOP’S POWER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2613" y="883578"/>
            <a:ext cx="8147407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Computation co-located with data</a:t>
            </a:r>
          </a:p>
          <a:p>
            <a:pPr lvl="1"/>
            <a:r>
              <a:rPr lang="en-US" sz="2000" dirty="0"/>
              <a:t>Data and computation system co-designed and co-developed to work </a:t>
            </a:r>
            <a:r>
              <a:rPr lang="en-US" sz="2000" dirty="0" smtClean="0"/>
              <a:t>together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Process </a:t>
            </a:r>
            <a:r>
              <a:rPr lang="en-US" sz="2000" dirty="0"/>
              <a:t>data in parallel across thousands of “commodity” hardware nodes</a:t>
            </a:r>
          </a:p>
          <a:p>
            <a:pPr lvl="1"/>
            <a:r>
              <a:rPr lang="en-US" sz="2000" dirty="0"/>
              <a:t>Self-healing; failure handled by software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Designed </a:t>
            </a:r>
            <a:r>
              <a:rPr lang="en-US" sz="2000" dirty="0"/>
              <a:t>for one write and multiple reads</a:t>
            </a:r>
          </a:p>
          <a:p>
            <a:pPr lvl="1"/>
            <a:r>
              <a:rPr lang="en-US" sz="2000" dirty="0"/>
              <a:t>There are no random writes</a:t>
            </a:r>
          </a:p>
          <a:p>
            <a:pPr lvl="1"/>
            <a:r>
              <a:rPr lang="en-US" sz="2000" dirty="0"/>
              <a:t>Optimized for minimum seek on hard drives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9064</TotalTime>
  <Words>413</Words>
  <Application>Microsoft Office PowerPoint</Application>
  <PresentationFormat>On-screen Show (16:9)</PresentationFormat>
  <Paragraphs>75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Castellar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Vardhan</cp:lastModifiedBy>
  <cp:revision>1246</cp:revision>
  <dcterms:created xsi:type="dcterms:W3CDTF">2014-07-21T07:23:07Z</dcterms:created>
  <dcterms:modified xsi:type="dcterms:W3CDTF">2015-09-08T10:32:08Z</dcterms:modified>
</cp:coreProperties>
</file>