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3"/>
  </p:notesMasterIdLst>
  <p:handoutMasterIdLst>
    <p:handoutMasterId r:id="rId24"/>
  </p:handoutMasterIdLst>
  <p:sldIdLst>
    <p:sldId id="276" r:id="rId2"/>
    <p:sldId id="426" r:id="rId3"/>
    <p:sldId id="509" r:id="rId4"/>
    <p:sldId id="649" r:id="rId5"/>
    <p:sldId id="561" r:id="rId6"/>
    <p:sldId id="650" r:id="rId7"/>
    <p:sldId id="643" r:id="rId8"/>
    <p:sldId id="586" r:id="rId9"/>
    <p:sldId id="644" r:id="rId10"/>
    <p:sldId id="646" r:id="rId11"/>
    <p:sldId id="647" r:id="rId12"/>
    <p:sldId id="633" r:id="rId13"/>
    <p:sldId id="639" r:id="rId14"/>
    <p:sldId id="651" r:id="rId15"/>
    <p:sldId id="642" r:id="rId16"/>
    <p:sldId id="585" r:id="rId17"/>
    <p:sldId id="617" r:id="rId18"/>
    <p:sldId id="618" r:id="rId19"/>
    <p:sldId id="501" r:id="rId20"/>
    <p:sldId id="415" r:id="rId21"/>
    <p:sldId id="271" r:id="rId2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 userDrawn="1">
          <p15:clr>
            <a:srgbClr val="F26B43"/>
          </p15:clr>
        </p15:guide>
        <p15:guide id="3" pos="312" userDrawn="1">
          <p15:clr>
            <a:srgbClr val="F26B43"/>
          </p15:clr>
        </p15:guide>
        <p15:guide id="4" pos="1104" userDrawn="1">
          <p15:clr>
            <a:srgbClr val="F26B43"/>
          </p15:clr>
        </p15:guide>
        <p15:guide id="5" pos="5160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mala" initials="K" lastIdx="1" clrIdx="0">
    <p:extLst>
      <p:ext uri="{19B8F6BF-5375-455C-9EA6-DF929625EA0E}">
        <p15:presenceInfo xmlns:p15="http://schemas.microsoft.com/office/powerpoint/2012/main" userId="Koma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0000"/>
    <a:srgbClr val="4E82BC"/>
    <a:srgbClr val="DD6409"/>
    <a:srgbClr val="FF9933"/>
    <a:srgbClr val="FF3300"/>
    <a:srgbClr val="FF7C80"/>
    <a:srgbClr val="B1135A"/>
    <a:srgbClr val="EAEBE6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5179" autoAdjust="0"/>
  </p:normalViewPr>
  <p:slideViewPr>
    <p:cSldViewPr snapToGrid="0" showGuides="1">
      <p:cViewPr varScale="1">
        <p:scale>
          <a:sx n="93" d="100"/>
          <a:sy n="93" d="100"/>
        </p:scale>
        <p:origin x="690" y="78"/>
      </p:cViewPr>
      <p:guideLst>
        <p:guide orient="horz" pos="486"/>
        <p:guide pos="312"/>
        <p:guide pos="1104"/>
        <p:guide pos="5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001C7-0E60-4A28-87D0-DB9CABFF5C8B}" type="datetimeFigureOut">
              <a:rPr lang="en-IN" smtClean="0"/>
              <a:t>05-08-2015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81A5D-A40D-4EC7-BFF0-6E2C742A74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53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CDCE2-806D-4599-8BCA-79DEF8E10D46}" type="datetimeFigureOut">
              <a:rPr lang="en-IN" smtClean="0"/>
              <a:t>05-08-2015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2DF32-8D47-42FD-B435-FE4F3C14D77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65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http://www.information-management.com/gallery/Big-Data-Hadoop-2015-Predictions-Forrester-10026357-1.html</a:t>
            </a:r>
          </a:p>
          <a:p>
            <a:r>
              <a:rPr lang="en-US" dirty="0" smtClean="0"/>
              <a:t>https://www.forrester.com/Predictions+2015+Hadoop+Will+Become+A+Cornerstone+Of+Your+Business+Technology+Agenda/fulltext/-/E-RES117705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2DF32-8D47-42FD-B435-FE4F3C14D774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297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3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1474" y="2701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22300" y="4794274"/>
            <a:ext cx="213360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239668" y="19806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6833367" y="4517275"/>
            <a:ext cx="2310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www.edureka.co/r-for-analytics</a:t>
            </a:r>
            <a:endParaRPr lang="en-IN" sz="12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398843" y="4768516"/>
            <a:ext cx="323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www.edureka.co/apache-spark-scala-training</a:t>
            </a:r>
            <a:endParaRPr lang="en-IN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46" y="104013"/>
            <a:ext cx="3600052" cy="294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4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462351" y="4795064"/>
            <a:ext cx="323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0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www.edureka.co/apache-spark-scala-training</a:t>
            </a:r>
            <a:endParaRPr lang="en-IN" sz="1200" baseline="0" dirty="0">
              <a:solidFill>
                <a:schemeClr val="accent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7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348051" y="4795064"/>
            <a:ext cx="373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www.edureka.co/advanced-predictive-modelling-in-r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40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</a:t>
            </a: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vital for us, </a:t>
            </a: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 it a compliment, a suggestion or a complaint. It helps us to make </a:t>
            </a: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experience better!</a:t>
            </a: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</p:spTree>
    <p:extLst>
      <p:ext uri="{BB962C8B-B14F-4D97-AF65-F5344CB8AC3E}">
        <p14:creationId xmlns:p14="http://schemas.microsoft.com/office/powerpoint/2010/main" val="21513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5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7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6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7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99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6264" y="964260"/>
            <a:ext cx="1779354" cy="38110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5348051" y="4795064"/>
            <a:ext cx="373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www.edureka.co/advanced-predictive-modelling-in-r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66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685766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4" r:id="rId2"/>
    <p:sldLayoutId id="2147483707" r:id="rId3"/>
    <p:sldLayoutId id="2147483677" r:id="rId4"/>
    <p:sldLayoutId id="2147483663" r:id="rId5"/>
    <p:sldLayoutId id="2147483703" r:id="rId6"/>
    <p:sldLayoutId id="2147483690" r:id="rId7"/>
    <p:sldLayoutId id="2147483711" r:id="rId8"/>
    <p:sldLayoutId id="2147483683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929" y="3268461"/>
            <a:ext cx="7969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70C0"/>
                </a:solidFill>
                <a:latin typeface="Castellar" panose="020A0402060406010301" pitchFamily="18" charset="0"/>
              </a:rPr>
              <a:t>Apache Spark: Beyond Hadoop </a:t>
            </a:r>
            <a:r>
              <a:rPr lang="en-US" sz="2000" b="1" dirty="0" err="1">
                <a:solidFill>
                  <a:srgbClr val="0070C0"/>
                </a:solidFill>
                <a:latin typeface="Castellar" panose="020A0402060406010301" pitchFamily="18" charset="0"/>
              </a:rPr>
              <a:t>MapReduce</a:t>
            </a:r>
            <a:endParaRPr lang="en-IN" sz="2000" b="1" dirty="0">
              <a:solidFill>
                <a:srgbClr val="262626"/>
              </a:solidFill>
              <a:latin typeface="Castellar" panose="020A0402060406010301" pitchFamily="18" charset="0"/>
            </a:endParaRPr>
          </a:p>
        </p:txBody>
      </p:sp>
      <p:sp>
        <p:nvSpPr>
          <p:cNvPr id="2" name="AutoShape 2" descr="Inline image 1"/>
          <p:cNvSpPr>
            <a:spLocks noChangeAspect="1" noChangeArrowheads="1"/>
          </p:cNvSpPr>
          <p:nvPr/>
        </p:nvSpPr>
        <p:spPr bwMode="auto">
          <a:xfrm>
            <a:off x="155574" y="-144463"/>
            <a:ext cx="2409205" cy="240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836" y="145917"/>
            <a:ext cx="5930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Overcoming MR limitations</a:t>
            </a:r>
            <a:endParaRPr lang="en-US" sz="2800" dirty="0">
              <a:solidFill>
                <a:srgbClr val="262626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1"/>
          <a:stretch/>
        </p:blipFill>
        <p:spPr>
          <a:xfrm rot="1524398">
            <a:off x="4033894" y="2653265"/>
            <a:ext cx="2981650" cy="151890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84270" y="1191802"/>
            <a:ext cx="4432527" cy="2417663"/>
            <a:chOff x="1910992" y="-290886"/>
            <a:chExt cx="5157017" cy="460088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83603" y="2614551"/>
              <a:ext cx="2363057" cy="169545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992" y="-290886"/>
              <a:ext cx="5157017" cy="3753162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4" t="61299" r="46715" b="142"/>
          <a:stretch/>
        </p:blipFill>
        <p:spPr>
          <a:xfrm>
            <a:off x="3246345" y="1952843"/>
            <a:ext cx="668109" cy="2252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908093" y="4151072"/>
            <a:ext cx="22891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Libraries for </a:t>
            </a:r>
            <a:r>
              <a:rPr lang="en-US" sz="105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</a:t>
            </a:r>
            <a:r>
              <a:rPr lang="en-US" sz="105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learning, </a:t>
            </a:r>
            <a:r>
              <a:rPr lang="en-US" sz="105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05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treaming</a:t>
            </a:r>
            <a:endParaRPr lang="en-US" sz="105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2924" flipH="1">
            <a:off x="6807212" y="2515259"/>
            <a:ext cx="1842618" cy="18000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27648" flipH="1">
            <a:off x="5791665" y="2145552"/>
            <a:ext cx="1841274" cy="172698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498707" y="2956255"/>
            <a:ext cx="95090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en-US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</a:t>
            </a:r>
            <a:endParaRPr lang="en-US" sz="105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fontAlgn="t"/>
            <a:r>
              <a:rPr lang="en-US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processing </a:t>
            </a:r>
            <a:endParaRPr lang="en-US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43538" y="2495835"/>
            <a:ext cx="84189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en-US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complex </a:t>
            </a:r>
          </a:p>
          <a:p>
            <a:pPr algn="ctr" fontAlgn="t"/>
            <a:r>
              <a:rPr lang="en-US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</a:t>
            </a:r>
            <a:endParaRPr lang="en-US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1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1973" y="2106203"/>
            <a:ext cx="3114763" cy="1498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8836" y="145917"/>
            <a:ext cx="5930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Overcoming MR limitations</a:t>
            </a:r>
            <a:endParaRPr lang="en-US" sz="2800" dirty="0">
              <a:solidFill>
                <a:srgbClr val="26262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104914" y="3580260"/>
            <a:ext cx="13179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5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Cyclic data flows</a:t>
            </a:r>
            <a:endParaRPr lang="en-US" sz="105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 rot="19777851">
            <a:off x="1604715" y="1019285"/>
            <a:ext cx="2253001" cy="1923772"/>
            <a:chOff x="1934101" y="1278623"/>
            <a:chExt cx="2253001" cy="1923772"/>
          </a:xfrm>
        </p:grpSpPr>
        <p:grpSp>
          <p:nvGrpSpPr>
            <p:cNvPr id="3" name="Group 2"/>
            <p:cNvGrpSpPr/>
            <p:nvPr/>
          </p:nvGrpSpPr>
          <p:grpSpPr>
            <a:xfrm>
              <a:off x="1934101" y="1278623"/>
              <a:ext cx="1707915" cy="1430629"/>
              <a:chOff x="-120732" y="1155335"/>
              <a:chExt cx="1707915" cy="1430629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24185" flipH="1">
                <a:off x="-120732" y="1155335"/>
                <a:ext cx="1707915" cy="1430629"/>
              </a:xfrm>
              <a:prstGeom prst="rect">
                <a:avLst/>
              </a:prstGeom>
            </p:spPr>
          </p:pic>
          <p:sp>
            <p:nvSpPr>
              <p:cNvPr id="2" name="Rectangle 1"/>
              <p:cNvSpPr/>
              <p:nvPr/>
            </p:nvSpPr>
            <p:spPr>
              <a:xfrm rot="801464">
                <a:off x="307467" y="1390757"/>
                <a:ext cx="85151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t"/>
                <a:r>
                  <a:rPr lang="en-US" sz="105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Iterative </a:t>
                </a:r>
                <a:endParaRPr lang="en-US" sz="105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ctr" fontAlgn="t"/>
                <a:r>
                  <a:rPr lang="en-US" sz="105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tasks</a:t>
                </a:r>
                <a:endParaRPr lang="en-US" sz="105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508917" y="1441710"/>
              <a:ext cx="1678185" cy="1760685"/>
              <a:chOff x="6119384" y="1796688"/>
              <a:chExt cx="1678185" cy="1760685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22149" flipH="1">
                <a:off x="6119384" y="1796688"/>
                <a:ext cx="1678185" cy="1760685"/>
              </a:xfrm>
              <a:prstGeom prst="rect">
                <a:avLst/>
              </a:prstGeom>
            </p:spPr>
          </p:pic>
          <p:sp>
            <p:nvSpPr>
              <p:cNvPr id="36" name="Rectangle 35"/>
              <p:cNvSpPr/>
              <p:nvPr/>
            </p:nvSpPr>
            <p:spPr>
              <a:xfrm rot="1822149">
                <a:off x="6854489" y="2195255"/>
                <a:ext cx="81304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t"/>
                <a:r>
                  <a:rPr lang="en-US" sz="105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Random </a:t>
                </a:r>
                <a:endParaRPr lang="en-US" sz="105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ctr" fontAlgn="t"/>
                <a:r>
                  <a:rPr lang="en-US" sz="105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access</a:t>
                </a:r>
                <a:endParaRPr lang="en-US" sz="105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606" y="1157092"/>
            <a:ext cx="4432527" cy="197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4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0268" y="1424655"/>
            <a:ext cx="6513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Spark Implements Features To Make Its Architecture Better Than MR</a:t>
            </a:r>
            <a:endParaRPr lang="en-US" sz="2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582" y="2255652"/>
            <a:ext cx="4432527" cy="19722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400" y="2255652"/>
            <a:ext cx="1351813" cy="86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7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8845" y="807534"/>
            <a:ext cx="84607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tries to keep things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in-memory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its distributed workers, allowing for significantly faster/lower-latency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computations,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whereas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MapReduce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keeps shuffling things in and out of disk.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8836" y="145917"/>
            <a:ext cx="71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Sparks Cuts Down Read/Write I/O To Disk</a:t>
            </a:r>
            <a:endParaRPr lang="en-US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54132" y="1674049"/>
            <a:ext cx="5728700" cy="2909728"/>
            <a:chOff x="1613036" y="1941177"/>
            <a:chExt cx="5728700" cy="2909728"/>
          </a:xfrm>
        </p:grpSpPr>
        <p:grpSp>
          <p:nvGrpSpPr>
            <p:cNvPr id="6" name="Group 5"/>
            <p:cNvGrpSpPr/>
            <p:nvPr/>
          </p:nvGrpSpPr>
          <p:grpSpPr>
            <a:xfrm>
              <a:off x="1613036" y="1941177"/>
              <a:ext cx="5728700" cy="2909727"/>
              <a:chOff x="1150704" y="1869259"/>
              <a:chExt cx="5728700" cy="290972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0705" y="1869261"/>
                <a:ext cx="5728699" cy="2909725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0704" y="1869259"/>
                <a:ext cx="1438383" cy="1665051"/>
              </a:xfrm>
              <a:prstGeom prst="rect">
                <a:avLst/>
              </a:prstGeom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3400" y="4504697"/>
              <a:ext cx="2405872" cy="346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9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317835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836" y="145917"/>
            <a:ext cx="71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Libraries For ML, Graph Programming …</a:t>
            </a:r>
            <a:endParaRPr lang="en-US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1096705"/>
            <a:ext cx="4657725" cy="3276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445303" y="2753474"/>
            <a:ext cx="2106203" cy="5548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18288" y="3164441"/>
            <a:ext cx="15257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Library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75113" y="2683952"/>
            <a:ext cx="847620" cy="510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04926" y="2507656"/>
            <a:ext cx="1438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674688" y="2785059"/>
            <a:ext cx="1479478" cy="3121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8907" y="3019694"/>
            <a:ext cx="17645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interface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RDBMS lovers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308244" y="1736333"/>
            <a:ext cx="2794651" cy="9523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4926" y="1214879"/>
            <a:ext cx="157531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Utility for continues ingestion of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71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836" y="145917"/>
            <a:ext cx="71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Cyclic Data Flows</a:t>
            </a:r>
            <a:endParaRPr lang="en-US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5" y="906875"/>
            <a:ext cx="2576342" cy="38441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79" y="2326360"/>
            <a:ext cx="4119381" cy="27289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9745" y="777013"/>
            <a:ext cx="4925283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jobs in spark comprise a series of operators and run on a set of data. 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operators in a job are used to construct a DAG (Directed Acyclic Graph). 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DAG is optimized by rearranging and combining operators where possible. </a:t>
            </a:r>
          </a:p>
        </p:txBody>
      </p:sp>
    </p:spTree>
    <p:extLst>
      <p:ext uri="{BB962C8B-B14F-4D97-AF65-F5344CB8AC3E}">
        <p14:creationId xmlns:p14="http://schemas.microsoft.com/office/powerpoint/2010/main" val="271376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7410" y="2215764"/>
            <a:ext cx="4920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Features In Demand</a:t>
            </a:r>
            <a:endParaRPr lang="en-US" sz="2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08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836" y="145917"/>
            <a:ext cx="51679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Spark Features/Modules In Demand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110" r="5705" b="11830"/>
          <a:stretch/>
        </p:blipFill>
        <p:spPr>
          <a:xfrm>
            <a:off x="669691" y="1225900"/>
            <a:ext cx="7509667" cy="2753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9379" y="4817895"/>
            <a:ext cx="1213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sz="1050" kern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</a:t>
            </a:r>
            <a:r>
              <a:rPr lang="en-US" sz="1050" kern="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Typesafe</a:t>
            </a:r>
            <a:endParaRPr lang="en-IN" sz="1050" kern="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4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836" y="145917"/>
            <a:ext cx="46560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  <a:latin typeface="+mj-lt"/>
              </a:rPr>
              <a:t>New Features In 2015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299" y="764409"/>
            <a:ext cx="4656049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Frames 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</a:p>
          <a:p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Similar API to data frames in R and Pandas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Automatically optimised via Spark SQL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Released in Spark 1.3</a:t>
            </a:r>
          </a:p>
          <a:p>
            <a:pPr lvl="1"/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IN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SparkR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</a:t>
            </a:r>
          </a:p>
          <a:p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Released in Spark 1.4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Exposes </a:t>
            </a:r>
            <a:r>
              <a:rPr lang="en-IN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DataFrames</a:t>
            </a: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RDD’s &amp; ML library in R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Machine Learning Pipelines </a:t>
            </a:r>
          </a:p>
          <a:p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High Level API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Featurization</a:t>
            </a:r>
            <a:endParaRPr lang="en-IN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Evaluation 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Model Tuning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External Data Sources  </a:t>
            </a:r>
          </a:p>
          <a:p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Platform API to plug Data-Sources into Spark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Pushes logic into sources</a:t>
            </a:r>
            <a:endParaRPr lang="en-US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93" y="1483040"/>
            <a:ext cx="3110068" cy="25484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69379" y="4817895"/>
            <a:ext cx="11769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sz="1050" kern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</a:t>
            </a:r>
            <a:r>
              <a:rPr lang="en-US" sz="1050" kern="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Databrix</a:t>
            </a:r>
            <a:endParaRPr lang="en-IN" sz="1050" kern="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40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81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/>
        </p:nvSpPr>
        <p:spPr>
          <a:xfrm>
            <a:off x="2422846" y="3462392"/>
            <a:ext cx="6546494" cy="396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0C0"/>
              </a:buClr>
              <a:buNone/>
            </a:pP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Agenda</a:t>
            </a:r>
            <a:endParaRPr lang="en-IN" sz="2800" dirty="0">
              <a:solidFill>
                <a:srgbClr val="262626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01577" y="894840"/>
            <a:ext cx="6546494" cy="380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0C0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 the end of this webinar you will be able to know about</a:t>
            </a:r>
            <a:r>
              <a:rPr lang="en-US" sz="16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16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Strength </a:t>
            </a: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 </a:t>
            </a:r>
            <a:r>
              <a:rPr lang="en-US" sz="1400" dirty="0" err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MapReduce</a:t>
            </a:r>
            <a:endParaRPr lang="en-US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Things beyond </a:t>
            </a:r>
            <a:r>
              <a:rPr lang="en-US" sz="1400" dirty="0" err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MapReduce</a:t>
            </a:r>
            <a:endParaRPr lang="en-US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</a:t>
            </a:r>
            <a:r>
              <a:rPr lang="en-US" sz="14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MapReduce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limitations can be overcome</a:t>
            </a: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Spark 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fits the bill</a:t>
            </a:r>
            <a:endParaRPr lang="en-US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Other exciting 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features </a:t>
            </a: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 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Spark</a:t>
            </a:r>
            <a:endParaRPr lang="en-US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09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IN" sz="2600" dirty="0">
                <a:solidFill>
                  <a:srgbClr val="262626"/>
                </a:solidFill>
                <a:ea typeface="+mn-ea"/>
                <a:cs typeface="+mn-cs"/>
              </a:rPr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115459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01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1528" y="869968"/>
            <a:ext cx="685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Strength of </a:t>
            </a:r>
            <a:r>
              <a:rPr lang="en-US" sz="24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MapReduce</a:t>
            </a:r>
            <a:endParaRPr lang="en-US" sz="2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636" y="1699466"/>
            <a:ext cx="4485316" cy="241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8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075380" y="914400"/>
            <a:ext cx="4684704" cy="3852809"/>
            <a:chOff x="1658368" y="741661"/>
            <a:chExt cx="5262989" cy="42875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681" y="2093817"/>
              <a:ext cx="1503906" cy="1503906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3709373" y="741661"/>
              <a:ext cx="1160980" cy="1253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658368" y="2065158"/>
              <a:ext cx="1160980" cy="1253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760377" y="2065158"/>
              <a:ext cx="1160980" cy="1253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709373" y="3775752"/>
              <a:ext cx="1160980" cy="1253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90553" y="1214496"/>
              <a:ext cx="7986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Simple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71919" y="2560860"/>
              <a:ext cx="11176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Scalability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54297" y="4140866"/>
              <a:ext cx="107112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Fault</a:t>
              </a:r>
            </a:p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Tolerance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61002" y="2322549"/>
              <a:ext cx="955711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t"/>
              <a:r>
                <a:rPr lang="en-US" sz="12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Minimal </a:t>
              </a:r>
              <a:endParaRPr lang="en-US" sz="12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 fontAlgn="t"/>
              <a:r>
                <a:rPr lang="en-US" sz="12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</a:t>
              </a:r>
            </a:p>
            <a:p>
              <a:pPr algn="ctr" fontAlgn="t"/>
              <a:r>
                <a:rPr lang="en-US" sz="12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motion</a:t>
              </a:r>
              <a:endParaRPr lang="en-US" sz="1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>
                <a:solidFill>
                  <a:srgbClr val="262626"/>
                </a:solidFill>
              </a:rPr>
              <a:t>Strength of </a:t>
            </a:r>
            <a:r>
              <a:rPr lang="en-US" sz="2800" dirty="0" err="1" smtClean="0">
                <a:solidFill>
                  <a:srgbClr val="262626"/>
                </a:solidFill>
              </a:rPr>
              <a:t>MapReduce</a:t>
            </a:r>
            <a:endParaRPr lang="en-US" sz="2800" dirty="0">
              <a:solidFill>
                <a:srgbClr val="26262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62298" y="1399297"/>
            <a:ext cx="5034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Tw Cen MT Condensed" panose="020B06060201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Independence of 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Tw Cen MT Condensed" panose="020B06060201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 of choice, such as Java, C++ or Python.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35131" y="3091559"/>
            <a:ext cx="5034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Tw Cen MT Condensed" panose="020B06060201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petabytes of data, stored in HDFS on one cluster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41013" y="4065531"/>
            <a:ext cx="5034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latin typeface="Tw Cen MT Condensed" panose="020B06060201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MapReduce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Tw Cen MT Condensed" panose="020B06060201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takes care of failures using the replicated copies.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33624" y="3203678"/>
            <a:ext cx="5034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Tw Cen MT Condensed" panose="020B06060201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moves towards data to minimize disk I/O</a:t>
            </a:r>
          </a:p>
        </p:txBody>
      </p:sp>
    </p:spTree>
    <p:extLst>
      <p:ext uri="{BB962C8B-B14F-4D97-AF65-F5344CB8AC3E}">
        <p14:creationId xmlns:p14="http://schemas.microsoft.com/office/powerpoint/2010/main" val="259855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39777" y="782163"/>
            <a:ext cx="4844397" cy="57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Limitations </a:t>
            </a:r>
            <a:r>
              <a:rPr lang="en-US" sz="2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MapReduce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(MR)</a:t>
            </a:r>
            <a:endParaRPr lang="en-US" sz="2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423" y="1538085"/>
            <a:ext cx="4431751" cy="294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0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66737" y="914400"/>
            <a:ext cx="4150318" cy="3852809"/>
            <a:chOff x="1761002" y="741660"/>
            <a:chExt cx="4662639" cy="4287539"/>
          </a:xfrm>
        </p:grpSpPr>
        <p:sp>
          <p:nvSpPr>
            <p:cNvPr id="4" name="Oval 3"/>
            <p:cNvSpPr/>
            <p:nvPr/>
          </p:nvSpPr>
          <p:spPr>
            <a:xfrm>
              <a:off x="3709373" y="741660"/>
              <a:ext cx="1160980" cy="1253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262661" y="2964416"/>
              <a:ext cx="1160980" cy="1253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709373" y="3775751"/>
              <a:ext cx="1160980" cy="1253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86931" y="1162705"/>
              <a:ext cx="641474" cy="5137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Real </a:t>
              </a:r>
            </a:p>
            <a:p>
              <a:r>
                <a:rPr lang="en-US" sz="12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Time</a:t>
              </a:r>
              <a:endParaRPr lang="en-US" sz="1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09009" y="3326015"/>
              <a:ext cx="1068282" cy="7192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Complex </a:t>
              </a:r>
            </a:p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Algorithm</a:t>
              </a:r>
            </a:p>
            <a:p>
              <a:pPr algn="ctr"/>
              <a:endPara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62774" y="4045274"/>
              <a:ext cx="1289790" cy="924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Re-reading </a:t>
              </a:r>
            </a:p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parsing </a:t>
              </a:r>
            </a:p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  <a:p>
              <a:pPr algn="ctr"/>
              <a:endPara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61002" y="2322549"/>
              <a:ext cx="955711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t"/>
              <a:r>
                <a:rPr lang="en-US" sz="12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Minimal </a:t>
              </a:r>
            </a:p>
            <a:p>
              <a:pPr algn="ctr" fontAlgn="t"/>
              <a:r>
                <a:rPr lang="en-US" sz="12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</a:t>
              </a:r>
            </a:p>
            <a:p>
              <a:pPr algn="ctr" fontAlgn="t"/>
              <a:r>
                <a:rPr lang="en-US" sz="12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Motion</a:t>
              </a:r>
              <a:endParaRPr lang="en-US" sz="1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427" y="2294925"/>
            <a:ext cx="1361613" cy="904665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5209183" y="1412832"/>
            <a:ext cx="1033414" cy="1126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10281" y="1717590"/>
            <a:ext cx="1058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Processing 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582036" y="2844169"/>
            <a:ext cx="1033414" cy="1126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37958" y="1412831"/>
            <a:ext cx="1033414" cy="1126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51944" y="3059623"/>
            <a:ext cx="864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>
              <a:lnSpc>
                <a:spcPct val="15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Iterative</a:t>
            </a:r>
          </a:p>
          <a:p>
            <a:pPr algn="ctr" fontAlgn="t">
              <a:lnSpc>
                <a:spcPct val="15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Tasks</a:t>
            </a:r>
            <a:endParaRPr lang="en-US" sz="1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42532" y="1717813"/>
            <a:ext cx="824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en-US" sz="12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</a:t>
            </a:r>
          </a:p>
          <a:p>
            <a:pPr algn="ctr" fontAlgn="t"/>
            <a:r>
              <a:rPr lang="en-US" sz="12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endParaRPr lang="en-US" sz="1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Limitations </a:t>
            </a:r>
            <a:r>
              <a:rPr lang="en-US" sz="2800" dirty="0">
                <a:solidFill>
                  <a:srgbClr val="262626"/>
                </a:solidFill>
              </a:rPr>
              <a:t>Of </a:t>
            </a:r>
            <a:r>
              <a:rPr lang="en-US" sz="2800" dirty="0" smtClean="0">
                <a:solidFill>
                  <a:srgbClr val="262626"/>
                </a:solidFill>
              </a:rPr>
              <a:t>MR</a:t>
            </a:r>
            <a:endParaRPr lang="en-US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7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6" y="145917"/>
            <a:ext cx="69266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spcBef>
                <a:spcPct val="0"/>
              </a:spcBef>
            </a:pPr>
            <a:r>
              <a:rPr lang="en-IN" sz="2600" dirty="0" smtClean="0">
                <a:solidFill>
                  <a:srgbClr val="262626"/>
                </a:solidFill>
                <a:latin typeface="+mj-lt"/>
              </a:rPr>
              <a:t>Feature </a:t>
            </a:r>
            <a:r>
              <a:rPr lang="en-IN" sz="2600" dirty="0" smtClean="0">
                <a:solidFill>
                  <a:srgbClr val="262626"/>
                </a:solidFill>
                <a:latin typeface="+mj-lt"/>
              </a:rPr>
              <a:t>Comparison with Spark 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984443" y="3336923"/>
          <a:ext cx="4474727" cy="1037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690"/>
                <a:gridCol w="2215037"/>
              </a:tblGrid>
              <a:tr h="222629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Fast</a:t>
                      </a:r>
                      <a:endParaRPr lang="en-IN" sz="1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100x faster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than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MapReduce</a:t>
                      </a:r>
                      <a:endParaRPr lang="en-IN" sz="1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05816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Batch Processing</a:t>
                      </a:r>
                      <a:endParaRPr lang="en-IN" sz="1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Batch and Real-time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Processing</a:t>
                      </a:r>
                      <a:endParaRPr lang="en-IN" sz="1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629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Stores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Data on Disk</a:t>
                      </a:r>
                      <a:endParaRPr lang="en-IN" sz="1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Stores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Data in Memory</a:t>
                      </a:r>
                      <a:endParaRPr lang="en-IN" sz="1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22629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Written in Java</a:t>
                      </a:r>
                      <a:endParaRPr lang="en-IN" sz="1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Written in Scala</a:t>
                      </a:r>
                      <a:endParaRPr lang="en-IN" sz="1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785" y="763558"/>
            <a:ext cx="4638940" cy="254566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13226" y="3109539"/>
            <a:ext cx="4853218" cy="2580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0534" y="3081840"/>
            <a:ext cx="1311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Hadoop </a:t>
            </a:r>
            <a:r>
              <a:rPr lang="en-US" sz="10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MapReduce</a:t>
            </a:r>
            <a:endParaRPr lang="en-IN" sz="1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23339" y="3109539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HADOOP Spark</a:t>
            </a:r>
            <a:endParaRPr lang="en-IN" sz="1000" b="1" dirty="0">
              <a:solidFill>
                <a:srgbClr val="FFFF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Isosceles Triangle 14"/>
          <p:cNvSpPr/>
          <p:nvPr/>
        </p:nvSpPr>
        <p:spPr>
          <a:xfrm rot="16200000">
            <a:off x="1374493" y="3093231"/>
            <a:ext cx="500066" cy="285752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Isosceles Triangle 15"/>
          <p:cNvSpPr/>
          <p:nvPr/>
        </p:nvSpPr>
        <p:spPr>
          <a:xfrm rot="5400000" flipH="1">
            <a:off x="6442292" y="3093231"/>
            <a:ext cx="500066" cy="285752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4715" y="2986074"/>
            <a:ext cx="4413010" cy="0"/>
          </a:xfrm>
          <a:prstGeom prst="line">
            <a:avLst/>
          </a:prstGeom>
          <a:ln>
            <a:solidFill>
              <a:srgbClr val="ED54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74715" y="1367721"/>
            <a:ext cx="4413010" cy="0"/>
          </a:xfrm>
          <a:prstGeom prst="line">
            <a:avLst/>
          </a:prstGeom>
          <a:ln>
            <a:solidFill>
              <a:srgbClr val="ED54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69379" y="4817895"/>
            <a:ext cx="11769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sz="1050" kern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</a:t>
            </a:r>
            <a:r>
              <a:rPr lang="en-US" sz="1050" kern="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Databrix</a:t>
            </a:r>
            <a:endParaRPr lang="en-IN" sz="1050" kern="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6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3425" y="2410971"/>
            <a:ext cx="6482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MR limitations can be overcome</a:t>
            </a:r>
            <a:endParaRPr lang="en-US" sz="2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63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836" y="145917"/>
            <a:ext cx="5930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Overcoming MR limitations</a:t>
            </a:r>
            <a:endParaRPr lang="en-US" sz="2800" dirty="0">
              <a:solidFill>
                <a:srgbClr val="262626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4270" y="1191802"/>
            <a:ext cx="5988386" cy="2802398"/>
            <a:chOff x="1284270" y="1191802"/>
            <a:chExt cx="5988386" cy="2802398"/>
          </a:xfrm>
        </p:grpSpPr>
        <p:grpSp>
          <p:nvGrpSpPr>
            <p:cNvPr id="20" name="Group 19"/>
            <p:cNvGrpSpPr/>
            <p:nvPr/>
          </p:nvGrpSpPr>
          <p:grpSpPr>
            <a:xfrm>
              <a:off x="1284270" y="1191802"/>
              <a:ext cx="5988386" cy="2802398"/>
              <a:chOff x="1284270" y="1191802"/>
              <a:chExt cx="5988386" cy="280239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6031" y="1868992"/>
                <a:ext cx="2236625" cy="1970543"/>
              </a:xfrm>
              <a:prstGeom prst="rect">
                <a:avLst/>
              </a:prstGeom>
            </p:spPr>
          </p:pic>
          <p:grpSp>
            <p:nvGrpSpPr>
              <p:cNvPr id="15" name="Group 14"/>
              <p:cNvGrpSpPr/>
              <p:nvPr/>
            </p:nvGrpSpPr>
            <p:grpSpPr>
              <a:xfrm>
                <a:off x="1284270" y="1191802"/>
                <a:ext cx="4432527" cy="2802398"/>
                <a:chOff x="1910992" y="-290886"/>
                <a:chExt cx="5157017" cy="5333050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940927">
                  <a:off x="4035582" y="2998246"/>
                  <a:ext cx="2512869" cy="1574967"/>
                </a:xfrm>
                <a:prstGeom prst="rect">
                  <a:avLst/>
                </a:prstGeom>
              </p:spPr>
            </p:pic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383603" y="2614551"/>
                  <a:ext cx="2363057" cy="1695450"/>
                </a:xfrm>
                <a:prstGeom prst="rect">
                  <a:avLst/>
                </a:prstGeom>
              </p:spPr>
            </p:pic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10992" y="-290886"/>
                  <a:ext cx="5157017" cy="3753162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36" t="61299" r="15782" b="3659"/>
            <a:stretch/>
          </p:blipFill>
          <p:spPr>
            <a:xfrm>
              <a:off x="3246345" y="1952843"/>
              <a:ext cx="1243462" cy="204730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>
          <a:xfrm>
            <a:off x="5355797" y="3609465"/>
            <a:ext cx="246308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Cutting down on the number of reads and writes to the </a:t>
            </a:r>
            <a:r>
              <a:rPr lang="en-US" sz="105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</a:t>
            </a:r>
            <a:endParaRPr lang="en-US" sz="105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5004" flipH="1">
            <a:off x="7122714" y="1255069"/>
            <a:ext cx="1798805" cy="176068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019539" y="1558330"/>
            <a:ext cx="52289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en-US" sz="105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 </a:t>
            </a:r>
            <a:endParaRPr lang="en-US" sz="1050" b="1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fontAlgn="t"/>
            <a:r>
              <a:rPr lang="en-US" sz="105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endParaRPr lang="en-US" sz="105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66654" flipH="1">
            <a:off x="6159422" y="937401"/>
            <a:ext cx="1631071" cy="175509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 rot="20280192">
            <a:off x="6406487" y="1269788"/>
            <a:ext cx="837089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Overhead</a:t>
            </a:r>
          </a:p>
          <a:p>
            <a:pPr algn="ctr"/>
            <a:r>
              <a:rPr lang="en-US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Reading,</a:t>
            </a:r>
          </a:p>
          <a:p>
            <a:pPr algn="ctr"/>
            <a:r>
              <a:rPr lang="en-US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parsing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7578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2_Brain4ce_course_temp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9388</TotalTime>
  <Words>423</Words>
  <Application>Microsoft Office PowerPoint</Application>
  <PresentationFormat>On-screen Show (16:9)</PresentationFormat>
  <Paragraphs>119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Castellar</vt:lpstr>
      <vt:lpstr>Tahoma</vt:lpstr>
      <vt:lpstr>Tw Cen MT Condensed</vt:lpstr>
      <vt:lpstr>Wingdings</vt:lpstr>
      <vt:lpstr>2_Brain4ce_course_template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Komala</dc:creator>
  <cp:lastModifiedBy>Solution</cp:lastModifiedBy>
  <cp:revision>1337</cp:revision>
  <dcterms:created xsi:type="dcterms:W3CDTF">2014-07-21T07:23:07Z</dcterms:created>
  <dcterms:modified xsi:type="dcterms:W3CDTF">2015-08-05T09:48:54Z</dcterms:modified>
</cp:coreProperties>
</file>