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590" r:id="rId3"/>
    <p:sldId id="519" r:id="rId4"/>
    <p:sldId id="565" r:id="rId5"/>
    <p:sldId id="566" r:id="rId6"/>
    <p:sldId id="567" r:id="rId7"/>
    <p:sldId id="568" r:id="rId8"/>
    <p:sldId id="472" r:id="rId9"/>
    <p:sldId id="569" r:id="rId10"/>
    <p:sldId id="570" r:id="rId11"/>
    <p:sldId id="532" r:id="rId12"/>
    <p:sldId id="490" r:id="rId13"/>
    <p:sldId id="571" r:id="rId14"/>
    <p:sldId id="533" r:id="rId15"/>
    <p:sldId id="534" r:id="rId16"/>
    <p:sldId id="572" r:id="rId17"/>
    <p:sldId id="573" r:id="rId18"/>
    <p:sldId id="575" r:id="rId19"/>
    <p:sldId id="574" r:id="rId20"/>
    <p:sldId id="542" r:id="rId21"/>
    <p:sldId id="491" r:id="rId22"/>
    <p:sldId id="580" r:id="rId23"/>
    <p:sldId id="588" r:id="rId24"/>
    <p:sldId id="589" r:id="rId25"/>
    <p:sldId id="544" r:id="rId26"/>
    <p:sldId id="582" r:id="rId27"/>
    <p:sldId id="545" r:id="rId28"/>
    <p:sldId id="583" r:id="rId29"/>
    <p:sldId id="584" r:id="rId30"/>
    <p:sldId id="585" r:id="rId31"/>
    <p:sldId id="552" r:id="rId32"/>
    <p:sldId id="494" r:id="rId33"/>
    <p:sldId id="586" r:id="rId34"/>
    <p:sldId id="553" r:id="rId35"/>
    <p:sldId id="554" r:id="rId36"/>
    <p:sldId id="496" r:id="rId37"/>
    <p:sldId id="437" r:id="rId38"/>
    <p:sldId id="438" r:id="rId39"/>
    <p:sldId id="439" r:id="rId40"/>
  </p:sldIdLst>
  <p:sldSz cx="9144000" cy="5143500" type="screen16x9"/>
  <p:notesSz cx="6858000" cy="9144000"/>
  <p:custDataLst>
    <p:tags r:id="rId43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05" userDrawn="1">
          <p15:clr>
            <a:srgbClr val="A4A3A4"/>
          </p15:clr>
        </p15:guide>
        <p15:guide id="9" orient="horz" pos="622" userDrawn="1">
          <p15:clr>
            <a:srgbClr val="A4A3A4"/>
          </p15:clr>
        </p15:guide>
        <p15:guide id="10" pos="3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5FF"/>
    <a:srgbClr val="E9EDF4"/>
    <a:srgbClr val="FFFFFF"/>
    <a:srgbClr val="0072C8"/>
    <a:srgbClr val="BCAB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434" autoAdjust="0"/>
  </p:normalViewPr>
  <p:slideViewPr>
    <p:cSldViewPr snapToGrid="0" showGuides="1">
      <p:cViewPr varScale="1">
        <p:scale>
          <a:sx n="93" d="100"/>
          <a:sy n="93" d="100"/>
        </p:scale>
        <p:origin x="636" y="90"/>
      </p:cViewPr>
      <p:guideLst>
        <p:guide orient="horz" pos="305"/>
        <p:guide orient="horz" pos="622"/>
        <p:guide pos="3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9D668-99ED-49CF-831F-A840C6D76BAE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92529-66D3-43A7-9086-539AA4A359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62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4A736-C162-4D71-AF44-405F76366576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97AD8-F30C-4F9C-820E-149D077B2C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2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ourse Title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71192"/>
            <a:ext cx="7010400" cy="85725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00">
                <a:latin typeface="Castellar" panose="020A0402060406010301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www.edureka.co/decision-tree-Modeling-using-r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12894" r="8193" b="14237"/>
          <a:stretch/>
        </p:blipFill>
        <p:spPr>
          <a:xfrm>
            <a:off x="3054698" y="296910"/>
            <a:ext cx="3034603" cy="27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rther 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13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work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065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137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196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seconds to take the survey after the webinar.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6972954" y="4795840"/>
            <a:ext cx="1374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5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3997116" y="843185"/>
            <a:ext cx="209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8" name="Oval Callout 7"/>
          <p:cNvSpPr/>
          <p:nvPr userDrawn="1"/>
        </p:nvSpPr>
        <p:spPr>
          <a:xfrm>
            <a:off x="3892021" y="765256"/>
            <a:ext cx="2301413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1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443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668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27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7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75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75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763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1" y="1355759"/>
            <a:ext cx="3929586" cy="238222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7139" y="832639"/>
            <a:ext cx="3943350" cy="3763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23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5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548640" y="901299"/>
            <a:ext cx="7123167" cy="3938339"/>
            <a:chOff x="548640" y="901299"/>
            <a:chExt cx="7123167" cy="39383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4654175" y="901299"/>
              <a:ext cx="1049041" cy="619675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548640" y="4230902"/>
              <a:ext cx="1070903" cy="608736"/>
              <a:chOff x="5659045" y="1210738"/>
              <a:chExt cx="2153043" cy="1368288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19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443" y="1684106"/>
              <a:ext cx="645908" cy="645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4970120" y="2493146"/>
              <a:ext cx="733096" cy="671433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4945356" y="3327711"/>
              <a:ext cx="812518" cy="67468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83091" y="1720109"/>
              <a:ext cx="605684" cy="61202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47" t="16179" r="16442" b="15905"/>
            <a:stretch/>
          </p:blipFill>
          <p:spPr>
            <a:xfrm>
              <a:off x="786346" y="901299"/>
              <a:ext cx="689893" cy="66074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11" cstate="print">
              <a:duotone>
                <a:srgbClr val="4F81BD">
                  <a:shade val="45000"/>
                  <a:satMod val="135000"/>
                </a:srgbClr>
                <a:prstClr val="white"/>
              </a:duotone>
              <a:clrChange>
                <a:clrFrom>
                  <a:srgbClr val="E3E2D0"/>
                </a:clrFrom>
                <a:clrTo>
                  <a:srgbClr val="E3E2D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4" t="18267" r="28090" b="20637"/>
            <a:stretch/>
          </p:blipFill>
          <p:spPr>
            <a:xfrm>
              <a:off x="730780" y="2398027"/>
              <a:ext cx="652178" cy="81522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2" cstate="print">
              <a:duotone>
                <a:srgbClr val="4F81BD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7" t="18178" r="21236" b="22097"/>
            <a:stretch/>
          </p:blipFill>
          <p:spPr>
            <a:xfrm>
              <a:off x="771967" y="3404404"/>
              <a:ext cx="627931" cy="642983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5775134" y="3607174"/>
              <a:ext cx="172319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 </a:t>
              </a:r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Verifiable Certificate</a:t>
              </a:r>
              <a:endParaRPr lang="en-US" sz="12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67917" y="1100089"/>
              <a:ext cx="172758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Experienced </a:t>
              </a:r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Instructor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70034" y="1867854"/>
              <a:ext cx="13313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Live </a:t>
              </a:r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Online Class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62100" y="3532277"/>
              <a:ext cx="13324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Survey </a:t>
              </a:r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Feedback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60948" y="4439648"/>
              <a:ext cx="1091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24x7 </a:t>
              </a:r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Support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62100" y="2760639"/>
              <a:ext cx="14278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In-class Questions</a:t>
              </a:r>
              <a:endParaRPr lang="en-US" sz="1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75134" y="1027685"/>
              <a:ext cx="17536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Class R</a:t>
              </a:r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ecording </a:t>
              </a: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LMS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75134" y="1887515"/>
              <a:ext cx="18966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Module </a:t>
              </a:r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Wise Assessment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75134" y="2747345"/>
              <a:ext cx="10534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Project </a:t>
              </a:r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730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377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914400" y="1200150"/>
            <a:ext cx="7924800" cy="3582422"/>
          </a:xfrm>
          <a:prstGeom prst="rect">
            <a:avLst/>
          </a:prstGeom>
        </p:spPr>
        <p:txBody>
          <a:bodyPr lIns="0" tIns="0" rIns="0" bIns="0"/>
          <a:lstStyle>
            <a:lvl1pPr marL="224925" indent="-224925">
              <a:lnSpc>
                <a:spcPct val="100000"/>
              </a:lnSpc>
              <a:buSzPct val="80000"/>
              <a:buFont typeface="Calibri Light" panose="020F0302020204030204" pitchFamily="34" charset="0"/>
              <a:buChar char="●"/>
              <a:defRPr sz="1800" b="0">
                <a:solidFill>
                  <a:schemeClr val="tx1"/>
                </a:solidFill>
                <a:latin typeface="+mn-lt"/>
              </a:defRPr>
            </a:lvl1pPr>
            <a:lvl2pPr marL="281246" indent="0">
              <a:lnSpc>
                <a:spcPct val="100000"/>
              </a:lnSpc>
              <a:buNone/>
              <a:defRPr sz="1500"/>
            </a:lvl2pPr>
            <a:lvl3pPr marL="562493" indent="0">
              <a:buNone/>
              <a:defRPr sz="1350"/>
            </a:lvl3pPr>
            <a:lvl4pPr marL="843740" indent="0">
              <a:buNone/>
              <a:defRPr/>
            </a:lvl4pPr>
            <a:lvl5pPr marL="1124986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838200" y="342900"/>
            <a:ext cx="7484938" cy="377051"/>
          </a:xfrm>
          <a:prstGeom prst="rect">
            <a:avLst/>
          </a:prstGeom>
        </p:spPr>
        <p:txBody>
          <a:bodyPr lIns="119960" tIns="0" rIns="0" bIns="0" anchor="ctr">
            <a:normAutofit/>
          </a:bodyPr>
          <a:lstStyle>
            <a:lvl1pPr marL="0" indent="0">
              <a:buNone/>
              <a:defRPr lang="en-US" sz="2250" b="0" smtClean="0">
                <a:solidFill>
                  <a:schemeClr val="tx1"/>
                </a:solidFill>
                <a:latin typeface="+mn-lt"/>
              </a:defRPr>
            </a:lvl1pPr>
            <a:lvl2pPr marL="281246" indent="0">
              <a:buNone/>
              <a:defRPr/>
            </a:lvl2pPr>
            <a:lvl3pPr marL="562493" indent="0">
              <a:buNone/>
              <a:defRPr/>
            </a:lvl3pPr>
            <a:lvl4pPr marL="843740" indent="0">
              <a:buNone/>
              <a:defRPr/>
            </a:lvl4pPr>
            <a:lvl5pPr marL="1124986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77838" y="4812507"/>
            <a:ext cx="665162" cy="273844"/>
          </a:xfrm>
          <a:prstGeom prst="rect">
            <a:avLst/>
          </a:prstGeom>
        </p:spPr>
        <p:txBody>
          <a:bodyPr/>
          <a:lstStyle>
            <a:lvl1pPr>
              <a:defRPr sz="1350" b="1">
                <a:solidFill>
                  <a:srgbClr val="FFFFFF">
                    <a:lumMod val="50000"/>
                  </a:srgb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A589D54-F981-45F7-85CB-7FC3D24233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09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A8DE21D-5F0E-40BE-8270-FAA75B710C1A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711122D-122E-4AFB-85F0-40E790F7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51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9102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3115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9509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1691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5039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56209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549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122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64298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25630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0953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5408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7160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0086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2853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364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298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5301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bjectiv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0851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83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5062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5659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8357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53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/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13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/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122036" y="2574648"/>
            <a:ext cx="9322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LAB</a:t>
            </a: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66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/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93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5" y="555627"/>
            <a:ext cx="6624736" cy="416100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46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77296" y="90432"/>
            <a:ext cx="7886700" cy="647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www.edureka.co/decision-tree-Modeling-using-r</a:t>
            </a:r>
          </a:p>
        </p:txBody>
      </p:sp>
    </p:spTree>
    <p:extLst>
      <p:ext uri="{BB962C8B-B14F-4D97-AF65-F5344CB8AC3E}">
        <p14:creationId xmlns:p14="http://schemas.microsoft.com/office/powerpoint/2010/main" val="60783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78" r:id="rId3"/>
    <p:sldLayoutId id="2147483731" r:id="rId4"/>
    <p:sldLayoutId id="2147483663" r:id="rId5"/>
    <p:sldLayoutId id="2147483670" r:id="rId6"/>
    <p:sldLayoutId id="2147483738" r:id="rId7"/>
    <p:sldLayoutId id="2147483730" r:id="rId8"/>
    <p:sldLayoutId id="2147483674" r:id="rId9"/>
    <p:sldLayoutId id="2147483672" r:id="rId10"/>
    <p:sldLayoutId id="2147483675" r:id="rId11"/>
    <p:sldLayoutId id="2147483673" r:id="rId12"/>
    <p:sldLayoutId id="2147483671" r:id="rId13"/>
    <p:sldLayoutId id="2147483676" r:id="rId14"/>
    <p:sldLayoutId id="2147483679" r:id="rId15"/>
    <p:sldLayoutId id="2147483680" r:id="rId16"/>
    <p:sldLayoutId id="2147483677" r:id="rId17"/>
    <p:sldLayoutId id="2147483667" r:id="rId18"/>
    <p:sldLayoutId id="2147483668" r:id="rId19"/>
    <p:sldLayoutId id="2147483681" r:id="rId20"/>
    <p:sldLayoutId id="2147483732" r:id="rId21"/>
    <p:sldLayoutId id="2147483733" r:id="rId22"/>
    <p:sldLayoutId id="2147483742" r:id="rId23"/>
    <p:sldLayoutId id="2147483749" r:id="rId24"/>
    <p:sldLayoutId id="2147483750" r:id="rId25"/>
    <p:sldLayoutId id="2147483751" r:id="rId26"/>
    <p:sldLayoutId id="2147483752" r:id="rId27"/>
    <p:sldLayoutId id="2147483753" r:id="rId28"/>
    <p:sldLayoutId id="2147483754" r:id="rId29"/>
    <p:sldLayoutId id="2147483755" r:id="rId30"/>
    <p:sldLayoutId id="2147483756" r:id="rId31"/>
    <p:sldLayoutId id="2147483757" r:id="rId32"/>
    <p:sldLayoutId id="2147483758" r:id="rId33"/>
    <p:sldLayoutId id="2147483759" r:id="rId34"/>
    <p:sldLayoutId id="2147483760" r:id="rId35"/>
    <p:sldLayoutId id="2147483761" r:id="rId36"/>
    <p:sldLayoutId id="2147483762" r:id="rId37"/>
    <p:sldLayoutId id="2147483763" r:id="rId38"/>
    <p:sldLayoutId id="2147483764" r:id="rId39"/>
    <p:sldLayoutId id="2147483765" r:id="rId40"/>
    <p:sldLayoutId id="2147483766" r:id="rId41"/>
    <p:sldLayoutId id="2147483767" r:id="rId42"/>
    <p:sldLayoutId id="2147483768" r:id="rId43"/>
  </p:sldLayoutIdLst>
  <p:timing>
    <p:tnLst>
      <p:par>
        <p:cTn id="1" dur="indefinite" restart="never" nodeType="tmRoot"/>
      </p:par>
    </p:tnLst>
  </p:timing>
  <p:txStyles>
    <p:titleStyle>
      <a:lvl1pPr algn="l" defTabSz="914378" rtl="0" eaLnBrk="1" latinLnBrk="0" hangingPunct="1">
        <a:spcBef>
          <a:spcPct val="0"/>
        </a:spcBef>
        <a:buNone/>
        <a:defRPr lang="en-US" sz="2600" b="0" i="0" u="none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just" defTabSz="914378" rtl="0" eaLnBrk="1" latinLnBrk="0" hangingPunct="1">
        <a:lnSpc>
          <a:spcPct val="150000"/>
        </a:lnSpc>
        <a:spcBef>
          <a:spcPct val="20000"/>
        </a:spcBef>
        <a:buFont typeface="Symbol" panose="05050102010706020507" pitchFamily="18" charset="2"/>
        <a:buChar char="®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85776" indent="-128588" algn="just" defTabSz="914378" rtl="0" eaLnBrk="1" latinLnBrk="0" hangingPunct="1">
        <a:lnSpc>
          <a:spcPct val="150000"/>
        </a:lnSpc>
        <a:spcBef>
          <a:spcPct val="20000"/>
        </a:spcBef>
        <a:buFont typeface="Tahoma" panose="020B0604030504040204" pitchFamily="34" charset="0"/>
        <a:buChar char="»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378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566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828754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644" y="3253602"/>
            <a:ext cx="5403369" cy="993415"/>
          </a:xfrm>
        </p:spPr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Decision Tree for predictive modeling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593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the </a:t>
            </a:r>
            <a:r>
              <a:rPr lang="en-IN" dirty="0" smtClean="0"/>
              <a:t>Target </a:t>
            </a:r>
            <a:r>
              <a:rPr lang="en-IN" dirty="0"/>
              <a:t>is ….. </a:t>
            </a:r>
            <a:endParaRPr lang="en-US" dirty="0"/>
          </a:p>
        </p:txBody>
      </p:sp>
      <p:sp>
        <p:nvSpPr>
          <p:cNvPr id="8192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/>
              <a:t>Target is to get almost all the responder by working on only part of the population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15632" y="3044026"/>
            <a:ext cx="6439167" cy="162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lvl="1" indent="-169863" defTabSz="914378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/>
            </a:pPr>
            <a:r>
              <a:rPr lang="en-I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RGB 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0052" lvl="2" indent="-171450" defTabSz="91437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anose="020B0604030504040204" pitchFamily="34" charset="0"/>
              <a:buChar char="»"/>
              <a:tabLst>
                <a:tab pos="535305" algn="l"/>
              </a:tabLst>
              <a:defRPr/>
            </a:pPr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 the bench mark response rate </a:t>
            </a:r>
          </a:p>
          <a:p>
            <a:pPr marL="500052" lvl="2" indent="-171450" defTabSz="91437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anose="020B0604030504040204" pitchFamily="34" charset="0"/>
              <a:buChar char="»"/>
              <a:tabLst>
                <a:tab pos="535305" algn="l"/>
              </a:tabLst>
              <a:defRPr/>
            </a:pPr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response rate – </a:t>
            </a:r>
            <a:r>
              <a:rPr lang="en-IN" sz="1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</a:t>
            </a:r>
          </a:p>
          <a:p>
            <a:pPr marL="500052" lvl="2" indent="-171450" defTabSz="91437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anose="020B0604030504040204" pitchFamily="34" charset="0"/>
              <a:buChar char="»"/>
              <a:tabLst>
                <a:tab pos="535305" algn="l"/>
              </a:tabLst>
              <a:defRPr/>
            </a:pPr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 </a:t>
            </a:r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 rate </a:t>
            </a:r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IN" sz="1200" b="1" kern="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</a:t>
            </a:r>
          </a:p>
          <a:p>
            <a:pPr marL="169863" lvl="1" indent="-169863" defTabSz="914378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/>
            </a:pPr>
            <a:r>
              <a:rPr lang="en-I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on red / blue– higher 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response/lower </a:t>
            </a:r>
            <a:r>
              <a:rPr lang="en-I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 rate section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69131" y="1391301"/>
            <a:ext cx="4649116" cy="1607586"/>
            <a:chOff x="1969131" y="1391301"/>
            <a:chExt cx="4649116" cy="1607586"/>
          </a:xfrm>
        </p:grpSpPr>
        <p:sp>
          <p:nvSpPr>
            <p:cNvPr id="19" name="Rounded Rectangle 18"/>
            <p:cNvSpPr/>
            <p:nvPr/>
          </p:nvSpPr>
          <p:spPr>
            <a:xfrm>
              <a:off x="4663557" y="1415256"/>
              <a:ext cx="1954690" cy="596001"/>
            </a:xfrm>
            <a:prstGeom prst="roundRect">
              <a:avLst/>
            </a:prstGeom>
            <a:solidFill>
              <a:srgbClr val="FF0000">
                <a:alpha val="49804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666251" y="2468230"/>
              <a:ext cx="1951996" cy="530657"/>
            </a:xfrm>
            <a:prstGeom prst="roundRect">
              <a:avLst/>
            </a:prstGeom>
            <a:solidFill>
              <a:srgbClr val="B1EBF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latin typeface="Calibri" panose="020F050202020403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969131" y="1945886"/>
              <a:ext cx="1239287" cy="530657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937456" y="1713256"/>
              <a:ext cx="7162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937456" y="2720924"/>
              <a:ext cx="7261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937456" y="1713256"/>
              <a:ext cx="0" cy="1007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208418" y="2207071"/>
              <a:ext cx="7290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987011" y="1969975"/>
              <a:ext cx="1221406" cy="4765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Population – N</a:t>
              </a:r>
            </a:p>
            <a:p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Responder </a:t>
              </a:r>
              <a:r>
                <a:rPr lang="en-US" sz="1200" dirty="0">
                  <a:latin typeface="Tahoma" panose="020B0604030504040204" pitchFamily="34" charset="0"/>
                  <a:cs typeface="Tahoma" panose="020B0604030504040204" pitchFamily="34" charset="0"/>
                </a:rPr>
                <a:t>– </a:t>
              </a:r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K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26373" y="1391301"/>
              <a:ext cx="16438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X % of Population N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 %– of Responder K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 &gt; X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40262" y="2516674"/>
              <a:ext cx="19075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 – X% of Population – N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 – Y% of Responder – K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6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4340" y="2033141"/>
            <a:ext cx="45753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Decision Tree </a:t>
            </a:r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Example – </a:t>
            </a:r>
            <a:r>
              <a:rPr lang="en-IN" sz="3200" b="1" dirty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Understand the </a:t>
            </a:r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Anatomy </a:t>
            </a:r>
            <a:endParaRPr lang="en-IN" sz="3200" b="1" dirty="0">
              <a:solidFill>
                <a:srgbClr val="0070C0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8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dirty="0"/>
              <a:t>Send files to bureau for credit worthiness of existing customers</a:t>
            </a:r>
          </a:p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dirty="0"/>
              <a:t>70% gets good rating, 30% bad </a:t>
            </a:r>
            <a:r>
              <a:rPr lang="en-IN" dirty="0" smtClean="0"/>
              <a:t>rating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444587" y="1684303"/>
            <a:ext cx="2819739" cy="1406447"/>
            <a:chOff x="2444587" y="1684303"/>
            <a:chExt cx="2819739" cy="1406447"/>
          </a:xfrm>
        </p:grpSpPr>
        <p:sp>
          <p:nvSpPr>
            <p:cNvPr id="7" name="Rectangle 6"/>
            <p:cNvSpPr/>
            <p:nvPr/>
          </p:nvSpPr>
          <p:spPr>
            <a:xfrm>
              <a:off x="2854775" y="1923110"/>
              <a:ext cx="1530632" cy="77263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54775" y="1684303"/>
              <a:ext cx="1530000" cy="31457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500276" y="2709094"/>
              <a:ext cx="232079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491312" y="1687862"/>
              <a:ext cx="232079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507534" y="2709669"/>
              <a:ext cx="0" cy="14539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2168" y="2709093"/>
              <a:ext cx="0" cy="14539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369060" y="1725661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30%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56084" y="2208813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7</a:t>
              </a:r>
              <a:r>
                <a:rPr lang="en-IN" sz="1200" dirty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0%</a:t>
              </a:r>
              <a:endParaRPr lang="en-US" sz="1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44741" y="1784610"/>
              <a:ext cx="138500" cy="1385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62158" y="2354292"/>
              <a:ext cx="138500" cy="138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60860" y="1699366"/>
              <a:ext cx="30008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N</a:t>
              </a:r>
              <a:endParaRPr 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80274" y="2300980"/>
              <a:ext cx="28405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</a:t>
              </a:r>
              <a:endParaRPr 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44587" y="2790668"/>
              <a:ext cx="246131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Credit Rating Y: Good, N: Bad</a:t>
              </a:r>
              <a:endParaRPr 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50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dirty="0"/>
              <a:t>Send files to bureau for credit worthiness of existing customers</a:t>
            </a:r>
          </a:p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dirty="0"/>
              <a:t>70% gets good rating, 30% bad </a:t>
            </a:r>
            <a:r>
              <a:rPr lang="en-IN" dirty="0" smtClean="0"/>
              <a:t>rating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237" y="3344210"/>
            <a:ext cx="7337037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lvl="1" indent="-169863" defTabSz="914378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Say $5 is the cost of sending each record for check to bureau</a:t>
            </a:r>
          </a:p>
          <a:p>
            <a:pPr marL="169863" lvl="1" indent="-169863" defTabSz="914378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we send records selectively to only those base where we have doubts</a:t>
            </a:r>
          </a:p>
          <a:p>
            <a:pPr marL="169863" lvl="1" indent="-169863" defTabSz="914378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Because ultimately, we want to stop loss and want to know, who will get bad rating hence risky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 (Contd.)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444587" y="1684303"/>
            <a:ext cx="2819739" cy="1406447"/>
            <a:chOff x="2444587" y="1684303"/>
            <a:chExt cx="2819739" cy="1406447"/>
          </a:xfrm>
        </p:grpSpPr>
        <p:sp>
          <p:nvSpPr>
            <p:cNvPr id="21" name="Rectangle 20"/>
            <p:cNvSpPr/>
            <p:nvPr/>
          </p:nvSpPr>
          <p:spPr>
            <a:xfrm>
              <a:off x="2854775" y="1923110"/>
              <a:ext cx="1530632" cy="77263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54775" y="1684303"/>
              <a:ext cx="1530000" cy="31457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00276" y="2709094"/>
              <a:ext cx="232079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91312" y="1687862"/>
              <a:ext cx="232079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507534" y="2709669"/>
              <a:ext cx="0" cy="14539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822168" y="2709093"/>
              <a:ext cx="0" cy="14539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369060" y="1725661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30%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56084" y="2208813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7</a:t>
              </a:r>
              <a:r>
                <a:rPr lang="en-IN" sz="1200" dirty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0%</a:t>
              </a:r>
              <a:endParaRPr lang="en-US" sz="1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44741" y="1784610"/>
              <a:ext cx="138500" cy="1385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862158" y="2354292"/>
              <a:ext cx="138500" cy="138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0860" y="1699366"/>
              <a:ext cx="30008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N</a:t>
              </a:r>
              <a:endParaRPr 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80274" y="2300980"/>
              <a:ext cx="28405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</a:t>
              </a:r>
              <a:endParaRPr 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44587" y="2790668"/>
              <a:ext cx="246131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Credit Rating Y: Good, N: Bad</a:t>
              </a:r>
              <a:endParaRPr 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94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/>
          <p:cNvCxnSpPr/>
          <p:nvPr/>
        </p:nvCxnSpPr>
        <p:spPr>
          <a:xfrm flipV="1">
            <a:off x="3755101" y="3195458"/>
            <a:ext cx="6968" cy="583133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</a:t>
            </a:r>
            <a:r>
              <a:rPr lang="en-US" dirty="0" smtClean="0"/>
              <a:t>Example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dirty="0"/>
              <a:t>Can we forecast, among current population, who will Have good credit rating</a:t>
            </a:r>
          </a:p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dirty="0"/>
              <a:t>Decision tree improves the accuracy of </a:t>
            </a:r>
            <a:r>
              <a:rPr lang="en-IN" dirty="0" err="1"/>
              <a:t>decisioning</a:t>
            </a:r>
            <a:endParaRPr lang="en-IN" dirty="0"/>
          </a:p>
        </p:txBody>
      </p:sp>
      <p:sp>
        <p:nvSpPr>
          <p:cNvPr id="144" name="Oval 143"/>
          <p:cNvSpPr/>
          <p:nvPr/>
        </p:nvSpPr>
        <p:spPr>
          <a:xfrm>
            <a:off x="3615694" y="3554375"/>
            <a:ext cx="278815" cy="30669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444587" y="1684303"/>
            <a:ext cx="2819739" cy="1406447"/>
            <a:chOff x="2444587" y="1684303"/>
            <a:chExt cx="2819739" cy="1406447"/>
          </a:xfrm>
        </p:grpSpPr>
        <p:sp>
          <p:nvSpPr>
            <p:cNvPr id="35" name="Rectangle 34"/>
            <p:cNvSpPr/>
            <p:nvPr/>
          </p:nvSpPr>
          <p:spPr>
            <a:xfrm>
              <a:off x="2854775" y="1923110"/>
              <a:ext cx="1530632" cy="77263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854775" y="1684303"/>
              <a:ext cx="1530000" cy="31457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500276" y="2709094"/>
              <a:ext cx="232079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491312" y="1687862"/>
              <a:ext cx="2320797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07534" y="2709669"/>
              <a:ext cx="0" cy="14539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22168" y="2709093"/>
              <a:ext cx="0" cy="14539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369060" y="1725661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30%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56084" y="2208813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7</a:t>
              </a:r>
              <a:r>
                <a:rPr lang="en-IN" sz="1200" dirty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0%</a:t>
              </a:r>
              <a:endParaRPr lang="en-US" sz="1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44741" y="1784610"/>
              <a:ext cx="138500" cy="1385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862158" y="2354292"/>
              <a:ext cx="138500" cy="138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60860" y="1699366"/>
              <a:ext cx="30008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N</a:t>
              </a:r>
              <a:endParaRPr 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80274" y="2300980"/>
              <a:ext cx="28405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</a:t>
              </a:r>
              <a:endParaRPr 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44587" y="2790668"/>
              <a:ext cx="246131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Credit Rating Y: Good, N: Bad</a:t>
              </a:r>
              <a:endParaRPr 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7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2092316" y="3304074"/>
            <a:ext cx="319266" cy="1094131"/>
            <a:chOff x="1265347" y="2074737"/>
            <a:chExt cx="319266" cy="1094131"/>
          </a:xfrm>
        </p:grpSpPr>
        <p:sp>
          <p:nvSpPr>
            <p:cNvPr id="261" name="TextBox 260"/>
            <p:cNvSpPr txBox="1"/>
            <p:nvPr/>
          </p:nvSpPr>
          <p:spPr>
            <a:xfrm>
              <a:off x="1291206" y="2074737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274151" y="2262025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269555" y="2444329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1272435" y="2616665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1265347" y="2798969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1288163" y="2968813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541692" y="3293573"/>
            <a:ext cx="319266" cy="1094131"/>
            <a:chOff x="2724691" y="2064236"/>
            <a:chExt cx="319266" cy="1094131"/>
          </a:xfrm>
        </p:grpSpPr>
        <p:sp>
          <p:nvSpPr>
            <p:cNvPr id="255" name="TextBox 254"/>
            <p:cNvSpPr txBox="1"/>
            <p:nvPr/>
          </p:nvSpPr>
          <p:spPr>
            <a:xfrm>
              <a:off x="2750550" y="2064236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2733495" y="225152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2728899" y="243382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731779" y="260616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724691" y="278846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2747507" y="2958312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963523" y="3295889"/>
            <a:ext cx="315888" cy="1094131"/>
            <a:chOff x="4146522" y="2066552"/>
            <a:chExt cx="315888" cy="1094131"/>
          </a:xfrm>
        </p:grpSpPr>
        <p:sp>
          <p:nvSpPr>
            <p:cNvPr id="249" name="TextBox 248"/>
            <p:cNvSpPr txBox="1"/>
            <p:nvPr/>
          </p:nvSpPr>
          <p:spPr>
            <a:xfrm>
              <a:off x="4168173" y="2066552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151118" y="2253840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146522" y="243614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4149402" y="2608480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4165130" y="2960628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151948" y="278846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40121" y="3297994"/>
            <a:ext cx="5874357" cy="1105596"/>
            <a:chOff x="23120" y="2068657"/>
            <a:chExt cx="5874357" cy="1105596"/>
          </a:xfrm>
        </p:grpSpPr>
        <p:grpSp>
          <p:nvGrpSpPr>
            <p:cNvPr id="231" name="Group 230"/>
            <p:cNvGrpSpPr/>
            <p:nvPr/>
          </p:nvGrpSpPr>
          <p:grpSpPr>
            <a:xfrm>
              <a:off x="5581589" y="2068657"/>
              <a:ext cx="315888" cy="1094131"/>
              <a:chOff x="5581589" y="2068657"/>
              <a:chExt cx="315888" cy="1094131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5603240" y="2068657"/>
                <a:ext cx="178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5586185" y="225594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0.8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5581589" y="2438249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0.6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5584469" y="261058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0.4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5600197" y="2962733"/>
                <a:ext cx="2555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587015" y="2790573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0.2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32" name="TextBox 231"/>
            <p:cNvSpPr txBox="1"/>
            <p:nvPr/>
          </p:nvSpPr>
          <p:spPr>
            <a:xfrm>
              <a:off x="23120" y="2121957"/>
              <a:ext cx="3094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latin typeface="Tahoma" panose="020B0604030504040204" pitchFamily="34" charset="0"/>
                  <a:cs typeface="Tahoma" panose="020B0604030504040204" pitchFamily="34" charset="0"/>
                </a:rPr>
                <a:t>Z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 rot="16200000">
              <a:off x="-9496" y="2918355"/>
              <a:ext cx="3094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1460156" y="2123121"/>
              <a:ext cx="309413" cy="1051132"/>
              <a:chOff x="175520" y="2274357"/>
              <a:chExt cx="309413" cy="1051132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2897684" y="2115260"/>
              <a:ext cx="309413" cy="1051132"/>
              <a:chOff x="175520" y="2274357"/>
              <a:chExt cx="309413" cy="1051132"/>
            </a:xfrm>
          </p:grpSpPr>
          <p:sp>
            <p:nvSpPr>
              <p:cNvPr id="239" name="TextBox 238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4318228" y="2119563"/>
              <a:ext cx="309413" cy="1051132"/>
              <a:chOff x="175520" y="2274357"/>
              <a:chExt cx="309413" cy="1051132"/>
            </a:xfrm>
          </p:grpSpPr>
          <p:sp>
            <p:nvSpPr>
              <p:cNvPr id="237" name="TextBox 236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cxnSp>
        <p:nvCxnSpPr>
          <p:cNvPr id="176" name="Straight Connector 175"/>
          <p:cNvCxnSpPr/>
          <p:nvPr/>
        </p:nvCxnSpPr>
        <p:spPr>
          <a:xfrm>
            <a:off x="5353254" y="1960533"/>
            <a:ext cx="495837" cy="134626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226820" y="1646103"/>
            <a:ext cx="86785" cy="2286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4609014" y="1621573"/>
            <a:ext cx="554277" cy="2286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3888768" y="1948005"/>
            <a:ext cx="510435" cy="22559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 flipV="1">
            <a:off x="3985844" y="2589208"/>
            <a:ext cx="413359" cy="73329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 flipV="1">
            <a:off x="3807349" y="2266663"/>
            <a:ext cx="125260" cy="21954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3187310" y="2220597"/>
            <a:ext cx="590464" cy="26561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2429486" y="2589208"/>
            <a:ext cx="526093" cy="23486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346157" y="2865303"/>
            <a:ext cx="290008" cy="25054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758294" y="3221189"/>
            <a:ext cx="109602" cy="10131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2051416" y="2795889"/>
            <a:ext cx="365548" cy="32622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1825105" y="3221189"/>
            <a:ext cx="112734" cy="10131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 bwMode="auto">
          <a:xfrm>
            <a:off x="2023228" y="2681755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3454845" y="2045953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0" name="Oval 189"/>
          <p:cNvSpPr/>
          <p:nvPr/>
        </p:nvSpPr>
        <p:spPr bwMode="auto">
          <a:xfrm>
            <a:off x="4881967" y="1414548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143289" y="3264015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4 (n = 196)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627930" y="3256049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5 (n = 41)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042220" y="3267464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6 (n = 306)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471037" y="3265445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7 (n = 457)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>
            <a:off x="2063876" y="3597150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2061772" y="3774470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2057176" y="3949298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2062548" y="4129110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2055460" y="4301446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063876" y="3412156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>
            <a:off x="3496745" y="3407858"/>
            <a:ext cx="106417" cy="889290"/>
            <a:chOff x="1387969" y="2337553"/>
            <a:chExt cx="106417" cy="889290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>
            <a:off x="4914368" y="3410174"/>
            <a:ext cx="106417" cy="889290"/>
            <a:chOff x="1387969" y="2337553"/>
            <a:chExt cx="106417" cy="889290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6349435" y="3412279"/>
            <a:ext cx="106417" cy="889290"/>
            <a:chOff x="1387969" y="2337553"/>
            <a:chExt cx="106417" cy="889290"/>
          </a:xfrm>
        </p:grpSpPr>
        <p:cxnSp>
          <p:nvCxnSpPr>
            <p:cNvPr id="213" name="Straight Connector 212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Rectangle 204"/>
          <p:cNvSpPr/>
          <p:nvPr/>
        </p:nvSpPr>
        <p:spPr>
          <a:xfrm>
            <a:off x="1051088" y="3409663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051088" y="3977079"/>
            <a:ext cx="1040828" cy="3250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2495480" y="3404146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2497914" y="3683566"/>
            <a:ext cx="1045923" cy="6130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913103" y="3406462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3915537" y="3728856"/>
            <a:ext cx="1045923" cy="5700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348170" y="3408567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350604" y="3531699"/>
            <a:ext cx="1045923" cy="7693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792572" y="3068485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u="sng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510650" y="3059187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u="sng" dirty="0" smtClean="0">
                <a:latin typeface="Tahoma" panose="020B0604030504040204" pitchFamily="34" charset="0"/>
                <a:cs typeface="Tahoma" panose="020B0604030504040204" pitchFamily="34" charset="0"/>
              </a:rPr>
              <a:t>≥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860988" y="2434696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u="sng" dirty="0" smtClean="0">
                <a:latin typeface="Tahoma" panose="020B0604030504040204" pitchFamily="34" charset="0"/>
                <a:cs typeface="Tahoma" panose="020B0604030504040204" pitchFamily="34" charset="0"/>
              </a:rPr>
              <a:t>≥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22.5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710144" y="2437976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22.5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311579" y="1800651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7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131841" y="1816827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u="sng" dirty="0" smtClean="0">
                <a:latin typeface="Tahoma" panose="020B0604030504040204" pitchFamily="34" charset="0"/>
                <a:cs typeface="Tahoma" panose="020B0604030504040204" pitchFamily="34" charset="0"/>
              </a:rPr>
              <a:t>≥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1.5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107286" y="1266252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1976096" y="1469219"/>
            <a:ext cx="3676831" cy="1515734"/>
            <a:chOff x="1159095" y="239882"/>
            <a:chExt cx="3676831" cy="1515734"/>
          </a:xfrm>
        </p:grpSpPr>
        <p:sp>
          <p:nvSpPr>
            <p:cNvPr id="173" name="Rectangle 172"/>
            <p:cNvSpPr/>
            <p:nvPr/>
          </p:nvSpPr>
          <p:spPr>
            <a:xfrm>
              <a:off x="1159095" y="1524784"/>
              <a:ext cx="7232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>
                  <a:latin typeface="Tahoma" panose="020B0604030504040204" pitchFamily="34" charset="0"/>
                  <a:cs typeface="Tahoma" panose="020B0604030504040204" pitchFamily="34" charset="0"/>
                </a:rPr>
                <a:t>SAV_ACCT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582743" y="870401"/>
              <a:ext cx="74892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DURATION</a:t>
              </a:r>
              <a:endParaRPr lang="en-IN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040843" y="239882"/>
              <a:ext cx="79508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CHK_ACCT</a:t>
              </a:r>
              <a:endParaRPr lang="en-US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60" name="Straight Arrow Connector 159"/>
          <p:cNvCxnSpPr/>
          <p:nvPr/>
        </p:nvCxnSpPr>
        <p:spPr>
          <a:xfrm flipV="1">
            <a:off x="5714965" y="1597808"/>
            <a:ext cx="1070934" cy="1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6793993" y="143622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Root Note</a:t>
            </a:r>
            <a:endParaRPr lang="en-US" sz="1200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632344" y="1932760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205054" y="2553378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 (Contd.)</a:t>
            </a:r>
          </a:p>
        </p:txBody>
      </p:sp>
    </p:spTree>
    <p:extLst>
      <p:ext uri="{BB962C8B-B14F-4D97-AF65-F5344CB8AC3E}">
        <p14:creationId xmlns:p14="http://schemas.microsoft.com/office/powerpoint/2010/main" val="5518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2092316" y="3304074"/>
            <a:ext cx="319266" cy="1094131"/>
            <a:chOff x="1265347" y="2074737"/>
            <a:chExt cx="319266" cy="1094131"/>
          </a:xfrm>
        </p:grpSpPr>
        <p:sp>
          <p:nvSpPr>
            <p:cNvPr id="261" name="TextBox 260"/>
            <p:cNvSpPr txBox="1"/>
            <p:nvPr/>
          </p:nvSpPr>
          <p:spPr>
            <a:xfrm>
              <a:off x="1291206" y="2074737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274151" y="2262025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269555" y="2444329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1272435" y="2616665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1265347" y="2798969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1288163" y="2968813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541692" y="3293573"/>
            <a:ext cx="319266" cy="1094131"/>
            <a:chOff x="2724691" y="2064236"/>
            <a:chExt cx="319266" cy="1094131"/>
          </a:xfrm>
        </p:grpSpPr>
        <p:sp>
          <p:nvSpPr>
            <p:cNvPr id="255" name="TextBox 254"/>
            <p:cNvSpPr txBox="1"/>
            <p:nvPr/>
          </p:nvSpPr>
          <p:spPr>
            <a:xfrm>
              <a:off x="2750550" y="2064236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2733495" y="225152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2728899" y="243382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731779" y="260616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724691" y="278846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2747507" y="2958312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963523" y="3295889"/>
            <a:ext cx="315888" cy="1094131"/>
            <a:chOff x="4146522" y="2066552"/>
            <a:chExt cx="315888" cy="1094131"/>
          </a:xfrm>
        </p:grpSpPr>
        <p:sp>
          <p:nvSpPr>
            <p:cNvPr id="249" name="TextBox 248"/>
            <p:cNvSpPr txBox="1"/>
            <p:nvPr/>
          </p:nvSpPr>
          <p:spPr>
            <a:xfrm>
              <a:off x="4168173" y="2066552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151118" y="2253840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146522" y="243614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4149402" y="2608480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4165130" y="2960628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151948" y="278846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40121" y="3297994"/>
            <a:ext cx="5874357" cy="1105596"/>
            <a:chOff x="23120" y="2068657"/>
            <a:chExt cx="5874357" cy="1105596"/>
          </a:xfrm>
        </p:grpSpPr>
        <p:grpSp>
          <p:nvGrpSpPr>
            <p:cNvPr id="231" name="Group 230"/>
            <p:cNvGrpSpPr/>
            <p:nvPr/>
          </p:nvGrpSpPr>
          <p:grpSpPr>
            <a:xfrm>
              <a:off x="5581589" y="2068657"/>
              <a:ext cx="315888" cy="1094131"/>
              <a:chOff x="5581589" y="2068657"/>
              <a:chExt cx="315888" cy="1094131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5603240" y="2068657"/>
                <a:ext cx="178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5586185" y="225594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0.8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5581589" y="2438249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0.6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5584469" y="261058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0.4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5600197" y="2962733"/>
                <a:ext cx="2555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587015" y="2790573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0.2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32" name="TextBox 231"/>
            <p:cNvSpPr txBox="1"/>
            <p:nvPr/>
          </p:nvSpPr>
          <p:spPr>
            <a:xfrm>
              <a:off x="23120" y="2121957"/>
              <a:ext cx="3094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latin typeface="Tahoma" panose="020B0604030504040204" pitchFamily="34" charset="0"/>
                  <a:cs typeface="Tahoma" panose="020B0604030504040204" pitchFamily="34" charset="0"/>
                </a:rPr>
                <a:t>Z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 rot="16200000">
              <a:off x="-9496" y="2918355"/>
              <a:ext cx="3094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1460156" y="2123121"/>
              <a:ext cx="309413" cy="1051132"/>
              <a:chOff x="175520" y="2274357"/>
              <a:chExt cx="309413" cy="1051132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2897684" y="2115260"/>
              <a:ext cx="309413" cy="1051132"/>
              <a:chOff x="175520" y="2274357"/>
              <a:chExt cx="309413" cy="1051132"/>
            </a:xfrm>
          </p:grpSpPr>
          <p:sp>
            <p:nvSpPr>
              <p:cNvPr id="239" name="TextBox 238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4318228" y="2119563"/>
              <a:ext cx="309413" cy="1051132"/>
              <a:chOff x="175520" y="2274357"/>
              <a:chExt cx="309413" cy="1051132"/>
            </a:xfrm>
          </p:grpSpPr>
          <p:sp>
            <p:nvSpPr>
              <p:cNvPr id="237" name="TextBox 236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cxnSp>
        <p:nvCxnSpPr>
          <p:cNvPr id="176" name="Straight Connector 175"/>
          <p:cNvCxnSpPr/>
          <p:nvPr/>
        </p:nvCxnSpPr>
        <p:spPr>
          <a:xfrm>
            <a:off x="5353254" y="1960533"/>
            <a:ext cx="495837" cy="134626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226820" y="1646103"/>
            <a:ext cx="86785" cy="2286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4609014" y="1621573"/>
            <a:ext cx="554277" cy="2286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3888768" y="1948005"/>
            <a:ext cx="510435" cy="22559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 flipV="1">
            <a:off x="3985844" y="2589208"/>
            <a:ext cx="413359" cy="73329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 flipV="1">
            <a:off x="3807349" y="2266663"/>
            <a:ext cx="125260" cy="21954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3187310" y="2220597"/>
            <a:ext cx="590464" cy="26561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2429486" y="2589208"/>
            <a:ext cx="526093" cy="23486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346157" y="2865303"/>
            <a:ext cx="290008" cy="25054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758294" y="3221189"/>
            <a:ext cx="109602" cy="10131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2051416" y="2795889"/>
            <a:ext cx="365548" cy="32622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1825105" y="3221189"/>
            <a:ext cx="112734" cy="10131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 bwMode="auto">
          <a:xfrm>
            <a:off x="2023228" y="2681755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3454845" y="2045953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0" name="Oval 189"/>
          <p:cNvSpPr/>
          <p:nvPr/>
        </p:nvSpPr>
        <p:spPr bwMode="auto">
          <a:xfrm>
            <a:off x="4881967" y="1414548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143289" y="3264015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4 (n = 196)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627930" y="3256049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5 (n = 41)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042220" y="3267464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6 (n = 306)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471037" y="3265445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7 (n = 457)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>
            <a:off x="2063876" y="3597150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2061772" y="3774470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2057176" y="3949298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2062548" y="4129110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2055460" y="4301446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063876" y="3412156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>
            <a:off x="3496745" y="3407858"/>
            <a:ext cx="106417" cy="889290"/>
            <a:chOff x="1387969" y="2337553"/>
            <a:chExt cx="106417" cy="889290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>
            <a:off x="4914368" y="3410174"/>
            <a:ext cx="106417" cy="889290"/>
            <a:chOff x="1387969" y="2337553"/>
            <a:chExt cx="106417" cy="889290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6349435" y="3412279"/>
            <a:ext cx="106417" cy="889290"/>
            <a:chOff x="1387969" y="2337553"/>
            <a:chExt cx="106417" cy="889290"/>
          </a:xfrm>
        </p:grpSpPr>
        <p:cxnSp>
          <p:nvCxnSpPr>
            <p:cNvPr id="213" name="Straight Connector 212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Rectangle 204"/>
          <p:cNvSpPr/>
          <p:nvPr/>
        </p:nvSpPr>
        <p:spPr>
          <a:xfrm>
            <a:off x="1051088" y="3409663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050799" y="3977079"/>
            <a:ext cx="1041117" cy="3250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2495480" y="3404146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2497914" y="3683566"/>
            <a:ext cx="1045923" cy="6130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913103" y="3406462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3915537" y="3728856"/>
            <a:ext cx="1045923" cy="5700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348170" y="3408567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350604" y="3531699"/>
            <a:ext cx="1045923" cy="7693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792572" y="3068485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u="sng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510650" y="3059187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u="sng" dirty="0" smtClean="0">
                <a:latin typeface="Tahoma" panose="020B0604030504040204" pitchFamily="34" charset="0"/>
                <a:cs typeface="Tahoma" panose="020B0604030504040204" pitchFamily="34" charset="0"/>
              </a:rPr>
              <a:t>≥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860988" y="2434696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u="sng" dirty="0" smtClean="0">
                <a:latin typeface="Tahoma" panose="020B0604030504040204" pitchFamily="34" charset="0"/>
                <a:cs typeface="Tahoma" panose="020B0604030504040204" pitchFamily="34" charset="0"/>
              </a:rPr>
              <a:t>≥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22.5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710144" y="2437976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22.5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311579" y="1800651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7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131841" y="1816827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u="sng" dirty="0" smtClean="0">
                <a:latin typeface="Tahoma" panose="020B0604030504040204" pitchFamily="34" charset="0"/>
                <a:cs typeface="Tahoma" panose="020B0604030504040204" pitchFamily="34" charset="0"/>
              </a:rPr>
              <a:t>≥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1.5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107286" y="1266252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1976096" y="1469219"/>
            <a:ext cx="3676831" cy="1515734"/>
            <a:chOff x="1159095" y="239882"/>
            <a:chExt cx="3676831" cy="1515734"/>
          </a:xfrm>
        </p:grpSpPr>
        <p:sp>
          <p:nvSpPr>
            <p:cNvPr id="173" name="Rectangle 172"/>
            <p:cNvSpPr/>
            <p:nvPr/>
          </p:nvSpPr>
          <p:spPr>
            <a:xfrm>
              <a:off x="1159095" y="1524784"/>
              <a:ext cx="7232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>
                  <a:latin typeface="Tahoma" panose="020B0604030504040204" pitchFamily="34" charset="0"/>
                  <a:cs typeface="Tahoma" panose="020B0604030504040204" pitchFamily="34" charset="0"/>
                </a:rPr>
                <a:t>SAV_ACCT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582743" y="870401"/>
              <a:ext cx="74892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DURATION</a:t>
              </a:r>
              <a:endParaRPr lang="en-IN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040843" y="239882"/>
              <a:ext cx="79508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CHK_ACCT</a:t>
              </a:r>
              <a:endParaRPr lang="en-US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59" name="Right Brace 158"/>
          <p:cNvSpPr/>
          <p:nvPr/>
        </p:nvSpPr>
        <p:spPr bwMode="auto">
          <a:xfrm rot="5400000">
            <a:off x="4150016" y="999444"/>
            <a:ext cx="403522" cy="7170432"/>
          </a:xfrm>
          <a:prstGeom prst="rightBrace">
            <a:avLst>
              <a:gd name="adj1" fmla="val 8333"/>
              <a:gd name="adj2" fmla="val 49234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0" name="Straight Arrow Connector 159"/>
          <p:cNvCxnSpPr/>
          <p:nvPr/>
        </p:nvCxnSpPr>
        <p:spPr>
          <a:xfrm flipV="1">
            <a:off x="5714965" y="1597808"/>
            <a:ext cx="1070934" cy="1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4693023" y="4767665"/>
            <a:ext cx="1550072" cy="1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6793993" y="143622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Root Note</a:t>
            </a:r>
            <a:endParaRPr lang="en-US" sz="1200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198487" y="459988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Leaf Node</a:t>
            </a:r>
            <a:endParaRPr lang="en-US" sz="1200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632344" y="1932760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205054" y="2553378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 (Contd.)</a:t>
            </a:r>
          </a:p>
        </p:txBody>
      </p:sp>
    </p:spTree>
    <p:extLst>
      <p:ext uri="{BB962C8B-B14F-4D97-AF65-F5344CB8AC3E}">
        <p14:creationId xmlns:p14="http://schemas.microsoft.com/office/powerpoint/2010/main" val="31375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2092316" y="3304074"/>
            <a:ext cx="319266" cy="1094131"/>
            <a:chOff x="1265347" y="2074737"/>
            <a:chExt cx="319266" cy="1094131"/>
          </a:xfrm>
        </p:grpSpPr>
        <p:sp>
          <p:nvSpPr>
            <p:cNvPr id="261" name="TextBox 260"/>
            <p:cNvSpPr txBox="1"/>
            <p:nvPr/>
          </p:nvSpPr>
          <p:spPr>
            <a:xfrm>
              <a:off x="1291206" y="2074737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274151" y="2262025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269555" y="2444329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1272435" y="2616665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1265347" y="2798969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1288163" y="2968813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541692" y="3293573"/>
            <a:ext cx="319266" cy="1094131"/>
            <a:chOff x="2724691" y="2064236"/>
            <a:chExt cx="319266" cy="1094131"/>
          </a:xfrm>
        </p:grpSpPr>
        <p:sp>
          <p:nvSpPr>
            <p:cNvPr id="255" name="TextBox 254"/>
            <p:cNvSpPr txBox="1"/>
            <p:nvPr/>
          </p:nvSpPr>
          <p:spPr>
            <a:xfrm>
              <a:off x="2750550" y="2064236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2733495" y="225152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2728899" y="243382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731779" y="260616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724691" y="278846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2747507" y="2958312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963523" y="3295889"/>
            <a:ext cx="315888" cy="1094131"/>
            <a:chOff x="4146522" y="2066552"/>
            <a:chExt cx="315888" cy="1094131"/>
          </a:xfrm>
        </p:grpSpPr>
        <p:sp>
          <p:nvSpPr>
            <p:cNvPr id="249" name="TextBox 248"/>
            <p:cNvSpPr txBox="1"/>
            <p:nvPr/>
          </p:nvSpPr>
          <p:spPr>
            <a:xfrm>
              <a:off x="4168173" y="2066552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151118" y="2253840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146522" y="243614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4149402" y="2608480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4165130" y="2960628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151948" y="278846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40121" y="3297994"/>
            <a:ext cx="5874357" cy="1105596"/>
            <a:chOff x="23120" y="2068657"/>
            <a:chExt cx="5874357" cy="1105596"/>
          </a:xfrm>
        </p:grpSpPr>
        <p:grpSp>
          <p:nvGrpSpPr>
            <p:cNvPr id="231" name="Group 230"/>
            <p:cNvGrpSpPr/>
            <p:nvPr/>
          </p:nvGrpSpPr>
          <p:grpSpPr>
            <a:xfrm>
              <a:off x="5581589" y="2068657"/>
              <a:ext cx="315888" cy="1094131"/>
              <a:chOff x="5581589" y="2068657"/>
              <a:chExt cx="315888" cy="1094131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5603240" y="2068657"/>
                <a:ext cx="178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5586185" y="225594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0.8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5581589" y="2438249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0.6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5584469" y="261058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0.4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5600197" y="2962733"/>
                <a:ext cx="2555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587015" y="2790573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0.2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32" name="TextBox 231"/>
            <p:cNvSpPr txBox="1"/>
            <p:nvPr/>
          </p:nvSpPr>
          <p:spPr>
            <a:xfrm>
              <a:off x="23120" y="2121957"/>
              <a:ext cx="3094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latin typeface="Tahoma" panose="020B0604030504040204" pitchFamily="34" charset="0"/>
                  <a:cs typeface="Tahoma" panose="020B0604030504040204" pitchFamily="34" charset="0"/>
                </a:rPr>
                <a:t>Z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 rot="16200000">
              <a:off x="-9496" y="2918355"/>
              <a:ext cx="3094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1460156" y="2123121"/>
              <a:ext cx="309413" cy="1051132"/>
              <a:chOff x="175520" y="2274357"/>
              <a:chExt cx="309413" cy="1051132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2897684" y="2115260"/>
              <a:ext cx="309413" cy="1051132"/>
              <a:chOff x="175520" y="2274357"/>
              <a:chExt cx="309413" cy="1051132"/>
            </a:xfrm>
          </p:grpSpPr>
          <p:sp>
            <p:nvSpPr>
              <p:cNvPr id="239" name="TextBox 238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4318228" y="2119563"/>
              <a:ext cx="309413" cy="1051132"/>
              <a:chOff x="175520" y="2274357"/>
              <a:chExt cx="309413" cy="1051132"/>
            </a:xfrm>
          </p:grpSpPr>
          <p:sp>
            <p:nvSpPr>
              <p:cNvPr id="237" name="TextBox 236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cxnSp>
        <p:nvCxnSpPr>
          <p:cNvPr id="176" name="Straight Connector 175"/>
          <p:cNvCxnSpPr/>
          <p:nvPr/>
        </p:nvCxnSpPr>
        <p:spPr>
          <a:xfrm>
            <a:off x="5353254" y="1960533"/>
            <a:ext cx="495837" cy="134626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226820" y="1646103"/>
            <a:ext cx="86785" cy="2286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4609014" y="1621573"/>
            <a:ext cx="554277" cy="2286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3888768" y="1948005"/>
            <a:ext cx="510435" cy="22559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 flipV="1">
            <a:off x="3985844" y="2589208"/>
            <a:ext cx="413359" cy="73329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 flipV="1">
            <a:off x="3807349" y="2266663"/>
            <a:ext cx="125260" cy="21954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3187310" y="2220597"/>
            <a:ext cx="590464" cy="26561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2429486" y="2589208"/>
            <a:ext cx="526093" cy="23486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346157" y="2865303"/>
            <a:ext cx="290008" cy="25054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758294" y="3221189"/>
            <a:ext cx="109602" cy="10131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2051416" y="2795889"/>
            <a:ext cx="365548" cy="32622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1825105" y="3221189"/>
            <a:ext cx="112734" cy="10131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 bwMode="auto">
          <a:xfrm>
            <a:off x="2023228" y="2681755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3454845" y="2045953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0" name="Oval 189"/>
          <p:cNvSpPr/>
          <p:nvPr/>
        </p:nvSpPr>
        <p:spPr bwMode="auto">
          <a:xfrm>
            <a:off x="4881967" y="1414548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143289" y="3264015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4 (n = 196)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627930" y="3256049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5 (n = 41)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042220" y="3267464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6 (n = 306)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471037" y="3265445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7 (n = 457)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>
            <a:off x="2063876" y="3597150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2061772" y="3774470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2057176" y="3949298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2062548" y="4129110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2055460" y="4301446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063876" y="3412156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>
            <a:off x="3496745" y="3407858"/>
            <a:ext cx="106417" cy="889290"/>
            <a:chOff x="1387969" y="2337553"/>
            <a:chExt cx="106417" cy="889290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>
            <a:off x="4914368" y="3410174"/>
            <a:ext cx="106417" cy="889290"/>
            <a:chOff x="1387969" y="2337553"/>
            <a:chExt cx="106417" cy="889290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6349435" y="3412279"/>
            <a:ext cx="106417" cy="889290"/>
            <a:chOff x="1387969" y="2337553"/>
            <a:chExt cx="106417" cy="889290"/>
          </a:xfrm>
        </p:grpSpPr>
        <p:cxnSp>
          <p:nvCxnSpPr>
            <p:cNvPr id="213" name="Straight Connector 212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Rectangle 204"/>
          <p:cNvSpPr/>
          <p:nvPr/>
        </p:nvSpPr>
        <p:spPr>
          <a:xfrm>
            <a:off x="1051088" y="3409663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050799" y="3977079"/>
            <a:ext cx="1041117" cy="3250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2495480" y="3404146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2497914" y="3683566"/>
            <a:ext cx="1045923" cy="6130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913103" y="3406462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3915537" y="3728856"/>
            <a:ext cx="1045923" cy="5700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348170" y="3408567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350604" y="3531699"/>
            <a:ext cx="1045923" cy="7693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792572" y="3068485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u="sng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510650" y="3059187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u="sng" dirty="0" smtClean="0">
                <a:latin typeface="Tahoma" panose="020B0604030504040204" pitchFamily="34" charset="0"/>
                <a:cs typeface="Tahoma" panose="020B0604030504040204" pitchFamily="34" charset="0"/>
              </a:rPr>
              <a:t>≥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860988" y="2434696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u="sng" dirty="0" smtClean="0">
                <a:latin typeface="Tahoma" panose="020B0604030504040204" pitchFamily="34" charset="0"/>
                <a:cs typeface="Tahoma" panose="020B0604030504040204" pitchFamily="34" charset="0"/>
              </a:rPr>
              <a:t>≥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22.5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710144" y="2437976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22.5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311579" y="1800651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7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131841" y="1816827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u="sng" dirty="0" smtClean="0">
                <a:latin typeface="Tahoma" panose="020B0604030504040204" pitchFamily="34" charset="0"/>
                <a:cs typeface="Tahoma" panose="020B0604030504040204" pitchFamily="34" charset="0"/>
              </a:rPr>
              <a:t>≥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1.5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107286" y="1266252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1976096" y="1469219"/>
            <a:ext cx="3676831" cy="1515734"/>
            <a:chOff x="1159095" y="239882"/>
            <a:chExt cx="3676831" cy="1515734"/>
          </a:xfrm>
        </p:grpSpPr>
        <p:sp>
          <p:nvSpPr>
            <p:cNvPr id="173" name="Rectangle 172"/>
            <p:cNvSpPr/>
            <p:nvPr/>
          </p:nvSpPr>
          <p:spPr>
            <a:xfrm>
              <a:off x="1159095" y="1524784"/>
              <a:ext cx="7232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>
                  <a:latin typeface="Tahoma" panose="020B0604030504040204" pitchFamily="34" charset="0"/>
                  <a:cs typeface="Tahoma" panose="020B0604030504040204" pitchFamily="34" charset="0"/>
                </a:rPr>
                <a:t>SAV_ACCT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582743" y="870401"/>
              <a:ext cx="74892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DURATION</a:t>
              </a:r>
              <a:endParaRPr lang="en-IN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040843" y="239882"/>
              <a:ext cx="79508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CHK_ACCT</a:t>
              </a:r>
              <a:endParaRPr lang="en-US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58" name="Freeform 157"/>
          <p:cNvSpPr/>
          <p:nvPr/>
        </p:nvSpPr>
        <p:spPr bwMode="auto">
          <a:xfrm>
            <a:off x="1227447" y="1521267"/>
            <a:ext cx="3622304" cy="1682485"/>
          </a:xfrm>
          <a:custGeom>
            <a:avLst/>
            <a:gdLst>
              <a:gd name="connsiteX0" fmla="*/ 3911600 w 3911600"/>
              <a:gd name="connsiteY0" fmla="*/ 0 h 2032000"/>
              <a:gd name="connsiteX1" fmla="*/ 3911600 w 3911600"/>
              <a:gd name="connsiteY1" fmla="*/ 0 h 2032000"/>
              <a:gd name="connsiteX2" fmla="*/ 3086100 w 3911600"/>
              <a:gd name="connsiteY2" fmla="*/ 12700 h 2032000"/>
              <a:gd name="connsiteX3" fmla="*/ 2984500 w 3911600"/>
              <a:gd name="connsiteY3" fmla="*/ 63500 h 2032000"/>
              <a:gd name="connsiteX4" fmla="*/ 2908300 w 3911600"/>
              <a:gd name="connsiteY4" fmla="*/ 76200 h 2032000"/>
              <a:gd name="connsiteX5" fmla="*/ 2832100 w 3911600"/>
              <a:gd name="connsiteY5" fmla="*/ 114300 h 2032000"/>
              <a:gd name="connsiteX6" fmla="*/ 2743200 w 3911600"/>
              <a:gd name="connsiteY6" fmla="*/ 152400 h 2032000"/>
              <a:gd name="connsiteX7" fmla="*/ 2717800 w 3911600"/>
              <a:gd name="connsiteY7" fmla="*/ 190500 h 2032000"/>
              <a:gd name="connsiteX8" fmla="*/ 2641600 w 3911600"/>
              <a:gd name="connsiteY8" fmla="*/ 228600 h 2032000"/>
              <a:gd name="connsiteX9" fmla="*/ 2628900 w 3911600"/>
              <a:gd name="connsiteY9" fmla="*/ 266700 h 2032000"/>
              <a:gd name="connsiteX10" fmla="*/ 2552700 w 3911600"/>
              <a:gd name="connsiteY10" fmla="*/ 330200 h 2032000"/>
              <a:gd name="connsiteX11" fmla="*/ 2514600 w 3911600"/>
              <a:gd name="connsiteY11" fmla="*/ 444500 h 2032000"/>
              <a:gd name="connsiteX12" fmla="*/ 2501900 w 3911600"/>
              <a:gd name="connsiteY12" fmla="*/ 482600 h 2032000"/>
              <a:gd name="connsiteX13" fmla="*/ 2489200 w 3911600"/>
              <a:gd name="connsiteY13" fmla="*/ 520700 h 2032000"/>
              <a:gd name="connsiteX14" fmla="*/ 2463800 w 3911600"/>
              <a:gd name="connsiteY14" fmla="*/ 546100 h 2032000"/>
              <a:gd name="connsiteX15" fmla="*/ 2463800 w 3911600"/>
              <a:gd name="connsiteY15" fmla="*/ 546100 h 2032000"/>
              <a:gd name="connsiteX16" fmla="*/ 2336800 w 3911600"/>
              <a:gd name="connsiteY16" fmla="*/ 571500 h 2032000"/>
              <a:gd name="connsiteX17" fmla="*/ 2070100 w 3911600"/>
              <a:gd name="connsiteY17" fmla="*/ 609600 h 2032000"/>
              <a:gd name="connsiteX18" fmla="*/ 1384300 w 3911600"/>
              <a:gd name="connsiteY18" fmla="*/ 635000 h 2032000"/>
              <a:gd name="connsiteX19" fmla="*/ 1333500 w 3911600"/>
              <a:gd name="connsiteY19" fmla="*/ 660400 h 2032000"/>
              <a:gd name="connsiteX20" fmla="*/ 1270000 w 3911600"/>
              <a:gd name="connsiteY20" fmla="*/ 736600 h 2032000"/>
              <a:gd name="connsiteX21" fmla="*/ 1231900 w 3911600"/>
              <a:gd name="connsiteY21" fmla="*/ 762000 h 2032000"/>
              <a:gd name="connsiteX22" fmla="*/ 1168400 w 3911600"/>
              <a:gd name="connsiteY22" fmla="*/ 901700 h 2032000"/>
              <a:gd name="connsiteX23" fmla="*/ 1143000 w 3911600"/>
              <a:gd name="connsiteY23" fmla="*/ 939800 h 2032000"/>
              <a:gd name="connsiteX24" fmla="*/ 1130300 w 3911600"/>
              <a:gd name="connsiteY24" fmla="*/ 977900 h 2032000"/>
              <a:gd name="connsiteX25" fmla="*/ 1104900 w 3911600"/>
              <a:gd name="connsiteY25" fmla="*/ 1016000 h 2032000"/>
              <a:gd name="connsiteX26" fmla="*/ 1079500 w 3911600"/>
              <a:gd name="connsiteY26" fmla="*/ 1092200 h 2032000"/>
              <a:gd name="connsiteX27" fmla="*/ 1066800 w 3911600"/>
              <a:gd name="connsiteY27" fmla="*/ 1130300 h 2032000"/>
              <a:gd name="connsiteX28" fmla="*/ 1041400 w 3911600"/>
              <a:gd name="connsiteY28" fmla="*/ 1168400 h 2032000"/>
              <a:gd name="connsiteX29" fmla="*/ 1041400 w 3911600"/>
              <a:gd name="connsiteY29" fmla="*/ 1206500 h 2032000"/>
              <a:gd name="connsiteX30" fmla="*/ 1028700 w 3911600"/>
              <a:gd name="connsiteY30" fmla="*/ 1257300 h 2032000"/>
              <a:gd name="connsiteX31" fmla="*/ 914400 w 3911600"/>
              <a:gd name="connsiteY31" fmla="*/ 1270000 h 2032000"/>
              <a:gd name="connsiteX32" fmla="*/ 876300 w 3911600"/>
              <a:gd name="connsiteY32" fmla="*/ 1257300 h 2032000"/>
              <a:gd name="connsiteX33" fmla="*/ 635000 w 3911600"/>
              <a:gd name="connsiteY33" fmla="*/ 1231900 h 2032000"/>
              <a:gd name="connsiteX34" fmla="*/ 292100 w 3911600"/>
              <a:gd name="connsiteY34" fmla="*/ 1244600 h 2032000"/>
              <a:gd name="connsiteX35" fmla="*/ 254000 w 3911600"/>
              <a:gd name="connsiteY35" fmla="*/ 1257300 h 2032000"/>
              <a:gd name="connsiteX36" fmla="*/ 139700 w 3911600"/>
              <a:gd name="connsiteY36" fmla="*/ 1346200 h 2032000"/>
              <a:gd name="connsiteX37" fmla="*/ 114300 w 3911600"/>
              <a:gd name="connsiteY37" fmla="*/ 1384300 h 2032000"/>
              <a:gd name="connsiteX38" fmla="*/ 76200 w 3911600"/>
              <a:gd name="connsiteY38" fmla="*/ 1422400 h 2032000"/>
              <a:gd name="connsiteX39" fmla="*/ 38100 w 3911600"/>
              <a:gd name="connsiteY39" fmla="*/ 1498600 h 2032000"/>
              <a:gd name="connsiteX40" fmla="*/ 25400 w 3911600"/>
              <a:gd name="connsiteY40" fmla="*/ 1587500 h 2032000"/>
              <a:gd name="connsiteX41" fmla="*/ 12700 w 3911600"/>
              <a:gd name="connsiteY41" fmla="*/ 1663700 h 2032000"/>
              <a:gd name="connsiteX42" fmla="*/ 12700 w 3911600"/>
              <a:gd name="connsiteY42" fmla="*/ 2032000 h 2032000"/>
              <a:gd name="connsiteX43" fmla="*/ 0 w 3911600"/>
              <a:gd name="connsiteY43" fmla="*/ 2032000 h 2032000"/>
              <a:gd name="connsiteX44" fmla="*/ 0 w 3911600"/>
              <a:gd name="connsiteY44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911600" h="2032000">
                <a:moveTo>
                  <a:pt x="3911600" y="0"/>
                </a:moveTo>
                <a:lnTo>
                  <a:pt x="3911600" y="0"/>
                </a:lnTo>
                <a:lnTo>
                  <a:pt x="3086100" y="12700"/>
                </a:lnTo>
                <a:cubicBezTo>
                  <a:pt x="3048324" y="15287"/>
                  <a:pt x="3018367" y="46567"/>
                  <a:pt x="2984500" y="63500"/>
                </a:cubicBezTo>
                <a:cubicBezTo>
                  <a:pt x="2961468" y="75016"/>
                  <a:pt x="2933700" y="71967"/>
                  <a:pt x="2908300" y="76200"/>
                </a:cubicBezTo>
                <a:cubicBezTo>
                  <a:pt x="2838446" y="99485"/>
                  <a:pt x="2901034" y="74909"/>
                  <a:pt x="2832100" y="114300"/>
                </a:cubicBezTo>
                <a:cubicBezTo>
                  <a:pt x="2788158" y="139409"/>
                  <a:pt x="2785944" y="138152"/>
                  <a:pt x="2743200" y="152400"/>
                </a:cubicBezTo>
                <a:cubicBezTo>
                  <a:pt x="2734733" y="165100"/>
                  <a:pt x="2728593" y="179707"/>
                  <a:pt x="2717800" y="190500"/>
                </a:cubicBezTo>
                <a:cubicBezTo>
                  <a:pt x="2693181" y="215119"/>
                  <a:pt x="2672588" y="218271"/>
                  <a:pt x="2641600" y="228600"/>
                </a:cubicBezTo>
                <a:cubicBezTo>
                  <a:pt x="2637367" y="241300"/>
                  <a:pt x="2636326" y="255561"/>
                  <a:pt x="2628900" y="266700"/>
                </a:cubicBezTo>
                <a:cubicBezTo>
                  <a:pt x="2609343" y="296036"/>
                  <a:pt x="2580813" y="311458"/>
                  <a:pt x="2552700" y="330200"/>
                </a:cubicBezTo>
                <a:lnTo>
                  <a:pt x="2514600" y="444500"/>
                </a:lnTo>
                <a:lnTo>
                  <a:pt x="2501900" y="482600"/>
                </a:lnTo>
                <a:cubicBezTo>
                  <a:pt x="2497667" y="495300"/>
                  <a:pt x="2498666" y="511234"/>
                  <a:pt x="2489200" y="520700"/>
                </a:cubicBezTo>
                <a:lnTo>
                  <a:pt x="2463800" y="546100"/>
                </a:lnTo>
                <a:lnTo>
                  <a:pt x="2463800" y="546100"/>
                </a:lnTo>
                <a:lnTo>
                  <a:pt x="2336800" y="571500"/>
                </a:lnTo>
                <a:cubicBezTo>
                  <a:pt x="2233578" y="590268"/>
                  <a:pt x="2170834" y="600841"/>
                  <a:pt x="2070100" y="609600"/>
                </a:cubicBezTo>
                <a:cubicBezTo>
                  <a:pt x="1810250" y="632196"/>
                  <a:pt x="1703949" y="627009"/>
                  <a:pt x="1384300" y="635000"/>
                </a:cubicBezTo>
                <a:cubicBezTo>
                  <a:pt x="1367367" y="643467"/>
                  <a:pt x="1348906" y="649396"/>
                  <a:pt x="1333500" y="660400"/>
                </a:cubicBezTo>
                <a:cubicBezTo>
                  <a:pt x="1260680" y="712414"/>
                  <a:pt x="1325696" y="680904"/>
                  <a:pt x="1270000" y="736600"/>
                </a:cubicBezTo>
                <a:cubicBezTo>
                  <a:pt x="1259207" y="747393"/>
                  <a:pt x="1244600" y="753533"/>
                  <a:pt x="1231900" y="762000"/>
                </a:cubicBezTo>
                <a:cubicBezTo>
                  <a:pt x="1180025" y="848458"/>
                  <a:pt x="1201606" y="802082"/>
                  <a:pt x="1168400" y="901700"/>
                </a:cubicBezTo>
                <a:cubicBezTo>
                  <a:pt x="1163573" y="916180"/>
                  <a:pt x="1149826" y="926148"/>
                  <a:pt x="1143000" y="939800"/>
                </a:cubicBezTo>
                <a:cubicBezTo>
                  <a:pt x="1137013" y="951774"/>
                  <a:pt x="1136287" y="965926"/>
                  <a:pt x="1130300" y="977900"/>
                </a:cubicBezTo>
                <a:cubicBezTo>
                  <a:pt x="1123474" y="991552"/>
                  <a:pt x="1111099" y="1002052"/>
                  <a:pt x="1104900" y="1016000"/>
                </a:cubicBezTo>
                <a:cubicBezTo>
                  <a:pt x="1094026" y="1040466"/>
                  <a:pt x="1087967" y="1066800"/>
                  <a:pt x="1079500" y="1092200"/>
                </a:cubicBezTo>
                <a:lnTo>
                  <a:pt x="1066800" y="1130300"/>
                </a:lnTo>
                <a:cubicBezTo>
                  <a:pt x="1061973" y="1144780"/>
                  <a:pt x="1046227" y="1153920"/>
                  <a:pt x="1041400" y="1168400"/>
                </a:cubicBezTo>
                <a:cubicBezTo>
                  <a:pt x="1037384" y="1180448"/>
                  <a:pt x="1041400" y="1193800"/>
                  <a:pt x="1041400" y="1206500"/>
                </a:cubicBezTo>
                <a:lnTo>
                  <a:pt x="1028700" y="1257300"/>
                </a:lnTo>
                <a:cubicBezTo>
                  <a:pt x="990600" y="1261533"/>
                  <a:pt x="952734" y="1270000"/>
                  <a:pt x="914400" y="1270000"/>
                </a:cubicBezTo>
                <a:cubicBezTo>
                  <a:pt x="901013" y="1270000"/>
                  <a:pt x="889564" y="1259109"/>
                  <a:pt x="876300" y="1257300"/>
                </a:cubicBezTo>
                <a:cubicBezTo>
                  <a:pt x="796164" y="1246372"/>
                  <a:pt x="715433" y="1240367"/>
                  <a:pt x="635000" y="1231900"/>
                </a:cubicBezTo>
                <a:cubicBezTo>
                  <a:pt x="520700" y="1236133"/>
                  <a:pt x="406225" y="1236992"/>
                  <a:pt x="292100" y="1244600"/>
                </a:cubicBezTo>
                <a:cubicBezTo>
                  <a:pt x="278743" y="1245490"/>
                  <a:pt x="265702" y="1250799"/>
                  <a:pt x="254000" y="1257300"/>
                </a:cubicBezTo>
                <a:cubicBezTo>
                  <a:pt x="210054" y="1281715"/>
                  <a:pt x="171617" y="1307900"/>
                  <a:pt x="139700" y="1346200"/>
                </a:cubicBezTo>
                <a:cubicBezTo>
                  <a:pt x="129929" y="1357926"/>
                  <a:pt x="124071" y="1372574"/>
                  <a:pt x="114300" y="1384300"/>
                </a:cubicBezTo>
                <a:cubicBezTo>
                  <a:pt x="102802" y="1398098"/>
                  <a:pt x="87698" y="1408602"/>
                  <a:pt x="76200" y="1422400"/>
                </a:cubicBezTo>
                <a:cubicBezTo>
                  <a:pt x="48845" y="1455226"/>
                  <a:pt x="50828" y="1460415"/>
                  <a:pt x="38100" y="1498600"/>
                </a:cubicBezTo>
                <a:cubicBezTo>
                  <a:pt x="33867" y="1528233"/>
                  <a:pt x="29952" y="1557914"/>
                  <a:pt x="25400" y="1587500"/>
                </a:cubicBezTo>
                <a:cubicBezTo>
                  <a:pt x="21484" y="1612951"/>
                  <a:pt x="13435" y="1637960"/>
                  <a:pt x="12700" y="1663700"/>
                </a:cubicBezTo>
                <a:cubicBezTo>
                  <a:pt x="9194" y="1786417"/>
                  <a:pt x="12700" y="1909233"/>
                  <a:pt x="12700" y="2032000"/>
                </a:cubicBezTo>
                <a:lnTo>
                  <a:pt x="0" y="2032000"/>
                </a:lnTo>
                <a:lnTo>
                  <a:pt x="0" y="2032000"/>
                </a:lnTo>
              </a:path>
            </a:pathLst>
          </a:custGeom>
          <a:noFill/>
          <a:ln w="28575" cap="flat" cmpd="sng" algn="ctr">
            <a:solidFill>
              <a:srgbClr val="F6002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9" name="Right Brace 158"/>
          <p:cNvSpPr/>
          <p:nvPr/>
        </p:nvSpPr>
        <p:spPr bwMode="auto">
          <a:xfrm rot="5400000">
            <a:off x="4150016" y="999444"/>
            <a:ext cx="403522" cy="7170432"/>
          </a:xfrm>
          <a:prstGeom prst="rightBrace">
            <a:avLst>
              <a:gd name="adj1" fmla="val 8333"/>
              <a:gd name="adj2" fmla="val 49234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0" name="Straight Arrow Connector 159"/>
          <p:cNvCxnSpPr/>
          <p:nvPr/>
        </p:nvCxnSpPr>
        <p:spPr>
          <a:xfrm flipV="1">
            <a:off x="5714965" y="1597808"/>
            <a:ext cx="1070934" cy="1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2386275" y="2132960"/>
            <a:ext cx="3709135" cy="0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4693023" y="4767665"/>
            <a:ext cx="1550072" cy="1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6793993" y="143622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Root Note</a:t>
            </a:r>
            <a:endParaRPr lang="en-US" sz="1200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198487" y="459988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Leaf Node</a:t>
            </a:r>
            <a:endParaRPr lang="en-US" sz="1200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136224" y="1977138"/>
            <a:ext cx="2122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CHK_ACCT &lt; 1.5 and Duration &gt;= 22.5 and SAV_ACCT &lt; 2.5</a:t>
            </a:r>
            <a:endParaRPr lang="en-US" sz="1200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632344" y="1932760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205054" y="2553378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 (Contd.)</a:t>
            </a:r>
          </a:p>
        </p:txBody>
      </p:sp>
    </p:spTree>
    <p:extLst>
      <p:ext uri="{BB962C8B-B14F-4D97-AF65-F5344CB8AC3E}">
        <p14:creationId xmlns:p14="http://schemas.microsoft.com/office/powerpoint/2010/main" val="26474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2092316" y="3304074"/>
            <a:ext cx="319266" cy="1094131"/>
            <a:chOff x="1265347" y="2074737"/>
            <a:chExt cx="319266" cy="1094131"/>
          </a:xfrm>
        </p:grpSpPr>
        <p:sp>
          <p:nvSpPr>
            <p:cNvPr id="261" name="TextBox 260"/>
            <p:cNvSpPr txBox="1"/>
            <p:nvPr/>
          </p:nvSpPr>
          <p:spPr>
            <a:xfrm>
              <a:off x="1291206" y="2074737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274151" y="2262025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269555" y="2444329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1272435" y="2616665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1265347" y="2798969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1288163" y="2968813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541692" y="3293573"/>
            <a:ext cx="319266" cy="1094131"/>
            <a:chOff x="2724691" y="2064236"/>
            <a:chExt cx="319266" cy="1094131"/>
          </a:xfrm>
        </p:grpSpPr>
        <p:sp>
          <p:nvSpPr>
            <p:cNvPr id="255" name="TextBox 254"/>
            <p:cNvSpPr txBox="1"/>
            <p:nvPr/>
          </p:nvSpPr>
          <p:spPr>
            <a:xfrm>
              <a:off x="2750550" y="2064236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2733495" y="225152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2728899" y="243382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731779" y="260616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724691" y="278846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2747507" y="2958312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963523" y="3295889"/>
            <a:ext cx="315888" cy="1094131"/>
            <a:chOff x="4146522" y="2066552"/>
            <a:chExt cx="315888" cy="1094131"/>
          </a:xfrm>
        </p:grpSpPr>
        <p:sp>
          <p:nvSpPr>
            <p:cNvPr id="249" name="TextBox 248"/>
            <p:cNvSpPr txBox="1"/>
            <p:nvPr/>
          </p:nvSpPr>
          <p:spPr>
            <a:xfrm>
              <a:off x="4168173" y="2066552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151118" y="2253840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146522" y="243614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4149402" y="2608480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4165130" y="2960628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151948" y="278846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40121" y="3297994"/>
            <a:ext cx="5874357" cy="1105596"/>
            <a:chOff x="23120" y="2068657"/>
            <a:chExt cx="5874357" cy="1105596"/>
          </a:xfrm>
        </p:grpSpPr>
        <p:grpSp>
          <p:nvGrpSpPr>
            <p:cNvPr id="231" name="Group 230"/>
            <p:cNvGrpSpPr/>
            <p:nvPr/>
          </p:nvGrpSpPr>
          <p:grpSpPr>
            <a:xfrm>
              <a:off x="5581589" y="2068657"/>
              <a:ext cx="315888" cy="1094131"/>
              <a:chOff x="5581589" y="2068657"/>
              <a:chExt cx="315888" cy="1094131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5603240" y="2068657"/>
                <a:ext cx="178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5586185" y="225594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0.8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5581589" y="2438249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0.6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5584469" y="261058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0.4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5600197" y="2962733"/>
                <a:ext cx="2555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587015" y="2790573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0.2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32" name="TextBox 231"/>
            <p:cNvSpPr txBox="1"/>
            <p:nvPr/>
          </p:nvSpPr>
          <p:spPr>
            <a:xfrm>
              <a:off x="23120" y="2121957"/>
              <a:ext cx="3094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latin typeface="Tahoma" panose="020B0604030504040204" pitchFamily="34" charset="0"/>
                  <a:cs typeface="Tahoma" panose="020B0604030504040204" pitchFamily="34" charset="0"/>
                </a:rPr>
                <a:t>Z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 rot="16200000">
              <a:off x="-9496" y="2918355"/>
              <a:ext cx="3094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1460156" y="2123121"/>
              <a:ext cx="309413" cy="1051132"/>
              <a:chOff x="175520" y="2274357"/>
              <a:chExt cx="309413" cy="1051132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2897684" y="2115260"/>
              <a:ext cx="309413" cy="1051132"/>
              <a:chOff x="175520" y="2274357"/>
              <a:chExt cx="309413" cy="1051132"/>
            </a:xfrm>
          </p:grpSpPr>
          <p:sp>
            <p:nvSpPr>
              <p:cNvPr id="239" name="TextBox 238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4318228" y="2119563"/>
              <a:ext cx="309413" cy="1051132"/>
              <a:chOff x="175520" y="2274357"/>
              <a:chExt cx="309413" cy="1051132"/>
            </a:xfrm>
          </p:grpSpPr>
          <p:sp>
            <p:nvSpPr>
              <p:cNvPr id="237" name="TextBox 236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cxnSp>
        <p:nvCxnSpPr>
          <p:cNvPr id="176" name="Straight Connector 175"/>
          <p:cNvCxnSpPr/>
          <p:nvPr/>
        </p:nvCxnSpPr>
        <p:spPr>
          <a:xfrm>
            <a:off x="5353254" y="1960533"/>
            <a:ext cx="495837" cy="134626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226820" y="1646103"/>
            <a:ext cx="86785" cy="2286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4609014" y="1621573"/>
            <a:ext cx="554277" cy="2286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3888768" y="1948005"/>
            <a:ext cx="510435" cy="22559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 flipV="1">
            <a:off x="3985844" y="2589208"/>
            <a:ext cx="413359" cy="73329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 flipV="1">
            <a:off x="3807349" y="2266663"/>
            <a:ext cx="125260" cy="21954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3187310" y="2220597"/>
            <a:ext cx="590464" cy="26561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2429486" y="2589208"/>
            <a:ext cx="526093" cy="23486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346157" y="2865303"/>
            <a:ext cx="290008" cy="25054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758294" y="3221189"/>
            <a:ext cx="109602" cy="10131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2051416" y="2795889"/>
            <a:ext cx="365548" cy="32622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1825105" y="3221189"/>
            <a:ext cx="112734" cy="10131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 bwMode="auto">
          <a:xfrm>
            <a:off x="2023228" y="2681755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3454845" y="2045953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0" name="Oval 189"/>
          <p:cNvSpPr/>
          <p:nvPr/>
        </p:nvSpPr>
        <p:spPr bwMode="auto">
          <a:xfrm>
            <a:off x="4881967" y="1414548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143289" y="3264015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4 (n = 196)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627930" y="3256049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5 (n = 41)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042220" y="3267464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6 (n = 306)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471037" y="3265445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7 (n = 457)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>
            <a:off x="2063876" y="3597150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2061772" y="3774470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2057176" y="3949298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2062548" y="4129110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2055460" y="4301446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063876" y="3412156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>
            <a:off x="3496745" y="3407858"/>
            <a:ext cx="106417" cy="889290"/>
            <a:chOff x="1387969" y="2337553"/>
            <a:chExt cx="106417" cy="889290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>
            <a:off x="4914368" y="3410174"/>
            <a:ext cx="106417" cy="889290"/>
            <a:chOff x="1387969" y="2337553"/>
            <a:chExt cx="106417" cy="889290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6349435" y="3412279"/>
            <a:ext cx="106417" cy="889290"/>
            <a:chOff x="1387969" y="2337553"/>
            <a:chExt cx="106417" cy="889290"/>
          </a:xfrm>
        </p:grpSpPr>
        <p:cxnSp>
          <p:nvCxnSpPr>
            <p:cNvPr id="213" name="Straight Connector 212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Rectangle 204"/>
          <p:cNvSpPr/>
          <p:nvPr/>
        </p:nvSpPr>
        <p:spPr>
          <a:xfrm>
            <a:off x="1051088" y="3409663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061052" y="3977079"/>
            <a:ext cx="1030864" cy="3250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2495480" y="3404146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2497914" y="3683566"/>
            <a:ext cx="1045923" cy="6130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913103" y="3406462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3915537" y="3728856"/>
            <a:ext cx="1045923" cy="5700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348170" y="3408567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350604" y="3531699"/>
            <a:ext cx="1045923" cy="7693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792572" y="3068485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u="sng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510650" y="3059187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u="sng" dirty="0" smtClean="0">
                <a:latin typeface="Tahoma" panose="020B0604030504040204" pitchFamily="34" charset="0"/>
                <a:cs typeface="Tahoma" panose="020B0604030504040204" pitchFamily="34" charset="0"/>
              </a:rPr>
              <a:t>≥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860988" y="2434696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u="sng" dirty="0" smtClean="0">
                <a:latin typeface="Tahoma" panose="020B0604030504040204" pitchFamily="34" charset="0"/>
                <a:cs typeface="Tahoma" panose="020B0604030504040204" pitchFamily="34" charset="0"/>
              </a:rPr>
              <a:t>≥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22.5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710144" y="2437976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22.5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311579" y="1800651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7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131841" y="1816827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u="sng" dirty="0" smtClean="0">
                <a:latin typeface="Tahoma" panose="020B0604030504040204" pitchFamily="34" charset="0"/>
                <a:cs typeface="Tahoma" panose="020B0604030504040204" pitchFamily="34" charset="0"/>
              </a:rPr>
              <a:t>≥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1.5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107286" y="1266252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1976096" y="1469219"/>
            <a:ext cx="3676831" cy="1515734"/>
            <a:chOff x="1159095" y="239882"/>
            <a:chExt cx="3676831" cy="1515734"/>
          </a:xfrm>
        </p:grpSpPr>
        <p:sp>
          <p:nvSpPr>
            <p:cNvPr id="173" name="Rectangle 172"/>
            <p:cNvSpPr/>
            <p:nvPr/>
          </p:nvSpPr>
          <p:spPr>
            <a:xfrm>
              <a:off x="1159095" y="1524784"/>
              <a:ext cx="7232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>
                  <a:latin typeface="Tahoma" panose="020B0604030504040204" pitchFamily="34" charset="0"/>
                  <a:cs typeface="Tahoma" panose="020B0604030504040204" pitchFamily="34" charset="0"/>
                </a:rPr>
                <a:t>SAV_ACCT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582743" y="870401"/>
              <a:ext cx="74892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DURATION</a:t>
              </a:r>
              <a:endParaRPr lang="en-IN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040843" y="239882"/>
              <a:ext cx="79508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CHK_ACCT</a:t>
              </a:r>
              <a:endParaRPr lang="en-US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58" name="Freeform 157"/>
          <p:cNvSpPr/>
          <p:nvPr/>
        </p:nvSpPr>
        <p:spPr bwMode="auto">
          <a:xfrm>
            <a:off x="1227447" y="1521267"/>
            <a:ext cx="3622304" cy="1682485"/>
          </a:xfrm>
          <a:custGeom>
            <a:avLst/>
            <a:gdLst>
              <a:gd name="connsiteX0" fmla="*/ 3911600 w 3911600"/>
              <a:gd name="connsiteY0" fmla="*/ 0 h 2032000"/>
              <a:gd name="connsiteX1" fmla="*/ 3911600 w 3911600"/>
              <a:gd name="connsiteY1" fmla="*/ 0 h 2032000"/>
              <a:gd name="connsiteX2" fmla="*/ 3086100 w 3911600"/>
              <a:gd name="connsiteY2" fmla="*/ 12700 h 2032000"/>
              <a:gd name="connsiteX3" fmla="*/ 2984500 w 3911600"/>
              <a:gd name="connsiteY3" fmla="*/ 63500 h 2032000"/>
              <a:gd name="connsiteX4" fmla="*/ 2908300 w 3911600"/>
              <a:gd name="connsiteY4" fmla="*/ 76200 h 2032000"/>
              <a:gd name="connsiteX5" fmla="*/ 2832100 w 3911600"/>
              <a:gd name="connsiteY5" fmla="*/ 114300 h 2032000"/>
              <a:gd name="connsiteX6" fmla="*/ 2743200 w 3911600"/>
              <a:gd name="connsiteY6" fmla="*/ 152400 h 2032000"/>
              <a:gd name="connsiteX7" fmla="*/ 2717800 w 3911600"/>
              <a:gd name="connsiteY7" fmla="*/ 190500 h 2032000"/>
              <a:gd name="connsiteX8" fmla="*/ 2641600 w 3911600"/>
              <a:gd name="connsiteY8" fmla="*/ 228600 h 2032000"/>
              <a:gd name="connsiteX9" fmla="*/ 2628900 w 3911600"/>
              <a:gd name="connsiteY9" fmla="*/ 266700 h 2032000"/>
              <a:gd name="connsiteX10" fmla="*/ 2552700 w 3911600"/>
              <a:gd name="connsiteY10" fmla="*/ 330200 h 2032000"/>
              <a:gd name="connsiteX11" fmla="*/ 2514600 w 3911600"/>
              <a:gd name="connsiteY11" fmla="*/ 444500 h 2032000"/>
              <a:gd name="connsiteX12" fmla="*/ 2501900 w 3911600"/>
              <a:gd name="connsiteY12" fmla="*/ 482600 h 2032000"/>
              <a:gd name="connsiteX13" fmla="*/ 2489200 w 3911600"/>
              <a:gd name="connsiteY13" fmla="*/ 520700 h 2032000"/>
              <a:gd name="connsiteX14" fmla="*/ 2463800 w 3911600"/>
              <a:gd name="connsiteY14" fmla="*/ 546100 h 2032000"/>
              <a:gd name="connsiteX15" fmla="*/ 2463800 w 3911600"/>
              <a:gd name="connsiteY15" fmla="*/ 546100 h 2032000"/>
              <a:gd name="connsiteX16" fmla="*/ 2336800 w 3911600"/>
              <a:gd name="connsiteY16" fmla="*/ 571500 h 2032000"/>
              <a:gd name="connsiteX17" fmla="*/ 2070100 w 3911600"/>
              <a:gd name="connsiteY17" fmla="*/ 609600 h 2032000"/>
              <a:gd name="connsiteX18" fmla="*/ 1384300 w 3911600"/>
              <a:gd name="connsiteY18" fmla="*/ 635000 h 2032000"/>
              <a:gd name="connsiteX19" fmla="*/ 1333500 w 3911600"/>
              <a:gd name="connsiteY19" fmla="*/ 660400 h 2032000"/>
              <a:gd name="connsiteX20" fmla="*/ 1270000 w 3911600"/>
              <a:gd name="connsiteY20" fmla="*/ 736600 h 2032000"/>
              <a:gd name="connsiteX21" fmla="*/ 1231900 w 3911600"/>
              <a:gd name="connsiteY21" fmla="*/ 762000 h 2032000"/>
              <a:gd name="connsiteX22" fmla="*/ 1168400 w 3911600"/>
              <a:gd name="connsiteY22" fmla="*/ 901700 h 2032000"/>
              <a:gd name="connsiteX23" fmla="*/ 1143000 w 3911600"/>
              <a:gd name="connsiteY23" fmla="*/ 939800 h 2032000"/>
              <a:gd name="connsiteX24" fmla="*/ 1130300 w 3911600"/>
              <a:gd name="connsiteY24" fmla="*/ 977900 h 2032000"/>
              <a:gd name="connsiteX25" fmla="*/ 1104900 w 3911600"/>
              <a:gd name="connsiteY25" fmla="*/ 1016000 h 2032000"/>
              <a:gd name="connsiteX26" fmla="*/ 1079500 w 3911600"/>
              <a:gd name="connsiteY26" fmla="*/ 1092200 h 2032000"/>
              <a:gd name="connsiteX27" fmla="*/ 1066800 w 3911600"/>
              <a:gd name="connsiteY27" fmla="*/ 1130300 h 2032000"/>
              <a:gd name="connsiteX28" fmla="*/ 1041400 w 3911600"/>
              <a:gd name="connsiteY28" fmla="*/ 1168400 h 2032000"/>
              <a:gd name="connsiteX29" fmla="*/ 1041400 w 3911600"/>
              <a:gd name="connsiteY29" fmla="*/ 1206500 h 2032000"/>
              <a:gd name="connsiteX30" fmla="*/ 1028700 w 3911600"/>
              <a:gd name="connsiteY30" fmla="*/ 1257300 h 2032000"/>
              <a:gd name="connsiteX31" fmla="*/ 914400 w 3911600"/>
              <a:gd name="connsiteY31" fmla="*/ 1270000 h 2032000"/>
              <a:gd name="connsiteX32" fmla="*/ 876300 w 3911600"/>
              <a:gd name="connsiteY32" fmla="*/ 1257300 h 2032000"/>
              <a:gd name="connsiteX33" fmla="*/ 635000 w 3911600"/>
              <a:gd name="connsiteY33" fmla="*/ 1231900 h 2032000"/>
              <a:gd name="connsiteX34" fmla="*/ 292100 w 3911600"/>
              <a:gd name="connsiteY34" fmla="*/ 1244600 h 2032000"/>
              <a:gd name="connsiteX35" fmla="*/ 254000 w 3911600"/>
              <a:gd name="connsiteY35" fmla="*/ 1257300 h 2032000"/>
              <a:gd name="connsiteX36" fmla="*/ 139700 w 3911600"/>
              <a:gd name="connsiteY36" fmla="*/ 1346200 h 2032000"/>
              <a:gd name="connsiteX37" fmla="*/ 114300 w 3911600"/>
              <a:gd name="connsiteY37" fmla="*/ 1384300 h 2032000"/>
              <a:gd name="connsiteX38" fmla="*/ 76200 w 3911600"/>
              <a:gd name="connsiteY38" fmla="*/ 1422400 h 2032000"/>
              <a:gd name="connsiteX39" fmla="*/ 38100 w 3911600"/>
              <a:gd name="connsiteY39" fmla="*/ 1498600 h 2032000"/>
              <a:gd name="connsiteX40" fmla="*/ 25400 w 3911600"/>
              <a:gd name="connsiteY40" fmla="*/ 1587500 h 2032000"/>
              <a:gd name="connsiteX41" fmla="*/ 12700 w 3911600"/>
              <a:gd name="connsiteY41" fmla="*/ 1663700 h 2032000"/>
              <a:gd name="connsiteX42" fmla="*/ 12700 w 3911600"/>
              <a:gd name="connsiteY42" fmla="*/ 2032000 h 2032000"/>
              <a:gd name="connsiteX43" fmla="*/ 0 w 3911600"/>
              <a:gd name="connsiteY43" fmla="*/ 2032000 h 2032000"/>
              <a:gd name="connsiteX44" fmla="*/ 0 w 3911600"/>
              <a:gd name="connsiteY44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911600" h="2032000">
                <a:moveTo>
                  <a:pt x="3911600" y="0"/>
                </a:moveTo>
                <a:lnTo>
                  <a:pt x="3911600" y="0"/>
                </a:lnTo>
                <a:lnTo>
                  <a:pt x="3086100" y="12700"/>
                </a:lnTo>
                <a:cubicBezTo>
                  <a:pt x="3048324" y="15287"/>
                  <a:pt x="3018367" y="46567"/>
                  <a:pt x="2984500" y="63500"/>
                </a:cubicBezTo>
                <a:cubicBezTo>
                  <a:pt x="2961468" y="75016"/>
                  <a:pt x="2933700" y="71967"/>
                  <a:pt x="2908300" y="76200"/>
                </a:cubicBezTo>
                <a:cubicBezTo>
                  <a:pt x="2838446" y="99485"/>
                  <a:pt x="2901034" y="74909"/>
                  <a:pt x="2832100" y="114300"/>
                </a:cubicBezTo>
                <a:cubicBezTo>
                  <a:pt x="2788158" y="139409"/>
                  <a:pt x="2785944" y="138152"/>
                  <a:pt x="2743200" y="152400"/>
                </a:cubicBezTo>
                <a:cubicBezTo>
                  <a:pt x="2734733" y="165100"/>
                  <a:pt x="2728593" y="179707"/>
                  <a:pt x="2717800" y="190500"/>
                </a:cubicBezTo>
                <a:cubicBezTo>
                  <a:pt x="2693181" y="215119"/>
                  <a:pt x="2672588" y="218271"/>
                  <a:pt x="2641600" y="228600"/>
                </a:cubicBezTo>
                <a:cubicBezTo>
                  <a:pt x="2637367" y="241300"/>
                  <a:pt x="2636326" y="255561"/>
                  <a:pt x="2628900" y="266700"/>
                </a:cubicBezTo>
                <a:cubicBezTo>
                  <a:pt x="2609343" y="296036"/>
                  <a:pt x="2580813" y="311458"/>
                  <a:pt x="2552700" y="330200"/>
                </a:cubicBezTo>
                <a:lnTo>
                  <a:pt x="2514600" y="444500"/>
                </a:lnTo>
                <a:lnTo>
                  <a:pt x="2501900" y="482600"/>
                </a:lnTo>
                <a:cubicBezTo>
                  <a:pt x="2497667" y="495300"/>
                  <a:pt x="2498666" y="511234"/>
                  <a:pt x="2489200" y="520700"/>
                </a:cubicBezTo>
                <a:lnTo>
                  <a:pt x="2463800" y="546100"/>
                </a:lnTo>
                <a:lnTo>
                  <a:pt x="2463800" y="546100"/>
                </a:lnTo>
                <a:lnTo>
                  <a:pt x="2336800" y="571500"/>
                </a:lnTo>
                <a:cubicBezTo>
                  <a:pt x="2233578" y="590268"/>
                  <a:pt x="2170834" y="600841"/>
                  <a:pt x="2070100" y="609600"/>
                </a:cubicBezTo>
                <a:cubicBezTo>
                  <a:pt x="1810250" y="632196"/>
                  <a:pt x="1703949" y="627009"/>
                  <a:pt x="1384300" y="635000"/>
                </a:cubicBezTo>
                <a:cubicBezTo>
                  <a:pt x="1367367" y="643467"/>
                  <a:pt x="1348906" y="649396"/>
                  <a:pt x="1333500" y="660400"/>
                </a:cubicBezTo>
                <a:cubicBezTo>
                  <a:pt x="1260680" y="712414"/>
                  <a:pt x="1325696" y="680904"/>
                  <a:pt x="1270000" y="736600"/>
                </a:cubicBezTo>
                <a:cubicBezTo>
                  <a:pt x="1259207" y="747393"/>
                  <a:pt x="1244600" y="753533"/>
                  <a:pt x="1231900" y="762000"/>
                </a:cubicBezTo>
                <a:cubicBezTo>
                  <a:pt x="1180025" y="848458"/>
                  <a:pt x="1201606" y="802082"/>
                  <a:pt x="1168400" y="901700"/>
                </a:cubicBezTo>
                <a:cubicBezTo>
                  <a:pt x="1163573" y="916180"/>
                  <a:pt x="1149826" y="926148"/>
                  <a:pt x="1143000" y="939800"/>
                </a:cubicBezTo>
                <a:cubicBezTo>
                  <a:pt x="1137013" y="951774"/>
                  <a:pt x="1136287" y="965926"/>
                  <a:pt x="1130300" y="977900"/>
                </a:cubicBezTo>
                <a:cubicBezTo>
                  <a:pt x="1123474" y="991552"/>
                  <a:pt x="1111099" y="1002052"/>
                  <a:pt x="1104900" y="1016000"/>
                </a:cubicBezTo>
                <a:cubicBezTo>
                  <a:pt x="1094026" y="1040466"/>
                  <a:pt x="1087967" y="1066800"/>
                  <a:pt x="1079500" y="1092200"/>
                </a:cubicBezTo>
                <a:lnTo>
                  <a:pt x="1066800" y="1130300"/>
                </a:lnTo>
                <a:cubicBezTo>
                  <a:pt x="1061973" y="1144780"/>
                  <a:pt x="1046227" y="1153920"/>
                  <a:pt x="1041400" y="1168400"/>
                </a:cubicBezTo>
                <a:cubicBezTo>
                  <a:pt x="1037384" y="1180448"/>
                  <a:pt x="1041400" y="1193800"/>
                  <a:pt x="1041400" y="1206500"/>
                </a:cubicBezTo>
                <a:lnTo>
                  <a:pt x="1028700" y="1257300"/>
                </a:lnTo>
                <a:cubicBezTo>
                  <a:pt x="990600" y="1261533"/>
                  <a:pt x="952734" y="1270000"/>
                  <a:pt x="914400" y="1270000"/>
                </a:cubicBezTo>
                <a:cubicBezTo>
                  <a:pt x="901013" y="1270000"/>
                  <a:pt x="889564" y="1259109"/>
                  <a:pt x="876300" y="1257300"/>
                </a:cubicBezTo>
                <a:cubicBezTo>
                  <a:pt x="796164" y="1246372"/>
                  <a:pt x="715433" y="1240367"/>
                  <a:pt x="635000" y="1231900"/>
                </a:cubicBezTo>
                <a:cubicBezTo>
                  <a:pt x="520700" y="1236133"/>
                  <a:pt x="406225" y="1236992"/>
                  <a:pt x="292100" y="1244600"/>
                </a:cubicBezTo>
                <a:cubicBezTo>
                  <a:pt x="278743" y="1245490"/>
                  <a:pt x="265702" y="1250799"/>
                  <a:pt x="254000" y="1257300"/>
                </a:cubicBezTo>
                <a:cubicBezTo>
                  <a:pt x="210054" y="1281715"/>
                  <a:pt x="171617" y="1307900"/>
                  <a:pt x="139700" y="1346200"/>
                </a:cubicBezTo>
                <a:cubicBezTo>
                  <a:pt x="129929" y="1357926"/>
                  <a:pt x="124071" y="1372574"/>
                  <a:pt x="114300" y="1384300"/>
                </a:cubicBezTo>
                <a:cubicBezTo>
                  <a:pt x="102802" y="1398098"/>
                  <a:pt x="87698" y="1408602"/>
                  <a:pt x="76200" y="1422400"/>
                </a:cubicBezTo>
                <a:cubicBezTo>
                  <a:pt x="48845" y="1455226"/>
                  <a:pt x="50828" y="1460415"/>
                  <a:pt x="38100" y="1498600"/>
                </a:cubicBezTo>
                <a:cubicBezTo>
                  <a:pt x="33867" y="1528233"/>
                  <a:pt x="29952" y="1557914"/>
                  <a:pt x="25400" y="1587500"/>
                </a:cubicBezTo>
                <a:cubicBezTo>
                  <a:pt x="21484" y="1612951"/>
                  <a:pt x="13435" y="1637960"/>
                  <a:pt x="12700" y="1663700"/>
                </a:cubicBezTo>
                <a:cubicBezTo>
                  <a:pt x="9194" y="1786417"/>
                  <a:pt x="12700" y="1909233"/>
                  <a:pt x="12700" y="2032000"/>
                </a:cubicBezTo>
                <a:lnTo>
                  <a:pt x="0" y="2032000"/>
                </a:lnTo>
                <a:lnTo>
                  <a:pt x="0" y="2032000"/>
                </a:lnTo>
              </a:path>
            </a:pathLst>
          </a:custGeom>
          <a:noFill/>
          <a:ln w="28575" cap="flat" cmpd="sng" algn="ctr">
            <a:solidFill>
              <a:srgbClr val="F6002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9" name="Right Brace 158"/>
          <p:cNvSpPr/>
          <p:nvPr/>
        </p:nvSpPr>
        <p:spPr bwMode="auto">
          <a:xfrm rot="5400000">
            <a:off x="4150016" y="999444"/>
            <a:ext cx="403522" cy="7170432"/>
          </a:xfrm>
          <a:prstGeom prst="rightBrace">
            <a:avLst>
              <a:gd name="adj1" fmla="val 8333"/>
              <a:gd name="adj2" fmla="val 49234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0" name="Straight Arrow Connector 159"/>
          <p:cNvCxnSpPr/>
          <p:nvPr/>
        </p:nvCxnSpPr>
        <p:spPr>
          <a:xfrm flipV="1">
            <a:off x="5714965" y="1597808"/>
            <a:ext cx="1070934" cy="1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2386275" y="2132960"/>
            <a:ext cx="3709135" cy="0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4693023" y="4767665"/>
            <a:ext cx="1550072" cy="1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1336507" y="4022924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37%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770125" y="3828175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71%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4204910" y="3869956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65%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637543" y="3801203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87%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793993" y="143622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Root Note</a:t>
            </a:r>
            <a:endParaRPr lang="en-US" sz="1200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198487" y="459988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Leaf Node</a:t>
            </a:r>
            <a:endParaRPr lang="en-US" sz="1200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136224" y="1977138"/>
            <a:ext cx="2122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CHK_ACCT &lt; 1.5 and Duration &gt;= 22.5 and SAV_ACCT &lt; 2.5</a:t>
            </a:r>
            <a:endParaRPr lang="en-US" sz="1200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632344" y="1932760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205054" y="2553378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 (Contd.)</a:t>
            </a:r>
          </a:p>
        </p:txBody>
      </p:sp>
    </p:spTree>
    <p:extLst>
      <p:ext uri="{BB962C8B-B14F-4D97-AF65-F5344CB8AC3E}">
        <p14:creationId xmlns:p14="http://schemas.microsoft.com/office/powerpoint/2010/main" val="32570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2092316" y="3304074"/>
            <a:ext cx="319266" cy="1094131"/>
            <a:chOff x="1265347" y="2074737"/>
            <a:chExt cx="319266" cy="1094131"/>
          </a:xfrm>
        </p:grpSpPr>
        <p:sp>
          <p:nvSpPr>
            <p:cNvPr id="261" name="TextBox 260"/>
            <p:cNvSpPr txBox="1"/>
            <p:nvPr/>
          </p:nvSpPr>
          <p:spPr>
            <a:xfrm>
              <a:off x="1291206" y="2074737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274151" y="2262025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269555" y="2444329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1272435" y="2616665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1265347" y="2798969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1288163" y="2968813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541692" y="3293573"/>
            <a:ext cx="319266" cy="1094131"/>
            <a:chOff x="2724691" y="2064236"/>
            <a:chExt cx="319266" cy="1094131"/>
          </a:xfrm>
        </p:grpSpPr>
        <p:sp>
          <p:nvSpPr>
            <p:cNvPr id="255" name="TextBox 254"/>
            <p:cNvSpPr txBox="1"/>
            <p:nvPr/>
          </p:nvSpPr>
          <p:spPr>
            <a:xfrm>
              <a:off x="2750550" y="2064236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2733495" y="225152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2728899" y="243382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731779" y="260616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724691" y="278846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2747507" y="2958312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963523" y="3295889"/>
            <a:ext cx="315888" cy="1094131"/>
            <a:chOff x="4146522" y="2066552"/>
            <a:chExt cx="315888" cy="1094131"/>
          </a:xfrm>
        </p:grpSpPr>
        <p:sp>
          <p:nvSpPr>
            <p:cNvPr id="249" name="TextBox 248"/>
            <p:cNvSpPr txBox="1"/>
            <p:nvPr/>
          </p:nvSpPr>
          <p:spPr>
            <a:xfrm>
              <a:off x="4168173" y="2066552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151118" y="2253840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146522" y="243614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4149402" y="2608480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4165130" y="2960628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151948" y="278846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40121" y="3297994"/>
            <a:ext cx="5874357" cy="1105596"/>
            <a:chOff x="23120" y="2068657"/>
            <a:chExt cx="5874357" cy="1105596"/>
          </a:xfrm>
        </p:grpSpPr>
        <p:grpSp>
          <p:nvGrpSpPr>
            <p:cNvPr id="231" name="Group 230"/>
            <p:cNvGrpSpPr/>
            <p:nvPr/>
          </p:nvGrpSpPr>
          <p:grpSpPr>
            <a:xfrm>
              <a:off x="5581589" y="2068657"/>
              <a:ext cx="315888" cy="1094131"/>
              <a:chOff x="5581589" y="2068657"/>
              <a:chExt cx="315888" cy="1094131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5603240" y="2068657"/>
                <a:ext cx="178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5586185" y="225594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0.8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5581589" y="2438249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0.6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5584469" y="261058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0.4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5600197" y="2962733"/>
                <a:ext cx="2555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587015" y="2790573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0.2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32" name="TextBox 231"/>
            <p:cNvSpPr txBox="1"/>
            <p:nvPr/>
          </p:nvSpPr>
          <p:spPr>
            <a:xfrm>
              <a:off x="23120" y="2121957"/>
              <a:ext cx="3094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latin typeface="Tahoma" panose="020B0604030504040204" pitchFamily="34" charset="0"/>
                  <a:cs typeface="Tahoma" panose="020B0604030504040204" pitchFamily="34" charset="0"/>
                </a:rPr>
                <a:t>Z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 rot="16200000">
              <a:off x="-9496" y="2918355"/>
              <a:ext cx="3094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1460156" y="2123121"/>
              <a:ext cx="309413" cy="1051132"/>
              <a:chOff x="175520" y="2274357"/>
              <a:chExt cx="309413" cy="1051132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2897684" y="2115260"/>
              <a:ext cx="309413" cy="1051132"/>
              <a:chOff x="175520" y="2274357"/>
              <a:chExt cx="309413" cy="1051132"/>
            </a:xfrm>
          </p:grpSpPr>
          <p:sp>
            <p:nvSpPr>
              <p:cNvPr id="239" name="TextBox 238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4318228" y="2119563"/>
              <a:ext cx="309413" cy="1051132"/>
              <a:chOff x="175520" y="2274357"/>
              <a:chExt cx="309413" cy="1051132"/>
            </a:xfrm>
          </p:grpSpPr>
          <p:sp>
            <p:nvSpPr>
              <p:cNvPr id="237" name="TextBox 236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cxnSp>
        <p:nvCxnSpPr>
          <p:cNvPr id="176" name="Straight Connector 175"/>
          <p:cNvCxnSpPr/>
          <p:nvPr/>
        </p:nvCxnSpPr>
        <p:spPr>
          <a:xfrm>
            <a:off x="5353254" y="1960533"/>
            <a:ext cx="495837" cy="134626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226820" y="1646103"/>
            <a:ext cx="86785" cy="2286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4609014" y="1621573"/>
            <a:ext cx="554277" cy="2286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3888768" y="1948005"/>
            <a:ext cx="510435" cy="22559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 flipV="1">
            <a:off x="3985844" y="2589208"/>
            <a:ext cx="413359" cy="73329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 flipV="1">
            <a:off x="3807349" y="2266663"/>
            <a:ext cx="125260" cy="21954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3187310" y="2220597"/>
            <a:ext cx="590464" cy="26561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2429486" y="2589208"/>
            <a:ext cx="526093" cy="23486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346157" y="2865303"/>
            <a:ext cx="290008" cy="25054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758294" y="3221189"/>
            <a:ext cx="109602" cy="10131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2051416" y="2795889"/>
            <a:ext cx="365548" cy="32622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1825105" y="3221189"/>
            <a:ext cx="112734" cy="10131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 bwMode="auto">
          <a:xfrm>
            <a:off x="2023228" y="2681755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3454845" y="2045953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0" name="Oval 189"/>
          <p:cNvSpPr/>
          <p:nvPr/>
        </p:nvSpPr>
        <p:spPr bwMode="auto">
          <a:xfrm>
            <a:off x="4881967" y="1414548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143289" y="3264015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4 (n = 196)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627930" y="3256049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5 (n = 41)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042220" y="3267464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6 (n = 306)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471037" y="3265445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7 (n = 457)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>
            <a:off x="2063876" y="3597150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2061772" y="3774470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2057176" y="3949298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2062548" y="4129110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2055460" y="4301446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063876" y="3412156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>
            <a:off x="3496745" y="3407858"/>
            <a:ext cx="106417" cy="889290"/>
            <a:chOff x="1387969" y="2337553"/>
            <a:chExt cx="106417" cy="889290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>
            <a:off x="4914368" y="3410174"/>
            <a:ext cx="106417" cy="889290"/>
            <a:chOff x="1387969" y="2337553"/>
            <a:chExt cx="106417" cy="889290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6349435" y="3412279"/>
            <a:ext cx="106417" cy="889290"/>
            <a:chOff x="1387969" y="2337553"/>
            <a:chExt cx="106417" cy="889290"/>
          </a:xfrm>
        </p:grpSpPr>
        <p:cxnSp>
          <p:nvCxnSpPr>
            <p:cNvPr id="213" name="Straight Connector 212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Rectangle 204"/>
          <p:cNvSpPr/>
          <p:nvPr/>
        </p:nvSpPr>
        <p:spPr>
          <a:xfrm>
            <a:off x="1051088" y="3409663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050799" y="3977079"/>
            <a:ext cx="1041117" cy="3250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2495480" y="3404146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2497914" y="3683566"/>
            <a:ext cx="1045923" cy="6130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913103" y="3406462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3915537" y="3728856"/>
            <a:ext cx="1045923" cy="5700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348170" y="3408567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350604" y="3531699"/>
            <a:ext cx="1045923" cy="7693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792572" y="3068485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u="sng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510650" y="3059187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u="sng" dirty="0" smtClean="0">
                <a:latin typeface="Tahoma" panose="020B0604030504040204" pitchFamily="34" charset="0"/>
                <a:cs typeface="Tahoma" panose="020B0604030504040204" pitchFamily="34" charset="0"/>
              </a:rPr>
              <a:t>≥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860988" y="2434696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u="sng" dirty="0" smtClean="0">
                <a:latin typeface="Tahoma" panose="020B0604030504040204" pitchFamily="34" charset="0"/>
                <a:cs typeface="Tahoma" panose="020B0604030504040204" pitchFamily="34" charset="0"/>
              </a:rPr>
              <a:t>≥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22.5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710144" y="2437976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22.5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311579" y="1800651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7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131841" y="1816827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u="sng" dirty="0" smtClean="0">
                <a:latin typeface="Tahoma" panose="020B0604030504040204" pitchFamily="34" charset="0"/>
                <a:cs typeface="Tahoma" panose="020B0604030504040204" pitchFamily="34" charset="0"/>
              </a:rPr>
              <a:t>≥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1.5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107286" y="1266252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1976096" y="1469219"/>
            <a:ext cx="3676831" cy="1515734"/>
            <a:chOff x="1159095" y="239882"/>
            <a:chExt cx="3676831" cy="1515734"/>
          </a:xfrm>
        </p:grpSpPr>
        <p:sp>
          <p:nvSpPr>
            <p:cNvPr id="173" name="Rectangle 172"/>
            <p:cNvSpPr/>
            <p:nvPr/>
          </p:nvSpPr>
          <p:spPr>
            <a:xfrm>
              <a:off x="1159095" y="1524784"/>
              <a:ext cx="7232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>
                  <a:latin typeface="Tahoma" panose="020B0604030504040204" pitchFamily="34" charset="0"/>
                  <a:cs typeface="Tahoma" panose="020B0604030504040204" pitchFamily="34" charset="0"/>
                </a:rPr>
                <a:t>SAV_ACCT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582743" y="870401"/>
              <a:ext cx="74892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DURATION</a:t>
              </a:r>
              <a:endParaRPr lang="en-IN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040843" y="239882"/>
              <a:ext cx="79508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CHK_ACCT</a:t>
              </a:r>
              <a:endParaRPr lang="en-US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57" name="Oval 156"/>
          <p:cNvSpPr/>
          <p:nvPr/>
        </p:nvSpPr>
        <p:spPr>
          <a:xfrm>
            <a:off x="629540" y="3167732"/>
            <a:ext cx="1881110" cy="13767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8" name="Freeform 157"/>
          <p:cNvSpPr/>
          <p:nvPr/>
        </p:nvSpPr>
        <p:spPr bwMode="auto">
          <a:xfrm>
            <a:off x="1227447" y="1521267"/>
            <a:ext cx="3622304" cy="1682485"/>
          </a:xfrm>
          <a:custGeom>
            <a:avLst/>
            <a:gdLst>
              <a:gd name="connsiteX0" fmla="*/ 3911600 w 3911600"/>
              <a:gd name="connsiteY0" fmla="*/ 0 h 2032000"/>
              <a:gd name="connsiteX1" fmla="*/ 3911600 w 3911600"/>
              <a:gd name="connsiteY1" fmla="*/ 0 h 2032000"/>
              <a:gd name="connsiteX2" fmla="*/ 3086100 w 3911600"/>
              <a:gd name="connsiteY2" fmla="*/ 12700 h 2032000"/>
              <a:gd name="connsiteX3" fmla="*/ 2984500 w 3911600"/>
              <a:gd name="connsiteY3" fmla="*/ 63500 h 2032000"/>
              <a:gd name="connsiteX4" fmla="*/ 2908300 w 3911600"/>
              <a:gd name="connsiteY4" fmla="*/ 76200 h 2032000"/>
              <a:gd name="connsiteX5" fmla="*/ 2832100 w 3911600"/>
              <a:gd name="connsiteY5" fmla="*/ 114300 h 2032000"/>
              <a:gd name="connsiteX6" fmla="*/ 2743200 w 3911600"/>
              <a:gd name="connsiteY6" fmla="*/ 152400 h 2032000"/>
              <a:gd name="connsiteX7" fmla="*/ 2717800 w 3911600"/>
              <a:gd name="connsiteY7" fmla="*/ 190500 h 2032000"/>
              <a:gd name="connsiteX8" fmla="*/ 2641600 w 3911600"/>
              <a:gd name="connsiteY8" fmla="*/ 228600 h 2032000"/>
              <a:gd name="connsiteX9" fmla="*/ 2628900 w 3911600"/>
              <a:gd name="connsiteY9" fmla="*/ 266700 h 2032000"/>
              <a:gd name="connsiteX10" fmla="*/ 2552700 w 3911600"/>
              <a:gd name="connsiteY10" fmla="*/ 330200 h 2032000"/>
              <a:gd name="connsiteX11" fmla="*/ 2514600 w 3911600"/>
              <a:gd name="connsiteY11" fmla="*/ 444500 h 2032000"/>
              <a:gd name="connsiteX12" fmla="*/ 2501900 w 3911600"/>
              <a:gd name="connsiteY12" fmla="*/ 482600 h 2032000"/>
              <a:gd name="connsiteX13" fmla="*/ 2489200 w 3911600"/>
              <a:gd name="connsiteY13" fmla="*/ 520700 h 2032000"/>
              <a:gd name="connsiteX14" fmla="*/ 2463800 w 3911600"/>
              <a:gd name="connsiteY14" fmla="*/ 546100 h 2032000"/>
              <a:gd name="connsiteX15" fmla="*/ 2463800 w 3911600"/>
              <a:gd name="connsiteY15" fmla="*/ 546100 h 2032000"/>
              <a:gd name="connsiteX16" fmla="*/ 2336800 w 3911600"/>
              <a:gd name="connsiteY16" fmla="*/ 571500 h 2032000"/>
              <a:gd name="connsiteX17" fmla="*/ 2070100 w 3911600"/>
              <a:gd name="connsiteY17" fmla="*/ 609600 h 2032000"/>
              <a:gd name="connsiteX18" fmla="*/ 1384300 w 3911600"/>
              <a:gd name="connsiteY18" fmla="*/ 635000 h 2032000"/>
              <a:gd name="connsiteX19" fmla="*/ 1333500 w 3911600"/>
              <a:gd name="connsiteY19" fmla="*/ 660400 h 2032000"/>
              <a:gd name="connsiteX20" fmla="*/ 1270000 w 3911600"/>
              <a:gd name="connsiteY20" fmla="*/ 736600 h 2032000"/>
              <a:gd name="connsiteX21" fmla="*/ 1231900 w 3911600"/>
              <a:gd name="connsiteY21" fmla="*/ 762000 h 2032000"/>
              <a:gd name="connsiteX22" fmla="*/ 1168400 w 3911600"/>
              <a:gd name="connsiteY22" fmla="*/ 901700 h 2032000"/>
              <a:gd name="connsiteX23" fmla="*/ 1143000 w 3911600"/>
              <a:gd name="connsiteY23" fmla="*/ 939800 h 2032000"/>
              <a:gd name="connsiteX24" fmla="*/ 1130300 w 3911600"/>
              <a:gd name="connsiteY24" fmla="*/ 977900 h 2032000"/>
              <a:gd name="connsiteX25" fmla="*/ 1104900 w 3911600"/>
              <a:gd name="connsiteY25" fmla="*/ 1016000 h 2032000"/>
              <a:gd name="connsiteX26" fmla="*/ 1079500 w 3911600"/>
              <a:gd name="connsiteY26" fmla="*/ 1092200 h 2032000"/>
              <a:gd name="connsiteX27" fmla="*/ 1066800 w 3911600"/>
              <a:gd name="connsiteY27" fmla="*/ 1130300 h 2032000"/>
              <a:gd name="connsiteX28" fmla="*/ 1041400 w 3911600"/>
              <a:gd name="connsiteY28" fmla="*/ 1168400 h 2032000"/>
              <a:gd name="connsiteX29" fmla="*/ 1041400 w 3911600"/>
              <a:gd name="connsiteY29" fmla="*/ 1206500 h 2032000"/>
              <a:gd name="connsiteX30" fmla="*/ 1028700 w 3911600"/>
              <a:gd name="connsiteY30" fmla="*/ 1257300 h 2032000"/>
              <a:gd name="connsiteX31" fmla="*/ 914400 w 3911600"/>
              <a:gd name="connsiteY31" fmla="*/ 1270000 h 2032000"/>
              <a:gd name="connsiteX32" fmla="*/ 876300 w 3911600"/>
              <a:gd name="connsiteY32" fmla="*/ 1257300 h 2032000"/>
              <a:gd name="connsiteX33" fmla="*/ 635000 w 3911600"/>
              <a:gd name="connsiteY33" fmla="*/ 1231900 h 2032000"/>
              <a:gd name="connsiteX34" fmla="*/ 292100 w 3911600"/>
              <a:gd name="connsiteY34" fmla="*/ 1244600 h 2032000"/>
              <a:gd name="connsiteX35" fmla="*/ 254000 w 3911600"/>
              <a:gd name="connsiteY35" fmla="*/ 1257300 h 2032000"/>
              <a:gd name="connsiteX36" fmla="*/ 139700 w 3911600"/>
              <a:gd name="connsiteY36" fmla="*/ 1346200 h 2032000"/>
              <a:gd name="connsiteX37" fmla="*/ 114300 w 3911600"/>
              <a:gd name="connsiteY37" fmla="*/ 1384300 h 2032000"/>
              <a:gd name="connsiteX38" fmla="*/ 76200 w 3911600"/>
              <a:gd name="connsiteY38" fmla="*/ 1422400 h 2032000"/>
              <a:gd name="connsiteX39" fmla="*/ 38100 w 3911600"/>
              <a:gd name="connsiteY39" fmla="*/ 1498600 h 2032000"/>
              <a:gd name="connsiteX40" fmla="*/ 25400 w 3911600"/>
              <a:gd name="connsiteY40" fmla="*/ 1587500 h 2032000"/>
              <a:gd name="connsiteX41" fmla="*/ 12700 w 3911600"/>
              <a:gd name="connsiteY41" fmla="*/ 1663700 h 2032000"/>
              <a:gd name="connsiteX42" fmla="*/ 12700 w 3911600"/>
              <a:gd name="connsiteY42" fmla="*/ 2032000 h 2032000"/>
              <a:gd name="connsiteX43" fmla="*/ 0 w 3911600"/>
              <a:gd name="connsiteY43" fmla="*/ 2032000 h 2032000"/>
              <a:gd name="connsiteX44" fmla="*/ 0 w 3911600"/>
              <a:gd name="connsiteY44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911600" h="2032000">
                <a:moveTo>
                  <a:pt x="3911600" y="0"/>
                </a:moveTo>
                <a:lnTo>
                  <a:pt x="3911600" y="0"/>
                </a:lnTo>
                <a:lnTo>
                  <a:pt x="3086100" y="12700"/>
                </a:lnTo>
                <a:cubicBezTo>
                  <a:pt x="3048324" y="15287"/>
                  <a:pt x="3018367" y="46567"/>
                  <a:pt x="2984500" y="63500"/>
                </a:cubicBezTo>
                <a:cubicBezTo>
                  <a:pt x="2961468" y="75016"/>
                  <a:pt x="2933700" y="71967"/>
                  <a:pt x="2908300" y="76200"/>
                </a:cubicBezTo>
                <a:cubicBezTo>
                  <a:pt x="2838446" y="99485"/>
                  <a:pt x="2901034" y="74909"/>
                  <a:pt x="2832100" y="114300"/>
                </a:cubicBezTo>
                <a:cubicBezTo>
                  <a:pt x="2788158" y="139409"/>
                  <a:pt x="2785944" y="138152"/>
                  <a:pt x="2743200" y="152400"/>
                </a:cubicBezTo>
                <a:cubicBezTo>
                  <a:pt x="2734733" y="165100"/>
                  <a:pt x="2728593" y="179707"/>
                  <a:pt x="2717800" y="190500"/>
                </a:cubicBezTo>
                <a:cubicBezTo>
                  <a:pt x="2693181" y="215119"/>
                  <a:pt x="2672588" y="218271"/>
                  <a:pt x="2641600" y="228600"/>
                </a:cubicBezTo>
                <a:cubicBezTo>
                  <a:pt x="2637367" y="241300"/>
                  <a:pt x="2636326" y="255561"/>
                  <a:pt x="2628900" y="266700"/>
                </a:cubicBezTo>
                <a:cubicBezTo>
                  <a:pt x="2609343" y="296036"/>
                  <a:pt x="2580813" y="311458"/>
                  <a:pt x="2552700" y="330200"/>
                </a:cubicBezTo>
                <a:lnTo>
                  <a:pt x="2514600" y="444500"/>
                </a:lnTo>
                <a:lnTo>
                  <a:pt x="2501900" y="482600"/>
                </a:lnTo>
                <a:cubicBezTo>
                  <a:pt x="2497667" y="495300"/>
                  <a:pt x="2498666" y="511234"/>
                  <a:pt x="2489200" y="520700"/>
                </a:cubicBezTo>
                <a:lnTo>
                  <a:pt x="2463800" y="546100"/>
                </a:lnTo>
                <a:lnTo>
                  <a:pt x="2463800" y="546100"/>
                </a:lnTo>
                <a:lnTo>
                  <a:pt x="2336800" y="571500"/>
                </a:lnTo>
                <a:cubicBezTo>
                  <a:pt x="2233578" y="590268"/>
                  <a:pt x="2170834" y="600841"/>
                  <a:pt x="2070100" y="609600"/>
                </a:cubicBezTo>
                <a:cubicBezTo>
                  <a:pt x="1810250" y="632196"/>
                  <a:pt x="1703949" y="627009"/>
                  <a:pt x="1384300" y="635000"/>
                </a:cubicBezTo>
                <a:cubicBezTo>
                  <a:pt x="1367367" y="643467"/>
                  <a:pt x="1348906" y="649396"/>
                  <a:pt x="1333500" y="660400"/>
                </a:cubicBezTo>
                <a:cubicBezTo>
                  <a:pt x="1260680" y="712414"/>
                  <a:pt x="1325696" y="680904"/>
                  <a:pt x="1270000" y="736600"/>
                </a:cubicBezTo>
                <a:cubicBezTo>
                  <a:pt x="1259207" y="747393"/>
                  <a:pt x="1244600" y="753533"/>
                  <a:pt x="1231900" y="762000"/>
                </a:cubicBezTo>
                <a:cubicBezTo>
                  <a:pt x="1180025" y="848458"/>
                  <a:pt x="1201606" y="802082"/>
                  <a:pt x="1168400" y="901700"/>
                </a:cubicBezTo>
                <a:cubicBezTo>
                  <a:pt x="1163573" y="916180"/>
                  <a:pt x="1149826" y="926148"/>
                  <a:pt x="1143000" y="939800"/>
                </a:cubicBezTo>
                <a:cubicBezTo>
                  <a:pt x="1137013" y="951774"/>
                  <a:pt x="1136287" y="965926"/>
                  <a:pt x="1130300" y="977900"/>
                </a:cubicBezTo>
                <a:cubicBezTo>
                  <a:pt x="1123474" y="991552"/>
                  <a:pt x="1111099" y="1002052"/>
                  <a:pt x="1104900" y="1016000"/>
                </a:cubicBezTo>
                <a:cubicBezTo>
                  <a:pt x="1094026" y="1040466"/>
                  <a:pt x="1087967" y="1066800"/>
                  <a:pt x="1079500" y="1092200"/>
                </a:cubicBezTo>
                <a:lnTo>
                  <a:pt x="1066800" y="1130300"/>
                </a:lnTo>
                <a:cubicBezTo>
                  <a:pt x="1061973" y="1144780"/>
                  <a:pt x="1046227" y="1153920"/>
                  <a:pt x="1041400" y="1168400"/>
                </a:cubicBezTo>
                <a:cubicBezTo>
                  <a:pt x="1037384" y="1180448"/>
                  <a:pt x="1041400" y="1193800"/>
                  <a:pt x="1041400" y="1206500"/>
                </a:cubicBezTo>
                <a:lnTo>
                  <a:pt x="1028700" y="1257300"/>
                </a:lnTo>
                <a:cubicBezTo>
                  <a:pt x="990600" y="1261533"/>
                  <a:pt x="952734" y="1270000"/>
                  <a:pt x="914400" y="1270000"/>
                </a:cubicBezTo>
                <a:cubicBezTo>
                  <a:pt x="901013" y="1270000"/>
                  <a:pt x="889564" y="1259109"/>
                  <a:pt x="876300" y="1257300"/>
                </a:cubicBezTo>
                <a:cubicBezTo>
                  <a:pt x="796164" y="1246372"/>
                  <a:pt x="715433" y="1240367"/>
                  <a:pt x="635000" y="1231900"/>
                </a:cubicBezTo>
                <a:cubicBezTo>
                  <a:pt x="520700" y="1236133"/>
                  <a:pt x="406225" y="1236992"/>
                  <a:pt x="292100" y="1244600"/>
                </a:cubicBezTo>
                <a:cubicBezTo>
                  <a:pt x="278743" y="1245490"/>
                  <a:pt x="265702" y="1250799"/>
                  <a:pt x="254000" y="1257300"/>
                </a:cubicBezTo>
                <a:cubicBezTo>
                  <a:pt x="210054" y="1281715"/>
                  <a:pt x="171617" y="1307900"/>
                  <a:pt x="139700" y="1346200"/>
                </a:cubicBezTo>
                <a:cubicBezTo>
                  <a:pt x="129929" y="1357926"/>
                  <a:pt x="124071" y="1372574"/>
                  <a:pt x="114300" y="1384300"/>
                </a:cubicBezTo>
                <a:cubicBezTo>
                  <a:pt x="102802" y="1398098"/>
                  <a:pt x="87698" y="1408602"/>
                  <a:pt x="76200" y="1422400"/>
                </a:cubicBezTo>
                <a:cubicBezTo>
                  <a:pt x="48845" y="1455226"/>
                  <a:pt x="50828" y="1460415"/>
                  <a:pt x="38100" y="1498600"/>
                </a:cubicBezTo>
                <a:cubicBezTo>
                  <a:pt x="33867" y="1528233"/>
                  <a:pt x="29952" y="1557914"/>
                  <a:pt x="25400" y="1587500"/>
                </a:cubicBezTo>
                <a:cubicBezTo>
                  <a:pt x="21484" y="1612951"/>
                  <a:pt x="13435" y="1637960"/>
                  <a:pt x="12700" y="1663700"/>
                </a:cubicBezTo>
                <a:cubicBezTo>
                  <a:pt x="9194" y="1786417"/>
                  <a:pt x="12700" y="1909233"/>
                  <a:pt x="12700" y="2032000"/>
                </a:cubicBezTo>
                <a:lnTo>
                  <a:pt x="0" y="2032000"/>
                </a:lnTo>
                <a:lnTo>
                  <a:pt x="0" y="2032000"/>
                </a:lnTo>
              </a:path>
            </a:pathLst>
          </a:custGeom>
          <a:noFill/>
          <a:ln w="28575" cap="flat" cmpd="sng" algn="ctr">
            <a:solidFill>
              <a:srgbClr val="F6002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9" name="Right Brace 158"/>
          <p:cNvSpPr/>
          <p:nvPr/>
        </p:nvSpPr>
        <p:spPr bwMode="auto">
          <a:xfrm rot="5400000">
            <a:off x="4150016" y="999444"/>
            <a:ext cx="403522" cy="7170432"/>
          </a:xfrm>
          <a:prstGeom prst="rightBrace">
            <a:avLst>
              <a:gd name="adj1" fmla="val 8333"/>
              <a:gd name="adj2" fmla="val 49234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0" name="Straight Arrow Connector 159"/>
          <p:cNvCxnSpPr/>
          <p:nvPr/>
        </p:nvCxnSpPr>
        <p:spPr>
          <a:xfrm flipV="1">
            <a:off x="5714965" y="1597808"/>
            <a:ext cx="1070934" cy="1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2386275" y="2132960"/>
            <a:ext cx="3709135" cy="0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4693023" y="4767665"/>
            <a:ext cx="1550072" cy="1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1336507" y="4022924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37%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770125" y="3828175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71%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4204910" y="3869956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65%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637543" y="3801203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87%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793993" y="143622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Root Note</a:t>
            </a:r>
            <a:endParaRPr lang="en-US" sz="1200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198487" y="459988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Leaf Node</a:t>
            </a:r>
            <a:endParaRPr lang="en-US" sz="1200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136224" y="1977138"/>
            <a:ext cx="2122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CHK_ACCT &lt; 1.5 and Duration &gt;= 22.5 and SAV_ACCT &lt; 2.5</a:t>
            </a:r>
            <a:endParaRPr lang="en-US" sz="1200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609026" y="2589208"/>
            <a:ext cx="102067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lvl="1" indent="-169863" defTabSz="914378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Size</a:t>
            </a:r>
          </a:p>
          <a:p>
            <a:pPr marL="169863" lvl="1" indent="-169863" defTabSz="914378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Depth 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3632344" y="1932760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205054" y="2553378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 (Contd.)</a:t>
            </a:r>
          </a:p>
        </p:txBody>
      </p:sp>
    </p:spTree>
    <p:extLst>
      <p:ext uri="{BB962C8B-B14F-4D97-AF65-F5344CB8AC3E}">
        <p14:creationId xmlns:p14="http://schemas.microsoft.com/office/powerpoint/2010/main" val="12893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7296" y="931815"/>
            <a:ext cx="7886700" cy="3927702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IN" dirty="0" smtClean="0"/>
              <a:t> Business need of a model</a:t>
            </a:r>
          </a:p>
          <a:p>
            <a:pPr>
              <a:lnSpc>
                <a:spcPct val="300000"/>
              </a:lnSpc>
            </a:pPr>
            <a:r>
              <a:rPr lang="en-IN" dirty="0" smtClean="0"/>
              <a:t> Anatomy of a decision tree</a:t>
            </a:r>
          </a:p>
          <a:p>
            <a:pPr>
              <a:lnSpc>
                <a:spcPct val="300000"/>
              </a:lnSpc>
            </a:pPr>
            <a:r>
              <a:rPr lang="en-IN" dirty="0" smtClean="0"/>
              <a:t> Advantage of using decision tree in the business scenario</a:t>
            </a:r>
          </a:p>
          <a:p>
            <a:pPr>
              <a:lnSpc>
                <a:spcPct val="300000"/>
              </a:lnSpc>
            </a:pPr>
            <a:r>
              <a:rPr lang="en-IN" dirty="0" smtClean="0"/>
              <a:t> Usage of decision tree techniques in business</a:t>
            </a:r>
          </a:p>
          <a:p>
            <a:pPr>
              <a:lnSpc>
                <a:spcPct val="300000"/>
              </a:lnSpc>
            </a:pPr>
            <a:r>
              <a:rPr lang="en-IN" dirty="0" smtClean="0"/>
              <a:t> Key decision tree features</a:t>
            </a:r>
          </a:p>
          <a:p>
            <a:pPr>
              <a:lnSpc>
                <a:spcPct val="300000"/>
              </a:lnSpc>
            </a:pPr>
            <a:r>
              <a:rPr lang="en-IN" dirty="0" smtClean="0"/>
              <a:t> Course framework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477296" y="781774"/>
            <a:ext cx="48729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the session we would learn about 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1395" y="2033141"/>
            <a:ext cx="700121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Decision Tree </a:t>
            </a:r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Example – </a:t>
            </a:r>
            <a:endParaRPr lang="en-IN" sz="3200" b="1" dirty="0">
              <a:solidFill>
                <a:srgbClr val="0070C0"/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IN" sz="3200" b="1" dirty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Understand the Gain from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3279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Example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13402" y="2956630"/>
            <a:ext cx="319266" cy="1094131"/>
            <a:chOff x="1265347" y="2074737"/>
            <a:chExt cx="319266" cy="1094131"/>
          </a:xfrm>
        </p:grpSpPr>
        <p:sp>
          <p:nvSpPr>
            <p:cNvPr id="182" name="TextBox 181"/>
            <p:cNvSpPr txBox="1"/>
            <p:nvPr/>
          </p:nvSpPr>
          <p:spPr>
            <a:xfrm>
              <a:off x="1291206" y="2074737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274151" y="2262025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269555" y="2444329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272435" y="2616665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265347" y="2798969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288163" y="2968813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62778" y="2946129"/>
            <a:ext cx="319266" cy="1094131"/>
            <a:chOff x="2724691" y="2064236"/>
            <a:chExt cx="319266" cy="1094131"/>
          </a:xfrm>
        </p:grpSpPr>
        <p:sp>
          <p:nvSpPr>
            <p:cNvPr id="176" name="TextBox 175"/>
            <p:cNvSpPr txBox="1"/>
            <p:nvPr/>
          </p:nvSpPr>
          <p:spPr>
            <a:xfrm>
              <a:off x="2750550" y="2064236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733495" y="225152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728899" y="243382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731779" y="260616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724691" y="278846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747507" y="2958312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284609" y="2948445"/>
            <a:ext cx="315888" cy="1094131"/>
            <a:chOff x="4146522" y="2066552"/>
            <a:chExt cx="315888" cy="1094131"/>
          </a:xfrm>
        </p:grpSpPr>
        <p:sp>
          <p:nvSpPr>
            <p:cNvPr id="170" name="TextBox 169"/>
            <p:cNvSpPr txBox="1"/>
            <p:nvPr/>
          </p:nvSpPr>
          <p:spPr>
            <a:xfrm>
              <a:off x="4168173" y="2066552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151118" y="2253840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146522" y="243614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149402" y="2608480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165130" y="2960628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151948" y="278846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1207" y="2950550"/>
            <a:ext cx="5874357" cy="1105596"/>
            <a:chOff x="23120" y="2068657"/>
            <a:chExt cx="5874357" cy="1105596"/>
          </a:xfrm>
        </p:grpSpPr>
        <p:grpSp>
          <p:nvGrpSpPr>
            <p:cNvPr id="152" name="Group 151"/>
            <p:cNvGrpSpPr/>
            <p:nvPr/>
          </p:nvGrpSpPr>
          <p:grpSpPr>
            <a:xfrm>
              <a:off x="5581589" y="2068657"/>
              <a:ext cx="315888" cy="1094131"/>
              <a:chOff x="5581589" y="2068657"/>
              <a:chExt cx="315888" cy="1094131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5603240" y="2068657"/>
                <a:ext cx="178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586185" y="225594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0.8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581589" y="2438249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0.6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584469" y="261058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0.4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600197" y="2962733"/>
                <a:ext cx="2555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587015" y="2790573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0.2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23120" y="2121957"/>
              <a:ext cx="3094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latin typeface="Tahoma" panose="020B0604030504040204" pitchFamily="34" charset="0"/>
                  <a:cs typeface="Tahoma" panose="020B0604030504040204" pitchFamily="34" charset="0"/>
                </a:rPr>
                <a:t>Z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 rot="16200000">
              <a:off x="-9496" y="2918355"/>
              <a:ext cx="3094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1460156" y="2123121"/>
              <a:ext cx="309413" cy="1051132"/>
              <a:chOff x="175520" y="2274357"/>
              <a:chExt cx="309413" cy="1051132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897684" y="2115260"/>
              <a:ext cx="309413" cy="1051132"/>
              <a:chOff x="175520" y="2274357"/>
              <a:chExt cx="309413" cy="1051132"/>
            </a:xfrm>
          </p:grpSpPr>
          <p:sp>
            <p:nvSpPr>
              <p:cNvPr id="160" name="TextBox 159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4318228" y="2119563"/>
              <a:ext cx="309413" cy="1051132"/>
              <a:chOff x="175520" y="2274357"/>
              <a:chExt cx="309413" cy="1051132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cxnSp>
        <p:nvCxnSpPr>
          <p:cNvPr id="97" name="Straight Connector 96"/>
          <p:cNvCxnSpPr/>
          <p:nvPr/>
        </p:nvCxnSpPr>
        <p:spPr>
          <a:xfrm>
            <a:off x="4674340" y="1613089"/>
            <a:ext cx="495837" cy="134626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547906" y="1298659"/>
            <a:ext cx="86785" cy="2286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930100" y="1274129"/>
            <a:ext cx="554277" cy="2286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209854" y="1600561"/>
            <a:ext cx="510435" cy="22559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3306930" y="2241764"/>
            <a:ext cx="413359" cy="73329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3128435" y="1919219"/>
            <a:ext cx="125260" cy="21954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2508396" y="1873153"/>
            <a:ext cx="590464" cy="26561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1750572" y="2241764"/>
            <a:ext cx="526093" cy="23486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667243" y="2517859"/>
            <a:ext cx="290008" cy="25054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079380" y="2873745"/>
            <a:ext cx="109602" cy="10131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372502" y="2448445"/>
            <a:ext cx="365548" cy="32622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1146191" y="2873745"/>
            <a:ext cx="112734" cy="10131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 bwMode="auto">
          <a:xfrm>
            <a:off x="1344314" y="2334311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2775931" y="1698509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4203053" y="1067104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64375" y="2916571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4 (n = 196)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949016" y="2908605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5 (n = 41)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343418" y="2907232"/>
            <a:ext cx="906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6 (n = 306)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92123" y="2918001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7 (n = 457)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1384962" y="3249706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382858" y="3427026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378262" y="3601854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383634" y="3781666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376546" y="3954002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384962" y="3064712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2817831" y="3060414"/>
            <a:ext cx="106417" cy="889290"/>
            <a:chOff x="1387969" y="2337553"/>
            <a:chExt cx="106417" cy="889290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4235454" y="3062730"/>
            <a:ext cx="106417" cy="889290"/>
            <a:chOff x="1387969" y="2337553"/>
            <a:chExt cx="106417" cy="889290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5670521" y="3064835"/>
            <a:ext cx="106417" cy="889290"/>
            <a:chOff x="1387969" y="2337553"/>
            <a:chExt cx="106417" cy="889290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Rectangle 125"/>
          <p:cNvSpPr/>
          <p:nvPr/>
        </p:nvSpPr>
        <p:spPr>
          <a:xfrm>
            <a:off x="372174" y="3062219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69350" y="3629635"/>
            <a:ext cx="1046643" cy="3250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816566" y="3056702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819000" y="3336122"/>
            <a:ext cx="1047888" cy="6130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234189" y="3059018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236624" y="3381412"/>
            <a:ext cx="1034904" cy="5700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669256" y="3061123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71691" y="3184255"/>
            <a:ext cx="1043390" cy="7693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3658" y="2721041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&lt;2.5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38292" y="2713890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≥2.5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82074" y="2087252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≥22.5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31230" y="2090532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22.5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32665" y="1453207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7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52927" y="1469383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≥1.5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28372" y="918808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297182" y="1121775"/>
            <a:ext cx="3676831" cy="1515734"/>
            <a:chOff x="1159095" y="239882"/>
            <a:chExt cx="3676831" cy="1515734"/>
          </a:xfrm>
        </p:grpSpPr>
        <p:sp>
          <p:nvSpPr>
            <p:cNvPr id="64" name="Rectangle 63"/>
            <p:cNvSpPr/>
            <p:nvPr/>
          </p:nvSpPr>
          <p:spPr>
            <a:xfrm>
              <a:off x="1159095" y="1524784"/>
              <a:ext cx="7232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>
                  <a:latin typeface="Tahoma" panose="020B0604030504040204" pitchFamily="34" charset="0"/>
                  <a:cs typeface="Tahoma" panose="020B0604030504040204" pitchFamily="34" charset="0"/>
                </a:rPr>
                <a:t>SAV_ACCT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82743" y="870401"/>
              <a:ext cx="74892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DURATION</a:t>
              </a:r>
              <a:endParaRPr lang="en-IN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40843" y="239882"/>
              <a:ext cx="79508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CHK_ACCT</a:t>
              </a:r>
              <a:endParaRPr lang="en-US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953430" y="1585316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26140" y="2205934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5912122" y="919507"/>
            <a:ext cx="3182693" cy="3680000"/>
            <a:chOff x="9181891" y="217153"/>
            <a:chExt cx="4289638" cy="4959912"/>
          </a:xfrm>
        </p:grpSpPr>
        <p:sp>
          <p:nvSpPr>
            <p:cNvPr id="189" name="TextBox 188"/>
            <p:cNvSpPr txBox="1"/>
            <p:nvPr/>
          </p:nvSpPr>
          <p:spPr>
            <a:xfrm>
              <a:off x="12452438" y="959127"/>
              <a:ext cx="914400" cy="31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&gt;=1.5</a:t>
              </a:r>
              <a:endParaRPr lang="en-IN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1100713" y="919371"/>
              <a:ext cx="914400" cy="31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latin typeface="Tahoma" panose="020B0604030504040204" pitchFamily="34" charset="0"/>
                  <a:cs typeface="Tahoma" panose="020B0604030504040204" pitchFamily="34" charset="0"/>
                </a:rPr>
                <a:t>&lt;</a:t>
              </a:r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1.5</a:t>
              </a:r>
              <a:endParaRPr lang="en-IN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1574479" y="2458878"/>
              <a:ext cx="914400" cy="31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&lt;22.5</a:t>
              </a:r>
              <a:endParaRPr lang="en-IN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0110118" y="2449995"/>
              <a:ext cx="914400" cy="31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&gt;=22.5</a:t>
              </a:r>
              <a:endParaRPr lang="en-IN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981446" y="4076699"/>
              <a:ext cx="914400" cy="31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&gt;=2.5</a:t>
              </a:r>
              <a:endParaRPr lang="en-IN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4" name="Oval 193"/>
            <p:cNvSpPr/>
            <p:nvPr/>
          </p:nvSpPr>
          <p:spPr bwMode="auto">
            <a:xfrm>
              <a:off x="12214229" y="1638300"/>
              <a:ext cx="1257300" cy="457200"/>
            </a:xfrm>
            <a:prstGeom prst="ellipse">
              <a:avLst/>
            </a:prstGeom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900" baseline="-25000" dirty="0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5" name="Oval 194"/>
            <p:cNvSpPr/>
            <p:nvPr/>
          </p:nvSpPr>
          <p:spPr bwMode="auto">
            <a:xfrm>
              <a:off x="9813454" y="3319670"/>
              <a:ext cx="1257300" cy="457200"/>
            </a:xfrm>
            <a:prstGeom prst="ellipse">
              <a:avLst/>
            </a:prstGeom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900" baseline="-25000" dirty="0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6" name="Oval 195"/>
            <p:cNvSpPr/>
            <p:nvPr/>
          </p:nvSpPr>
          <p:spPr bwMode="auto">
            <a:xfrm>
              <a:off x="11540852" y="3309731"/>
              <a:ext cx="1257300" cy="457200"/>
            </a:xfrm>
            <a:prstGeom prst="ellipse">
              <a:avLst/>
            </a:prstGeom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900" b="1" baseline="-25000" dirty="0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7" name="Oval 196"/>
            <p:cNvSpPr/>
            <p:nvPr/>
          </p:nvSpPr>
          <p:spPr bwMode="auto">
            <a:xfrm>
              <a:off x="10822331" y="4686300"/>
              <a:ext cx="1257300" cy="457200"/>
            </a:xfrm>
            <a:prstGeom prst="ellipse">
              <a:avLst/>
            </a:prstGeom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900" baseline="-25000" dirty="0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8" name="Oval 197"/>
            <p:cNvSpPr/>
            <p:nvPr/>
          </p:nvSpPr>
          <p:spPr bwMode="auto">
            <a:xfrm>
              <a:off x="9181891" y="4696574"/>
              <a:ext cx="1257300" cy="457200"/>
            </a:xfrm>
            <a:prstGeom prst="ellipse">
              <a:avLst/>
            </a:prstGeom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900" baseline="-25000" dirty="0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99" name="Straight Arrow Connector 198"/>
            <p:cNvCxnSpPr>
              <a:stCxn id="205" idx="4"/>
            </p:cNvCxnSpPr>
            <p:nvPr/>
          </p:nvCxnSpPr>
          <p:spPr>
            <a:xfrm>
              <a:off x="12132509" y="686534"/>
              <a:ext cx="742950" cy="99060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H="1">
              <a:off x="11193806" y="565212"/>
              <a:ext cx="831649" cy="1057386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206" idx="4"/>
            </p:cNvCxnSpPr>
            <p:nvPr/>
          </p:nvCxnSpPr>
          <p:spPr>
            <a:xfrm>
              <a:off x="11169791" y="2079798"/>
              <a:ext cx="976777" cy="1229933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206" idx="4"/>
            </p:cNvCxnSpPr>
            <p:nvPr/>
          </p:nvCxnSpPr>
          <p:spPr>
            <a:xfrm flipH="1">
              <a:off x="10442104" y="2079798"/>
              <a:ext cx="727687" cy="1229932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95" idx="4"/>
            </p:cNvCxnSpPr>
            <p:nvPr/>
          </p:nvCxnSpPr>
          <p:spPr>
            <a:xfrm flipH="1">
              <a:off x="9807303" y="3776870"/>
              <a:ext cx="634801" cy="90943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95" idx="4"/>
            </p:cNvCxnSpPr>
            <p:nvPr/>
          </p:nvCxnSpPr>
          <p:spPr>
            <a:xfrm>
              <a:off x="10442104" y="3776870"/>
              <a:ext cx="1035448" cy="90943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 bwMode="auto">
            <a:xfrm>
              <a:off x="11503859" y="229334"/>
              <a:ext cx="1257300" cy="457200"/>
            </a:xfrm>
            <a:prstGeom prst="ellipse">
              <a:avLst/>
            </a:prstGeom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900" baseline="-25000" dirty="0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6" name="Oval 205"/>
            <p:cNvSpPr/>
            <p:nvPr/>
          </p:nvSpPr>
          <p:spPr bwMode="auto">
            <a:xfrm>
              <a:off x="10541141" y="1622598"/>
              <a:ext cx="1257300" cy="457200"/>
            </a:xfrm>
            <a:prstGeom prst="ellipse">
              <a:avLst/>
            </a:prstGeom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900" baseline="-25000" dirty="0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9458700" y="4679279"/>
              <a:ext cx="798227" cy="497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>
                  <a:latin typeface="Tahoma" panose="020B0604030504040204" pitchFamily="34" charset="0"/>
                  <a:cs typeface="Tahoma" panose="020B0604030504040204" pitchFamily="34" charset="0"/>
                </a:rPr>
                <a:t>Node 4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>
                  <a:latin typeface="Tahoma" panose="020B0604030504040204" pitchFamily="34" charset="0"/>
                  <a:cs typeface="Tahoma" panose="020B0604030504040204" pitchFamily="34" charset="0"/>
                </a:rPr>
                <a:t>(37%)</a:t>
              </a:r>
              <a:endParaRPr lang="en-IN" sz="9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093455" y="4656178"/>
              <a:ext cx="798227" cy="497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>
                  <a:latin typeface="Tahoma" panose="020B0604030504040204" pitchFamily="34" charset="0"/>
                  <a:cs typeface="Tahoma" panose="020B0604030504040204" pitchFamily="34" charset="0"/>
                </a:rPr>
                <a:t>Node</a:t>
              </a:r>
              <a:r>
                <a:rPr lang="en-IN" sz="900" b="1" dirty="0"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5</a:t>
              </a:r>
              <a:endParaRPr lang="en-IN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(71%)</a:t>
              </a:r>
              <a:endParaRPr lang="en-IN" sz="9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696790" y="3310259"/>
              <a:ext cx="828299" cy="497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>
                  <a:latin typeface="Tahoma" panose="020B0604030504040204" pitchFamily="34" charset="0"/>
                  <a:cs typeface="Tahoma" panose="020B0604030504040204" pitchFamily="34" charset="0"/>
                </a:rPr>
                <a:t>Node 6</a:t>
              </a:r>
            </a:p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>
                  <a:latin typeface="Tahoma" panose="020B0604030504040204" pitchFamily="34" charset="0"/>
                  <a:cs typeface="Tahoma" panose="020B0604030504040204" pitchFamily="34" charset="0"/>
                </a:rPr>
                <a:t>(65%) </a:t>
              </a:r>
              <a:endParaRPr lang="en-IN" sz="9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9984999" y="3410105"/>
              <a:ext cx="974831" cy="3111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SAV_ACCT</a:t>
              </a:r>
              <a:endParaRPr lang="en-IN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0753736" y="1674098"/>
              <a:ext cx="836557" cy="3111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>
                  <a:latin typeface="Tahoma" panose="020B0604030504040204" pitchFamily="34" charset="0"/>
                  <a:cs typeface="Tahoma" panose="020B0604030504040204" pitchFamily="34" charset="0"/>
                </a:rPr>
                <a:t>Duration</a:t>
              </a: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2505544" y="1632160"/>
              <a:ext cx="792205" cy="497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NODE 7 </a:t>
              </a:r>
              <a:b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(87%)</a:t>
              </a:r>
              <a:endParaRPr lang="en-IN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639171" y="217153"/>
              <a:ext cx="992115" cy="684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CHK_ACCT</a:t>
              </a:r>
              <a:r>
                <a:rPr lang="en-IN" sz="900" b="1" dirty="0">
                  <a:latin typeface="Tahoma" panose="020B0604030504040204" pitchFamily="34" charset="0"/>
                  <a:cs typeface="Tahoma" panose="020B0604030504040204" pitchFamily="34" charset="0"/>
                </a:rPr>
                <a:t/>
              </a:r>
              <a:br>
                <a:rPr lang="en-IN" sz="900" b="1" dirty="0">
                  <a:latin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(</a:t>
              </a:r>
              <a:r>
                <a:rPr lang="en-IN" sz="900" dirty="0">
                  <a:latin typeface="Tahoma" panose="020B0604030504040204" pitchFamily="34" charset="0"/>
                  <a:cs typeface="Tahoma" panose="020B0604030504040204" pitchFamily="34" charset="0"/>
                </a:rPr>
                <a:t>70%)</a:t>
              </a:r>
              <a:endParaRPr lang="en-IN" sz="9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en-US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9650285" y="4005506"/>
              <a:ext cx="914400" cy="31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&lt;2.5</a:t>
              </a:r>
              <a:endParaRPr lang="en-IN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7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763717" y="3672803"/>
            <a:ext cx="319266" cy="1094131"/>
            <a:chOff x="1265347" y="2074737"/>
            <a:chExt cx="319266" cy="1094131"/>
          </a:xfrm>
        </p:grpSpPr>
        <p:sp>
          <p:nvSpPr>
            <p:cNvPr id="182" name="TextBox 181"/>
            <p:cNvSpPr txBox="1"/>
            <p:nvPr/>
          </p:nvSpPr>
          <p:spPr>
            <a:xfrm>
              <a:off x="1291206" y="2074737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274151" y="2262025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269555" y="2444329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272435" y="2616665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265347" y="2798969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288163" y="2968813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13093" y="3662302"/>
            <a:ext cx="319266" cy="1094131"/>
            <a:chOff x="2724691" y="2064236"/>
            <a:chExt cx="319266" cy="1094131"/>
          </a:xfrm>
        </p:grpSpPr>
        <p:sp>
          <p:nvSpPr>
            <p:cNvPr id="176" name="TextBox 175"/>
            <p:cNvSpPr txBox="1"/>
            <p:nvPr/>
          </p:nvSpPr>
          <p:spPr>
            <a:xfrm>
              <a:off x="2750550" y="2064236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733495" y="225152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728899" y="243382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731779" y="260616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724691" y="278846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747507" y="2958312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634924" y="3664618"/>
            <a:ext cx="315888" cy="1094131"/>
            <a:chOff x="4146522" y="2066552"/>
            <a:chExt cx="315888" cy="1094131"/>
          </a:xfrm>
        </p:grpSpPr>
        <p:sp>
          <p:nvSpPr>
            <p:cNvPr id="170" name="TextBox 169"/>
            <p:cNvSpPr txBox="1"/>
            <p:nvPr/>
          </p:nvSpPr>
          <p:spPr>
            <a:xfrm>
              <a:off x="4168173" y="2066552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151118" y="2253840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146522" y="243614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149402" y="2608480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165130" y="2960628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151948" y="278846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11522" y="3666723"/>
            <a:ext cx="5874357" cy="1105596"/>
            <a:chOff x="23120" y="2068657"/>
            <a:chExt cx="5874357" cy="1105596"/>
          </a:xfrm>
        </p:grpSpPr>
        <p:grpSp>
          <p:nvGrpSpPr>
            <p:cNvPr id="152" name="Group 151"/>
            <p:cNvGrpSpPr/>
            <p:nvPr/>
          </p:nvGrpSpPr>
          <p:grpSpPr>
            <a:xfrm>
              <a:off x="5581589" y="2068657"/>
              <a:ext cx="315888" cy="1094131"/>
              <a:chOff x="5581589" y="2068657"/>
              <a:chExt cx="315888" cy="1094131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5603240" y="2068657"/>
                <a:ext cx="178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586185" y="225594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0.8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581589" y="2438249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0.6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584469" y="261058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0.4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600197" y="2962733"/>
                <a:ext cx="2555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587015" y="2790573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0.2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23120" y="2121957"/>
              <a:ext cx="3094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latin typeface="Tahoma" panose="020B0604030504040204" pitchFamily="34" charset="0"/>
                  <a:cs typeface="Tahoma" panose="020B0604030504040204" pitchFamily="34" charset="0"/>
                </a:rPr>
                <a:t>Z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 rot="16200000">
              <a:off x="-9496" y="2918355"/>
              <a:ext cx="3094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1460156" y="2123121"/>
              <a:ext cx="309413" cy="1051132"/>
              <a:chOff x="175520" y="2274357"/>
              <a:chExt cx="309413" cy="1051132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897684" y="2115260"/>
              <a:ext cx="309413" cy="1051132"/>
              <a:chOff x="175520" y="2274357"/>
              <a:chExt cx="309413" cy="1051132"/>
            </a:xfrm>
          </p:grpSpPr>
          <p:sp>
            <p:nvSpPr>
              <p:cNvPr id="160" name="TextBox 159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4318228" y="2119563"/>
              <a:ext cx="309413" cy="1051132"/>
              <a:chOff x="175520" y="2274357"/>
              <a:chExt cx="309413" cy="1051132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cxnSp>
        <p:nvCxnSpPr>
          <p:cNvPr id="97" name="Straight Connector 96"/>
          <p:cNvCxnSpPr/>
          <p:nvPr/>
        </p:nvCxnSpPr>
        <p:spPr>
          <a:xfrm>
            <a:off x="6024655" y="2329262"/>
            <a:ext cx="495837" cy="134626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898221" y="2014832"/>
            <a:ext cx="86785" cy="2286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280415" y="1990302"/>
            <a:ext cx="554277" cy="2286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560169" y="2316734"/>
            <a:ext cx="510435" cy="22559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4657245" y="2957937"/>
            <a:ext cx="413359" cy="73329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4478750" y="2635392"/>
            <a:ext cx="125260" cy="21954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3858711" y="2589326"/>
            <a:ext cx="590464" cy="26561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3100887" y="2957937"/>
            <a:ext cx="526093" cy="23486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017558" y="3234032"/>
            <a:ext cx="290008" cy="25054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429695" y="3589918"/>
            <a:ext cx="109602" cy="10131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2722817" y="3164618"/>
            <a:ext cx="365548" cy="32622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496506" y="3589918"/>
            <a:ext cx="112734" cy="10131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 bwMode="auto">
          <a:xfrm>
            <a:off x="2694629" y="3050484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4126246" y="2414682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5553368" y="1783277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814690" y="3632744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4 (n = 196)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299331" y="3624778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5 (n = 41)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713621" y="3626190"/>
            <a:ext cx="1097175" cy="22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6 (n = 306)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142438" y="3634174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7 (n = 457)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2735277" y="3965879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733173" y="4143199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728577" y="4318027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733949" y="4497839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726861" y="4670175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735277" y="3780885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168146" y="3776587"/>
            <a:ext cx="106417" cy="889290"/>
            <a:chOff x="1387969" y="2337553"/>
            <a:chExt cx="106417" cy="889290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5585769" y="3778903"/>
            <a:ext cx="106417" cy="889290"/>
            <a:chOff x="1387969" y="2337553"/>
            <a:chExt cx="106417" cy="889290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7020836" y="3781008"/>
            <a:ext cx="106417" cy="889290"/>
            <a:chOff x="1387969" y="2337553"/>
            <a:chExt cx="106417" cy="889290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Rectangle 125"/>
          <p:cNvSpPr/>
          <p:nvPr/>
        </p:nvSpPr>
        <p:spPr>
          <a:xfrm>
            <a:off x="1722489" y="3778392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732453" y="4345808"/>
            <a:ext cx="1008159" cy="3250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166881" y="3772875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169315" y="4052295"/>
            <a:ext cx="1045923" cy="6130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584504" y="3775191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586938" y="4097585"/>
            <a:ext cx="1045923" cy="5700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19571" y="3777296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22005" y="3900428"/>
            <a:ext cx="1045923" cy="7693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63973" y="3437214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&lt;2.5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82051" y="3427916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≥2.5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2389" y="2803425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≥22.5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81545" y="2806705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22.5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82980" y="2169380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7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03242" y="2185556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≥1.5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78687" y="1634981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647497" y="1837948"/>
            <a:ext cx="3676831" cy="1515734"/>
            <a:chOff x="1159095" y="239882"/>
            <a:chExt cx="3676831" cy="1515734"/>
          </a:xfrm>
        </p:grpSpPr>
        <p:sp>
          <p:nvSpPr>
            <p:cNvPr id="64" name="Rectangle 63"/>
            <p:cNvSpPr/>
            <p:nvPr/>
          </p:nvSpPr>
          <p:spPr>
            <a:xfrm>
              <a:off x="1159095" y="1524784"/>
              <a:ext cx="7232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>
                  <a:latin typeface="Tahoma" panose="020B0604030504040204" pitchFamily="34" charset="0"/>
                  <a:cs typeface="Tahoma" panose="020B0604030504040204" pitchFamily="34" charset="0"/>
                </a:rPr>
                <a:t>SAV_ACCT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82743" y="870401"/>
              <a:ext cx="74892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DURATION</a:t>
              </a:r>
              <a:endParaRPr lang="en-IN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40843" y="239882"/>
              <a:ext cx="79508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CHK_ACCT</a:t>
              </a:r>
              <a:endParaRPr lang="en-US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2007908" y="4391653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37%</a:t>
            </a:r>
            <a:endParaRPr 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441526" y="4196904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71%</a:t>
            </a:r>
            <a:endParaRPr 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876311" y="4238685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65%</a:t>
            </a:r>
            <a:endParaRPr 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308944" y="4169932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87%</a:t>
            </a:r>
            <a:endParaRPr 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03745" y="2301489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76455" y="2922107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946943" y="1644632"/>
            <a:ext cx="5428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70%</a:t>
            </a:r>
            <a:endParaRPr lang="en-IN" sz="1050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1280936" y="3512096"/>
            <a:ext cx="1881110" cy="13767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 (Contd.)</a:t>
            </a:r>
          </a:p>
        </p:txBody>
      </p:sp>
    </p:spTree>
    <p:extLst>
      <p:ext uri="{BB962C8B-B14F-4D97-AF65-F5344CB8AC3E}">
        <p14:creationId xmlns:p14="http://schemas.microsoft.com/office/powerpoint/2010/main" val="40676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763717" y="3672803"/>
            <a:ext cx="319266" cy="1094131"/>
            <a:chOff x="1265347" y="2074737"/>
            <a:chExt cx="319266" cy="1094131"/>
          </a:xfrm>
        </p:grpSpPr>
        <p:sp>
          <p:nvSpPr>
            <p:cNvPr id="182" name="TextBox 181"/>
            <p:cNvSpPr txBox="1"/>
            <p:nvPr/>
          </p:nvSpPr>
          <p:spPr>
            <a:xfrm>
              <a:off x="1291206" y="2074737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274151" y="2262025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269555" y="2444329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272435" y="2616665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265347" y="2798969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288163" y="2968813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13093" y="3662302"/>
            <a:ext cx="319266" cy="1094131"/>
            <a:chOff x="2724691" y="2064236"/>
            <a:chExt cx="319266" cy="1094131"/>
          </a:xfrm>
        </p:grpSpPr>
        <p:sp>
          <p:nvSpPr>
            <p:cNvPr id="176" name="TextBox 175"/>
            <p:cNvSpPr txBox="1"/>
            <p:nvPr/>
          </p:nvSpPr>
          <p:spPr>
            <a:xfrm>
              <a:off x="2750550" y="2064236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733495" y="225152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728899" y="243382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731779" y="260616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724691" y="278846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747507" y="2958312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634924" y="3664618"/>
            <a:ext cx="315888" cy="1094131"/>
            <a:chOff x="4146522" y="2066552"/>
            <a:chExt cx="315888" cy="1094131"/>
          </a:xfrm>
        </p:grpSpPr>
        <p:sp>
          <p:nvSpPr>
            <p:cNvPr id="170" name="TextBox 169"/>
            <p:cNvSpPr txBox="1"/>
            <p:nvPr/>
          </p:nvSpPr>
          <p:spPr>
            <a:xfrm>
              <a:off x="4168173" y="2066552"/>
              <a:ext cx="178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151118" y="2253840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0.8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146522" y="2436144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0.6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149402" y="2608480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0.4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165130" y="2960628"/>
              <a:ext cx="2555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151948" y="2788468"/>
              <a:ext cx="3104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0.2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11522" y="3666723"/>
            <a:ext cx="5874357" cy="1105596"/>
            <a:chOff x="23120" y="2068657"/>
            <a:chExt cx="5874357" cy="1105596"/>
          </a:xfrm>
        </p:grpSpPr>
        <p:grpSp>
          <p:nvGrpSpPr>
            <p:cNvPr id="152" name="Group 151"/>
            <p:cNvGrpSpPr/>
            <p:nvPr/>
          </p:nvGrpSpPr>
          <p:grpSpPr>
            <a:xfrm>
              <a:off x="5581589" y="2068657"/>
              <a:ext cx="315888" cy="1094131"/>
              <a:chOff x="5581589" y="2068657"/>
              <a:chExt cx="315888" cy="1094131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5603240" y="2068657"/>
                <a:ext cx="178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586185" y="225594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0.8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581589" y="2438249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0.6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584469" y="261058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0.4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600197" y="2962733"/>
                <a:ext cx="2555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587015" y="2790573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0.2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23120" y="2121957"/>
              <a:ext cx="3094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latin typeface="Tahoma" panose="020B0604030504040204" pitchFamily="34" charset="0"/>
                  <a:cs typeface="Tahoma" panose="020B0604030504040204" pitchFamily="34" charset="0"/>
                </a:rPr>
                <a:t>Z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 rot="16200000">
              <a:off x="-9496" y="2918355"/>
              <a:ext cx="3094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1460156" y="2123121"/>
              <a:ext cx="309413" cy="1051132"/>
              <a:chOff x="175520" y="2274357"/>
              <a:chExt cx="309413" cy="1051132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897684" y="2115260"/>
              <a:ext cx="309413" cy="1051132"/>
              <a:chOff x="175520" y="2274357"/>
              <a:chExt cx="309413" cy="1051132"/>
            </a:xfrm>
          </p:grpSpPr>
          <p:sp>
            <p:nvSpPr>
              <p:cNvPr id="160" name="TextBox 159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4318228" y="2119563"/>
              <a:ext cx="309413" cy="1051132"/>
              <a:chOff x="175520" y="2274357"/>
              <a:chExt cx="309413" cy="1051132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175520" y="22743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 rot="16200000">
                <a:off x="142904" y="30707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cxnSp>
        <p:nvCxnSpPr>
          <p:cNvPr id="97" name="Straight Connector 96"/>
          <p:cNvCxnSpPr/>
          <p:nvPr/>
        </p:nvCxnSpPr>
        <p:spPr>
          <a:xfrm>
            <a:off x="6024655" y="2329262"/>
            <a:ext cx="495837" cy="134626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898221" y="2014832"/>
            <a:ext cx="86785" cy="2286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280415" y="1990302"/>
            <a:ext cx="554277" cy="2286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560169" y="2316734"/>
            <a:ext cx="510435" cy="22559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4657245" y="2957937"/>
            <a:ext cx="413359" cy="73329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4478750" y="2635392"/>
            <a:ext cx="125260" cy="21954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3858711" y="2589326"/>
            <a:ext cx="590464" cy="26561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3100887" y="2957937"/>
            <a:ext cx="526093" cy="23486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017558" y="3234032"/>
            <a:ext cx="290008" cy="25054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429695" y="3589918"/>
            <a:ext cx="109602" cy="10131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2722817" y="3164618"/>
            <a:ext cx="365548" cy="32622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496506" y="3589918"/>
            <a:ext cx="112734" cy="10131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 bwMode="auto">
          <a:xfrm>
            <a:off x="2694629" y="3050484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4126246" y="2414682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5553368" y="1783277"/>
            <a:ext cx="645859" cy="349288"/>
          </a:xfrm>
          <a:prstGeom prst="ellipse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700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814690" y="3632744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4 (n = 196)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299331" y="3624778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5 (n = 41)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713621" y="3626190"/>
            <a:ext cx="1097175" cy="22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6 (n = 306)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142438" y="3634174"/>
            <a:ext cx="1097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Node 7 (n = 457)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2735277" y="3965879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733173" y="4143199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728577" y="4318027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733949" y="4497839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726861" y="4670175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735277" y="3780885"/>
            <a:ext cx="980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168146" y="3776587"/>
            <a:ext cx="106417" cy="889290"/>
            <a:chOff x="1387969" y="2337553"/>
            <a:chExt cx="106417" cy="889290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5585769" y="3778903"/>
            <a:ext cx="106417" cy="889290"/>
            <a:chOff x="1387969" y="2337553"/>
            <a:chExt cx="106417" cy="889290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7020836" y="3781008"/>
            <a:ext cx="106417" cy="889290"/>
            <a:chOff x="1387969" y="2337553"/>
            <a:chExt cx="106417" cy="889290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1396385" y="252254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394281" y="269986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389685" y="287469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395057" y="305450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387969" y="322684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396385" y="2337553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Rectangle 125"/>
          <p:cNvSpPr/>
          <p:nvPr/>
        </p:nvSpPr>
        <p:spPr>
          <a:xfrm>
            <a:off x="1722489" y="3778392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732453" y="4345808"/>
            <a:ext cx="1008159" cy="3250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166881" y="3772875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169315" y="4052295"/>
            <a:ext cx="1045923" cy="6130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584504" y="3775191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586938" y="4097585"/>
            <a:ext cx="1045923" cy="5700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19571" y="3777296"/>
            <a:ext cx="1045923" cy="8924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22005" y="3900428"/>
            <a:ext cx="1045923" cy="7693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63973" y="3437214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&lt;2.5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82051" y="3427916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≥2.5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2389" y="2803425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≥22.5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81545" y="2806705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22.5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82980" y="2169380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7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03242" y="2185556"/>
            <a:ext cx="4572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 smtClean="0">
                <a:latin typeface="Tahoma" panose="020B0604030504040204" pitchFamily="34" charset="0"/>
                <a:cs typeface="Tahoma" panose="020B0604030504040204" pitchFamily="34" charset="0"/>
              </a:rPr>
              <a:t>≥1.5</a:t>
            </a:r>
            <a:endParaRPr lang="en-IN" sz="7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78687" y="1634981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647497" y="1837948"/>
            <a:ext cx="3676831" cy="1515734"/>
            <a:chOff x="1159095" y="239882"/>
            <a:chExt cx="3676831" cy="1515734"/>
          </a:xfrm>
        </p:grpSpPr>
        <p:sp>
          <p:nvSpPr>
            <p:cNvPr id="64" name="Rectangle 63"/>
            <p:cNvSpPr/>
            <p:nvPr/>
          </p:nvSpPr>
          <p:spPr>
            <a:xfrm>
              <a:off x="1159095" y="1524784"/>
              <a:ext cx="7232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>
                  <a:latin typeface="Tahoma" panose="020B0604030504040204" pitchFamily="34" charset="0"/>
                  <a:cs typeface="Tahoma" panose="020B0604030504040204" pitchFamily="34" charset="0"/>
                </a:rPr>
                <a:t>SAV_ACCT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82743" y="870401"/>
              <a:ext cx="74892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DURATION</a:t>
              </a:r>
              <a:endParaRPr lang="en-IN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40843" y="239882"/>
              <a:ext cx="79508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9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CHK_ACCT</a:t>
              </a:r>
              <a:endParaRPr lang="en-US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2007908" y="4391653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37%</a:t>
            </a:r>
            <a:endParaRPr 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441526" y="4196904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71%</a:t>
            </a:r>
            <a:endParaRPr 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876311" y="4238685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65%</a:t>
            </a:r>
            <a:endParaRPr 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308944" y="4169932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87%</a:t>
            </a:r>
            <a:endParaRPr 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03745" y="2301489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76455" y="2922107"/>
            <a:ext cx="227452" cy="215444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r>
              <a:rPr lang="en-IN" sz="800" dirty="0" smtClean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IN" sz="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946943" y="1644632"/>
            <a:ext cx="5428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70%</a:t>
            </a:r>
            <a:endParaRPr lang="en-IN" sz="1050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1280936" y="3512096"/>
            <a:ext cx="1881110" cy="13767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 (Contd.)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07398" y="733192"/>
            <a:ext cx="8142539" cy="331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lvl="1" indent="-169863" defTabSz="914378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 gain by working on different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80936" y="1634981"/>
            <a:ext cx="6104943" cy="3253911"/>
            <a:chOff x="1280936" y="1634981"/>
            <a:chExt cx="6104943" cy="3253911"/>
          </a:xfrm>
        </p:grpSpPr>
        <p:grpSp>
          <p:nvGrpSpPr>
            <p:cNvPr id="35" name="Group 34"/>
            <p:cNvGrpSpPr/>
            <p:nvPr/>
          </p:nvGrpSpPr>
          <p:grpSpPr>
            <a:xfrm>
              <a:off x="2763717" y="3672803"/>
              <a:ext cx="319266" cy="1094131"/>
              <a:chOff x="1265347" y="2074737"/>
              <a:chExt cx="319266" cy="1094131"/>
            </a:xfrm>
          </p:grpSpPr>
          <p:sp>
            <p:nvSpPr>
              <p:cNvPr id="182" name="TextBox 181"/>
              <p:cNvSpPr txBox="1"/>
              <p:nvPr/>
            </p:nvSpPr>
            <p:spPr>
              <a:xfrm>
                <a:off x="1291206" y="2074737"/>
                <a:ext cx="178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1274151" y="226202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0.8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269555" y="2444329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0.6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1272435" y="261666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0.4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1265347" y="2798969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0.2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1288163" y="2968813"/>
                <a:ext cx="2555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213093" y="3662302"/>
              <a:ext cx="319266" cy="1094131"/>
              <a:chOff x="2724691" y="2064236"/>
              <a:chExt cx="319266" cy="1094131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2750550" y="2064236"/>
                <a:ext cx="178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733495" y="2251524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0.8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2728899" y="2433828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0.6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2731779" y="2606164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0.4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2724691" y="2788468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0.2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2747507" y="2958312"/>
                <a:ext cx="2555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634924" y="3664618"/>
              <a:ext cx="315888" cy="1094131"/>
              <a:chOff x="4146522" y="2066552"/>
              <a:chExt cx="315888" cy="1094131"/>
            </a:xfrm>
          </p:grpSpPr>
          <p:sp>
            <p:nvSpPr>
              <p:cNvPr id="170" name="TextBox 169"/>
              <p:cNvSpPr txBox="1"/>
              <p:nvPr/>
            </p:nvSpPr>
            <p:spPr>
              <a:xfrm>
                <a:off x="4168173" y="2066552"/>
                <a:ext cx="178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4151118" y="2253840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0.8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4146522" y="2436144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0.6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149402" y="2608480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0.4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165130" y="2960628"/>
                <a:ext cx="2555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151948" y="2788468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0.2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511522" y="3666723"/>
              <a:ext cx="5874357" cy="1105596"/>
              <a:chOff x="23120" y="2068657"/>
              <a:chExt cx="5874357" cy="1105596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5581589" y="2068657"/>
                <a:ext cx="315888" cy="1094131"/>
                <a:chOff x="5581589" y="2068657"/>
                <a:chExt cx="315888" cy="1094131"/>
              </a:xfrm>
            </p:grpSpPr>
            <p:sp>
              <p:nvSpPr>
                <p:cNvPr id="164" name="TextBox 163"/>
                <p:cNvSpPr txBox="1"/>
                <p:nvPr/>
              </p:nvSpPr>
              <p:spPr>
                <a:xfrm>
                  <a:off x="5603240" y="2068657"/>
                  <a:ext cx="17851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1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5586185" y="2255945"/>
                  <a:ext cx="31046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0.8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5581589" y="2438249"/>
                  <a:ext cx="31046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0.6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5584469" y="2610585"/>
                  <a:ext cx="31046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0.4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5600197" y="2962733"/>
                  <a:ext cx="25554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0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5587015" y="2790573"/>
                  <a:ext cx="31046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0.2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23120" y="21219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 rot="16200000">
                <a:off x="-9496" y="29183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1460156" y="2123121"/>
                <a:ext cx="309413" cy="1051132"/>
                <a:chOff x="175520" y="2274357"/>
                <a:chExt cx="309413" cy="1051132"/>
              </a:xfrm>
            </p:grpSpPr>
            <p:sp>
              <p:nvSpPr>
                <p:cNvPr id="162" name="TextBox 161"/>
                <p:cNvSpPr txBox="1"/>
                <p:nvPr/>
              </p:nvSpPr>
              <p:spPr>
                <a:xfrm>
                  <a:off x="175520" y="2274357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>
                      <a:latin typeface="Tahoma" panose="020B0604030504040204" pitchFamily="34" charset="0"/>
                      <a:cs typeface="Tahoma" panose="020B0604030504040204" pitchFamily="34" charset="0"/>
                    </a:rPr>
                    <a:t>Z</a:t>
                  </a: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 rot="16200000">
                  <a:off x="142904" y="3070755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Y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2897684" y="2115260"/>
                <a:ext cx="309413" cy="1051132"/>
                <a:chOff x="175520" y="2274357"/>
                <a:chExt cx="309413" cy="1051132"/>
              </a:xfrm>
            </p:grpSpPr>
            <p:sp>
              <p:nvSpPr>
                <p:cNvPr id="160" name="TextBox 159"/>
                <p:cNvSpPr txBox="1"/>
                <p:nvPr/>
              </p:nvSpPr>
              <p:spPr>
                <a:xfrm>
                  <a:off x="175520" y="2274357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>
                      <a:latin typeface="Tahoma" panose="020B0604030504040204" pitchFamily="34" charset="0"/>
                      <a:cs typeface="Tahoma" panose="020B0604030504040204" pitchFamily="34" charset="0"/>
                    </a:rPr>
                    <a:t>Z</a:t>
                  </a:r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 rot="16200000">
                  <a:off x="142904" y="3070755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Y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4318228" y="2119563"/>
                <a:ext cx="309413" cy="1051132"/>
                <a:chOff x="175520" y="2274357"/>
                <a:chExt cx="309413" cy="1051132"/>
              </a:xfrm>
            </p:grpSpPr>
            <p:sp>
              <p:nvSpPr>
                <p:cNvPr id="158" name="TextBox 157"/>
                <p:cNvSpPr txBox="1"/>
                <p:nvPr/>
              </p:nvSpPr>
              <p:spPr>
                <a:xfrm>
                  <a:off x="175520" y="2274357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>
                      <a:latin typeface="Tahoma" panose="020B0604030504040204" pitchFamily="34" charset="0"/>
                      <a:cs typeface="Tahoma" panose="020B0604030504040204" pitchFamily="34" charset="0"/>
                    </a:rPr>
                    <a:t>Z</a:t>
                  </a:r>
                </a:p>
              </p:txBody>
            </p:sp>
            <p:sp>
              <p:nvSpPr>
                <p:cNvPr id="159" name="TextBox 158"/>
                <p:cNvSpPr txBox="1"/>
                <p:nvPr/>
              </p:nvSpPr>
              <p:spPr>
                <a:xfrm rot="16200000">
                  <a:off x="142904" y="3070755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Y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cxnSp>
          <p:nvCxnSpPr>
            <p:cNvPr id="97" name="Straight Connector 96"/>
            <p:cNvCxnSpPr/>
            <p:nvPr/>
          </p:nvCxnSpPr>
          <p:spPr>
            <a:xfrm>
              <a:off x="6024655" y="2329262"/>
              <a:ext cx="495837" cy="13462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898221" y="2014832"/>
              <a:ext cx="86785" cy="2286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5280415" y="1990302"/>
              <a:ext cx="554277" cy="2286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4560169" y="2316734"/>
              <a:ext cx="510435" cy="22559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4657245" y="2957937"/>
              <a:ext cx="413359" cy="73329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4478750" y="2635392"/>
              <a:ext cx="125260" cy="2195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3858711" y="2589326"/>
              <a:ext cx="590464" cy="26561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3100887" y="2957937"/>
              <a:ext cx="526093" cy="23486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017558" y="3234032"/>
              <a:ext cx="290008" cy="25054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429695" y="3589918"/>
              <a:ext cx="109602" cy="10131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2722817" y="3164618"/>
              <a:ext cx="365548" cy="32622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2496506" y="3589918"/>
              <a:ext cx="112734" cy="10131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 bwMode="auto">
            <a:xfrm>
              <a:off x="2694629" y="3050484"/>
              <a:ext cx="645859" cy="349288"/>
            </a:xfrm>
            <a:prstGeom prst="ellipse">
              <a:avLst/>
            </a:prstGeom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700" baseline="-25000" dirty="0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4126246" y="2414682"/>
              <a:ext cx="645859" cy="349288"/>
            </a:xfrm>
            <a:prstGeom prst="ellipse">
              <a:avLst/>
            </a:prstGeom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700" baseline="-25000" dirty="0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5553368" y="1783277"/>
              <a:ext cx="645859" cy="349288"/>
            </a:xfrm>
            <a:prstGeom prst="ellipse">
              <a:avLst/>
            </a:prstGeom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700" baseline="-25000" dirty="0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814690" y="3632744"/>
              <a:ext cx="10971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Node 4 (n = 196)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99331" y="3624778"/>
              <a:ext cx="10971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Node 5 (n = 41)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713621" y="3626190"/>
              <a:ext cx="1097175" cy="220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Node 6 (n = 306)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142438" y="3634174"/>
              <a:ext cx="10971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Node 7 (n = 457)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2735277" y="3965879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2733173" y="4143199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2728577" y="431802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733949" y="4497839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726861" y="467017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735277" y="378088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4168146" y="3776587"/>
              <a:ext cx="106417" cy="889290"/>
              <a:chOff x="1387969" y="2337553"/>
              <a:chExt cx="106417" cy="889290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>
                <a:off x="1396385" y="252254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1394281" y="269986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1389685" y="2874695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1395057" y="305450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1387969" y="322684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396385" y="233755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5585769" y="3778903"/>
              <a:ext cx="106417" cy="889290"/>
              <a:chOff x="1387969" y="2337553"/>
              <a:chExt cx="106417" cy="889290"/>
            </a:xfrm>
          </p:grpSpPr>
          <p:cxnSp>
            <p:nvCxnSpPr>
              <p:cNvPr id="140" name="Straight Connector 139"/>
              <p:cNvCxnSpPr/>
              <p:nvPr/>
            </p:nvCxnSpPr>
            <p:spPr>
              <a:xfrm>
                <a:off x="1396385" y="252254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394281" y="269986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1389685" y="2874695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1395057" y="305450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1387969" y="322684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1396385" y="233755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7020836" y="3781008"/>
              <a:ext cx="106417" cy="889290"/>
              <a:chOff x="1387969" y="2337553"/>
              <a:chExt cx="106417" cy="88929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1396385" y="252254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394281" y="269986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389685" y="2874695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395057" y="305450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387969" y="322684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396385" y="233755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Rectangle 125"/>
            <p:cNvSpPr/>
            <p:nvPr/>
          </p:nvSpPr>
          <p:spPr>
            <a:xfrm>
              <a:off x="1722489" y="3778392"/>
              <a:ext cx="1045923" cy="89248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732453" y="4345808"/>
              <a:ext cx="1008159" cy="3250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166881" y="3772875"/>
              <a:ext cx="1045923" cy="89248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169315" y="4052295"/>
              <a:ext cx="1045923" cy="6130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584504" y="3775191"/>
              <a:ext cx="1045923" cy="89248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586938" y="4097585"/>
              <a:ext cx="1045923" cy="5700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019571" y="3777296"/>
              <a:ext cx="1045923" cy="89248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022005" y="3900428"/>
              <a:ext cx="1045923" cy="769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63973" y="3437214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&lt;2.5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82051" y="3427916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≥2.5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32389" y="2803425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≥22.5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81545" y="2806705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latin typeface="Tahoma" panose="020B0604030504040204" pitchFamily="34" charset="0"/>
                  <a:cs typeface="Tahoma" panose="020B0604030504040204" pitchFamily="34" charset="0"/>
                </a:rPr>
                <a:t>&lt;</a:t>
              </a:r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22.5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82980" y="2169380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&lt;</a:t>
              </a:r>
              <a:r>
                <a:rPr lang="en-IN" sz="700" dirty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03242" y="2185556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≥1.5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8687" y="1634981"/>
              <a:ext cx="227452" cy="215444"/>
            </a:xfrm>
            <a:prstGeom prst="rect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b">
              <a:spAutoFit/>
            </a:bodyPr>
            <a:lstStyle/>
            <a:p>
              <a:r>
                <a:rPr lang="en-IN" sz="8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8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647497" y="1837948"/>
              <a:ext cx="3676831" cy="1515734"/>
              <a:chOff x="1159095" y="239882"/>
              <a:chExt cx="3676831" cy="151573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159095" y="1524784"/>
                <a:ext cx="72327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900" dirty="0">
                    <a:latin typeface="Tahoma" panose="020B0604030504040204" pitchFamily="34" charset="0"/>
                    <a:cs typeface="Tahoma" panose="020B0604030504040204" pitchFamily="34" charset="0"/>
                  </a:rPr>
                  <a:t>SAV_ACCT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582743" y="870401"/>
                <a:ext cx="748923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9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DURATION</a:t>
                </a:r>
                <a:endParaRPr lang="en-IN" sz="9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040843" y="239882"/>
                <a:ext cx="795083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9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CHK_ACCT</a:t>
                </a:r>
                <a:endParaRPr lang="en-US" sz="9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2007908" y="4391653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37%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441526" y="4196904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71%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76311" y="4238685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65%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308944" y="4169932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87%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03745" y="2301489"/>
              <a:ext cx="227452" cy="215444"/>
            </a:xfrm>
            <a:prstGeom prst="rect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b">
              <a:spAutoFit/>
            </a:bodyPr>
            <a:lstStyle/>
            <a:p>
              <a:r>
                <a:rPr lang="en-IN" sz="8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en-IN" sz="8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76455" y="2922107"/>
              <a:ext cx="227452" cy="215444"/>
            </a:xfrm>
            <a:prstGeom prst="rect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b">
              <a:spAutoFit/>
            </a:bodyPr>
            <a:lstStyle/>
            <a:p>
              <a:r>
                <a:rPr lang="en-IN" sz="8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en-IN" sz="8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946943" y="1644632"/>
              <a:ext cx="54289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 smtClean="0">
                  <a:solidFill>
                    <a:srgbClr val="0070C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70%</a:t>
              </a:r>
              <a:endParaRPr lang="en-IN" sz="105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1280936" y="3512096"/>
              <a:ext cx="1881110" cy="13767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 (Contd.)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407398" y="733192"/>
            <a:ext cx="8142539" cy="96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lvl="1" indent="-169863" defTabSz="914378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 gain by working on different nodes</a:t>
            </a:r>
          </a:p>
          <a:p>
            <a:pPr marL="169863" lvl="1" indent="-169863" defTabSz="914378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we can keep a documentation cell to demand more document from a subset of population and then send them to bureau after receipt of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398" y="733192"/>
            <a:ext cx="1747517" cy="331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4378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RGB Concepts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 (Contd.)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969561" y="733637"/>
            <a:ext cx="4649116" cy="1607586"/>
            <a:chOff x="1969131" y="1391301"/>
            <a:chExt cx="4649116" cy="1607586"/>
          </a:xfrm>
        </p:grpSpPr>
        <p:sp>
          <p:nvSpPr>
            <p:cNvPr id="27" name="Rounded Rectangle 26"/>
            <p:cNvSpPr/>
            <p:nvPr/>
          </p:nvSpPr>
          <p:spPr>
            <a:xfrm>
              <a:off x="4663557" y="1415256"/>
              <a:ext cx="1954690" cy="596001"/>
            </a:xfrm>
            <a:prstGeom prst="roundRect">
              <a:avLst/>
            </a:prstGeom>
            <a:solidFill>
              <a:srgbClr val="FF0000">
                <a:alpha val="49804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666251" y="2468230"/>
              <a:ext cx="1951996" cy="530657"/>
            </a:xfrm>
            <a:prstGeom prst="roundRect">
              <a:avLst/>
            </a:prstGeom>
            <a:solidFill>
              <a:srgbClr val="B1EBF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latin typeface="Calibri" panose="020F050202020403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969131" y="1945886"/>
              <a:ext cx="1239287" cy="530657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937456" y="1713256"/>
              <a:ext cx="7162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937456" y="2720924"/>
              <a:ext cx="7261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937456" y="1713256"/>
              <a:ext cx="0" cy="1007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208418" y="2207071"/>
              <a:ext cx="7290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987011" y="1969975"/>
              <a:ext cx="1221406" cy="4765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Population – N</a:t>
              </a:r>
            </a:p>
            <a:p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Responder </a:t>
              </a:r>
              <a:r>
                <a:rPr lang="en-US" sz="1200" dirty="0">
                  <a:latin typeface="Tahoma" panose="020B0604030504040204" pitchFamily="34" charset="0"/>
                  <a:cs typeface="Tahoma" panose="020B0604030504040204" pitchFamily="34" charset="0"/>
                </a:rPr>
                <a:t>– </a:t>
              </a:r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K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02328" y="1391301"/>
              <a:ext cx="169193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X % of Population N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 % – of Responder K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 &gt; X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40262" y="2516674"/>
              <a:ext cx="19075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 – X% of Population – N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 – Y% of Responder – K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0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Straight Connector 188"/>
          <p:cNvCxnSpPr/>
          <p:nvPr/>
        </p:nvCxnSpPr>
        <p:spPr>
          <a:xfrm>
            <a:off x="4528346" y="3012529"/>
            <a:ext cx="0" cy="5615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4064180" y="3314967"/>
            <a:ext cx="882000" cy="190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C1 = 3, C2=3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398" y="733192"/>
            <a:ext cx="1747517" cy="331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4378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RGB Concepts</a:t>
            </a:r>
          </a:p>
        </p:txBody>
      </p:sp>
      <p:cxnSp>
        <p:nvCxnSpPr>
          <p:cNvPr id="190" name="Straight Connector 189"/>
          <p:cNvCxnSpPr/>
          <p:nvPr/>
        </p:nvCxnSpPr>
        <p:spPr>
          <a:xfrm flipH="1">
            <a:off x="2948076" y="3574056"/>
            <a:ext cx="1580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2945955" y="3574056"/>
            <a:ext cx="0" cy="27085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192"/>
          <p:cNvSpPr/>
          <p:nvPr/>
        </p:nvSpPr>
        <p:spPr>
          <a:xfrm>
            <a:off x="2430738" y="3840289"/>
            <a:ext cx="1020567" cy="680502"/>
          </a:xfrm>
          <a:prstGeom prst="roundRect">
            <a:avLst/>
          </a:prstGeom>
          <a:solidFill>
            <a:srgbClr val="BFD5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5598110" y="3842300"/>
            <a:ext cx="1020567" cy="680502"/>
          </a:xfrm>
          <a:prstGeom prst="roundRect">
            <a:avLst/>
          </a:prstGeom>
          <a:solidFill>
            <a:srgbClr val="FF99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95" name="Group 194"/>
          <p:cNvGrpSpPr/>
          <p:nvPr/>
        </p:nvGrpSpPr>
        <p:grpSpPr>
          <a:xfrm flipH="1">
            <a:off x="4524803" y="3575935"/>
            <a:ext cx="1582390" cy="270850"/>
            <a:chOff x="2674642" y="3417196"/>
            <a:chExt cx="2208330" cy="377989"/>
          </a:xfrm>
        </p:grpSpPr>
        <p:cxnSp>
          <p:nvCxnSpPr>
            <p:cNvPr id="212" name="Straight Connector 211"/>
            <p:cNvCxnSpPr/>
            <p:nvPr/>
          </p:nvCxnSpPr>
          <p:spPr>
            <a:xfrm flipH="1">
              <a:off x="2677601" y="3417196"/>
              <a:ext cx="22053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>
              <a:off x="2674642" y="3417196"/>
              <a:ext cx="0" cy="37798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Rounded Rectangle 195"/>
          <p:cNvSpPr/>
          <p:nvPr/>
        </p:nvSpPr>
        <p:spPr>
          <a:xfrm>
            <a:off x="4021942" y="2567328"/>
            <a:ext cx="1020567" cy="680502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7" name="Oval 196"/>
          <p:cNvSpPr/>
          <p:nvPr/>
        </p:nvSpPr>
        <p:spPr bwMode="auto">
          <a:xfrm>
            <a:off x="4240823" y="2667413"/>
            <a:ext cx="114259" cy="12457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8" name="Oval 197"/>
          <p:cNvSpPr/>
          <p:nvPr/>
        </p:nvSpPr>
        <p:spPr bwMode="auto">
          <a:xfrm>
            <a:off x="4494731" y="2764302"/>
            <a:ext cx="114259" cy="1245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9" name="Oval 198"/>
          <p:cNvSpPr/>
          <p:nvPr/>
        </p:nvSpPr>
        <p:spPr bwMode="auto">
          <a:xfrm>
            <a:off x="4380472" y="3054969"/>
            <a:ext cx="114259" cy="12457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0" name="Oval 199"/>
          <p:cNvSpPr/>
          <p:nvPr/>
        </p:nvSpPr>
        <p:spPr bwMode="auto">
          <a:xfrm>
            <a:off x="4812116" y="2653572"/>
            <a:ext cx="114259" cy="1245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1" name="Oval 200"/>
          <p:cNvSpPr/>
          <p:nvPr/>
        </p:nvSpPr>
        <p:spPr bwMode="auto">
          <a:xfrm>
            <a:off x="4183693" y="2937318"/>
            <a:ext cx="114259" cy="12457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2" name="Oval 201"/>
          <p:cNvSpPr/>
          <p:nvPr/>
        </p:nvSpPr>
        <p:spPr bwMode="auto">
          <a:xfrm>
            <a:off x="4640728" y="2965001"/>
            <a:ext cx="114259" cy="1245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3" name="Oval 202"/>
          <p:cNvSpPr/>
          <p:nvPr/>
        </p:nvSpPr>
        <p:spPr bwMode="auto">
          <a:xfrm>
            <a:off x="2772241" y="3980438"/>
            <a:ext cx="114259" cy="12457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" name="Oval 203"/>
          <p:cNvSpPr/>
          <p:nvPr/>
        </p:nvSpPr>
        <p:spPr bwMode="auto">
          <a:xfrm>
            <a:off x="3026149" y="4077327"/>
            <a:ext cx="114259" cy="1245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5" name="Oval 204"/>
          <p:cNvSpPr/>
          <p:nvPr/>
        </p:nvSpPr>
        <p:spPr bwMode="auto">
          <a:xfrm>
            <a:off x="2715112" y="4250343"/>
            <a:ext cx="114259" cy="12457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" name="Oval 205"/>
          <p:cNvSpPr/>
          <p:nvPr/>
        </p:nvSpPr>
        <p:spPr bwMode="auto">
          <a:xfrm>
            <a:off x="5779885" y="4091168"/>
            <a:ext cx="114259" cy="12457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7" name="Oval 206"/>
          <p:cNvSpPr/>
          <p:nvPr/>
        </p:nvSpPr>
        <p:spPr bwMode="auto">
          <a:xfrm>
            <a:off x="6033792" y="4188057"/>
            <a:ext cx="114259" cy="1245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8" name="Oval 207"/>
          <p:cNvSpPr/>
          <p:nvPr/>
        </p:nvSpPr>
        <p:spPr bwMode="auto">
          <a:xfrm>
            <a:off x="6351178" y="4077327"/>
            <a:ext cx="114259" cy="1245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675752" y="4587191"/>
            <a:ext cx="882000" cy="190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C1 = 1, C2=2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499790" y="4582383"/>
            <a:ext cx="882461" cy="1912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C1 = 2, C2=1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 (Contd.)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969561" y="733637"/>
            <a:ext cx="4649116" cy="1607586"/>
            <a:chOff x="1969131" y="1391301"/>
            <a:chExt cx="4649116" cy="1607586"/>
          </a:xfrm>
        </p:grpSpPr>
        <p:sp>
          <p:nvSpPr>
            <p:cNvPr id="40" name="Rounded Rectangle 39"/>
            <p:cNvSpPr/>
            <p:nvPr/>
          </p:nvSpPr>
          <p:spPr>
            <a:xfrm>
              <a:off x="4663557" y="1415256"/>
              <a:ext cx="1954690" cy="596001"/>
            </a:xfrm>
            <a:prstGeom prst="roundRect">
              <a:avLst/>
            </a:prstGeom>
            <a:solidFill>
              <a:srgbClr val="FF0000">
                <a:alpha val="49804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666251" y="2468230"/>
              <a:ext cx="1951996" cy="530657"/>
            </a:xfrm>
            <a:prstGeom prst="roundRect">
              <a:avLst/>
            </a:prstGeom>
            <a:solidFill>
              <a:srgbClr val="B1EBF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latin typeface="Calibri" panose="020F050202020403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969131" y="1945886"/>
              <a:ext cx="1239287" cy="530657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937456" y="1713256"/>
              <a:ext cx="7162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937456" y="2720924"/>
              <a:ext cx="7261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937456" y="1713256"/>
              <a:ext cx="0" cy="1007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208418" y="2207071"/>
              <a:ext cx="7290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987011" y="1969975"/>
              <a:ext cx="1221406" cy="4765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Population – N</a:t>
              </a:r>
            </a:p>
            <a:p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Responder </a:t>
              </a:r>
              <a:r>
                <a:rPr lang="en-US" sz="1200" dirty="0">
                  <a:latin typeface="Tahoma" panose="020B0604030504040204" pitchFamily="34" charset="0"/>
                  <a:cs typeface="Tahoma" panose="020B0604030504040204" pitchFamily="34" charset="0"/>
                </a:rPr>
                <a:t>– </a:t>
              </a:r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K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802328" y="1391301"/>
              <a:ext cx="169193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X % of Population N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 % – of Responder K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 &gt; X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40262" y="2516674"/>
              <a:ext cx="19075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 – X% of Population – N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 – Y% of Responder – K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90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398" y="733192"/>
            <a:ext cx="1747517" cy="331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4378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RGB Concepts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 (Contd.)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03238" y="811696"/>
            <a:ext cx="4649116" cy="1607586"/>
            <a:chOff x="1969131" y="1391301"/>
            <a:chExt cx="4649116" cy="1607586"/>
          </a:xfrm>
        </p:grpSpPr>
        <p:sp>
          <p:nvSpPr>
            <p:cNvPr id="16" name="Rounded Rectangle 15"/>
            <p:cNvSpPr/>
            <p:nvPr/>
          </p:nvSpPr>
          <p:spPr>
            <a:xfrm>
              <a:off x="4663557" y="1415256"/>
              <a:ext cx="1954690" cy="596001"/>
            </a:xfrm>
            <a:prstGeom prst="roundRect">
              <a:avLst/>
            </a:prstGeom>
            <a:solidFill>
              <a:srgbClr val="FF0000">
                <a:alpha val="49804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666251" y="2468230"/>
              <a:ext cx="1951996" cy="530657"/>
            </a:xfrm>
            <a:prstGeom prst="roundRect">
              <a:avLst/>
            </a:prstGeom>
            <a:solidFill>
              <a:srgbClr val="B1EBF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latin typeface="Calibri" panose="020F050202020403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969131" y="1945886"/>
              <a:ext cx="1239287" cy="530657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937456" y="1713256"/>
              <a:ext cx="7162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937456" y="2720924"/>
              <a:ext cx="7261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937456" y="1713256"/>
              <a:ext cx="0" cy="1007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208418" y="2207071"/>
              <a:ext cx="7290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987011" y="1969975"/>
              <a:ext cx="1221406" cy="4765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Population – N</a:t>
              </a:r>
            </a:p>
            <a:p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Responder </a:t>
              </a:r>
              <a:r>
                <a:rPr lang="en-US" sz="1200" dirty="0">
                  <a:latin typeface="Tahoma" panose="020B0604030504040204" pitchFamily="34" charset="0"/>
                  <a:cs typeface="Tahoma" panose="020B0604030504040204" pitchFamily="34" charset="0"/>
                </a:rPr>
                <a:t>– </a:t>
              </a:r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K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02328" y="1391301"/>
              <a:ext cx="169193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X % of Population N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 % – of Responder K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 &gt; X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262" y="2516674"/>
              <a:ext cx="19075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 – X% of Population – N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 – Y% of Responder – K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3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398" y="733192"/>
            <a:ext cx="1747517" cy="331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4378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RGB Concepts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 (Contd.)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503238" y="811696"/>
            <a:ext cx="4649116" cy="1607586"/>
            <a:chOff x="1969131" y="1391301"/>
            <a:chExt cx="4649116" cy="1607586"/>
          </a:xfrm>
        </p:grpSpPr>
        <p:sp>
          <p:nvSpPr>
            <p:cNvPr id="157" name="Rounded Rectangle 156"/>
            <p:cNvSpPr/>
            <p:nvPr/>
          </p:nvSpPr>
          <p:spPr>
            <a:xfrm>
              <a:off x="4663557" y="1415256"/>
              <a:ext cx="1954690" cy="596001"/>
            </a:xfrm>
            <a:prstGeom prst="roundRect">
              <a:avLst/>
            </a:prstGeom>
            <a:solidFill>
              <a:srgbClr val="FF0000">
                <a:alpha val="49804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4666251" y="2468230"/>
              <a:ext cx="1951996" cy="530657"/>
            </a:xfrm>
            <a:prstGeom prst="roundRect">
              <a:avLst/>
            </a:prstGeom>
            <a:solidFill>
              <a:srgbClr val="B1EBF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latin typeface="Calibri" panose="020F0502020204030204" pitchFamily="34" charset="0"/>
              </a:endParaRP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1969131" y="1945886"/>
              <a:ext cx="1239287" cy="530657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3937456" y="1713256"/>
              <a:ext cx="7162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3937456" y="2720924"/>
              <a:ext cx="7261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3937456" y="1713256"/>
              <a:ext cx="0" cy="1007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3208418" y="2207071"/>
              <a:ext cx="7290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/>
            <p:cNvSpPr/>
            <p:nvPr/>
          </p:nvSpPr>
          <p:spPr>
            <a:xfrm>
              <a:off x="1987011" y="1969975"/>
              <a:ext cx="1221406" cy="4765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Population – N</a:t>
              </a:r>
            </a:p>
            <a:p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Responder </a:t>
              </a:r>
              <a:r>
                <a:rPr lang="en-US" sz="1200" dirty="0">
                  <a:latin typeface="Tahoma" panose="020B0604030504040204" pitchFamily="34" charset="0"/>
                  <a:cs typeface="Tahoma" panose="020B0604030504040204" pitchFamily="34" charset="0"/>
                </a:rPr>
                <a:t>– </a:t>
              </a:r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K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802328" y="1391301"/>
              <a:ext cx="169193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X % of Population N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 % – of Responder K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 &gt; X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640262" y="2516674"/>
              <a:ext cx="19075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 – X% of Population – N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 – Y% of Responder – K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2626850" y="1511127"/>
            <a:ext cx="6104943" cy="3253911"/>
            <a:chOff x="1280936" y="1634981"/>
            <a:chExt cx="6104943" cy="3253911"/>
          </a:xfrm>
        </p:grpSpPr>
        <p:grpSp>
          <p:nvGrpSpPr>
            <p:cNvPr id="168" name="Group 167"/>
            <p:cNvGrpSpPr/>
            <p:nvPr/>
          </p:nvGrpSpPr>
          <p:grpSpPr>
            <a:xfrm>
              <a:off x="2763717" y="3672803"/>
              <a:ext cx="319266" cy="1094131"/>
              <a:chOff x="1265347" y="2074737"/>
              <a:chExt cx="319266" cy="1094131"/>
            </a:xfrm>
          </p:grpSpPr>
          <p:sp>
            <p:nvSpPr>
              <p:cNvPr id="275" name="TextBox 274"/>
              <p:cNvSpPr txBox="1"/>
              <p:nvPr/>
            </p:nvSpPr>
            <p:spPr>
              <a:xfrm>
                <a:off x="1291206" y="2074737"/>
                <a:ext cx="178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1274151" y="226202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0.8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1269555" y="2444329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0.6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1272435" y="261666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0.4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1265347" y="2798969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0.2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1288163" y="2968813"/>
                <a:ext cx="2555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213093" y="3662302"/>
              <a:ext cx="319266" cy="1094131"/>
              <a:chOff x="2724691" y="2064236"/>
              <a:chExt cx="319266" cy="1094131"/>
            </a:xfrm>
          </p:grpSpPr>
          <p:sp>
            <p:nvSpPr>
              <p:cNvPr id="269" name="TextBox 268"/>
              <p:cNvSpPr txBox="1"/>
              <p:nvPr/>
            </p:nvSpPr>
            <p:spPr>
              <a:xfrm>
                <a:off x="2750550" y="2064236"/>
                <a:ext cx="178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2733495" y="2251524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0.8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2728899" y="2433828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0.6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2731779" y="2606164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0.4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2724691" y="2788468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0.2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2747507" y="2958312"/>
                <a:ext cx="2555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634924" y="3664618"/>
              <a:ext cx="315888" cy="1094131"/>
              <a:chOff x="4146522" y="2066552"/>
              <a:chExt cx="315888" cy="1094131"/>
            </a:xfrm>
          </p:grpSpPr>
          <p:sp>
            <p:nvSpPr>
              <p:cNvPr id="263" name="TextBox 262"/>
              <p:cNvSpPr txBox="1"/>
              <p:nvPr/>
            </p:nvSpPr>
            <p:spPr>
              <a:xfrm>
                <a:off x="4168173" y="2066552"/>
                <a:ext cx="178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4151118" y="2253840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0.8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4146522" y="2436144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0.6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4149402" y="2608480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0.4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4165130" y="2960628"/>
                <a:ext cx="2555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4151948" y="2788468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0.2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1511522" y="3666723"/>
              <a:ext cx="5874357" cy="1105596"/>
              <a:chOff x="23120" y="2068657"/>
              <a:chExt cx="5874357" cy="1105596"/>
            </a:xfrm>
          </p:grpSpPr>
          <p:grpSp>
            <p:nvGrpSpPr>
              <p:cNvPr id="245" name="Group 244"/>
              <p:cNvGrpSpPr/>
              <p:nvPr/>
            </p:nvGrpSpPr>
            <p:grpSpPr>
              <a:xfrm>
                <a:off x="5581589" y="2068657"/>
                <a:ext cx="315888" cy="1094131"/>
                <a:chOff x="5581589" y="2068657"/>
                <a:chExt cx="315888" cy="1094131"/>
              </a:xfrm>
            </p:grpSpPr>
            <p:sp>
              <p:nvSpPr>
                <p:cNvPr id="257" name="TextBox 256"/>
                <p:cNvSpPr txBox="1"/>
                <p:nvPr/>
              </p:nvSpPr>
              <p:spPr>
                <a:xfrm>
                  <a:off x="5603240" y="2068657"/>
                  <a:ext cx="17851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1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58" name="TextBox 257"/>
                <p:cNvSpPr txBox="1"/>
                <p:nvPr/>
              </p:nvSpPr>
              <p:spPr>
                <a:xfrm>
                  <a:off x="5586185" y="2255945"/>
                  <a:ext cx="31046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0.8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59" name="TextBox 258"/>
                <p:cNvSpPr txBox="1"/>
                <p:nvPr/>
              </p:nvSpPr>
              <p:spPr>
                <a:xfrm>
                  <a:off x="5581589" y="2438249"/>
                  <a:ext cx="31046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0.6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60" name="TextBox 259"/>
                <p:cNvSpPr txBox="1"/>
                <p:nvPr/>
              </p:nvSpPr>
              <p:spPr>
                <a:xfrm>
                  <a:off x="5584469" y="2610585"/>
                  <a:ext cx="31046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0.4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5600197" y="2962733"/>
                  <a:ext cx="25554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0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62" name="TextBox 261"/>
                <p:cNvSpPr txBox="1"/>
                <p:nvPr/>
              </p:nvSpPr>
              <p:spPr>
                <a:xfrm>
                  <a:off x="5587015" y="2790573"/>
                  <a:ext cx="31046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0.2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sp>
            <p:nvSpPr>
              <p:cNvPr id="246" name="TextBox 245"/>
              <p:cNvSpPr txBox="1"/>
              <p:nvPr/>
            </p:nvSpPr>
            <p:spPr>
              <a:xfrm>
                <a:off x="23120" y="21219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 rot="16200000">
                <a:off x="-9496" y="29183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248" name="Group 247"/>
              <p:cNvGrpSpPr/>
              <p:nvPr/>
            </p:nvGrpSpPr>
            <p:grpSpPr>
              <a:xfrm>
                <a:off x="1460156" y="2123121"/>
                <a:ext cx="309413" cy="1051132"/>
                <a:chOff x="175520" y="2274357"/>
                <a:chExt cx="309413" cy="1051132"/>
              </a:xfrm>
            </p:grpSpPr>
            <p:sp>
              <p:nvSpPr>
                <p:cNvPr id="255" name="TextBox 254"/>
                <p:cNvSpPr txBox="1"/>
                <p:nvPr/>
              </p:nvSpPr>
              <p:spPr>
                <a:xfrm>
                  <a:off x="175520" y="2274357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>
                      <a:latin typeface="Tahoma" panose="020B0604030504040204" pitchFamily="34" charset="0"/>
                      <a:cs typeface="Tahoma" panose="020B0604030504040204" pitchFamily="34" charset="0"/>
                    </a:rPr>
                    <a:t>Z</a:t>
                  </a:r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 rot="16200000">
                  <a:off x="142904" y="3070755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Y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249" name="Group 248"/>
              <p:cNvGrpSpPr/>
              <p:nvPr/>
            </p:nvGrpSpPr>
            <p:grpSpPr>
              <a:xfrm>
                <a:off x="2897684" y="2115260"/>
                <a:ext cx="309413" cy="1051132"/>
                <a:chOff x="175520" y="2274357"/>
                <a:chExt cx="309413" cy="1051132"/>
              </a:xfrm>
            </p:grpSpPr>
            <p:sp>
              <p:nvSpPr>
                <p:cNvPr id="253" name="TextBox 252"/>
                <p:cNvSpPr txBox="1"/>
                <p:nvPr/>
              </p:nvSpPr>
              <p:spPr>
                <a:xfrm>
                  <a:off x="175520" y="2274357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>
                      <a:latin typeface="Tahoma" panose="020B0604030504040204" pitchFamily="34" charset="0"/>
                      <a:cs typeface="Tahoma" panose="020B0604030504040204" pitchFamily="34" charset="0"/>
                    </a:rPr>
                    <a:t>Z</a:t>
                  </a:r>
                </a:p>
              </p:txBody>
            </p:sp>
            <p:sp>
              <p:nvSpPr>
                <p:cNvPr id="254" name="TextBox 253"/>
                <p:cNvSpPr txBox="1"/>
                <p:nvPr/>
              </p:nvSpPr>
              <p:spPr>
                <a:xfrm rot="16200000">
                  <a:off x="142904" y="3070755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Y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250" name="Group 249"/>
              <p:cNvGrpSpPr/>
              <p:nvPr/>
            </p:nvGrpSpPr>
            <p:grpSpPr>
              <a:xfrm>
                <a:off x="4318228" y="2119563"/>
                <a:ext cx="309413" cy="1051132"/>
                <a:chOff x="175520" y="2274357"/>
                <a:chExt cx="309413" cy="1051132"/>
              </a:xfrm>
            </p:grpSpPr>
            <p:sp>
              <p:nvSpPr>
                <p:cNvPr id="251" name="TextBox 250"/>
                <p:cNvSpPr txBox="1"/>
                <p:nvPr/>
              </p:nvSpPr>
              <p:spPr>
                <a:xfrm>
                  <a:off x="175520" y="2274357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>
                      <a:latin typeface="Tahoma" panose="020B0604030504040204" pitchFamily="34" charset="0"/>
                      <a:cs typeface="Tahoma" panose="020B0604030504040204" pitchFamily="34" charset="0"/>
                    </a:rPr>
                    <a:t>Z</a:t>
                  </a:r>
                </a:p>
              </p:txBody>
            </p:sp>
            <p:sp>
              <p:nvSpPr>
                <p:cNvPr id="252" name="TextBox 251"/>
                <p:cNvSpPr txBox="1"/>
                <p:nvPr/>
              </p:nvSpPr>
              <p:spPr>
                <a:xfrm rot="16200000">
                  <a:off x="142904" y="3070755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Y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cxnSp>
          <p:nvCxnSpPr>
            <p:cNvPr id="172" name="Straight Connector 171"/>
            <p:cNvCxnSpPr/>
            <p:nvPr/>
          </p:nvCxnSpPr>
          <p:spPr>
            <a:xfrm>
              <a:off x="6024655" y="2329262"/>
              <a:ext cx="495837" cy="13462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5898221" y="2014832"/>
              <a:ext cx="86785" cy="2286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5280415" y="1990302"/>
              <a:ext cx="554277" cy="2286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4560169" y="2316734"/>
              <a:ext cx="510435" cy="22559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4657245" y="2957937"/>
              <a:ext cx="413359" cy="73329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 flipV="1">
              <a:off x="4478750" y="2635392"/>
              <a:ext cx="125260" cy="2195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3858711" y="2589326"/>
              <a:ext cx="590464" cy="26561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3100887" y="2957937"/>
              <a:ext cx="526093" cy="23486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3017558" y="3234032"/>
              <a:ext cx="290008" cy="25054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3429695" y="3589918"/>
              <a:ext cx="109602" cy="10131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2722817" y="3164618"/>
              <a:ext cx="365548" cy="32622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496506" y="3589918"/>
              <a:ext cx="112734" cy="10131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 bwMode="auto">
            <a:xfrm>
              <a:off x="2694629" y="3050484"/>
              <a:ext cx="645859" cy="349288"/>
            </a:xfrm>
            <a:prstGeom prst="ellipse">
              <a:avLst/>
            </a:prstGeom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700" baseline="-25000" dirty="0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5" name="Oval 184"/>
            <p:cNvSpPr/>
            <p:nvPr/>
          </p:nvSpPr>
          <p:spPr bwMode="auto">
            <a:xfrm>
              <a:off x="4126246" y="2414682"/>
              <a:ext cx="645859" cy="349288"/>
            </a:xfrm>
            <a:prstGeom prst="ellipse">
              <a:avLst/>
            </a:prstGeom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700" baseline="-25000" dirty="0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6" name="Oval 185"/>
            <p:cNvSpPr/>
            <p:nvPr/>
          </p:nvSpPr>
          <p:spPr bwMode="auto">
            <a:xfrm>
              <a:off x="5553368" y="1783277"/>
              <a:ext cx="645859" cy="349288"/>
            </a:xfrm>
            <a:prstGeom prst="ellipse">
              <a:avLst/>
            </a:prstGeom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700" baseline="-25000" dirty="0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814690" y="3632744"/>
              <a:ext cx="10971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Node 4 (n = 196)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299331" y="3624778"/>
              <a:ext cx="10971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Node 5 (n = 41)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713621" y="3626190"/>
              <a:ext cx="1097175" cy="220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Node 6 (n = 306)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142438" y="3634174"/>
              <a:ext cx="10971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Node 7 (n = 457)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735277" y="3965879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733173" y="4143199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728577" y="431802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2733949" y="4497839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2726861" y="467017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2735277" y="378088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 196"/>
            <p:cNvGrpSpPr/>
            <p:nvPr/>
          </p:nvGrpSpPr>
          <p:grpSpPr>
            <a:xfrm>
              <a:off x="4168146" y="3776587"/>
              <a:ext cx="106417" cy="889290"/>
              <a:chOff x="1387969" y="2337553"/>
              <a:chExt cx="106417" cy="889290"/>
            </a:xfrm>
          </p:grpSpPr>
          <p:cxnSp>
            <p:nvCxnSpPr>
              <p:cNvPr id="239" name="Straight Connector 238"/>
              <p:cNvCxnSpPr/>
              <p:nvPr/>
            </p:nvCxnSpPr>
            <p:spPr>
              <a:xfrm>
                <a:off x="1396385" y="252254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1394281" y="269986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1389685" y="2874695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1395057" y="305450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1387969" y="322684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1396385" y="233755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/>
            <p:cNvGrpSpPr/>
            <p:nvPr/>
          </p:nvGrpSpPr>
          <p:grpSpPr>
            <a:xfrm>
              <a:off x="5585769" y="3778903"/>
              <a:ext cx="106417" cy="889290"/>
              <a:chOff x="1387969" y="2337553"/>
              <a:chExt cx="106417" cy="889290"/>
            </a:xfrm>
          </p:grpSpPr>
          <p:cxnSp>
            <p:nvCxnSpPr>
              <p:cNvPr id="233" name="Straight Connector 232"/>
              <p:cNvCxnSpPr/>
              <p:nvPr/>
            </p:nvCxnSpPr>
            <p:spPr>
              <a:xfrm>
                <a:off x="1396385" y="252254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1394281" y="269986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1389685" y="2874695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395057" y="305450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1387969" y="322684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1396385" y="233755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7020836" y="3781008"/>
              <a:ext cx="106417" cy="889290"/>
              <a:chOff x="1387969" y="2337553"/>
              <a:chExt cx="106417" cy="889290"/>
            </a:xfrm>
          </p:grpSpPr>
          <p:cxnSp>
            <p:nvCxnSpPr>
              <p:cNvPr id="227" name="Straight Connector 226"/>
              <p:cNvCxnSpPr/>
              <p:nvPr/>
            </p:nvCxnSpPr>
            <p:spPr>
              <a:xfrm>
                <a:off x="1396385" y="252254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1394281" y="269986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1389685" y="2874695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1395057" y="305450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1387969" y="322684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1396385" y="233755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Rectangle 199"/>
            <p:cNvSpPr/>
            <p:nvPr/>
          </p:nvSpPr>
          <p:spPr>
            <a:xfrm>
              <a:off x="1722489" y="3778392"/>
              <a:ext cx="1045923" cy="89248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732453" y="4345808"/>
              <a:ext cx="1008159" cy="3250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166881" y="3772875"/>
              <a:ext cx="1045923" cy="89248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169315" y="4052295"/>
              <a:ext cx="1045923" cy="6130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584504" y="3775191"/>
              <a:ext cx="1045923" cy="89248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4586938" y="4097585"/>
              <a:ext cx="1045923" cy="5700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019571" y="3777296"/>
              <a:ext cx="1045923" cy="89248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022005" y="3900428"/>
              <a:ext cx="1045923" cy="769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463973" y="3437214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&lt;2.5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182051" y="3427916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≥2.5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532389" y="2803425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≥22.5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381545" y="2806705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latin typeface="Tahoma" panose="020B0604030504040204" pitchFamily="34" charset="0"/>
                  <a:cs typeface="Tahoma" panose="020B0604030504040204" pitchFamily="34" charset="0"/>
                </a:rPr>
                <a:t>&lt;</a:t>
              </a:r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22.5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982980" y="2169380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&lt;</a:t>
              </a:r>
              <a:r>
                <a:rPr lang="en-IN" sz="700" dirty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803242" y="2185556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≥1.5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778687" y="1634981"/>
              <a:ext cx="227452" cy="215444"/>
            </a:xfrm>
            <a:prstGeom prst="rect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b">
              <a:spAutoFit/>
            </a:bodyPr>
            <a:lstStyle/>
            <a:p>
              <a:r>
                <a:rPr lang="en-IN" sz="8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8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2647497" y="1837948"/>
              <a:ext cx="3676831" cy="1515734"/>
              <a:chOff x="1159095" y="239882"/>
              <a:chExt cx="3676831" cy="1515734"/>
            </a:xfrm>
          </p:grpSpPr>
          <p:sp>
            <p:nvSpPr>
              <p:cNvPr id="224" name="Rectangle 223"/>
              <p:cNvSpPr/>
              <p:nvPr/>
            </p:nvSpPr>
            <p:spPr>
              <a:xfrm>
                <a:off x="1159095" y="1524784"/>
                <a:ext cx="72327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900" dirty="0">
                    <a:latin typeface="Tahoma" panose="020B0604030504040204" pitchFamily="34" charset="0"/>
                    <a:cs typeface="Tahoma" panose="020B0604030504040204" pitchFamily="34" charset="0"/>
                  </a:rPr>
                  <a:t>SAV_ACCT</a:t>
                </a: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582743" y="870401"/>
                <a:ext cx="748923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9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DURATION</a:t>
                </a:r>
                <a:endParaRPr lang="en-IN" sz="9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4040843" y="239882"/>
                <a:ext cx="795083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9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CHK_ACCT</a:t>
                </a:r>
                <a:endParaRPr lang="en-US" sz="9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16" name="Rectangle 215"/>
            <p:cNvSpPr/>
            <p:nvPr/>
          </p:nvSpPr>
          <p:spPr>
            <a:xfrm>
              <a:off x="2007908" y="4391653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37%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441526" y="4196904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71%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876311" y="4238685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65%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308944" y="4169932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87%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303745" y="2301489"/>
              <a:ext cx="227452" cy="215444"/>
            </a:xfrm>
            <a:prstGeom prst="rect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b">
              <a:spAutoFit/>
            </a:bodyPr>
            <a:lstStyle/>
            <a:p>
              <a:r>
                <a:rPr lang="en-IN" sz="8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en-IN" sz="8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876455" y="2922107"/>
              <a:ext cx="227452" cy="215444"/>
            </a:xfrm>
            <a:prstGeom prst="rect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b">
              <a:spAutoFit/>
            </a:bodyPr>
            <a:lstStyle/>
            <a:p>
              <a:r>
                <a:rPr lang="en-IN" sz="8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en-IN" sz="8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4946943" y="1644632"/>
              <a:ext cx="54289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 smtClean="0">
                  <a:solidFill>
                    <a:srgbClr val="0070C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70%</a:t>
              </a:r>
              <a:endParaRPr lang="en-IN" sz="105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1280936" y="3512096"/>
              <a:ext cx="1881110" cy="13767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65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398" y="733192"/>
            <a:ext cx="1747517" cy="331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4378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RGB Concepts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 (Contd.)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503238" y="811696"/>
            <a:ext cx="4649116" cy="1607586"/>
            <a:chOff x="1969131" y="1391301"/>
            <a:chExt cx="4649116" cy="1607586"/>
          </a:xfrm>
        </p:grpSpPr>
        <p:sp>
          <p:nvSpPr>
            <p:cNvPr id="157" name="Rounded Rectangle 156"/>
            <p:cNvSpPr/>
            <p:nvPr/>
          </p:nvSpPr>
          <p:spPr>
            <a:xfrm>
              <a:off x="4663557" y="1415256"/>
              <a:ext cx="1954690" cy="596001"/>
            </a:xfrm>
            <a:prstGeom prst="roundRect">
              <a:avLst/>
            </a:prstGeom>
            <a:solidFill>
              <a:srgbClr val="FF0000">
                <a:alpha val="49804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4666251" y="2468230"/>
              <a:ext cx="1951996" cy="530657"/>
            </a:xfrm>
            <a:prstGeom prst="roundRect">
              <a:avLst/>
            </a:prstGeom>
            <a:solidFill>
              <a:srgbClr val="B1EBF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latin typeface="Calibri" panose="020F0502020204030204" pitchFamily="34" charset="0"/>
              </a:endParaRP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1969131" y="1945886"/>
              <a:ext cx="1239287" cy="530657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3937456" y="1713256"/>
              <a:ext cx="7162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3937456" y="2720924"/>
              <a:ext cx="7261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3937456" y="1713256"/>
              <a:ext cx="0" cy="1007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3208418" y="2207071"/>
              <a:ext cx="7290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1987011" y="1969975"/>
              <a:ext cx="1221406" cy="4765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Population – N</a:t>
              </a:r>
            </a:p>
            <a:p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Responder </a:t>
              </a:r>
              <a:r>
                <a:rPr lang="en-US" sz="1200" dirty="0">
                  <a:latin typeface="Tahoma" panose="020B0604030504040204" pitchFamily="34" charset="0"/>
                  <a:cs typeface="Tahoma" panose="020B0604030504040204" pitchFamily="34" charset="0"/>
                </a:rPr>
                <a:t>– </a:t>
              </a:r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K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802328" y="1391301"/>
              <a:ext cx="169193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X % of Population N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 % – of Responder K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 &gt; X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640262" y="2516674"/>
              <a:ext cx="19075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 – X% of Population – N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 – Y% of Responder – K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68" name="Rectangle 167"/>
          <p:cNvSpPr/>
          <p:nvPr/>
        </p:nvSpPr>
        <p:spPr bwMode="auto">
          <a:xfrm>
            <a:off x="7872371" y="1287970"/>
            <a:ext cx="1038794" cy="401779"/>
          </a:xfrm>
          <a:prstGeom prst="rect">
            <a:avLst/>
          </a:prstGeom>
          <a:solidFill>
            <a:srgbClr val="46641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100" b="1" dirty="0">
                <a:solidFill>
                  <a:schemeClr val="bg1"/>
                </a:solidFill>
                <a:latin typeface="Arial" charset="0"/>
              </a:rPr>
              <a:t>70%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2626850" y="1511127"/>
            <a:ext cx="6104943" cy="3253911"/>
            <a:chOff x="1280936" y="1634981"/>
            <a:chExt cx="6104943" cy="3253911"/>
          </a:xfrm>
        </p:grpSpPr>
        <p:grpSp>
          <p:nvGrpSpPr>
            <p:cNvPr id="283" name="Group 282"/>
            <p:cNvGrpSpPr/>
            <p:nvPr/>
          </p:nvGrpSpPr>
          <p:grpSpPr>
            <a:xfrm>
              <a:off x="2763717" y="3672803"/>
              <a:ext cx="319266" cy="1094131"/>
              <a:chOff x="1265347" y="2074737"/>
              <a:chExt cx="319266" cy="1094131"/>
            </a:xfrm>
          </p:grpSpPr>
          <p:sp>
            <p:nvSpPr>
              <p:cNvPr id="390" name="TextBox 389"/>
              <p:cNvSpPr txBox="1"/>
              <p:nvPr/>
            </p:nvSpPr>
            <p:spPr>
              <a:xfrm>
                <a:off x="1291206" y="2074737"/>
                <a:ext cx="178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91" name="TextBox 390"/>
              <p:cNvSpPr txBox="1"/>
              <p:nvPr/>
            </p:nvSpPr>
            <p:spPr>
              <a:xfrm>
                <a:off x="1274151" y="226202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0.8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92" name="TextBox 391"/>
              <p:cNvSpPr txBox="1"/>
              <p:nvPr/>
            </p:nvSpPr>
            <p:spPr>
              <a:xfrm>
                <a:off x="1269555" y="2444329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0.6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1272435" y="261666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0.4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1265347" y="2798969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0.2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1288163" y="2968813"/>
                <a:ext cx="2555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>
              <a:off x="4213093" y="3662302"/>
              <a:ext cx="319266" cy="1094131"/>
              <a:chOff x="2724691" y="2064236"/>
              <a:chExt cx="319266" cy="1094131"/>
            </a:xfrm>
          </p:grpSpPr>
          <p:sp>
            <p:nvSpPr>
              <p:cNvPr id="384" name="TextBox 383"/>
              <p:cNvSpPr txBox="1"/>
              <p:nvPr/>
            </p:nvSpPr>
            <p:spPr>
              <a:xfrm>
                <a:off x="2750550" y="2064236"/>
                <a:ext cx="178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85" name="TextBox 384"/>
              <p:cNvSpPr txBox="1"/>
              <p:nvPr/>
            </p:nvSpPr>
            <p:spPr>
              <a:xfrm>
                <a:off x="2733495" y="2251524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0.8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2728899" y="2433828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0.6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2731779" y="2606164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0.4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2724691" y="2788468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0.2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2747507" y="2958312"/>
                <a:ext cx="2555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>
              <a:off x="5634924" y="3664618"/>
              <a:ext cx="315888" cy="1094131"/>
              <a:chOff x="4146522" y="2066552"/>
              <a:chExt cx="315888" cy="1094131"/>
            </a:xfrm>
          </p:grpSpPr>
          <p:sp>
            <p:nvSpPr>
              <p:cNvPr id="378" name="TextBox 377"/>
              <p:cNvSpPr txBox="1"/>
              <p:nvPr/>
            </p:nvSpPr>
            <p:spPr>
              <a:xfrm>
                <a:off x="4168173" y="2066552"/>
                <a:ext cx="178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4151118" y="2253840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0.8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4146522" y="2436144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0.6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4149402" y="2608480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0.4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4165130" y="2960628"/>
                <a:ext cx="2555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4151948" y="2788468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0.2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1511522" y="3666723"/>
              <a:ext cx="5874357" cy="1105596"/>
              <a:chOff x="23120" y="2068657"/>
              <a:chExt cx="5874357" cy="1105596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5581589" y="2068657"/>
                <a:ext cx="315888" cy="1094131"/>
                <a:chOff x="5581589" y="2068657"/>
                <a:chExt cx="315888" cy="1094131"/>
              </a:xfrm>
            </p:grpSpPr>
            <p:sp>
              <p:nvSpPr>
                <p:cNvPr id="372" name="TextBox 371"/>
                <p:cNvSpPr txBox="1"/>
                <p:nvPr/>
              </p:nvSpPr>
              <p:spPr>
                <a:xfrm>
                  <a:off x="5603240" y="2068657"/>
                  <a:ext cx="17851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1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586185" y="2255945"/>
                  <a:ext cx="31046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0.8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4" name="TextBox 373"/>
                <p:cNvSpPr txBox="1"/>
                <p:nvPr/>
              </p:nvSpPr>
              <p:spPr>
                <a:xfrm>
                  <a:off x="5581589" y="2438249"/>
                  <a:ext cx="31046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0.6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5" name="TextBox 374"/>
                <p:cNvSpPr txBox="1"/>
                <p:nvPr/>
              </p:nvSpPr>
              <p:spPr>
                <a:xfrm>
                  <a:off x="5584469" y="2610585"/>
                  <a:ext cx="31046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0.4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6" name="TextBox 375"/>
                <p:cNvSpPr txBox="1"/>
                <p:nvPr/>
              </p:nvSpPr>
              <p:spPr>
                <a:xfrm>
                  <a:off x="5600197" y="2962733"/>
                  <a:ext cx="25554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0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7" name="TextBox 376"/>
                <p:cNvSpPr txBox="1"/>
                <p:nvPr/>
              </p:nvSpPr>
              <p:spPr>
                <a:xfrm>
                  <a:off x="5587015" y="2790573"/>
                  <a:ext cx="31046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0.2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sp>
            <p:nvSpPr>
              <p:cNvPr id="361" name="TextBox 360"/>
              <p:cNvSpPr txBox="1"/>
              <p:nvPr/>
            </p:nvSpPr>
            <p:spPr>
              <a:xfrm>
                <a:off x="23120" y="21219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362" name="TextBox 361"/>
              <p:cNvSpPr txBox="1"/>
              <p:nvPr/>
            </p:nvSpPr>
            <p:spPr>
              <a:xfrm rot="16200000">
                <a:off x="-9496" y="29183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1460156" y="2123121"/>
                <a:ext cx="309413" cy="1051132"/>
                <a:chOff x="175520" y="2274357"/>
                <a:chExt cx="309413" cy="1051132"/>
              </a:xfrm>
            </p:grpSpPr>
            <p:sp>
              <p:nvSpPr>
                <p:cNvPr id="370" name="TextBox 369"/>
                <p:cNvSpPr txBox="1"/>
                <p:nvPr/>
              </p:nvSpPr>
              <p:spPr>
                <a:xfrm>
                  <a:off x="175520" y="2274357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>
                      <a:latin typeface="Tahoma" panose="020B0604030504040204" pitchFamily="34" charset="0"/>
                      <a:cs typeface="Tahoma" panose="020B0604030504040204" pitchFamily="34" charset="0"/>
                    </a:rPr>
                    <a:t>Z</a:t>
                  </a:r>
                </a:p>
              </p:txBody>
            </p:sp>
            <p:sp>
              <p:nvSpPr>
                <p:cNvPr id="371" name="TextBox 370"/>
                <p:cNvSpPr txBox="1"/>
                <p:nvPr/>
              </p:nvSpPr>
              <p:spPr>
                <a:xfrm rot="16200000">
                  <a:off x="142904" y="3070755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Y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64" name="Group 363"/>
              <p:cNvGrpSpPr/>
              <p:nvPr/>
            </p:nvGrpSpPr>
            <p:grpSpPr>
              <a:xfrm>
                <a:off x="2897684" y="2115260"/>
                <a:ext cx="309413" cy="1051132"/>
                <a:chOff x="175520" y="2274357"/>
                <a:chExt cx="309413" cy="1051132"/>
              </a:xfrm>
            </p:grpSpPr>
            <p:sp>
              <p:nvSpPr>
                <p:cNvPr id="368" name="TextBox 367"/>
                <p:cNvSpPr txBox="1"/>
                <p:nvPr/>
              </p:nvSpPr>
              <p:spPr>
                <a:xfrm>
                  <a:off x="175520" y="2274357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>
                      <a:latin typeface="Tahoma" panose="020B0604030504040204" pitchFamily="34" charset="0"/>
                      <a:cs typeface="Tahoma" panose="020B0604030504040204" pitchFamily="34" charset="0"/>
                    </a:rPr>
                    <a:t>Z</a:t>
                  </a:r>
                </a:p>
              </p:txBody>
            </p:sp>
            <p:sp>
              <p:nvSpPr>
                <p:cNvPr id="369" name="TextBox 368"/>
                <p:cNvSpPr txBox="1"/>
                <p:nvPr/>
              </p:nvSpPr>
              <p:spPr>
                <a:xfrm rot="16200000">
                  <a:off x="142904" y="3070755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Y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65" name="Group 364"/>
              <p:cNvGrpSpPr/>
              <p:nvPr/>
            </p:nvGrpSpPr>
            <p:grpSpPr>
              <a:xfrm>
                <a:off x="4318228" y="2119563"/>
                <a:ext cx="309413" cy="1051132"/>
                <a:chOff x="175520" y="2274357"/>
                <a:chExt cx="309413" cy="1051132"/>
              </a:xfrm>
            </p:grpSpPr>
            <p:sp>
              <p:nvSpPr>
                <p:cNvPr id="366" name="TextBox 365"/>
                <p:cNvSpPr txBox="1"/>
                <p:nvPr/>
              </p:nvSpPr>
              <p:spPr>
                <a:xfrm>
                  <a:off x="175520" y="2274357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>
                      <a:latin typeface="Tahoma" panose="020B0604030504040204" pitchFamily="34" charset="0"/>
                      <a:cs typeface="Tahoma" panose="020B0604030504040204" pitchFamily="34" charset="0"/>
                    </a:rPr>
                    <a:t>Z</a:t>
                  </a:r>
                </a:p>
              </p:txBody>
            </p:sp>
            <p:sp>
              <p:nvSpPr>
                <p:cNvPr id="367" name="TextBox 366"/>
                <p:cNvSpPr txBox="1"/>
                <p:nvPr/>
              </p:nvSpPr>
              <p:spPr>
                <a:xfrm rot="16200000">
                  <a:off x="142904" y="3070755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Y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cxnSp>
          <p:nvCxnSpPr>
            <p:cNvPr id="287" name="Straight Connector 286"/>
            <p:cNvCxnSpPr/>
            <p:nvPr/>
          </p:nvCxnSpPr>
          <p:spPr>
            <a:xfrm>
              <a:off x="6024655" y="2329262"/>
              <a:ext cx="495837" cy="13462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5898221" y="2014832"/>
              <a:ext cx="86785" cy="2286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H="1">
              <a:off x="5280415" y="1990302"/>
              <a:ext cx="554277" cy="2286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H="1">
              <a:off x="4560169" y="2316734"/>
              <a:ext cx="510435" cy="22559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H="1" flipV="1">
              <a:off x="4657245" y="2957937"/>
              <a:ext cx="413359" cy="73329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H="1" flipV="1">
              <a:off x="4478750" y="2635392"/>
              <a:ext cx="125260" cy="2195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flipH="1">
              <a:off x="3858711" y="2589326"/>
              <a:ext cx="590464" cy="26561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H="1">
              <a:off x="3100887" y="2957937"/>
              <a:ext cx="526093" cy="23486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3017558" y="3234032"/>
              <a:ext cx="290008" cy="25054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3429695" y="3589918"/>
              <a:ext cx="109602" cy="10131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2722817" y="3164618"/>
              <a:ext cx="365548" cy="32622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flipV="1">
              <a:off x="2496506" y="3589918"/>
              <a:ext cx="112734" cy="10131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Oval 298"/>
            <p:cNvSpPr/>
            <p:nvPr/>
          </p:nvSpPr>
          <p:spPr bwMode="auto">
            <a:xfrm>
              <a:off x="2694629" y="3050484"/>
              <a:ext cx="645859" cy="349288"/>
            </a:xfrm>
            <a:prstGeom prst="ellipse">
              <a:avLst/>
            </a:prstGeom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700" baseline="-25000" dirty="0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0" name="Oval 299"/>
            <p:cNvSpPr/>
            <p:nvPr/>
          </p:nvSpPr>
          <p:spPr bwMode="auto">
            <a:xfrm>
              <a:off x="4126246" y="2414682"/>
              <a:ext cx="645859" cy="349288"/>
            </a:xfrm>
            <a:prstGeom prst="ellipse">
              <a:avLst/>
            </a:prstGeom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700" baseline="-25000" dirty="0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1" name="Oval 300"/>
            <p:cNvSpPr/>
            <p:nvPr/>
          </p:nvSpPr>
          <p:spPr bwMode="auto">
            <a:xfrm>
              <a:off x="5553368" y="1783277"/>
              <a:ext cx="645859" cy="349288"/>
            </a:xfrm>
            <a:prstGeom prst="ellipse">
              <a:avLst/>
            </a:prstGeom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700" baseline="-25000" dirty="0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1814690" y="3632744"/>
              <a:ext cx="10971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Node 4 (n = 196)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3299331" y="3624778"/>
              <a:ext cx="10971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Node 5 (n = 41)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4713621" y="3626190"/>
              <a:ext cx="1097175" cy="220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Node 6 (n = 306)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6142438" y="3634174"/>
              <a:ext cx="10971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Node 7 (n = 457)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06" name="Straight Connector 305"/>
            <p:cNvCxnSpPr/>
            <p:nvPr/>
          </p:nvCxnSpPr>
          <p:spPr>
            <a:xfrm>
              <a:off x="2735277" y="3965879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2733173" y="4143199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2728577" y="431802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2733949" y="4497839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2726861" y="467017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2735277" y="378088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2" name="Group 311"/>
            <p:cNvGrpSpPr/>
            <p:nvPr/>
          </p:nvGrpSpPr>
          <p:grpSpPr>
            <a:xfrm>
              <a:off x="4168146" y="3776587"/>
              <a:ext cx="106417" cy="889290"/>
              <a:chOff x="1387969" y="2337553"/>
              <a:chExt cx="106417" cy="889290"/>
            </a:xfrm>
          </p:grpSpPr>
          <p:cxnSp>
            <p:nvCxnSpPr>
              <p:cNvPr id="354" name="Straight Connector 353"/>
              <p:cNvCxnSpPr/>
              <p:nvPr/>
            </p:nvCxnSpPr>
            <p:spPr>
              <a:xfrm>
                <a:off x="1396385" y="252254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1394281" y="269986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>
                <a:off x="1389685" y="2874695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1395057" y="305450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>
                <a:off x="1387969" y="322684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1396385" y="233755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3" name="Group 312"/>
            <p:cNvGrpSpPr/>
            <p:nvPr/>
          </p:nvGrpSpPr>
          <p:grpSpPr>
            <a:xfrm>
              <a:off x="5585769" y="3778903"/>
              <a:ext cx="106417" cy="889290"/>
              <a:chOff x="1387969" y="2337553"/>
              <a:chExt cx="106417" cy="889290"/>
            </a:xfrm>
          </p:grpSpPr>
          <p:cxnSp>
            <p:nvCxnSpPr>
              <p:cNvPr id="348" name="Straight Connector 347"/>
              <p:cNvCxnSpPr/>
              <p:nvPr/>
            </p:nvCxnSpPr>
            <p:spPr>
              <a:xfrm>
                <a:off x="1396385" y="252254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1394281" y="269986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1389685" y="2874695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1395057" y="305450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>
                <a:off x="1387969" y="322684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1396385" y="233755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Group 313"/>
            <p:cNvGrpSpPr/>
            <p:nvPr/>
          </p:nvGrpSpPr>
          <p:grpSpPr>
            <a:xfrm>
              <a:off x="7020836" y="3781008"/>
              <a:ext cx="106417" cy="889290"/>
              <a:chOff x="1387969" y="2337553"/>
              <a:chExt cx="106417" cy="889290"/>
            </a:xfrm>
          </p:grpSpPr>
          <p:cxnSp>
            <p:nvCxnSpPr>
              <p:cNvPr id="342" name="Straight Connector 341"/>
              <p:cNvCxnSpPr/>
              <p:nvPr/>
            </p:nvCxnSpPr>
            <p:spPr>
              <a:xfrm>
                <a:off x="1396385" y="252254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>
                <a:off x="1394281" y="269986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>
                <a:off x="1389685" y="2874695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1395057" y="305450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>
                <a:off x="1387969" y="322684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>
                <a:off x="1396385" y="233755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5" name="Rectangle 314"/>
            <p:cNvSpPr/>
            <p:nvPr/>
          </p:nvSpPr>
          <p:spPr>
            <a:xfrm>
              <a:off x="1722489" y="3778392"/>
              <a:ext cx="1045923" cy="89248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732453" y="4345808"/>
              <a:ext cx="1008159" cy="3250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166881" y="3772875"/>
              <a:ext cx="1045923" cy="89248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3169315" y="4052295"/>
              <a:ext cx="1045923" cy="6130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4584504" y="3775191"/>
              <a:ext cx="1045923" cy="89248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4586938" y="4097585"/>
              <a:ext cx="1045923" cy="5700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6019571" y="3777296"/>
              <a:ext cx="1045923" cy="89248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022005" y="3900428"/>
              <a:ext cx="1045923" cy="769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2463973" y="3437214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&lt;2.5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3182051" y="3427916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≥2.5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532389" y="2803425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≥22.5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4381545" y="2806705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latin typeface="Tahoma" panose="020B0604030504040204" pitchFamily="34" charset="0"/>
                  <a:cs typeface="Tahoma" panose="020B0604030504040204" pitchFamily="34" charset="0"/>
                </a:rPr>
                <a:t>&lt;</a:t>
              </a:r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22.5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4982980" y="2169380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&lt;</a:t>
              </a:r>
              <a:r>
                <a:rPr lang="en-IN" sz="700" dirty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5803242" y="2185556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≥1.5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5778687" y="1634981"/>
              <a:ext cx="227452" cy="215444"/>
            </a:xfrm>
            <a:prstGeom prst="rect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b">
              <a:spAutoFit/>
            </a:bodyPr>
            <a:lstStyle/>
            <a:p>
              <a:r>
                <a:rPr lang="en-IN" sz="8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8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330" name="Group 329"/>
            <p:cNvGrpSpPr/>
            <p:nvPr/>
          </p:nvGrpSpPr>
          <p:grpSpPr>
            <a:xfrm>
              <a:off x="2647497" y="1837948"/>
              <a:ext cx="3676831" cy="1515734"/>
              <a:chOff x="1159095" y="239882"/>
              <a:chExt cx="3676831" cy="1515734"/>
            </a:xfrm>
          </p:grpSpPr>
          <p:sp>
            <p:nvSpPr>
              <p:cNvPr id="339" name="Rectangle 338"/>
              <p:cNvSpPr/>
              <p:nvPr/>
            </p:nvSpPr>
            <p:spPr>
              <a:xfrm>
                <a:off x="1159095" y="1524784"/>
                <a:ext cx="72327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900" dirty="0">
                    <a:latin typeface="Tahoma" panose="020B0604030504040204" pitchFamily="34" charset="0"/>
                    <a:cs typeface="Tahoma" panose="020B0604030504040204" pitchFamily="34" charset="0"/>
                  </a:rPr>
                  <a:t>SAV_ACCT</a:t>
                </a:r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2582743" y="870401"/>
                <a:ext cx="748923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9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DURATION</a:t>
                </a:r>
                <a:endParaRPr lang="en-IN" sz="9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4040843" y="239882"/>
                <a:ext cx="795083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9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CHK_ACCT</a:t>
                </a:r>
                <a:endParaRPr lang="en-US" sz="9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31" name="Rectangle 330"/>
            <p:cNvSpPr/>
            <p:nvPr/>
          </p:nvSpPr>
          <p:spPr>
            <a:xfrm>
              <a:off x="2007908" y="4391653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37%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3441526" y="4196904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71%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4876311" y="4238685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65%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308944" y="4169932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87%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4303745" y="2301489"/>
              <a:ext cx="227452" cy="215444"/>
            </a:xfrm>
            <a:prstGeom prst="rect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b">
              <a:spAutoFit/>
            </a:bodyPr>
            <a:lstStyle/>
            <a:p>
              <a:r>
                <a:rPr lang="en-IN" sz="8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en-IN" sz="8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2876455" y="2922107"/>
              <a:ext cx="227452" cy="215444"/>
            </a:xfrm>
            <a:prstGeom prst="rect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b">
              <a:spAutoFit/>
            </a:bodyPr>
            <a:lstStyle/>
            <a:p>
              <a:r>
                <a:rPr lang="en-IN" sz="8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en-IN" sz="8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4946943" y="1644632"/>
              <a:ext cx="54289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 smtClean="0">
                  <a:solidFill>
                    <a:srgbClr val="0070C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70%</a:t>
              </a:r>
              <a:endParaRPr lang="en-IN" sz="105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8" name="Oval 337"/>
            <p:cNvSpPr/>
            <p:nvPr/>
          </p:nvSpPr>
          <p:spPr>
            <a:xfrm>
              <a:off x="1280936" y="3512096"/>
              <a:ext cx="1881110" cy="13767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9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63429" y="2279363"/>
            <a:ext cx="6417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Business Scenario – Need of a </a:t>
            </a:r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Model</a:t>
            </a:r>
            <a:endParaRPr lang="en-IN" sz="3200" b="1" dirty="0">
              <a:solidFill>
                <a:srgbClr val="0070C0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398" y="733192"/>
            <a:ext cx="1747517" cy="331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4378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RGB Concepts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3068469" y="4601686"/>
            <a:ext cx="1038794" cy="240678"/>
          </a:xfrm>
          <a:prstGeom prst="rect">
            <a:avLst/>
          </a:prstGeom>
          <a:solidFill>
            <a:srgbClr val="4E56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7352974" y="4601683"/>
            <a:ext cx="1038794" cy="2406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aseline="-250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5935190" y="4601684"/>
            <a:ext cx="1038794" cy="240678"/>
          </a:xfrm>
          <a:prstGeom prst="rect">
            <a:avLst/>
          </a:prstGeom>
          <a:solidFill>
            <a:srgbClr val="46641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4520106" y="4601685"/>
            <a:ext cx="1038794" cy="240678"/>
          </a:xfrm>
          <a:prstGeom prst="rect">
            <a:avLst/>
          </a:prstGeom>
          <a:solidFill>
            <a:srgbClr val="46641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0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 (Contd.)</a:t>
            </a:r>
          </a:p>
        </p:txBody>
      </p:sp>
      <p:sp>
        <p:nvSpPr>
          <p:cNvPr id="160" name="Rectangle 159"/>
          <p:cNvSpPr/>
          <p:nvPr/>
        </p:nvSpPr>
        <p:spPr bwMode="auto">
          <a:xfrm>
            <a:off x="7872371" y="1287970"/>
            <a:ext cx="1038794" cy="401779"/>
          </a:xfrm>
          <a:prstGeom prst="rect">
            <a:avLst/>
          </a:prstGeom>
          <a:solidFill>
            <a:srgbClr val="46641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100" b="1" dirty="0">
                <a:solidFill>
                  <a:schemeClr val="bg1"/>
                </a:solidFill>
                <a:latin typeface="Arial" charset="0"/>
              </a:rPr>
              <a:t>70%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503238" y="811696"/>
            <a:ext cx="4649116" cy="1607586"/>
            <a:chOff x="1969131" y="1391301"/>
            <a:chExt cx="4649116" cy="1607586"/>
          </a:xfrm>
        </p:grpSpPr>
        <p:sp>
          <p:nvSpPr>
            <p:cNvPr id="162" name="Rounded Rectangle 161"/>
            <p:cNvSpPr/>
            <p:nvPr/>
          </p:nvSpPr>
          <p:spPr>
            <a:xfrm>
              <a:off x="4663557" y="1415256"/>
              <a:ext cx="1954690" cy="596001"/>
            </a:xfrm>
            <a:prstGeom prst="roundRect">
              <a:avLst/>
            </a:prstGeom>
            <a:solidFill>
              <a:srgbClr val="FF0000">
                <a:alpha val="49804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4666251" y="2468230"/>
              <a:ext cx="1951996" cy="530657"/>
            </a:xfrm>
            <a:prstGeom prst="roundRect">
              <a:avLst/>
            </a:prstGeom>
            <a:solidFill>
              <a:srgbClr val="B1EBF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latin typeface="Calibri" panose="020F0502020204030204" pitchFamily="34" charset="0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969131" y="1945886"/>
              <a:ext cx="1239287" cy="530657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>
              <a:off x="3937456" y="1713256"/>
              <a:ext cx="7162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3937456" y="2720924"/>
              <a:ext cx="7261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937456" y="1713256"/>
              <a:ext cx="0" cy="1007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3208418" y="2207071"/>
              <a:ext cx="7290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/>
            <p:cNvSpPr/>
            <p:nvPr/>
          </p:nvSpPr>
          <p:spPr>
            <a:xfrm>
              <a:off x="1987011" y="1969975"/>
              <a:ext cx="1221406" cy="4765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Population – N</a:t>
              </a:r>
            </a:p>
            <a:p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Responder </a:t>
              </a:r>
              <a:r>
                <a:rPr lang="en-US" sz="1200" dirty="0">
                  <a:latin typeface="Tahoma" panose="020B0604030504040204" pitchFamily="34" charset="0"/>
                  <a:cs typeface="Tahoma" panose="020B0604030504040204" pitchFamily="34" charset="0"/>
                </a:rPr>
                <a:t>– </a:t>
              </a:r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K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802328" y="1391301"/>
              <a:ext cx="169193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X % of Population N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 % – of Responder K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 &gt; X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640262" y="2516674"/>
              <a:ext cx="19075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 – X% of Population – N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 – Y% of Responder – K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626850" y="1511127"/>
            <a:ext cx="6104943" cy="3253911"/>
            <a:chOff x="1280936" y="1634981"/>
            <a:chExt cx="6104943" cy="3253911"/>
          </a:xfrm>
        </p:grpSpPr>
        <p:grpSp>
          <p:nvGrpSpPr>
            <p:cNvPr id="173" name="Group 172"/>
            <p:cNvGrpSpPr/>
            <p:nvPr/>
          </p:nvGrpSpPr>
          <p:grpSpPr>
            <a:xfrm>
              <a:off x="2763717" y="3672803"/>
              <a:ext cx="319266" cy="1094131"/>
              <a:chOff x="1265347" y="2074737"/>
              <a:chExt cx="319266" cy="1094131"/>
            </a:xfrm>
          </p:grpSpPr>
          <p:sp>
            <p:nvSpPr>
              <p:cNvPr id="280" name="TextBox 279"/>
              <p:cNvSpPr txBox="1"/>
              <p:nvPr/>
            </p:nvSpPr>
            <p:spPr>
              <a:xfrm>
                <a:off x="1291206" y="2074737"/>
                <a:ext cx="178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1274151" y="226202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0.8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1269555" y="2444329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0.6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1272435" y="2616665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0.4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1265347" y="2798969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0.2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1288163" y="2968813"/>
                <a:ext cx="2555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4213093" y="3662302"/>
              <a:ext cx="319266" cy="1094131"/>
              <a:chOff x="2724691" y="2064236"/>
              <a:chExt cx="319266" cy="1094131"/>
            </a:xfrm>
          </p:grpSpPr>
          <p:sp>
            <p:nvSpPr>
              <p:cNvPr id="274" name="TextBox 273"/>
              <p:cNvSpPr txBox="1"/>
              <p:nvPr/>
            </p:nvSpPr>
            <p:spPr>
              <a:xfrm>
                <a:off x="2750550" y="2064236"/>
                <a:ext cx="178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2733495" y="2251524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0.8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2728899" y="2433828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0.6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2731779" y="2606164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0.4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2724691" y="2788468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0.2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2747507" y="2958312"/>
                <a:ext cx="2555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5634924" y="3664618"/>
              <a:ext cx="315888" cy="1094131"/>
              <a:chOff x="4146522" y="2066552"/>
              <a:chExt cx="315888" cy="1094131"/>
            </a:xfrm>
          </p:grpSpPr>
          <p:sp>
            <p:nvSpPr>
              <p:cNvPr id="268" name="TextBox 267"/>
              <p:cNvSpPr txBox="1"/>
              <p:nvPr/>
            </p:nvSpPr>
            <p:spPr>
              <a:xfrm>
                <a:off x="4168173" y="2066552"/>
                <a:ext cx="1785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4151118" y="2253840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0.8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4146522" y="2436144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0.6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4149402" y="2608480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0.4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4165130" y="2960628"/>
                <a:ext cx="2555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4151948" y="2788468"/>
                <a:ext cx="31046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0.2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1511522" y="3666723"/>
              <a:ext cx="5874357" cy="1105596"/>
              <a:chOff x="23120" y="2068657"/>
              <a:chExt cx="5874357" cy="1105596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5581589" y="2068657"/>
                <a:ext cx="315888" cy="1094131"/>
                <a:chOff x="5581589" y="2068657"/>
                <a:chExt cx="315888" cy="1094131"/>
              </a:xfrm>
            </p:grpSpPr>
            <p:sp>
              <p:nvSpPr>
                <p:cNvPr id="262" name="TextBox 261"/>
                <p:cNvSpPr txBox="1"/>
                <p:nvPr/>
              </p:nvSpPr>
              <p:spPr>
                <a:xfrm>
                  <a:off x="5603240" y="2068657"/>
                  <a:ext cx="17851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1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63" name="TextBox 262"/>
                <p:cNvSpPr txBox="1"/>
                <p:nvPr/>
              </p:nvSpPr>
              <p:spPr>
                <a:xfrm>
                  <a:off x="5586185" y="2255945"/>
                  <a:ext cx="31046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0.8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64" name="TextBox 263"/>
                <p:cNvSpPr txBox="1"/>
                <p:nvPr/>
              </p:nvSpPr>
              <p:spPr>
                <a:xfrm>
                  <a:off x="5581589" y="2438249"/>
                  <a:ext cx="31046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0.6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65" name="TextBox 264"/>
                <p:cNvSpPr txBox="1"/>
                <p:nvPr/>
              </p:nvSpPr>
              <p:spPr>
                <a:xfrm>
                  <a:off x="5584469" y="2610585"/>
                  <a:ext cx="31046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0.4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66" name="TextBox 265"/>
                <p:cNvSpPr txBox="1"/>
                <p:nvPr/>
              </p:nvSpPr>
              <p:spPr>
                <a:xfrm>
                  <a:off x="5600197" y="2962733"/>
                  <a:ext cx="25554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0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67" name="TextBox 266"/>
                <p:cNvSpPr txBox="1"/>
                <p:nvPr/>
              </p:nvSpPr>
              <p:spPr>
                <a:xfrm>
                  <a:off x="5587015" y="2790573"/>
                  <a:ext cx="31046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0.2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sp>
            <p:nvSpPr>
              <p:cNvPr id="251" name="TextBox 250"/>
              <p:cNvSpPr txBox="1"/>
              <p:nvPr/>
            </p:nvSpPr>
            <p:spPr>
              <a:xfrm>
                <a:off x="23120" y="2121957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>
                    <a:latin typeface="Tahoma" panose="020B0604030504040204" pitchFamily="34" charset="0"/>
                    <a:cs typeface="Tahoma" panose="020B0604030504040204" pitchFamily="34" charset="0"/>
                  </a:rPr>
                  <a:t>Z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 rot="16200000">
                <a:off x="-9496" y="2918355"/>
                <a:ext cx="30941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7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endParaRPr lang="en-IN" sz="7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253" name="Group 252"/>
              <p:cNvGrpSpPr/>
              <p:nvPr/>
            </p:nvGrpSpPr>
            <p:grpSpPr>
              <a:xfrm>
                <a:off x="1460156" y="2123121"/>
                <a:ext cx="309413" cy="1051132"/>
                <a:chOff x="175520" y="2274357"/>
                <a:chExt cx="309413" cy="1051132"/>
              </a:xfrm>
            </p:grpSpPr>
            <p:sp>
              <p:nvSpPr>
                <p:cNvPr id="260" name="TextBox 259"/>
                <p:cNvSpPr txBox="1"/>
                <p:nvPr/>
              </p:nvSpPr>
              <p:spPr>
                <a:xfrm>
                  <a:off x="175520" y="2274357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>
                      <a:latin typeface="Tahoma" panose="020B0604030504040204" pitchFamily="34" charset="0"/>
                      <a:cs typeface="Tahoma" panose="020B0604030504040204" pitchFamily="34" charset="0"/>
                    </a:rPr>
                    <a:t>Z</a:t>
                  </a: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 rot="16200000">
                  <a:off x="142904" y="3070755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Y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>
                <a:off x="2897684" y="2115260"/>
                <a:ext cx="309413" cy="1051132"/>
                <a:chOff x="175520" y="2274357"/>
                <a:chExt cx="309413" cy="1051132"/>
              </a:xfrm>
            </p:grpSpPr>
            <p:sp>
              <p:nvSpPr>
                <p:cNvPr id="258" name="TextBox 257"/>
                <p:cNvSpPr txBox="1"/>
                <p:nvPr/>
              </p:nvSpPr>
              <p:spPr>
                <a:xfrm>
                  <a:off x="175520" y="2274357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>
                      <a:latin typeface="Tahoma" panose="020B0604030504040204" pitchFamily="34" charset="0"/>
                      <a:cs typeface="Tahoma" panose="020B0604030504040204" pitchFamily="34" charset="0"/>
                    </a:rPr>
                    <a:t>Z</a:t>
                  </a:r>
                </a:p>
              </p:txBody>
            </p:sp>
            <p:sp>
              <p:nvSpPr>
                <p:cNvPr id="259" name="TextBox 258"/>
                <p:cNvSpPr txBox="1"/>
                <p:nvPr/>
              </p:nvSpPr>
              <p:spPr>
                <a:xfrm rot="16200000">
                  <a:off x="142904" y="3070755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Y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255" name="Group 254"/>
              <p:cNvGrpSpPr/>
              <p:nvPr/>
            </p:nvGrpSpPr>
            <p:grpSpPr>
              <a:xfrm>
                <a:off x="4318228" y="2119563"/>
                <a:ext cx="309413" cy="1051132"/>
                <a:chOff x="175520" y="2274357"/>
                <a:chExt cx="309413" cy="1051132"/>
              </a:xfrm>
            </p:grpSpPr>
            <p:sp>
              <p:nvSpPr>
                <p:cNvPr id="256" name="TextBox 255"/>
                <p:cNvSpPr txBox="1"/>
                <p:nvPr/>
              </p:nvSpPr>
              <p:spPr>
                <a:xfrm>
                  <a:off x="175520" y="2274357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>
                      <a:latin typeface="Tahoma" panose="020B0604030504040204" pitchFamily="34" charset="0"/>
                      <a:cs typeface="Tahoma" panose="020B0604030504040204" pitchFamily="34" charset="0"/>
                    </a:rPr>
                    <a:t>Z</a:t>
                  </a: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 rot="16200000">
                  <a:off x="142904" y="3070755"/>
                  <a:ext cx="30941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700" dirty="0" smtClean="0">
                      <a:latin typeface="Tahoma" panose="020B0604030504040204" pitchFamily="34" charset="0"/>
                      <a:cs typeface="Tahoma" panose="020B0604030504040204" pitchFamily="34" charset="0"/>
                    </a:rPr>
                    <a:t>Y</a:t>
                  </a:r>
                  <a:endParaRPr lang="en-IN" sz="7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cxnSp>
          <p:nvCxnSpPr>
            <p:cNvPr id="177" name="Straight Connector 176"/>
            <p:cNvCxnSpPr/>
            <p:nvPr/>
          </p:nvCxnSpPr>
          <p:spPr>
            <a:xfrm>
              <a:off x="6024655" y="2329262"/>
              <a:ext cx="495837" cy="13462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5898221" y="2014832"/>
              <a:ext cx="86785" cy="2286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5280415" y="1990302"/>
              <a:ext cx="554277" cy="2286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4560169" y="2316734"/>
              <a:ext cx="510435" cy="22559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 flipV="1">
              <a:off x="4657245" y="2957937"/>
              <a:ext cx="413359" cy="73329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 flipV="1">
              <a:off x="4478750" y="2635392"/>
              <a:ext cx="125260" cy="21954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H="1">
              <a:off x="3858711" y="2589326"/>
              <a:ext cx="590464" cy="26561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>
              <a:off x="3100887" y="2957937"/>
              <a:ext cx="526093" cy="23486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3017558" y="3234032"/>
              <a:ext cx="290008" cy="25054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3429695" y="3589918"/>
              <a:ext cx="109602" cy="10131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2722817" y="3164618"/>
              <a:ext cx="365548" cy="32622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2496506" y="3589918"/>
              <a:ext cx="112734" cy="10131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 bwMode="auto">
            <a:xfrm>
              <a:off x="2694629" y="3050484"/>
              <a:ext cx="645859" cy="349288"/>
            </a:xfrm>
            <a:prstGeom prst="ellipse">
              <a:avLst/>
            </a:prstGeom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700" baseline="-25000" dirty="0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0" name="Oval 189"/>
            <p:cNvSpPr/>
            <p:nvPr/>
          </p:nvSpPr>
          <p:spPr bwMode="auto">
            <a:xfrm>
              <a:off x="4126246" y="2414682"/>
              <a:ext cx="645859" cy="349288"/>
            </a:xfrm>
            <a:prstGeom prst="ellipse">
              <a:avLst/>
            </a:prstGeom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700" baseline="-25000" dirty="0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1" name="Oval 190"/>
            <p:cNvSpPr/>
            <p:nvPr/>
          </p:nvSpPr>
          <p:spPr bwMode="auto">
            <a:xfrm>
              <a:off x="5553368" y="1783277"/>
              <a:ext cx="645859" cy="349288"/>
            </a:xfrm>
            <a:prstGeom prst="ellipse">
              <a:avLst/>
            </a:prstGeom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700" baseline="-25000" dirty="0">
                <a:solidFill>
                  <a:schemeClr val="dk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814690" y="3632744"/>
              <a:ext cx="10971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Node 4 (n = 196)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299331" y="3624778"/>
              <a:ext cx="10971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Node 5 (n = 41)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713621" y="3626190"/>
              <a:ext cx="1097175" cy="220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Node 6 (n = 306)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142438" y="3634174"/>
              <a:ext cx="10971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Node 7 (n = 457)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2735277" y="3965879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2733173" y="4143199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2728577" y="4318027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2733949" y="4497839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2726861" y="467017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735277" y="3780885"/>
              <a:ext cx="980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Group 201"/>
            <p:cNvGrpSpPr/>
            <p:nvPr/>
          </p:nvGrpSpPr>
          <p:grpSpPr>
            <a:xfrm>
              <a:off x="4168146" y="3776587"/>
              <a:ext cx="106417" cy="889290"/>
              <a:chOff x="1387969" y="2337553"/>
              <a:chExt cx="106417" cy="889290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>
                <a:off x="1396385" y="252254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1394281" y="269986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1389685" y="2874695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1395057" y="305450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1387969" y="322684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1396385" y="233755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5585769" y="3778903"/>
              <a:ext cx="106417" cy="889290"/>
              <a:chOff x="1387969" y="2337553"/>
              <a:chExt cx="106417" cy="889290"/>
            </a:xfrm>
          </p:grpSpPr>
          <p:cxnSp>
            <p:nvCxnSpPr>
              <p:cNvPr id="238" name="Straight Connector 237"/>
              <p:cNvCxnSpPr/>
              <p:nvPr/>
            </p:nvCxnSpPr>
            <p:spPr>
              <a:xfrm>
                <a:off x="1396385" y="252254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1394281" y="269986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1389685" y="2874695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1395057" y="305450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1387969" y="322684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1396385" y="233755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7020836" y="3781008"/>
              <a:ext cx="106417" cy="889290"/>
              <a:chOff x="1387969" y="2337553"/>
              <a:chExt cx="106417" cy="88929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>
                <a:off x="1396385" y="252254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1394281" y="269986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1389685" y="2874695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1395057" y="3054507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387969" y="322684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1396385" y="2337553"/>
                <a:ext cx="980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Rectangle 204"/>
            <p:cNvSpPr/>
            <p:nvPr/>
          </p:nvSpPr>
          <p:spPr>
            <a:xfrm>
              <a:off x="1722489" y="3778392"/>
              <a:ext cx="1045923" cy="89248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732453" y="4345808"/>
              <a:ext cx="1030863" cy="3250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166881" y="3772875"/>
              <a:ext cx="1045923" cy="89248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169315" y="4052295"/>
              <a:ext cx="1045923" cy="6130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584504" y="3775191"/>
              <a:ext cx="1045923" cy="89248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586938" y="4097585"/>
              <a:ext cx="1045923" cy="5700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019571" y="3777296"/>
              <a:ext cx="1045923" cy="89248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6022005" y="3900428"/>
              <a:ext cx="1045923" cy="769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463973" y="3437214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&lt;2.5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182051" y="3427916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≥2.5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532389" y="2803425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≥22.5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381545" y="2806705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>
                  <a:latin typeface="Tahoma" panose="020B0604030504040204" pitchFamily="34" charset="0"/>
                  <a:cs typeface="Tahoma" panose="020B0604030504040204" pitchFamily="34" charset="0"/>
                </a:rPr>
                <a:t>&lt;</a:t>
              </a:r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22.5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982980" y="2169380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&lt;</a:t>
              </a:r>
              <a:r>
                <a:rPr lang="en-IN" sz="700" dirty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803242" y="2185556"/>
              <a:ext cx="4572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≥1.5</a:t>
              </a:r>
              <a:endParaRPr lang="en-IN" sz="7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778687" y="1634981"/>
              <a:ext cx="227452" cy="215444"/>
            </a:xfrm>
            <a:prstGeom prst="rect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b">
              <a:spAutoFit/>
            </a:bodyPr>
            <a:lstStyle/>
            <a:p>
              <a:r>
                <a:rPr lang="en-IN" sz="8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IN" sz="8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2647497" y="1837948"/>
              <a:ext cx="3676831" cy="1515734"/>
              <a:chOff x="1159095" y="239882"/>
              <a:chExt cx="3676831" cy="1515734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1159095" y="1524784"/>
                <a:ext cx="72327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900" dirty="0">
                    <a:latin typeface="Tahoma" panose="020B0604030504040204" pitchFamily="34" charset="0"/>
                    <a:cs typeface="Tahoma" panose="020B0604030504040204" pitchFamily="34" charset="0"/>
                  </a:rPr>
                  <a:t>SAV_ACCT</a:t>
                </a: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2582743" y="870401"/>
                <a:ext cx="748923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9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DURATION</a:t>
                </a:r>
                <a:endParaRPr lang="en-IN" sz="9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4040843" y="239882"/>
                <a:ext cx="795083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9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CHK_ACCT</a:t>
                </a:r>
                <a:endParaRPr lang="en-US" sz="9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1" name="Rectangle 220"/>
            <p:cNvSpPr/>
            <p:nvPr/>
          </p:nvSpPr>
          <p:spPr>
            <a:xfrm>
              <a:off x="2007908" y="4391653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37%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441526" y="4196904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71%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876311" y="4238685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65%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6308944" y="4169932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87%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303745" y="2301489"/>
              <a:ext cx="227452" cy="215444"/>
            </a:xfrm>
            <a:prstGeom prst="rect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b">
              <a:spAutoFit/>
            </a:bodyPr>
            <a:lstStyle/>
            <a:p>
              <a:r>
                <a:rPr lang="en-IN" sz="8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en-IN" sz="8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876455" y="2922107"/>
              <a:ext cx="227452" cy="215444"/>
            </a:xfrm>
            <a:prstGeom prst="rect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b">
              <a:spAutoFit/>
            </a:bodyPr>
            <a:lstStyle/>
            <a:p>
              <a:r>
                <a:rPr lang="en-IN" sz="8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en-IN" sz="8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946943" y="1644632"/>
              <a:ext cx="54289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 smtClean="0">
                  <a:solidFill>
                    <a:srgbClr val="0070C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70%</a:t>
              </a:r>
              <a:endParaRPr lang="en-IN" sz="105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>
              <a:off x="1280936" y="3512096"/>
              <a:ext cx="1881110" cy="13767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138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4029" y="2033141"/>
            <a:ext cx="69559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Business Applications of a </a:t>
            </a:r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Decision Tree</a:t>
            </a:r>
            <a:endParaRPr lang="en-IN" sz="3200" b="1" dirty="0">
              <a:solidFill>
                <a:srgbClr val="0070C0"/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IN" sz="3200" b="1" dirty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 – Use of a </a:t>
            </a:r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Model</a:t>
            </a:r>
            <a:endParaRPr lang="en-IN" sz="3200" b="1" dirty="0">
              <a:solidFill>
                <a:srgbClr val="0070C0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5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</a:t>
            </a:r>
            <a:r>
              <a:rPr lang="en-IN" dirty="0" smtClean="0"/>
              <a:t>Scenario </a:t>
            </a:r>
            <a:r>
              <a:rPr lang="en-IN" dirty="0"/>
              <a:t>and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dirty="0"/>
              <a:t>Among prospect, Find who will default vs. non </a:t>
            </a:r>
            <a:r>
              <a:rPr lang="en-IN" dirty="0" smtClean="0"/>
              <a:t>defaulter</a:t>
            </a:r>
            <a:endParaRPr lang="en-IN" dirty="0"/>
          </a:p>
          <a:p>
            <a:pPr marL="500052" lvl="2" indent="-171450" algn="l" fontAlgn="base">
              <a:spcAft>
                <a:spcPct val="0"/>
              </a:spcAft>
              <a:buClr>
                <a:schemeClr val="tx1"/>
              </a:buClr>
              <a:buFont typeface="Tahoma" panose="020B0604030504040204" pitchFamily="34" charset="0"/>
              <a:buChar char="»"/>
              <a:tabLst>
                <a:tab pos="535305" algn="l"/>
              </a:tabLst>
              <a:defRPr/>
            </a:pPr>
            <a:r>
              <a:rPr lang="en-IN" dirty="0">
                <a:solidFill>
                  <a:srgbClr val="000000"/>
                </a:solidFill>
              </a:rPr>
              <a:t>So by not giving loan to set of prospect, you avoid lots of bad </a:t>
            </a:r>
            <a:r>
              <a:rPr lang="en-IN" dirty="0" smtClean="0">
                <a:solidFill>
                  <a:srgbClr val="000000"/>
                </a:solidFill>
              </a:rPr>
              <a:t>loan</a:t>
            </a:r>
            <a:endParaRPr lang="en-IN" dirty="0">
              <a:solidFill>
                <a:srgbClr val="000000"/>
              </a:solidFill>
            </a:endParaRPr>
          </a:p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71551" y="3067877"/>
            <a:ext cx="0" cy="1019848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33199" y="3067877"/>
            <a:ext cx="5538352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312487" y="1509080"/>
            <a:ext cx="6758425" cy="3115498"/>
            <a:chOff x="1312487" y="1509080"/>
            <a:chExt cx="6758425" cy="3115498"/>
          </a:xfrm>
        </p:grpSpPr>
        <p:sp>
          <p:nvSpPr>
            <p:cNvPr id="5" name="Rectangle 4"/>
            <p:cNvSpPr/>
            <p:nvPr/>
          </p:nvSpPr>
          <p:spPr>
            <a:xfrm>
              <a:off x="1312487" y="4072919"/>
              <a:ext cx="1241425" cy="543575"/>
            </a:xfrm>
            <a:prstGeom prst="rect">
              <a:avLst/>
            </a:prstGeom>
            <a:solidFill>
              <a:srgbClr val="4E56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b="1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68178" y="4072919"/>
              <a:ext cx="1241425" cy="543575"/>
            </a:xfrm>
            <a:prstGeom prst="rect">
              <a:avLst/>
            </a:prstGeom>
            <a:solidFill>
              <a:srgbClr val="46641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b="1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1747" y="4072919"/>
              <a:ext cx="1241425" cy="543575"/>
            </a:xfrm>
            <a:prstGeom prst="rect">
              <a:avLst/>
            </a:prstGeom>
            <a:solidFill>
              <a:srgbClr val="46641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b="1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29487" y="4081003"/>
              <a:ext cx="1241425" cy="543575"/>
            </a:xfrm>
            <a:prstGeom prst="rect">
              <a:avLst/>
            </a:prstGeom>
            <a:solidFill>
              <a:srgbClr val="F6002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b="1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02194" y="1509080"/>
              <a:ext cx="1241425" cy="543575"/>
            </a:xfrm>
            <a:prstGeom prst="rect">
              <a:avLst/>
            </a:prstGeom>
            <a:solidFill>
              <a:srgbClr val="46641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b="1" dirty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775556" y="3071123"/>
              <a:ext cx="0" cy="100988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33200" y="3067877"/>
              <a:ext cx="0" cy="999534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651387" y="3067877"/>
              <a:ext cx="0" cy="100988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722906" y="2074689"/>
              <a:ext cx="0" cy="99643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3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</a:t>
            </a:r>
            <a:r>
              <a:rPr lang="en-IN" dirty="0"/>
              <a:t>Scenario and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dirty="0"/>
              <a:t>Among prospect, Find who will default vs. non </a:t>
            </a:r>
            <a:r>
              <a:rPr lang="en-IN" dirty="0" smtClean="0"/>
              <a:t>defaulter</a:t>
            </a:r>
            <a:endParaRPr lang="en-IN" dirty="0"/>
          </a:p>
          <a:p>
            <a:pPr marL="0" lvl="1" indent="0" algn="l">
              <a:buNone/>
              <a:defRPr/>
            </a:pPr>
            <a:endParaRPr lang="en-IN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12487" y="1509080"/>
            <a:ext cx="6758425" cy="3115498"/>
            <a:chOff x="1312487" y="1509080"/>
            <a:chExt cx="6758425" cy="3115498"/>
          </a:xfrm>
        </p:grpSpPr>
        <p:sp>
          <p:nvSpPr>
            <p:cNvPr id="17" name="Rectangle 16"/>
            <p:cNvSpPr/>
            <p:nvPr/>
          </p:nvSpPr>
          <p:spPr>
            <a:xfrm>
              <a:off x="1312487" y="4072919"/>
              <a:ext cx="1241425" cy="543575"/>
            </a:xfrm>
            <a:prstGeom prst="rect">
              <a:avLst/>
            </a:prstGeom>
            <a:solidFill>
              <a:srgbClr val="4E56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b="1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68178" y="4072919"/>
              <a:ext cx="1241425" cy="543575"/>
            </a:xfrm>
            <a:prstGeom prst="rect">
              <a:avLst/>
            </a:prstGeom>
            <a:solidFill>
              <a:srgbClr val="46641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b="1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41747" y="4072919"/>
              <a:ext cx="1241425" cy="543575"/>
            </a:xfrm>
            <a:prstGeom prst="rect">
              <a:avLst/>
            </a:prstGeom>
            <a:solidFill>
              <a:srgbClr val="46641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b="1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29487" y="4081003"/>
              <a:ext cx="1241425" cy="543575"/>
            </a:xfrm>
            <a:prstGeom prst="rect">
              <a:avLst/>
            </a:prstGeom>
            <a:solidFill>
              <a:srgbClr val="F6002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b="1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02194" y="1509080"/>
              <a:ext cx="1241425" cy="543575"/>
            </a:xfrm>
            <a:prstGeom prst="rect">
              <a:avLst/>
            </a:prstGeom>
            <a:solidFill>
              <a:srgbClr val="46641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b="1" dirty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775556" y="3071123"/>
              <a:ext cx="0" cy="100988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933200" y="3067877"/>
              <a:ext cx="0" cy="999534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651387" y="3067877"/>
              <a:ext cx="0" cy="100988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722906" y="2074689"/>
              <a:ext cx="0" cy="99643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1933199" y="3067877"/>
            <a:ext cx="5538352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471551" y="3067877"/>
            <a:ext cx="0" cy="1019848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50" dirty="0"/>
              <a:t>Business </a:t>
            </a:r>
            <a:r>
              <a:rPr lang="en-IN" sz="2450" dirty="0" smtClean="0"/>
              <a:t>Scenario </a:t>
            </a:r>
            <a:r>
              <a:rPr lang="en-IN" sz="2450" dirty="0"/>
              <a:t>and </a:t>
            </a:r>
            <a:r>
              <a:rPr lang="en-IN" sz="2450" dirty="0" smtClean="0"/>
              <a:t>Advantage (Contd.)</a:t>
            </a:r>
            <a:endParaRPr lang="en-US" sz="24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dirty="0">
                <a:solidFill>
                  <a:srgbClr val="0070C0"/>
                </a:solidFill>
              </a:rPr>
              <a:t>Among patients profile, who will respond better with such </a:t>
            </a:r>
            <a:r>
              <a:rPr lang="en-IN" dirty="0" smtClean="0">
                <a:solidFill>
                  <a:srgbClr val="0070C0"/>
                </a:solidFill>
              </a:rPr>
              <a:t>treatment</a:t>
            </a:r>
            <a:endParaRPr lang="en-IN" dirty="0">
              <a:solidFill>
                <a:srgbClr val="0070C0"/>
              </a:solidFill>
            </a:endParaRPr>
          </a:p>
          <a:p>
            <a:pPr marL="500052" lvl="2" indent="-171450" algn="l" fontAlgn="base">
              <a:spcAft>
                <a:spcPct val="0"/>
              </a:spcAft>
              <a:buClr>
                <a:schemeClr val="tx1"/>
              </a:buClr>
              <a:buFont typeface="Tahoma" panose="020B0604030504040204" pitchFamily="34" charset="0"/>
              <a:buChar char="»"/>
              <a:tabLst>
                <a:tab pos="535305" algn="l"/>
              </a:tabLst>
              <a:defRPr/>
            </a:pPr>
            <a:r>
              <a:rPr lang="en-IN" dirty="0">
                <a:solidFill>
                  <a:srgbClr val="000000"/>
                </a:solidFill>
              </a:rPr>
              <a:t>So by putting rest of them into another kind of </a:t>
            </a:r>
            <a:r>
              <a:rPr lang="en-IN" dirty="0" smtClean="0">
                <a:solidFill>
                  <a:srgbClr val="000000"/>
                </a:solidFill>
              </a:rPr>
              <a:t>treatment</a:t>
            </a:r>
            <a:endParaRPr lang="en-IN" dirty="0">
              <a:solidFill>
                <a:srgbClr val="000000"/>
              </a:solidFill>
            </a:endParaRPr>
          </a:p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dirty="0">
                <a:solidFill>
                  <a:srgbClr val="0070C0"/>
                </a:solidFill>
              </a:rPr>
              <a:t>Among customers, Find profile of those who will attrite vs. those will stay with the business</a:t>
            </a:r>
          </a:p>
          <a:p>
            <a:pPr marL="500052" lvl="2" indent="-171450" algn="l" fontAlgn="base">
              <a:spcAft>
                <a:spcPct val="0"/>
              </a:spcAft>
              <a:buClr>
                <a:schemeClr val="tx1"/>
              </a:buClr>
              <a:buFont typeface="Tahoma" panose="020B0604030504040204" pitchFamily="34" charset="0"/>
              <a:buChar char="»"/>
              <a:tabLst>
                <a:tab pos="535305" algn="l"/>
              </a:tabLst>
              <a:defRPr/>
            </a:pPr>
            <a:r>
              <a:rPr lang="en-IN" dirty="0">
                <a:solidFill>
                  <a:srgbClr val="000000"/>
                </a:solidFill>
              </a:rPr>
              <a:t>So by targeting such customer you can reduce attrition?</a:t>
            </a:r>
          </a:p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dirty="0">
                <a:solidFill>
                  <a:srgbClr val="0070C0"/>
                </a:solidFill>
              </a:rPr>
              <a:t>Among applicants, Find which are the applicants, who can be fraud (such as cases of account take over)</a:t>
            </a:r>
          </a:p>
          <a:p>
            <a:pPr marL="500052" lvl="2" indent="-171450" algn="l" fontAlgn="base">
              <a:spcAft>
                <a:spcPct val="0"/>
              </a:spcAft>
              <a:buClr>
                <a:schemeClr val="tx1"/>
              </a:buClr>
              <a:buFont typeface="Tahoma" panose="020B0604030504040204" pitchFamily="34" charset="0"/>
              <a:buChar char="»"/>
              <a:tabLst>
                <a:tab pos="535305" algn="l"/>
              </a:tabLst>
              <a:defRPr/>
            </a:pPr>
            <a:r>
              <a:rPr lang="en-IN" dirty="0">
                <a:solidFill>
                  <a:srgbClr val="000000"/>
                </a:solidFill>
              </a:rPr>
              <a:t>So by working on few selected applications you can avoid lots of account take over fraud </a:t>
            </a:r>
            <a:r>
              <a:rPr lang="en-IN" dirty="0" smtClean="0">
                <a:solidFill>
                  <a:srgbClr val="000000"/>
                </a:solidFill>
              </a:rPr>
              <a:t>cases</a:t>
            </a:r>
            <a:endParaRPr lang="en-IN" dirty="0">
              <a:solidFill>
                <a:srgbClr val="000000"/>
              </a:solidFill>
            </a:endParaRPr>
          </a:p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dirty="0">
                <a:solidFill>
                  <a:srgbClr val="0070C0"/>
                </a:solidFill>
              </a:rPr>
              <a:t>Among prospect of home loan pool, Find who are the prospects customer, who will switch over their home loan</a:t>
            </a:r>
          </a:p>
          <a:p>
            <a:pPr marL="500052" lvl="2" indent="-171450" algn="l" fontAlgn="base">
              <a:spcAft>
                <a:spcPct val="0"/>
              </a:spcAft>
              <a:buClr>
                <a:schemeClr val="tx1"/>
              </a:buClr>
              <a:buFont typeface="Tahoma" panose="020B0604030504040204" pitchFamily="34" charset="0"/>
              <a:buChar char="»"/>
              <a:tabLst>
                <a:tab pos="535305" algn="l"/>
              </a:tabLst>
              <a:defRPr/>
            </a:pPr>
            <a:r>
              <a:rPr lang="en-IN" dirty="0">
                <a:solidFill>
                  <a:srgbClr val="000000"/>
                </a:solidFill>
              </a:rPr>
              <a:t>So by not working on few prospect, bank can quickly grow their portfolio by taking over existing home </a:t>
            </a:r>
            <a:r>
              <a:rPr lang="en-IN" dirty="0" smtClean="0">
                <a:solidFill>
                  <a:srgbClr val="000000"/>
                </a:solidFill>
              </a:rPr>
              <a:t>loans</a:t>
            </a:r>
            <a:endParaRPr lang="en-IN" dirty="0">
              <a:solidFill>
                <a:srgbClr val="000000"/>
              </a:solidFill>
            </a:endParaRPr>
          </a:p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dirty="0">
                <a:solidFill>
                  <a:srgbClr val="0070C0"/>
                </a:solidFill>
              </a:rPr>
              <a:t>Find who among current base will move into delinquency</a:t>
            </a:r>
          </a:p>
          <a:p>
            <a:pPr marL="500052" lvl="2" indent="-171450" algn="l" fontAlgn="base">
              <a:lnSpc>
                <a:spcPct val="160000"/>
              </a:lnSpc>
              <a:spcAft>
                <a:spcPct val="0"/>
              </a:spcAft>
              <a:buClr>
                <a:schemeClr val="tx1"/>
              </a:buClr>
              <a:buFont typeface="Tahoma" panose="020B0604030504040204" pitchFamily="34" charset="0"/>
              <a:buChar char="»"/>
              <a:tabLst>
                <a:tab pos="535305" algn="l"/>
              </a:tabLst>
              <a:defRPr/>
            </a:pPr>
            <a:r>
              <a:rPr lang="en-IN" dirty="0">
                <a:solidFill>
                  <a:srgbClr val="000000"/>
                </a:solidFill>
              </a:rPr>
              <a:t>So that their credit limit can be reduced to reduce exposure and </a:t>
            </a:r>
            <a:r>
              <a:rPr lang="en-IN" dirty="0" smtClean="0">
                <a:solidFill>
                  <a:srgbClr val="000000"/>
                </a:solidFill>
              </a:rPr>
              <a:t>losses</a:t>
            </a:r>
            <a:endParaRPr lang="en-IN" dirty="0">
              <a:solidFill>
                <a:srgbClr val="000000"/>
              </a:solidFill>
            </a:endParaRPr>
          </a:p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2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1677" y="2279363"/>
            <a:ext cx="45806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Key decision tree features</a:t>
            </a:r>
            <a:endParaRPr lang="en-IN" sz="3200" b="1" dirty="0">
              <a:solidFill>
                <a:srgbClr val="0070C0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Decision Tree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9863" lvl="1" indent="-169863" algn="l">
              <a:lnSpc>
                <a:spcPct val="170000"/>
              </a:lnSpc>
              <a:buFont typeface="Symbol" panose="05050102010706020507" pitchFamily="18" charset="2"/>
              <a:buChar char="®"/>
              <a:defRPr/>
            </a:pPr>
            <a:r>
              <a:rPr lang="en-US" dirty="0">
                <a:solidFill>
                  <a:srgbClr val="0070C0"/>
                </a:solidFill>
              </a:rPr>
              <a:t>Automated field selection</a:t>
            </a:r>
          </a:p>
          <a:p>
            <a:pPr marL="500052" lvl="2" indent="-171450" algn="l" fontAlgn="base">
              <a:spcAft>
                <a:spcPct val="0"/>
              </a:spcAft>
              <a:buClr>
                <a:schemeClr val="tx1"/>
              </a:buClr>
              <a:buFont typeface="Tahoma" panose="020B0604030504040204" pitchFamily="34" charset="0"/>
              <a:buChar char="»"/>
              <a:tabLst>
                <a:tab pos="535305" algn="l"/>
              </a:tabLst>
              <a:defRPr/>
            </a:pPr>
            <a:r>
              <a:rPr lang="en-US" dirty="0">
                <a:solidFill>
                  <a:srgbClr val="000000"/>
                </a:solidFill>
              </a:rPr>
              <a:t>handles any number of fields </a:t>
            </a:r>
          </a:p>
          <a:p>
            <a:pPr marL="900000" lvl="2" indent="-171450" algn="l" fontAlgn="base">
              <a:spcAft>
                <a:spcPct val="0"/>
              </a:spcAft>
              <a:buClr>
                <a:schemeClr val="tx1"/>
              </a:buClr>
              <a:buFont typeface="Tahoma" panose="020B0604030504040204" pitchFamily="34" charset="0"/>
              <a:buChar char="»"/>
              <a:tabLst>
                <a:tab pos="535305" algn="l"/>
              </a:tabLst>
              <a:defRPr/>
            </a:pPr>
            <a:r>
              <a:rPr lang="en-US" dirty="0">
                <a:solidFill>
                  <a:srgbClr val="000000"/>
                </a:solidFill>
              </a:rPr>
              <a:t>automatically selects relevant fields</a:t>
            </a:r>
          </a:p>
          <a:p>
            <a:pPr marL="169863" lvl="1" indent="-169863" algn="l">
              <a:lnSpc>
                <a:spcPct val="170000"/>
              </a:lnSpc>
              <a:buFont typeface="Symbol" panose="05050102010706020507" pitchFamily="18" charset="2"/>
              <a:buChar char="®"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Little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data preprocessing needed</a:t>
            </a:r>
          </a:p>
          <a:p>
            <a:pPr marL="500052" lvl="2" indent="-171450" algn="l" fontAlgn="base">
              <a:spcAft>
                <a:spcPct val="0"/>
              </a:spcAft>
              <a:buClr>
                <a:schemeClr val="tx1"/>
              </a:buClr>
              <a:buFont typeface="Tahoma" panose="020B0604030504040204" pitchFamily="34" charset="0"/>
              <a:buChar char="»"/>
              <a:tabLst>
                <a:tab pos="535305" algn="l"/>
              </a:tabLst>
              <a:defRPr/>
            </a:pPr>
            <a:r>
              <a:rPr lang="en-US" dirty="0">
                <a:solidFill>
                  <a:srgbClr val="000000"/>
                </a:solidFill>
              </a:rPr>
              <a:t>Does not require any kind of variable transforms</a:t>
            </a:r>
          </a:p>
          <a:p>
            <a:pPr marL="500052" lvl="2" indent="-171450" algn="l" fontAlgn="base">
              <a:spcAft>
                <a:spcPct val="0"/>
              </a:spcAft>
              <a:buClr>
                <a:schemeClr val="tx1"/>
              </a:buClr>
              <a:buFont typeface="Tahoma" panose="020B0604030504040204" pitchFamily="34" charset="0"/>
              <a:buChar char="»"/>
              <a:tabLst>
                <a:tab pos="535305" algn="l"/>
              </a:tabLst>
              <a:defRPr/>
            </a:pPr>
            <a:r>
              <a:rPr lang="en-US" dirty="0">
                <a:solidFill>
                  <a:srgbClr val="000000"/>
                </a:solidFill>
              </a:rPr>
              <a:t>Impervious to outliers </a:t>
            </a:r>
          </a:p>
          <a:p>
            <a:pPr marL="169863" lvl="1" indent="-169863" algn="l">
              <a:lnSpc>
                <a:spcPct val="170000"/>
              </a:lnSpc>
              <a:buFont typeface="Symbol" panose="05050102010706020507" pitchFamily="18" charset="2"/>
              <a:buChar char="®"/>
              <a:defRPr/>
            </a:pPr>
            <a:r>
              <a:rPr lang="en-US" dirty="0">
                <a:solidFill>
                  <a:srgbClr val="0070C0"/>
                </a:solidFill>
              </a:rPr>
              <a:t>Missing value tolerant</a:t>
            </a:r>
          </a:p>
          <a:p>
            <a:pPr marL="500052" lvl="2" indent="-171450" algn="l" fontAlgn="base">
              <a:spcAft>
                <a:spcPct val="0"/>
              </a:spcAft>
              <a:buClr>
                <a:schemeClr val="tx1"/>
              </a:buClr>
              <a:buFont typeface="Tahoma" panose="020B0604030504040204" pitchFamily="34" charset="0"/>
              <a:buChar char="»"/>
              <a:tabLst>
                <a:tab pos="535305" algn="l"/>
              </a:tabLst>
              <a:defRPr/>
            </a:pPr>
            <a:r>
              <a:rPr lang="en-US" dirty="0">
                <a:solidFill>
                  <a:srgbClr val="000000"/>
                </a:solidFill>
              </a:rPr>
              <a:t>Moderate loss of accuracy due to missing values</a:t>
            </a:r>
          </a:p>
          <a:p>
            <a:pPr marL="169863" lvl="1" indent="-169863" algn="l">
              <a:lnSpc>
                <a:spcPct val="170000"/>
              </a:lnSpc>
              <a:buFont typeface="Symbol" panose="05050102010706020507" pitchFamily="18" charset="2"/>
              <a:buChar char="®"/>
              <a:defRPr/>
            </a:pPr>
            <a:r>
              <a:rPr lang="en-US" dirty="0">
                <a:solidFill>
                  <a:srgbClr val="0070C0"/>
                </a:solidFill>
              </a:rPr>
              <a:t>Quick development and validation</a:t>
            </a:r>
          </a:p>
          <a:p>
            <a:pPr marL="976312" lvl="2" defTabSz="954088"/>
            <a:endParaRPr lang="en-US" dirty="0"/>
          </a:p>
          <a:p>
            <a:pPr marL="793750" lvl="1" indent="-304800" defTabSz="95408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6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 smtClean="0">
                <a:solidFill>
                  <a:srgbClr val="262626"/>
                </a:solidFill>
              </a:rPr>
              <a:t>Survey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35555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Business Scenario – </a:t>
            </a:r>
            <a:r>
              <a:rPr lang="en-IN" altLang="en-US" dirty="0" smtClean="0"/>
              <a:t>Need </a:t>
            </a:r>
            <a:r>
              <a:rPr lang="en-IN" altLang="en-US" dirty="0"/>
              <a:t>of a </a:t>
            </a:r>
            <a:r>
              <a:rPr lang="en-IN" altLang="en-US" dirty="0" smtClean="0"/>
              <a:t>Model</a:t>
            </a:r>
            <a:r>
              <a:rPr lang="en-IN" altLang="en-US" dirty="0"/>
              <a:t>?</a:t>
            </a:r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 rot="10221372" flipH="1">
            <a:off x="915201" y="1702552"/>
            <a:ext cx="1954764" cy="1345097"/>
          </a:xfrm>
          <a:prstGeom prst="cloudCallout">
            <a:avLst>
              <a:gd name="adj1" fmla="val -31547"/>
              <a:gd name="adj2" fmla="val 814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6" name="Text Placeholder 2"/>
          <p:cNvSpPr txBox="1">
            <a:spLocks/>
          </p:cNvSpPr>
          <p:nvPr/>
        </p:nvSpPr>
        <p:spPr>
          <a:xfrm>
            <a:off x="1166626" y="2137963"/>
            <a:ext cx="1576860" cy="771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28588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85776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Tahoma" panose="020B0604030504040204" pitchFamily="34" charset="0"/>
              <a:buChar char="»"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378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566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754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l">
              <a:lnSpc>
                <a:spcPct val="100000"/>
              </a:lnSpc>
              <a:buNone/>
              <a:defRPr/>
            </a:pPr>
            <a:r>
              <a:rPr lang="en-IN" altLang="en-US" dirty="0" smtClean="0"/>
              <a:t>Business is unhappy with such a poor response rate</a:t>
            </a:r>
            <a:endParaRPr lang="en-IN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415640" y="735013"/>
            <a:ext cx="2685647" cy="71651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>
                <a:latin typeface="Tahoma" panose="020B0604030504040204" pitchFamily="34" charset="0"/>
                <a:cs typeface="Tahoma" panose="020B0604030504040204" pitchFamily="34" charset="0"/>
              </a:rPr>
              <a:t>Say 100,000 prospect</a:t>
            </a:r>
          </a:p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>
                <a:latin typeface="Tahoma" panose="020B0604030504040204" pitchFamily="34" charset="0"/>
                <a:cs typeface="Tahoma" panose="020B0604030504040204" pitchFamily="34" charset="0"/>
              </a:rPr>
              <a:t>Say 1,000 takes up the </a:t>
            </a:r>
            <a:r>
              <a:rPr lang="en-I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product</a:t>
            </a:r>
            <a:endParaRPr 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7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Business Scenario – </a:t>
            </a:r>
            <a:r>
              <a:rPr lang="en-IN" altLang="en-US" dirty="0" smtClean="0"/>
              <a:t>Need </a:t>
            </a:r>
            <a:r>
              <a:rPr lang="en-IN" altLang="en-US" dirty="0"/>
              <a:t>of a </a:t>
            </a:r>
            <a:r>
              <a:rPr lang="en-IN" altLang="en-US" dirty="0" smtClean="0"/>
              <a:t>Model</a:t>
            </a:r>
            <a:r>
              <a:rPr lang="en-IN" altLang="en-US" dirty="0"/>
              <a:t>?</a:t>
            </a:r>
            <a:endParaRPr lang="en-US" dirty="0"/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217411" y="3158838"/>
            <a:ext cx="4271462" cy="1240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128588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85776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Tahoma" panose="020B0604030504040204" pitchFamily="34" charset="0"/>
              <a:buChar char="»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8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>
                <a:latin typeface="Tahoma" panose="020B0604030504040204" pitchFamily="34" charset="0"/>
                <a:cs typeface="Tahoma" panose="020B0604030504040204" pitchFamily="34" charset="0"/>
              </a:rPr>
              <a:t>Think of – if $2 is the cost of mailer then one has spend $200 per new customer acquisition, right?</a:t>
            </a:r>
          </a:p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>
                <a:latin typeface="Tahoma" panose="020B0604030504040204" pitchFamily="34" charset="0"/>
                <a:cs typeface="Tahoma" panose="020B0604030504040204" pitchFamily="34" charset="0"/>
              </a:rPr>
              <a:t>Can we find a base where by working on less number of prospect, we can still get almost all the responder</a:t>
            </a:r>
          </a:p>
        </p:txBody>
      </p:sp>
      <p:sp>
        <p:nvSpPr>
          <p:cNvPr id="10" name="Cloud Callout 9"/>
          <p:cNvSpPr/>
          <p:nvPr/>
        </p:nvSpPr>
        <p:spPr>
          <a:xfrm rot="10221372" flipH="1">
            <a:off x="915201" y="1702552"/>
            <a:ext cx="1954764" cy="1345097"/>
          </a:xfrm>
          <a:prstGeom prst="cloudCallout">
            <a:avLst>
              <a:gd name="adj1" fmla="val -31547"/>
              <a:gd name="adj2" fmla="val 814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6" name="Text Placeholder 2"/>
          <p:cNvSpPr txBox="1">
            <a:spLocks/>
          </p:cNvSpPr>
          <p:nvPr/>
        </p:nvSpPr>
        <p:spPr>
          <a:xfrm>
            <a:off x="1166626" y="2137963"/>
            <a:ext cx="1576860" cy="771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28588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85776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Tahoma" panose="020B0604030504040204" pitchFamily="34" charset="0"/>
              <a:buChar char="»"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378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566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754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l">
              <a:lnSpc>
                <a:spcPct val="100000"/>
              </a:lnSpc>
              <a:buNone/>
              <a:defRPr/>
            </a:pPr>
            <a:r>
              <a:rPr lang="en-IN" altLang="en-US" dirty="0" smtClean="0"/>
              <a:t>Business is unhappy with such a poor response rate</a:t>
            </a:r>
            <a:endParaRPr lang="en-IN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415640" y="735013"/>
            <a:ext cx="2685647" cy="71651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>
                <a:latin typeface="Tahoma" panose="020B0604030504040204" pitchFamily="34" charset="0"/>
                <a:cs typeface="Tahoma" panose="020B0604030504040204" pitchFamily="34" charset="0"/>
              </a:rPr>
              <a:t>Say 100,000 prospect</a:t>
            </a:r>
          </a:p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>
                <a:latin typeface="Tahoma" panose="020B0604030504040204" pitchFamily="34" charset="0"/>
                <a:cs typeface="Tahoma" panose="020B0604030504040204" pitchFamily="34" charset="0"/>
              </a:rPr>
              <a:t>Say 1,000 takes up the </a:t>
            </a:r>
            <a:r>
              <a:rPr lang="en-I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product</a:t>
            </a:r>
            <a:endParaRPr 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Business Scenario – </a:t>
            </a:r>
            <a:r>
              <a:rPr lang="en-IN" altLang="en-US" dirty="0" smtClean="0"/>
              <a:t>Need </a:t>
            </a:r>
            <a:r>
              <a:rPr lang="en-IN" altLang="en-US" dirty="0"/>
              <a:t>of a </a:t>
            </a:r>
            <a:r>
              <a:rPr lang="en-IN" altLang="en-US" dirty="0" smtClean="0"/>
              <a:t>Model</a:t>
            </a:r>
            <a:r>
              <a:rPr lang="en-IN" altLang="en-US" dirty="0"/>
              <a:t>?</a:t>
            </a:r>
            <a:endParaRPr lang="en-US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3747118" y="735012"/>
            <a:ext cx="2685647" cy="7165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28588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85776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Tahoma" panose="020B0604030504040204" pitchFamily="34" charset="0"/>
              <a:buChar char="»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8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>
                <a:latin typeface="Tahoma" panose="020B0604030504040204" pitchFamily="34" charset="0"/>
                <a:cs typeface="Tahoma" panose="020B0604030504040204" pitchFamily="34" charset="0"/>
              </a:rPr>
              <a:t>Say by working on 20000 prospect</a:t>
            </a:r>
          </a:p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>
                <a:latin typeface="Tahoma" panose="020B0604030504040204" pitchFamily="34" charset="0"/>
                <a:cs typeface="Tahoma" panose="020B0604030504040204" pitchFamily="34" charset="0"/>
              </a:rPr>
              <a:t>Can we get 900 responder</a:t>
            </a:r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217411" y="3158838"/>
            <a:ext cx="4271462" cy="1240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128588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85776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Tahoma" panose="020B0604030504040204" pitchFamily="34" charset="0"/>
              <a:buChar char="»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8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>
                <a:latin typeface="Tahoma" panose="020B0604030504040204" pitchFamily="34" charset="0"/>
                <a:cs typeface="Tahoma" panose="020B0604030504040204" pitchFamily="34" charset="0"/>
              </a:rPr>
              <a:t>Think of – if $2 is the cost of mailer then one has spend $200 per new customer acquisition, right?</a:t>
            </a:r>
          </a:p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>
                <a:latin typeface="Tahoma" panose="020B0604030504040204" pitchFamily="34" charset="0"/>
                <a:cs typeface="Tahoma" panose="020B0604030504040204" pitchFamily="34" charset="0"/>
              </a:rPr>
              <a:t>Can we find a base where by working on less number of prospect, we can still get almost all the responder</a:t>
            </a:r>
          </a:p>
        </p:txBody>
      </p:sp>
      <p:sp>
        <p:nvSpPr>
          <p:cNvPr id="10" name="Cloud Callout 9"/>
          <p:cNvSpPr/>
          <p:nvPr/>
        </p:nvSpPr>
        <p:spPr>
          <a:xfrm rot="10221372" flipH="1">
            <a:off x="915201" y="1702552"/>
            <a:ext cx="1954764" cy="1345097"/>
          </a:xfrm>
          <a:prstGeom prst="cloudCallout">
            <a:avLst>
              <a:gd name="adj1" fmla="val -31547"/>
              <a:gd name="adj2" fmla="val 814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6" name="Text Placeholder 2"/>
          <p:cNvSpPr txBox="1">
            <a:spLocks/>
          </p:cNvSpPr>
          <p:nvPr/>
        </p:nvSpPr>
        <p:spPr>
          <a:xfrm>
            <a:off x="1166626" y="2137963"/>
            <a:ext cx="1576860" cy="771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28588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85776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Tahoma" panose="020B0604030504040204" pitchFamily="34" charset="0"/>
              <a:buChar char="»"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378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566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754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l">
              <a:lnSpc>
                <a:spcPct val="100000"/>
              </a:lnSpc>
              <a:buNone/>
              <a:defRPr/>
            </a:pPr>
            <a:r>
              <a:rPr lang="en-IN" altLang="en-US" dirty="0" smtClean="0"/>
              <a:t>Business is unhappy with such a poor response rate</a:t>
            </a:r>
            <a:endParaRPr lang="en-IN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415640" y="735013"/>
            <a:ext cx="2685647" cy="71651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>
                <a:latin typeface="Tahoma" panose="020B0604030504040204" pitchFamily="34" charset="0"/>
                <a:cs typeface="Tahoma" panose="020B0604030504040204" pitchFamily="34" charset="0"/>
              </a:rPr>
              <a:t>Say 100,000 prospect</a:t>
            </a:r>
          </a:p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>
                <a:latin typeface="Tahoma" panose="020B0604030504040204" pitchFamily="34" charset="0"/>
                <a:cs typeface="Tahoma" panose="020B0604030504040204" pitchFamily="34" charset="0"/>
              </a:rPr>
              <a:t>Say 1,000 takes up the </a:t>
            </a:r>
            <a:r>
              <a:rPr lang="en-I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product</a:t>
            </a:r>
            <a:endParaRPr 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8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Business Scenario – </a:t>
            </a:r>
            <a:r>
              <a:rPr lang="en-IN" altLang="en-US" dirty="0" smtClean="0"/>
              <a:t>Need </a:t>
            </a:r>
            <a:r>
              <a:rPr lang="en-IN" altLang="en-US" dirty="0"/>
              <a:t>of a </a:t>
            </a:r>
            <a:r>
              <a:rPr lang="en-IN" altLang="en-US" dirty="0" smtClean="0"/>
              <a:t>Model</a:t>
            </a:r>
            <a:r>
              <a:rPr lang="en-IN" altLang="en-US" dirty="0"/>
              <a:t>?</a:t>
            </a:r>
            <a:endParaRPr lang="en-US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3747118" y="735012"/>
            <a:ext cx="2685647" cy="7165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28588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85776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Tahoma" panose="020B0604030504040204" pitchFamily="34" charset="0"/>
              <a:buChar char="»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8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>
                <a:latin typeface="Tahoma" panose="020B0604030504040204" pitchFamily="34" charset="0"/>
                <a:cs typeface="Tahoma" panose="020B0604030504040204" pitchFamily="34" charset="0"/>
              </a:rPr>
              <a:t>Say by working on 20000 prospect</a:t>
            </a:r>
          </a:p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>
                <a:latin typeface="Tahoma" panose="020B0604030504040204" pitchFamily="34" charset="0"/>
                <a:cs typeface="Tahoma" panose="020B0604030504040204" pitchFamily="34" charset="0"/>
              </a:rPr>
              <a:t>Can we get 900 responder</a:t>
            </a: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4731861" y="2851905"/>
            <a:ext cx="4303434" cy="15474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128588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85776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Tahoma" panose="020B0604030504040204" pitchFamily="34" charset="0"/>
              <a:buChar char="»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8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>
                <a:latin typeface="Tahoma" panose="020B0604030504040204" pitchFamily="34" charset="0"/>
                <a:cs typeface="Tahoma" panose="020B0604030504040204" pitchFamily="34" charset="0"/>
              </a:rPr>
              <a:t>Note – no possibility of exact match in real life scenarios</a:t>
            </a:r>
          </a:p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>
                <a:latin typeface="Tahoma" panose="020B0604030504040204" pitchFamily="34" charset="0"/>
                <a:cs typeface="Tahoma" panose="020B0604030504040204" pitchFamily="34" charset="0"/>
              </a:rPr>
              <a:t>Also very rare possibility of getting all the responder by working on part of population</a:t>
            </a:r>
          </a:p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>
                <a:latin typeface="Tahoma" panose="020B0604030504040204" pitchFamily="34" charset="0"/>
                <a:cs typeface="Tahoma" panose="020B0604030504040204" pitchFamily="34" charset="0"/>
              </a:rPr>
              <a:t>Target is to get </a:t>
            </a:r>
            <a:r>
              <a:rPr lang="en-IN" alt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almost all the responder </a:t>
            </a:r>
            <a:r>
              <a:rPr lang="en-IN" altLang="en-US" dirty="0">
                <a:latin typeface="Tahoma" panose="020B0604030504040204" pitchFamily="34" charset="0"/>
                <a:cs typeface="Tahoma" panose="020B0604030504040204" pitchFamily="34" charset="0"/>
              </a:rPr>
              <a:t>by working on only </a:t>
            </a:r>
            <a:r>
              <a:rPr lang="en-IN" alt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small portion of the population</a:t>
            </a:r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217411" y="3158838"/>
            <a:ext cx="4271462" cy="1240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128588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85776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Tahoma" panose="020B0604030504040204" pitchFamily="34" charset="0"/>
              <a:buChar char="»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8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>
                <a:latin typeface="Tahoma" panose="020B0604030504040204" pitchFamily="34" charset="0"/>
                <a:cs typeface="Tahoma" panose="020B0604030504040204" pitchFamily="34" charset="0"/>
              </a:rPr>
              <a:t>Think of – if $2 is the cost of mailer then one has spend $200 per new customer acquisition, right?</a:t>
            </a:r>
          </a:p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>
                <a:latin typeface="Tahoma" panose="020B0604030504040204" pitchFamily="34" charset="0"/>
                <a:cs typeface="Tahoma" panose="020B0604030504040204" pitchFamily="34" charset="0"/>
              </a:rPr>
              <a:t>Can we find a base where by working on less number of prospect, we can still get almost all the responder</a:t>
            </a:r>
          </a:p>
        </p:txBody>
      </p:sp>
      <p:sp>
        <p:nvSpPr>
          <p:cNvPr id="10" name="Cloud Callout 9"/>
          <p:cNvSpPr/>
          <p:nvPr/>
        </p:nvSpPr>
        <p:spPr>
          <a:xfrm rot="10221372" flipH="1">
            <a:off x="915201" y="1702552"/>
            <a:ext cx="1954764" cy="1345097"/>
          </a:xfrm>
          <a:prstGeom prst="cloudCallout">
            <a:avLst>
              <a:gd name="adj1" fmla="val -31547"/>
              <a:gd name="adj2" fmla="val 814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6" name="Text Placeholder 2"/>
          <p:cNvSpPr txBox="1">
            <a:spLocks/>
          </p:cNvSpPr>
          <p:nvPr/>
        </p:nvSpPr>
        <p:spPr>
          <a:xfrm>
            <a:off x="1166626" y="2137963"/>
            <a:ext cx="1576860" cy="771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28588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85776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Tahoma" panose="020B0604030504040204" pitchFamily="34" charset="0"/>
              <a:buChar char="»"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378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566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754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l">
              <a:lnSpc>
                <a:spcPct val="100000"/>
              </a:lnSpc>
              <a:buNone/>
              <a:defRPr/>
            </a:pPr>
            <a:r>
              <a:rPr lang="en-IN" altLang="en-US" dirty="0" smtClean="0"/>
              <a:t>Business is unhappy with such a poor response rate</a:t>
            </a:r>
            <a:endParaRPr lang="en-IN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415640" y="735013"/>
            <a:ext cx="2685647" cy="71651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>
                <a:latin typeface="Tahoma" panose="020B0604030504040204" pitchFamily="34" charset="0"/>
                <a:cs typeface="Tahoma" panose="020B0604030504040204" pitchFamily="34" charset="0"/>
              </a:rPr>
              <a:t>Say 100,000 prospect</a:t>
            </a:r>
          </a:p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>
                <a:latin typeface="Tahoma" panose="020B0604030504040204" pitchFamily="34" charset="0"/>
                <a:cs typeface="Tahoma" panose="020B0604030504040204" pitchFamily="34" charset="0"/>
              </a:rPr>
              <a:t>Say 1,000 takes up the </a:t>
            </a:r>
            <a:r>
              <a:rPr lang="en-I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product</a:t>
            </a:r>
            <a:endParaRPr 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8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the </a:t>
            </a:r>
            <a:r>
              <a:rPr lang="en-IN" dirty="0" smtClean="0"/>
              <a:t>Target </a:t>
            </a:r>
            <a:r>
              <a:rPr lang="en-IN" dirty="0"/>
              <a:t>is ….. </a:t>
            </a:r>
            <a:endParaRPr lang="en-US" dirty="0"/>
          </a:p>
        </p:txBody>
      </p:sp>
      <p:sp>
        <p:nvSpPr>
          <p:cNvPr id="8192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/>
              <a:t>Target is to get almost all the responder by working on only part of the population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63557" y="1415256"/>
            <a:ext cx="1954690" cy="596001"/>
          </a:xfrm>
          <a:prstGeom prst="roundRect">
            <a:avLst/>
          </a:prstGeom>
          <a:solidFill>
            <a:srgbClr val="FF0000">
              <a:alpha val="4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69131" y="1945886"/>
            <a:ext cx="1239287" cy="530657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37456" y="1713256"/>
            <a:ext cx="716237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37456" y="1713256"/>
            <a:ext cx="0" cy="493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208418" y="2207071"/>
            <a:ext cx="7290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987011" y="1969975"/>
            <a:ext cx="1221406" cy="476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Population – N</a:t>
            </a:r>
          </a:p>
          <a:p>
            <a:r>
              <a:rPr lang="en-US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Responder </a:t>
            </a:r>
            <a:r>
              <a:rPr 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K</a:t>
            </a:r>
            <a:endParaRPr 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02328" y="1391301"/>
            <a:ext cx="1691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X % of Population N</a:t>
            </a:r>
          </a:p>
          <a:p>
            <a:pPr algn="ctr"/>
            <a:r>
              <a:rPr lang="en-US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Y % – of Responder K</a:t>
            </a:r>
          </a:p>
          <a:p>
            <a:pPr algn="ctr"/>
            <a:r>
              <a:rPr lang="en-US" sz="1200" dirty="0" smtClean="0">
                <a:latin typeface="Tahoma" panose="020B0604030504040204" pitchFamily="34" charset="0"/>
                <a:cs typeface="Tahoma" panose="020B0604030504040204" pitchFamily="34" charset="0"/>
              </a:rPr>
              <a:t>Y &gt; X</a:t>
            </a:r>
            <a:endParaRPr 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6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the </a:t>
            </a:r>
            <a:r>
              <a:rPr lang="en-IN" dirty="0" smtClean="0"/>
              <a:t>Target </a:t>
            </a:r>
            <a:r>
              <a:rPr lang="en-IN" dirty="0"/>
              <a:t>is ….. </a:t>
            </a:r>
            <a:endParaRPr lang="en-US" dirty="0"/>
          </a:p>
        </p:txBody>
      </p:sp>
      <p:sp>
        <p:nvSpPr>
          <p:cNvPr id="8192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9863" lvl="1" indent="-169863" algn="l">
              <a:buFont typeface="Symbol" panose="05050102010706020507" pitchFamily="18" charset="2"/>
              <a:buChar char="®"/>
              <a:defRPr/>
            </a:pPr>
            <a:r>
              <a:rPr lang="en-IN" altLang="en-US" dirty="0"/>
              <a:t>Target is to get almost all the responder by working on only part of the population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69131" y="1391301"/>
            <a:ext cx="4649116" cy="1607586"/>
            <a:chOff x="1969131" y="1391301"/>
            <a:chExt cx="4649116" cy="1607586"/>
          </a:xfrm>
        </p:grpSpPr>
        <p:sp>
          <p:nvSpPr>
            <p:cNvPr id="36" name="Rounded Rectangle 35"/>
            <p:cNvSpPr/>
            <p:nvPr/>
          </p:nvSpPr>
          <p:spPr>
            <a:xfrm>
              <a:off x="4663557" y="1415256"/>
              <a:ext cx="1954690" cy="596001"/>
            </a:xfrm>
            <a:prstGeom prst="roundRect">
              <a:avLst/>
            </a:prstGeom>
            <a:solidFill>
              <a:srgbClr val="FF0000">
                <a:alpha val="49804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666251" y="2468230"/>
              <a:ext cx="1951996" cy="530657"/>
            </a:xfrm>
            <a:prstGeom prst="roundRect">
              <a:avLst/>
            </a:prstGeom>
            <a:solidFill>
              <a:srgbClr val="B1EBF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latin typeface="Calibri" panose="020F0502020204030204" pitchFamily="34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969131" y="1945886"/>
              <a:ext cx="1239287" cy="530657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937456" y="1713256"/>
              <a:ext cx="7162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937456" y="2720924"/>
              <a:ext cx="7261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937456" y="1713256"/>
              <a:ext cx="0" cy="1007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208418" y="2207071"/>
              <a:ext cx="7290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987011" y="1969975"/>
              <a:ext cx="1221406" cy="4765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Population – N</a:t>
              </a:r>
            </a:p>
            <a:p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Responder </a:t>
              </a:r>
              <a:r>
                <a:rPr lang="en-US" sz="1200" dirty="0">
                  <a:latin typeface="Tahoma" panose="020B0604030504040204" pitchFamily="34" charset="0"/>
                  <a:cs typeface="Tahoma" panose="020B0604030504040204" pitchFamily="34" charset="0"/>
                </a:rPr>
                <a:t>– </a:t>
              </a:r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K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826373" y="1391301"/>
              <a:ext cx="16438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X % of Population N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 %– of Responder K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Y &gt; X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0262" y="2516674"/>
              <a:ext cx="19075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 – X% of Population – N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1 – Y% of Responder – K</a:t>
              </a:r>
              <a:endParaRPr lang="en-US" sz="12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73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Module-2 Themes 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Course Topics&amp;quot;&quot;/&gt;&lt;property id=&quot;20307&quot; value=&quot;258&quot;/&gt;&lt;/object&gt;&lt;object type=&quot;3&quot; unique_id=&quot;10005&quot;&gt;&lt;property id=&quot;20148&quot; value=&quot;5&quot;/&gt;&lt;property id=&quot;20300&quot; value=&quot;Slide 3 - &amp;quot;Objectives&amp;quot;&quot;/&gt;&lt;property id=&quot;20307&quot; value=&quot;259&quot;/&gt;&lt;/object&gt;&lt;object type=&quot;3&quot; unique_id=&quot;10006&quot;&gt;&lt;property id=&quot;20148&quot; value=&quot;5&quot;/&gt;&lt;property id=&quot;20300&quot; value=&quot;Slide 4 - &amp;quot;Themes – Business Case&amp;quot;&quot;/&gt;&lt;property id=&quot;20307&quot; value=&quot;386&quot;/&gt;&lt;/object&gt;&lt;object type=&quot;3&quot; unique_id=&quot;10007&quot;&gt;&lt;property id=&quot;20148&quot; value=&quot;5&quot;/&gt;&lt;property id=&quot;20300&quot; value=&quot;Slide 5&quot;/&gt;&lt;property id=&quot;20307&quot; value=&quot;387&quot;/&gt;&lt;/object&gt;&lt;object type=&quot;3&quot; unique_id=&quot;10008&quot;&gt;&lt;property id=&quot;20148&quot; value=&quot;5&quot;/&gt;&lt;property id=&quot;20300&quot; value=&quot;Slide 6&quot;/&gt;&lt;property id=&quot;20307&quot; value=&quot;388&quot;/&gt;&lt;/object&gt;&lt;object type=&quot;3&quot; unique_id=&quot;10009&quot;&gt;&lt;property id=&quot;20148&quot; value=&quot;5&quot;/&gt;&lt;property id=&quot;20300&quot; value=&quot;Slide 7&quot;/&gt;&lt;property id=&quot;20307&quot; value=&quot;389&quot;/&gt;&lt;/object&gt;&lt;object type=&quot;3&quot; unique_id=&quot;10010&quot;&gt;&lt;property id=&quot;20148&quot; value=&quot;5&quot;/&gt;&lt;property id=&quot;20300&quot; value=&quot;Slide 8&quot;/&gt;&lt;property id=&quot;20307&quot; value=&quot;390&quot;/&gt;&lt;/object&gt;&lt;object type=&quot;3&quot; unique_id=&quot;10011&quot;&gt;&lt;property id=&quot;20148&quot; value=&quot;5&quot;/&gt;&lt;property id=&quot;20300&quot; value=&quot;Slide 9&quot;/&gt;&lt;property id=&quot;20307&quot; value=&quot;391&quot;/&gt;&lt;/object&gt;&lt;object type=&quot;3&quot; unique_id=&quot;10012&quot;&gt;&lt;property id=&quot;20148&quot; value=&quot;5&quot;/&gt;&lt;property id=&quot;20300&quot; value=&quot;Slide 10 - &amp;quot;Programme Vs Project Business Case&amp;quot;&quot;/&gt;&lt;property id=&quot;20307&quot; value=&quot;392&quot;/&gt;&lt;/object&gt;&lt;object type=&quot;3&quot; unique_id=&quot;10013&quot;&gt;&lt;property id=&quot;20148&quot; value=&quot;5&quot;/&gt;&lt;property id=&quot;20300&quot; value=&quot;Slide 11 - &amp;quot;Business Case&amp;quot;&quot;/&gt;&lt;property id=&quot;20307&quot; value=&quot;393&quot;/&gt;&lt;/object&gt;&lt;object type=&quot;3&quot; unique_id=&quot;10014&quot;&gt;&lt;property id=&quot;20148&quot; value=&quot;5&quot;/&gt;&lt;property id=&quot;20300&quot; value=&quot;Slide 12 - &amp;quot;Business Case &amp;quot;&quot;/&gt;&lt;property id=&quot;20307&quot; value=&quot;394&quot;/&gt;&lt;/object&gt;&lt;object type=&quot;3&quot; unique_id=&quot;10015&quot;&gt;&lt;property id=&quot;20148&quot; value=&quot;5&quot;/&gt;&lt;property id=&quot;20300&quot; value=&quot;Slide 13 - &amp;quot;Business Case &amp;quot;&quot;/&gt;&lt;property id=&quot;20307&quot; value=&quot;395&quot;/&gt;&lt;/object&gt;&lt;object type=&quot;3&quot; unique_id=&quot;10016&quot;&gt;&lt;property id=&quot;20148&quot; value=&quot;5&quot;/&gt;&lt;property id=&quot;20300&quot; value=&quot;Slide 14 - &amp;quot;Benefit Review Plan&amp;quot;&quot;/&gt;&lt;property id=&quot;20307&quot; value=&quot;275&quot;/&gt;&lt;/object&gt;&lt;object type=&quot;3&quot; unique_id=&quot;10017&quot;&gt;&lt;property id=&quot;20148&quot; value=&quot;5&quot;/&gt;&lt;property id=&quot;20300&quot; value=&quot;Slide 15 - &amp;quot;Business Case - Responsibilities&amp;quot;&quot;/&gt;&lt;property id=&quot;20307&quot; value=&quot;276&quot;/&gt;&lt;/object&gt;&lt;object type=&quot;3&quot; unique_id=&quot;10018&quot;&gt;&lt;property id=&quot;20148&quot; value=&quot;5&quot;/&gt;&lt;property id=&quot;20300&quot; value=&quot;Slide 16 - &amp;quot;Business Case - Responsibilities&amp;quot;&quot;/&gt;&lt;property id=&quot;20307&quot; value=&quot;400&quot;/&gt;&lt;/object&gt;&lt;object type=&quot;3&quot; unique_id=&quot;10019&quot;&gt;&lt;property id=&quot;20148&quot; value=&quot;5&quot;/&gt;&lt;property id=&quot;20300&quot; value=&quot;Slide 17 - &amp;quot;Business Case - Responsibilities&amp;quot;&quot;/&gt;&lt;property id=&quot;20307&quot; value=&quot;401&quot;/&gt;&lt;/object&gt;&lt;object type=&quot;3&quot; unique_id=&quot;10020&quot;&gt;&lt;property id=&quot;20148&quot; value=&quot;5&quot;/&gt;&lt;property id=&quot;20300&quot; value=&quot;Slide 18 - &amp;quot;Business Case - Responsibilities&amp;quot;&quot;/&gt;&lt;property id=&quot;20307&quot; value=&quot;402&quot;/&gt;&lt;/object&gt;&lt;object type=&quot;3&quot; unique_id=&quot;10021&quot;&gt;&lt;property id=&quot;20148&quot; value=&quot;5&quot;/&gt;&lt;property id=&quot;20300&quot; value=&quot;Slide 19 - &amp;quot;Exercise&amp;quot;&quot;/&gt;&lt;property id=&quot;20307&quot; value=&quot;282&quot;/&gt;&lt;/object&gt;&lt;object type=&quot;3&quot; unique_id=&quot;10023&quot;&gt;&lt;property id=&quot;20148&quot; value=&quot;5&quot;/&gt;&lt;property id=&quot;20300&quot; value=&quot;Slide 20 - &amp;quot;Organization&amp;quot;&quot;/&gt;&lt;property id=&quot;20307&quot; value=&quot;284&quot;/&gt;&lt;/object&gt;&lt;object type=&quot;3&quot; unique_id=&quot;10025&quot;&gt;&lt;property id=&quot;20148&quot; value=&quot;5&quot;/&gt;&lt;property id=&quot;20300&quot; value=&quot;Slide 21 - &amp;quot;Organization&amp;quot;&quot;/&gt;&lt;property id=&quot;20307&quot; value=&quot;286&quot;/&gt;&lt;/object&gt;&lt;object type=&quot;3&quot; unique_id=&quot;10026&quot;&gt;&lt;property id=&quot;20148&quot; value=&quot;5&quot;/&gt;&lt;property id=&quot;20300&quot; value=&quot;Slide 22 - &amp;quot;Organization&amp;quot;&quot;/&gt;&lt;property id=&quot;20307&quot; value=&quot;287&quot;/&gt;&lt;/object&gt;&lt;object type=&quot;3&quot; unique_id=&quot;10027&quot;&gt;&lt;property id=&quot;20148&quot; value=&quot;5&quot;/&gt;&lt;property id=&quot;20300&quot; value=&quot;Slide 23 - &amp;quot;Organization&amp;quot;&quot;/&gt;&lt;property id=&quot;20307&quot; value=&quot;288&quot;/&gt;&lt;/object&gt;&lt;object type=&quot;3&quot; unique_id=&quot;10028&quot;&gt;&lt;property id=&quot;20148&quot; value=&quot;5&quot;/&gt;&lt;property id=&quot;20300&quot; value=&quot;Slide 24 - &amp;quot;Organization&amp;quot;&quot;/&gt;&lt;property id=&quot;20307&quot; value=&quot;289&quot;/&gt;&lt;/object&gt;&lt;object type=&quot;3&quot; unique_id=&quot;10029&quot;&gt;&lt;property id=&quot;20148&quot; value=&quot;5&quot;/&gt;&lt;property id=&quot;20300&quot; value=&quot;Slide 25 - &amp;quot;Organization&amp;quot;&quot;/&gt;&lt;property id=&quot;20307&quot; value=&quot;290&quot;/&gt;&lt;/object&gt;&lt;object type=&quot;3&quot; unique_id=&quot;10030&quot;&gt;&lt;property id=&quot;20148&quot; value=&quot;5&quot;/&gt;&lt;property id=&quot;20300&quot; value=&quot;Slide 26 - &amp;quot;Organization&amp;quot;&quot;/&gt;&lt;property id=&quot;20307&quot; value=&quot;291&quot;/&gt;&lt;/object&gt;&lt;object type=&quot;3&quot; unique_id=&quot;10031&quot;&gt;&lt;property id=&quot;20148&quot; value=&quot;5&quot;/&gt;&lt;property id=&quot;20300&quot; value=&quot;Slide 27 - &amp;quot;Organization&amp;quot;&quot;/&gt;&lt;property id=&quot;20307&quot; value=&quot;293&quot;/&gt;&lt;/object&gt;&lt;object type=&quot;3&quot; unique_id=&quot;10032&quot;&gt;&lt;property id=&quot;20148&quot; value=&quot;5&quot;/&gt;&lt;property id=&quot;20300&quot; value=&quot;Slide 28 - &amp;quot;Quality &amp;quot;&quot;/&gt;&lt;property id=&quot;20307&quot; value=&quot;296&quot;/&gt;&lt;/object&gt;&lt;object type=&quot;3&quot; unique_id=&quot;10033&quot;&gt;&lt;property id=&quot;20148&quot; value=&quot;5&quot;/&gt;&lt;property id=&quot;20300&quot; value=&quot;Slide 29 - &amp;quot;Quality &amp;quot;&quot;/&gt;&lt;property id=&quot;20307&quot; value=&quot;403&quot;/&gt;&lt;/object&gt;&lt;object type=&quot;3&quot; unique_id=&quot;10034&quot;&gt;&lt;property id=&quot;20148&quot; value=&quot;5&quot;/&gt;&lt;property id=&quot;20300&quot; value=&quot;Slide 30 - &amp;quot;Quality Planning  &amp;quot;&quot;/&gt;&lt;property id=&quot;20307&quot; value=&quot;298&quot;/&gt;&lt;/object&gt;&lt;object type=&quot;3&quot; unique_id=&quot;10035&quot;&gt;&lt;property id=&quot;20148&quot; value=&quot;5&quot;/&gt;&lt;property id=&quot;20300&quot; value=&quot;Slide 31 - &amp;quot;Quality Control&amp;quot;&quot;/&gt;&lt;property id=&quot;20307&quot; value=&quot;299&quot;/&gt;&lt;/object&gt;&lt;object type=&quot;3&quot; unique_id=&quot;10036&quot;&gt;&lt;property id=&quot;20148&quot; value=&quot;5&quot;/&gt;&lt;property id=&quot;20300&quot; value=&quot;Slide 32 - &amp;quot;Quality Assurance&amp;quot;&quot;/&gt;&lt;property id=&quot;20307&quot; value=&quot;405&quot;/&gt;&lt;/object&gt;&lt;object type=&quot;3&quot; unique_id=&quot;10037&quot;&gt;&lt;property id=&quot;20148&quot; value=&quot;5&quot;/&gt;&lt;property id=&quot;20300&quot; value=&quot;Slide 33 - &amp;quot;Quality Methods: In-Process Method&amp;quot;&quot;/&gt;&lt;property id=&quot;20307&quot; value=&quot;406&quot;/&gt;&lt;/object&gt;&lt;object type=&quot;3&quot; unique_id=&quot;10038&quot;&gt;&lt;property id=&quot;20148&quot; value=&quot;5&quot;/&gt;&lt;property id=&quot;20300&quot; value=&quot;Slide 34 - &amp;quot;Quality Methods: Appraisal Method&amp;quot;&quot;/&gt;&lt;property id=&quot;20307&quot; value=&quot;407&quot;/&gt;&lt;/object&gt;&lt;object type=&quot;3&quot; unique_id=&quot;10039&quot;&gt;&lt;property id=&quot;20148&quot; value=&quot;5&quot;/&gt;&lt;property id=&quot;20300&quot; value=&quot;Slide 35 - &amp;quot;Quality Records&amp;quot;&quot;/&gt;&lt;property id=&quot;20307&quot; value=&quot;302&quot;/&gt;&lt;/object&gt;&lt;object type=&quot;3&quot; unique_id=&quot;10040&quot;&gt;&lt;property id=&quot;20148&quot; value=&quot;5&quot;/&gt;&lt;property id=&quot;20300&quot; value=&quot;Slide 36 - &amp;quot;Quality Register&amp;quot;&quot;/&gt;&lt;property id=&quot;20307&quot; value=&quot;303&quot;/&gt;&lt;/object&gt;&lt;object type=&quot;3&quot; unique_id=&quot;10041&quot;&gt;&lt;property id=&quot;20148&quot; value=&quot;5&quot;/&gt;&lt;property id=&quot;20300&quot; value=&quot;Slide 37 - &amp;quot;Quality Review Technique &amp;quot;&quot;/&gt;&lt;property id=&quot;20307&quot; value=&quot;408&quot;/&gt;&lt;/object&gt;&lt;object type=&quot;3&quot; unique_id=&quot;10042&quot;&gt;&lt;property id=&quot;20148&quot; value=&quot;5&quot;/&gt;&lt;property id=&quot;20300&quot; value=&quot;Slide 38 - &amp;quot;Prepare for Quality Review&amp;quot;&quot;/&gt;&lt;property id=&quot;20307&quot; value=&quot;409&quot;/&gt;&lt;/object&gt;&lt;object type=&quot;3&quot; unique_id=&quot;10043&quot;&gt;&lt;property id=&quot;20148&quot; value=&quot;5&quot;/&gt;&lt;property id=&quot;20300&quot; value=&quot;Slide 39 - &amp;quot;Conduct The Quality Review&amp;quot;&quot;/&gt;&lt;property id=&quot;20307&quot; value=&quot;410&quot;/&gt;&lt;/object&gt;&lt;object type=&quot;3&quot; unique_id=&quot;10044&quot;&gt;&lt;property id=&quot;20148&quot; value=&quot;5&quot;/&gt;&lt;property id=&quot;20300&quot; value=&quot;Slide 40 - &amp;quot;Perform Quality Review Follow Up&amp;quot;&quot;/&gt;&lt;property id=&quot;20307&quot; value=&quot;411&quot;/&gt;&lt;/object&gt;&lt;object type=&quot;3&quot; unique_id=&quot;10045&quot;&gt;&lt;property id=&quot;20148&quot; value=&quot;5&quot;/&gt;&lt;property id=&quot;20300&quot; value=&quot;Slide 41 - &amp;quot;Quality : Roles and Responsibility &amp;quot;&quot;/&gt;&lt;property id=&quot;20307&quot; value=&quot;413&quot;/&gt;&lt;/object&gt;&lt;object type=&quot;3&quot; unique_id=&quot;10046&quot;&gt;&lt;property id=&quot;20148&quot; value=&quot;5&quot;/&gt;&lt;property id=&quot;20300&quot; value=&quot;Slide 42 - &amp;quot;Quality : Roles and Responsibility &amp;quot;&quot;/&gt;&lt;property id=&quot;20307&quot; value=&quot;414&quot;/&gt;&lt;/object&gt;&lt;object type=&quot;3&quot; unique_id=&quot;10047&quot;&gt;&lt;property id=&quot;20148&quot; value=&quot;5&quot;/&gt;&lt;property id=&quot;20300&quot; value=&quot;Slide 43 - &amp;quot;Quality : Roles and Responsibility &amp;quot;&quot;/&gt;&lt;property id=&quot;20307&quot; value=&quot;415&quot;/&gt;&lt;/object&gt;&lt;object type=&quot;3&quot; unique_id=&quot;10048&quot;&gt;&lt;property id=&quot;20148&quot; value=&quot;5&quot;/&gt;&lt;property id=&quot;20300&quot; value=&quot;Slide 44 - &amp;quot;Plan&amp;quot;&quot;/&gt;&lt;property id=&quot;20307&quot; value=&quot;416&quot;/&gt;&lt;/object&gt;&lt;object type=&quot;3&quot; unique_id=&quot;10049&quot;&gt;&lt;property id=&quot;20148&quot; value=&quot;5&quot;/&gt;&lt;property id=&quot;20300&quot; value=&quot;Slide 45 - &amp;quot;PRINCE2 Recommendation &amp;quot;&quot;/&gt;&lt;property id=&quot;20307&quot; value=&quot;417&quot;/&gt;&lt;/object&gt;&lt;object type=&quot;3&quot; unique_id=&quot;10050&quot;&gt;&lt;property id=&quot;20148&quot; value=&quot;5&quot;/&gt;&lt;property id=&quot;20300&quot; value=&quot;Slide 46 - &amp;quot;Plan&amp;quot;&quot;/&gt;&lt;property id=&quot;20307&quot; value=&quot;317&quot;/&gt;&lt;/object&gt;&lt;object type=&quot;3&quot; unique_id=&quot;10051&quot;&gt;&lt;property id=&quot;20148&quot; value=&quot;5&quot;/&gt;&lt;property id=&quot;20300&quot; value=&quot;Slide 47 - &amp;quot;Plan&amp;quot;&quot;/&gt;&lt;property id=&quot;20307&quot; value=&quot;318&quot;/&gt;&lt;/object&gt;&lt;object type=&quot;3&quot; unique_id=&quot;10052&quot;&gt;&lt;property id=&quot;20148&quot; value=&quot;5&quot;/&gt;&lt;property id=&quot;20300&quot; value=&quot;Slide 48 - &amp;quot;Plan&amp;quot;&quot;/&gt;&lt;property id=&quot;20307&quot; value=&quot;319&quot;/&gt;&lt;/object&gt;&lt;object type=&quot;3&quot; unique_id=&quot;10053&quot;&gt;&lt;property id=&quot;20148&quot; value=&quot;5&quot;/&gt;&lt;property id=&quot;20300&quot; value=&quot;Slide 49 - &amp;quot;Planning Procedure  &amp;quot;&quot;/&gt;&lt;property id=&quot;20307&quot; value=&quot;320&quot;/&gt;&lt;/object&gt;&lt;object type=&quot;3&quot; unique_id=&quot;10054&quot;&gt;&lt;property id=&quot;20148&quot; value=&quot;5&quot;/&gt;&lt;property id=&quot;20300&quot; value=&quot;Slide 50 - &amp;quot;Product Based Planning Technique&amp;quot;&quot;/&gt;&lt;property id=&quot;20307&quot; value=&quot;321&quot;/&gt;&lt;/object&gt;&lt;object type=&quot;3&quot; unique_id=&quot;10055&quot;&gt;&lt;property id=&quot;20148&quot; value=&quot;5&quot;/&gt;&lt;property id=&quot;20300&quot; value=&quot;Slide 51 - &amp;quot;Product Project Description&amp;quot;&quot;/&gt;&lt;property id=&quot;20307&quot; value=&quot;322&quot;/&gt;&lt;/object&gt;&lt;object type=&quot;3&quot; unique_id=&quot;10056&quot;&gt;&lt;property id=&quot;20148&quot; value=&quot;5&quot;/&gt;&lt;property id=&quot;20300&quot; value=&quot;Slide 52 - &amp;quot;Create Product Breakdown Structure  &amp;quot;&quot;/&gt;&lt;property id=&quot;20307&quot; value=&quot;323&quot;/&gt;&lt;/object&gt;&lt;object type=&quot;3&quot; unique_id=&quot;10057&quot;&gt;&lt;property id=&quot;20148&quot; value=&quot;5&quot;/&gt;&lt;property id=&quot;20300&quot; value=&quot;Slide 53 - &amp;quot;Product Description&amp;quot;&quot;/&gt;&lt;property id=&quot;20307&quot; value=&quot;324&quot;/&gt;&lt;/object&gt;&lt;object type=&quot;3&quot; unique_id=&quot;10058&quot;&gt;&lt;property id=&quot;20148&quot; value=&quot;5&quot;/&gt;&lt;property id=&quot;20300&quot; value=&quot;Slide 54 - &amp;quot;Create Product Flow Diagram&amp;quot;&quot;/&gt;&lt;property id=&quot;20307&quot; value=&quot;325&quot;/&gt;&lt;/object&gt;&lt;object type=&quot;3&quot; unique_id=&quot;10059&quot;&gt;&lt;property id=&quot;20148&quot; value=&quot;5&quot;/&gt;&lt;property id=&quot;20300&quot; value=&quot;Slide 55 - &amp;quot;Identify Activities and Dependencies&amp;quot;&quot;/&gt;&lt;property id=&quot;20307&quot; value=&quot;326&quot;/&gt;&lt;/object&gt;&lt;object type=&quot;3&quot; unique_id=&quot;10060&quot;&gt;&lt;property id=&quot;20148&quot; value=&quot;5&quot;/&gt;&lt;property id=&quot;20300&quot; value=&quot;Slide 57 - &amp;quot;Prepare Estimates&amp;quot;&quot;/&gt;&lt;property id=&quot;20307&quot; value=&quot;327&quot;/&gt;&lt;/object&gt;&lt;object type=&quot;3&quot; unique_id=&quot;10061&quot;&gt;&lt;property id=&quot;20148&quot; value=&quot;5&quot;/&gt;&lt;property id=&quot;20300&quot; value=&quot;Slide 58 - &amp;quot;Prepare The Schedule &amp;quot;&quot;/&gt;&lt;property id=&quot;20307&quot; value=&quot;328&quot;/&gt;&lt;/object&gt;&lt;object type=&quot;3&quot; unique_id=&quot;10062&quot;&gt;&lt;property id=&quot;20148&quot; value=&quot;5&quot;/&gt;&lt;property id=&quot;20300&quot; value=&quot;Slide 59 - &amp;quot;Assess and Assign Resources&amp;quot;&quot;/&gt;&lt;property id=&quot;20307&quot; value=&quot;329&quot;/&gt;&lt;/object&gt;&lt;object type=&quot;3&quot; unique_id=&quot;10063&quot;&gt;&lt;property id=&quot;20148&quot; value=&quot;5&quot;/&gt;&lt;property id=&quot;20300&quot; value=&quot;Slide 60 - &amp;quot;Assess and Assign Resources&amp;quot;&quot;/&gt;&lt;property id=&quot;20307&quot; value=&quot;330&quot;/&gt;&lt;/object&gt;&lt;object type=&quot;3&quot; unique_id=&quot;10064&quot;&gt;&lt;property id=&quot;20148&quot; value=&quot;5&quot;/&gt;&lt;property id=&quot;20300&quot; value=&quot;Slide 61 - &amp;quot;Resource Leveling&amp;quot;&quot;/&gt;&lt;property id=&quot;20307&quot; value=&quot;331&quot;/&gt;&lt;/object&gt;&lt;object type=&quot;3&quot; unique_id=&quot;10065&quot;&gt;&lt;property id=&quot;20148&quot; value=&quot;5&quot;/&gt;&lt;property id=&quot;20300&quot; value=&quot;Slide 62 - &amp;quot;Agree On Control Points&amp;quot;&quot;/&gt;&lt;property id=&quot;20307&quot; value=&quot;332&quot;/&gt;&lt;/object&gt;&lt;object type=&quot;3&quot; unique_id=&quot;10066&quot;&gt;&lt;property id=&quot;20148&quot; value=&quot;5&quot;/&gt;&lt;property id=&quot;20300&quot; value=&quot;Slide 63 - &amp;quot;Define Milestones&amp;quot;&quot;/&gt;&lt;property id=&quot;20307&quot; value=&quot;333&quot;/&gt;&lt;/object&gt;&lt;object type=&quot;3&quot; unique_id=&quot;10067&quot;&gt;&lt;property id=&quot;20148&quot; value=&quot;5&quot;/&gt;&lt;property id=&quot;20300&quot; value=&quot;Slide 64 - &amp;quot;Total Resource Requirements and the Cost&amp;quot;&quot;/&gt;&lt;property id=&quot;20307&quot; value=&quot;334&quot;/&gt;&lt;/object&gt;&lt;object type=&quot;3&quot; unique_id=&quot;10068&quot;&gt;&lt;property id=&quot;20148&quot; value=&quot;5&quot;/&gt;&lt;property id=&quot;20300&quot; value=&quot;Slide 65 - &amp;quot;Present the Schedule &amp;quot;&quot;/&gt;&lt;property id=&quot;20307&quot; value=&quot;335&quot;/&gt;&lt;/object&gt;&lt;object type=&quot;3&quot; unique_id=&quot;10069&quot;&gt;&lt;property id=&quot;20148&quot; value=&quot;5&quot;/&gt;&lt;property id=&quot;20300&quot; value=&quot;Slide 66 - &amp;quot;Analyze The Risks&amp;quot;&quot;/&gt;&lt;property id=&quot;20307&quot; value=&quot;336&quot;/&gt;&lt;/object&gt;&lt;object type=&quot;3&quot; unique_id=&quot;10070&quot;&gt;&lt;property id=&quot;20148&quot; value=&quot;5&quot;/&gt;&lt;property id=&quot;20300&quot; value=&quot;Slide 67 - &amp;quot;Analyze The Risks&amp;quot;&quot;/&gt;&lt;property id=&quot;20307&quot; value=&quot;337&quot;/&gt;&lt;/object&gt;&lt;object type=&quot;3&quot; unique_id=&quot;10071&quot;&gt;&lt;property id=&quot;20148&quot; value=&quot;5&quot;/&gt;&lt;property id=&quot;20300&quot; value=&quot;Slide 68 - &amp;quot;Plan : Roles and Responsibilities &amp;quot;&quot;/&gt;&lt;property id=&quot;20307&quot; value=&quot;418&quot;/&gt;&lt;/object&gt;&lt;object type=&quot;3&quot; unique_id=&quot;10072&quot;&gt;&lt;property id=&quot;20148&quot; value=&quot;5&quot;/&gt;&lt;property id=&quot;20300&quot; value=&quot;Slide 69 - &amp;quot;Plan : Roles and Responsibilities &amp;quot;&quot;/&gt;&lt;property id=&quot;20307&quot; value=&quot;419&quot;/&gt;&lt;/object&gt;&lt;object type=&quot;3&quot; unique_id=&quot;10073&quot;&gt;&lt;property id=&quot;20148&quot; value=&quot;5&quot;/&gt;&lt;property id=&quot;20300&quot; value=&quot;Slide 70 - &amp;quot;Plan : Roles and Responsibilities &amp;quot;&quot;/&gt;&lt;property id=&quot;20307&quot; value=&quot;420&quot;/&gt;&lt;/object&gt;&lt;object type=&quot;3&quot; unique_id=&quot;10074&quot;&gt;&lt;property id=&quot;20148&quot; value=&quot;5&quot;/&gt;&lt;property id=&quot;20300&quot; value=&quot;Slide 71 - &amp;quot;Risk&amp;quot;&quot;/&gt;&lt;property id=&quot;20307&quot; value=&quot;340&quot;/&gt;&lt;/object&gt;&lt;object type=&quot;3&quot; unique_id=&quot;10075&quot;&gt;&lt;property id=&quot;20148&quot; value=&quot;5&quot;/&gt;&lt;property id=&quot;20300&quot; value=&quot;Slide 72 - &amp;quot;Risk&amp;quot;&quot;/&gt;&lt;property id=&quot;20307&quot; value=&quot;341&quot;/&gt;&lt;/object&gt;&lt;object type=&quot;3&quot; unique_id=&quot;10076&quot;&gt;&lt;property id=&quot;20148&quot; value=&quot;5&quot;/&gt;&lt;property id=&quot;20300&quot; value=&quot;Slide 73 - &amp;quot;Risk&amp;quot;&quot;/&gt;&lt;property id=&quot;20307&quot; value=&quot;342&quot;/&gt;&lt;/object&gt;&lt;object type=&quot;3&quot; unique_id=&quot;10077&quot;&gt;&lt;property id=&quot;20148&quot; value=&quot;5&quot;/&gt;&lt;property id=&quot;20300&quot; value=&quot;Slide 74 - &amp;quot;Risk&amp;quot;&quot;/&gt;&lt;property id=&quot;20307&quot; value=&quot;343&quot;/&gt;&lt;/object&gt;&lt;object type=&quot;3&quot; unique_id=&quot;10078&quot;&gt;&lt;property id=&quot;20148&quot; value=&quot;5&quot;/&gt;&lt;property id=&quot;20300&quot; value=&quot;Slide 75 - &amp;quot;Risk&amp;quot;&quot;/&gt;&lt;property id=&quot;20307&quot; value=&quot;344&quot;/&gt;&lt;/object&gt;&lt;object type=&quot;3&quot; unique_id=&quot;10079&quot;&gt;&lt;property id=&quot;20148&quot; value=&quot;5&quot;/&gt;&lt;property id=&quot;20300&quot; value=&quot;Slide 76 - &amp;quot;Risk&amp;quot;&quot;/&gt;&lt;property id=&quot;20307&quot; value=&quot;345&quot;/&gt;&lt;/object&gt;&lt;object type=&quot;3&quot; unique_id=&quot;10081&quot;&gt;&lt;property id=&quot;20148&quot; value=&quot;5&quot;/&gt;&lt;property id=&quot;20300&quot; value=&quot;Slide 77 - &amp;quot;Risk&amp;quot;&quot;/&gt;&lt;property id=&quot;20307&quot; value=&quot;421&quot;/&gt;&lt;/object&gt;&lt;object type=&quot;3&quot; unique_id=&quot;10082&quot;&gt;&lt;property id=&quot;20148&quot; value=&quot;5&quot;/&gt;&lt;property id=&quot;20300&quot; value=&quot;Slide 78 - &amp;quot;Plan – Negative Risks&amp;quot;&quot;/&gt;&lt;property id=&quot;20307&quot; value=&quot;348&quot;/&gt;&lt;/object&gt;&lt;object type=&quot;3&quot; unique_id=&quot;10083&quot;&gt;&lt;property id=&quot;20148&quot; value=&quot;5&quot;/&gt;&lt;property id=&quot;20300&quot; value=&quot;Slide 79 - &amp;quot;Plan – Negative Risks&amp;quot;&quot;/&gt;&lt;property id=&quot;20307&quot; value=&quot;349&quot;/&gt;&lt;/object&gt;&lt;object type=&quot;3&quot; unique_id=&quot;10084&quot;&gt;&lt;property id=&quot;20148&quot; value=&quot;5&quot;/&gt;&lt;property id=&quot;20300&quot; value=&quot;Slide 80 - &amp;quot;Plan –  Positive Risks&amp;quot;&quot;/&gt;&lt;property id=&quot;20307&quot; value=&quot;350&quot;/&gt;&lt;/object&gt;&lt;object type=&quot;3&quot; unique_id=&quot;10085&quot;&gt;&lt;property id=&quot;20148&quot; value=&quot;5&quot;/&gt;&lt;property id=&quot;20300&quot; value=&quot;Slide 81 - &amp;quot;Plan –  Positive Risks&amp;quot;&quot;/&gt;&lt;property id=&quot;20307&quot; value=&quot;351&quot;/&gt;&lt;/object&gt;&lt;object type=&quot;3&quot; unique_id=&quot;10086&quot;&gt;&lt;property id=&quot;20148&quot; value=&quot;5&quot;/&gt;&lt;property id=&quot;20300&quot; value=&quot;Slide 82 - &amp;quot;Implement and Communicate&amp;quot;&quot;/&gt;&lt;property id=&quot;20307&quot; value=&quot;352&quot;/&gt;&lt;/object&gt;&lt;object type=&quot;3&quot; unique_id=&quot;10087&quot;&gt;&lt;property id=&quot;20148&quot; value=&quot;5&quot;/&gt;&lt;property id=&quot;20300&quot; value=&quot;Slide 83 - &amp;quot;Risk&amp;quot;&quot;/&gt;&lt;property id=&quot;20307&quot; value=&quot;353&quot;/&gt;&lt;/object&gt;&lt;object type=&quot;3&quot; unique_id=&quot;10088&quot;&gt;&lt;property id=&quot;20148&quot; value=&quot;5&quot;/&gt;&lt;property id=&quot;20300&quot; value=&quot;Slide 84 - &amp;quot;Residual and Secondary Risks&amp;quot;&quot;/&gt;&lt;property id=&quot;20307&quot; value=&quot;354&quot;/&gt;&lt;/object&gt;&lt;object type=&quot;3&quot; unique_id=&quot;10089&quot;&gt;&lt;property id=&quot;20148&quot; value=&quot;5&quot;/&gt;&lt;property id=&quot;20300&quot; value=&quot;Slide 85 - &amp;quot;Risk Budget&amp;quot;&quot;/&gt;&lt;property id=&quot;20307&quot; value=&quot;355&quot;/&gt;&lt;/object&gt;&lt;object type=&quot;3&quot; unique_id=&quot;10090&quot;&gt;&lt;property id=&quot;20148&quot; value=&quot;5&quot;/&gt;&lt;property id=&quot;20300&quot; value=&quot;Slide 86 - &amp;quot;Risk Tolerance and Risk Appetite&amp;quot;&quot;/&gt;&lt;property id=&quot;20307&quot; value=&quot;356&quot;/&gt;&lt;/object&gt;&lt;object type=&quot;3&quot; unique_id=&quot;10091&quot;&gt;&lt;property id=&quot;20148&quot; value=&quot;5&quot;/&gt;&lt;property id=&quot;20300&quot; value=&quot;Slide 87 - &amp;quot;Risks : Roles and Responsibilities &amp;quot;&quot;/&gt;&lt;property id=&quot;20307&quot; value=&quot;422&quot;/&gt;&lt;/object&gt;&lt;object type=&quot;3&quot; unique_id=&quot;10092&quot;&gt;&lt;property id=&quot;20148&quot; value=&quot;5&quot;/&gt;&lt;property id=&quot;20300&quot; value=&quot;Slide 88 - &amp;quot;Risks : Roles and Responsibilities &amp;quot;&quot;/&gt;&lt;property id=&quot;20307&quot; value=&quot;423&quot;/&gt;&lt;/object&gt;&lt;object type=&quot;3&quot; unique_id=&quot;10093&quot;&gt;&lt;property id=&quot;20148&quot; value=&quot;5&quot;/&gt;&lt;property id=&quot;20300&quot; value=&quot;Slide 89 - &amp;quot;Risks : Roles and Responsibilities &amp;quot;&quot;/&gt;&lt;property id=&quot;20307&quot; value=&quot;424&quot;/&gt;&lt;/object&gt;&lt;object type=&quot;3&quot; unique_id=&quot;10094&quot;&gt;&lt;property id=&quot;20148&quot; value=&quot;5&quot;/&gt;&lt;property id=&quot;20300&quot; value=&quot;Slide 90 - &amp;quot;Change&amp;quot;&quot;/&gt;&lt;property id=&quot;20307&quot; value=&quot;359&quot;/&gt;&lt;/object&gt;&lt;object type=&quot;3&quot; unique_id=&quot;10095&quot;&gt;&lt;property id=&quot;20148&quot; value=&quot;5&quot;/&gt;&lt;property id=&quot;20300&quot; value=&quot;Slide 91 - &amp;quot;Change&amp;quot;&quot;/&gt;&lt;property id=&quot;20307&quot; value=&quot;360&quot;/&gt;&lt;/object&gt;&lt;object type=&quot;3&quot; unique_id=&quot;10096&quot;&gt;&lt;property id=&quot;20148&quot; value=&quot;5&quot;/&gt;&lt;property id=&quot;20300&quot; value=&quot;Slide 92 - &amp;quot;Change &amp;quot;&quot;/&gt;&lt;property id=&quot;20307&quot; value=&quot;361&quot;/&gt;&lt;/object&gt;&lt;object type=&quot;3&quot; unique_id=&quot;10097&quot;&gt;&lt;property id=&quot;20148&quot; value=&quot;5&quot;/&gt;&lt;property id=&quot;20300&quot; value=&quot;Slide 93 - &amp;quot;Change &amp;quot;&quot;/&gt;&lt;property id=&quot;20307&quot; value=&quot;362&quot;/&gt;&lt;/object&gt;&lt;object type=&quot;3&quot; unique_id=&quot;10098&quot;&gt;&lt;property id=&quot;20148&quot; value=&quot;5&quot;/&gt;&lt;property id=&quot;20300&quot; value=&quot;Slide 94 - &amp;quot;Change &amp;quot;&quot;/&gt;&lt;property id=&quot;20307&quot; value=&quot;363&quot;/&gt;&lt;/object&gt;&lt;object type=&quot;3&quot; unique_id=&quot;10099&quot;&gt;&lt;property id=&quot;20148&quot; value=&quot;5&quot;/&gt;&lt;property id=&quot;20300&quot; value=&quot;Slide 95 - &amp;quot;Change &amp;quot;&quot;/&gt;&lt;property id=&quot;20307&quot; value=&quot;364&quot;/&gt;&lt;/object&gt;&lt;object type=&quot;3&quot; unique_id=&quot;10100&quot;&gt;&lt;property id=&quot;20148&quot; value=&quot;5&quot;/&gt;&lt;property id=&quot;20300&quot; value=&quot;Slide 96 - &amp;quot;Change &amp;quot;&quot;/&gt;&lt;property id=&quot;20307&quot; value=&quot;365&quot;/&gt;&lt;/object&gt;&lt;object type=&quot;3&quot; unique_id=&quot;10101&quot;&gt;&lt;property id=&quot;20148&quot; value=&quot;5&quot;/&gt;&lt;property id=&quot;20300&quot; value=&quot;Slide 97 - &amp;quot;Change &amp;quot;&quot;/&gt;&lt;property id=&quot;20307&quot; value=&quot;366&quot;/&gt;&lt;/object&gt;&lt;object type=&quot;3&quot; unique_id=&quot;10102&quot;&gt;&lt;property id=&quot;20148&quot; value=&quot;5&quot;/&gt;&lt;property id=&quot;20300&quot; value=&quot;Slide 98 - &amp;quot;Change &amp;quot;&quot;/&gt;&lt;property id=&quot;20307&quot; value=&quot;367&quot;/&gt;&lt;/object&gt;&lt;object type=&quot;3&quot; unique_id=&quot;10103&quot;&gt;&lt;property id=&quot;20148&quot; value=&quot;5&quot;/&gt;&lt;property id=&quot;20300&quot; value=&quot;Slide 99 - &amp;quot;Change &amp;quot;&quot;/&gt;&lt;property id=&quot;20307&quot; value=&quot;368&quot;/&gt;&lt;/object&gt;&lt;object type=&quot;3&quot; unique_id=&quot;10104&quot;&gt;&lt;property id=&quot;20148&quot; value=&quot;5&quot;/&gt;&lt;property id=&quot;20300&quot; value=&quot;Slide 100 - &amp;quot;Change &amp;quot;&quot;/&gt;&lt;property id=&quot;20307&quot; value=&quot;369&quot;/&gt;&lt;/object&gt;&lt;object type=&quot;3&quot; unique_id=&quot;10106&quot;&gt;&lt;property id=&quot;20148&quot; value=&quot;5&quot;/&gt;&lt;property id=&quot;20300&quot; value=&quot;Slide 101 - &amp;quot;Change &amp;quot;&quot;/&gt;&lt;property id=&quot;20307&quot; value=&quot;371&quot;/&gt;&lt;/object&gt;&lt;object type=&quot;3&quot; unique_id=&quot;10107&quot;&gt;&lt;property id=&quot;20148&quot; value=&quot;5&quot;/&gt;&lt;property id=&quot;20300&quot; value=&quot;Slide 103 - &amp;quot;Risks : Roles and Responsibilities &amp;quot;&quot;/&gt;&lt;property id=&quot;20307&quot; value=&quot;425&quot;/&gt;&lt;/object&gt;&lt;object type=&quot;3&quot; unique_id=&quot;10108&quot;&gt;&lt;property id=&quot;20148&quot; value=&quot;5&quot;/&gt;&lt;property id=&quot;20300&quot; value=&quot;Slide 104 - &amp;quot;Risks : Roles and Responsibilities &amp;quot;&quot;/&gt;&lt;property id=&quot;20307&quot; value=&quot;426&quot;/&gt;&lt;/object&gt;&lt;object type=&quot;3&quot; unique_id=&quot;10109&quot;&gt;&lt;property id=&quot;20148&quot; value=&quot;5&quot;/&gt;&lt;property id=&quot;20300&quot; value=&quot;Slide 105 - &amp;quot;Risks : Roles and Responsibilities &amp;quot;&quot;/&gt;&lt;property id=&quot;20307&quot; value=&quot;427&quot;/&gt;&lt;/object&gt;&lt;object type=&quot;3&quot; unique_id=&quot;10110&quot;&gt;&lt;property id=&quot;20148&quot; value=&quot;5&quot;/&gt;&lt;property id=&quot;20300&quot; value=&quot;Slide 106 - &amp;quot;Progress&amp;quot;&quot;/&gt;&lt;property id=&quot;20307&quot; value=&quot;374&quot;/&gt;&lt;/object&gt;&lt;object type=&quot;3&quot; unique_id=&quot;10111&quot;&gt;&lt;property id=&quot;20148&quot; value=&quot;5&quot;/&gt;&lt;property id=&quot;20300&quot; value=&quot;Slide 107 - &amp;quot;Progress &amp;quot;&quot;/&gt;&lt;property id=&quot;20307&quot; value=&quot;375&quot;/&gt;&lt;/object&gt;&lt;object type=&quot;3&quot; unique_id=&quot;10112&quot;&gt;&lt;property id=&quot;20148&quot; value=&quot;5&quot;/&gt;&lt;property id=&quot;20300&quot; value=&quot;Slide 108 - &amp;quot;Progress&amp;quot;&quot;/&gt;&lt;property id=&quot;20307&quot; value=&quot;376&quot;/&gt;&lt;/object&gt;&lt;object type=&quot;3&quot; unique_id=&quot;10113&quot;&gt;&lt;property id=&quot;20148&quot; value=&quot;5&quot;/&gt;&lt;property id=&quot;20300&quot; value=&quot;Slide 109 - &amp;quot;Progress&amp;quot;&quot;/&gt;&lt;property id=&quot;20307&quot; value=&quot;377&quot;/&gt;&lt;/object&gt;&lt;object type=&quot;3&quot; unique_id=&quot;10114&quot;&gt;&lt;property id=&quot;20148&quot; value=&quot;5&quot;/&gt;&lt;property id=&quot;20300&quot; value=&quot;Slide 110 - &amp;quot;Progress&amp;quot;&quot;/&gt;&lt;property id=&quot;20307&quot; value=&quot;378&quot;/&gt;&lt;/object&gt;&lt;object type=&quot;3&quot; unique_id=&quot;10115&quot;&gt;&lt;property id=&quot;20148&quot; value=&quot;5&quot;/&gt;&lt;property id=&quot;20300&quot; value=&quot;Slide 111 - &amp;quot;Progress&amp;quot;&quot;/&gt;&lt;property id=&quot;20307&quot; value=&quot;379&quot;/&gt;&lt;/object&gt;&lt;object type=&quot;3&quot; unique_id=&quot;10116&quot;&gt;&lt;property id=&quot;20148&quot; value=&quot;5&quot;/&gt;&lt;property id=&quot;20300&quot; value=&quot;Slide 112 - &amp;quot;Delegating Tolerance and reporting process&amp;quot;&quot;/&gt;&lt;property id=&quot;20307&quot; value=&quot;380&quot;/&gt;&lt;/object&gt;&lt;object type=&quot;3&quot; unique_id=&quot;10117&quot;&gt;&lt;property id=&quot;20148&quot; value=&quot;5&quot;/&gt;&lt;property id=&quot;20300&quot; value=&quot;Slide 113 - &amp;quot;Progress&amp;quot;&quot;/&gt;&lt;property id=&quot;20307&quot; value=&quot;381&quot;/&gt;&lt;/object&gt;&lt;object type=&quot;3&quot; unique_id=&quot;10118&quot;&gt;&lt;property id=&quot;20148&quot; value=&quot;5&quot;/&gt;&lt;property id=&quot;20300&quot; value=&quot;Slide 114 - &amp;quot;Progress &amp;quot;&quot;/&gt;&lt;property id=&quot;20307&quot; value=&quot;382&quot;/&gt;&lt;/object&gt;&lt;object type=&quot;3&quot; unique_id=&quot;10119&quot;&gt;&lt;property id=&quot;20148&quot; value=&quot;5&quot;/&gt;&lt;property id=&quot;20300&quot; value=&quot;Slide 115 - &amp;quot;  &amp;quot;&quot;/&gt;&lt;property id=&quot;20307&quot; value=&quot;383&quot;/&gt;&lt;/object&gt;&lt;object type=&quot;3&quot; unique_id=&quot;10120&quot;&gt;&lt;property id=&quot;20148&quot; value=&quot;5&quot;/&gt;&lt;property id=&quot;20300&quot; value=&quot;Slide 116 - &amp;quot;Progress&amp;quot;&quot;/&gt;&lt;property id=&quot;20307&quot; value=&quot;398&quot;/&gt;&lt;/object&gt;&lt;object type=&quot;3&quot; unique_id=&quot;10121&quot;&gt;&lt;property id=&quot;20148&quot; value=&quot;5&quot;/&gt;&lt;property id=&quot;20300&quot; value=&quot;Slide 117 - &amp;quot;Progress&amp;quot;&quot;/&gt;&lt;property id=&quot;20307&quot; value=&quot;399&quot;/&gt;&lt;/object&gt;&lt;object type=&quot;3&quot; unique_id=&quot;10122&quot;&gt;&lt;property id=&quot;20148&quot; value=&quot;5&quot;/&gt;&lt;property id=&quot;20300&quot; value=&quot;Slide 118 - &amp;quot;Progress&amp;quot;&quot;/&gt;&lt;property id=&quot;20307&quot; value=&quot;269&quot;/&gt;&lt;/object&gt;&lt;object type=&quot;3&quot; unique_id=&quot;10123&quot;&gt;&lt;property id=&quot;20148&quot; value=&quot;5&quot;/&gt;&lt;property id=&quot;20300&quot; value=&quot;Slide 119 - &amp;quot;Progress&amp;quot;&quot;/&gt;&lt;property id=&quot;20307&quot; value=&quot;397&quot;/&gt;&lt;/object&gt;&lt;object type=&quot;3&quot; unique_id=&quot;10124&quot;&gt;&lt;property id=&quot;20148&quot; value=&quot;5&quot;/&gt;&lt;property id=&quot;20300&quot; value=&quot;Slide 120&quot;/&gt;&lt;property id=&quot;20307&quot; value=&quot;266&quot;/&gt;&lt;/object&gt;&lt;object type=&quot;3&quot; unique_id=&quot;10125&quot;&gt;&lt;property id=&quot;20148&quot; value=&quot;5&quot;/&gt;&lt;property id=&quot;20300&quot; value=&quot;Slide 121 - &amp;quot;Survey&amp;quot;&quot;/&gt;&lt;property id=&quot;20307&quot; value=&quot;267&quot;/&gt;&lt;/object&gt;&lt;object type=&quot;3&quot; unique_id=&quot;10126&quot;&gt;&lt;property id=&quot;20148&quot; value=&quot;5&quot;/&gt;&lt;property id=&quot;20300&quot; value=&quot;Slide 122&quot;/&gt;&lt;property id=&quot;20307&quot; value=&quot;268&quot;/&gt;&lt;/object&gt;&lt;object type=&quot;3&quot; unique_id=&quot;11184&quot;&gt;&lt;property id=&quot;20148&quot; value=&quot;5&quot;/&gt;&lt;property id=&quot;20300&quot; value=&quot;Slide 56 - &amp;quot;CRITICAL PATH&amp;quot;&quot;/&gt;&lt;property id=&quot;20307&quot; value=&quot;428&quot;/&gt;&lt;/object&gt;&lt;object type=&quot;3&quot; unique_id=&quot;11185&quot;&gt;&lt;property id=&quot;20148&quot; value=&quot;5&quot;/&gt;&lt;property id=&quot;20300&quot; value=&quot;Slide 102 - &amp;quot;Change &amp;quot;&quot;/&gt;&lt;property id=&quot;20307&quot; value=&quot;429&quot;/&gt;&lt;/object&gt;&lt;/object&gt;&lt;object type=&quot;8&quot; unique_id=&quot;1025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Custom 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reka Template" id="{24E4E45D-DA34-43FE-BD61-0CAB0FC5500E}" vid="{4B7DFA27-92AE-489E-B82F-03C17CEEB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Edureka Template</Template>
  <TotalTime>9852</TotalTime>
  <Words>2473</Words>
  <Application>Microsoft Office PowerPoint</Application>
  <PresentationFormat>On-screen Show (16:9)</PresentationFormat>
  <Paragraphs>845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Castellar</vt:lpstr>
      <vt:lpstr>Symbol</vt:lpstr>
      <vt:lpstr>Tahoma</vt:lpstr>
      <vt:lpstr>Brain4ce_course_template</vt:lpstr>
      <vt:lpstr> Decision Tree for predictive modeling</vt:lpstr>
      <vt:lpstr>Agenda</vt:lpstr>
      <vt:lpstr>PowerPoint Presentation</vt:lpstr>
      <vt:lpstr>Business Scenario – Need of a Model?</vt:lpstr>
      <vt:lpstr>Business Scenario – Need of a Model?</vt:lpstr>
      <vt:lpstr>Business Scenario – Need of a Model?</vt:lpstr>
      <vt:lpstr>Business Scenario – Need of a Model?</vt:lpstr>
      <vt:lpstr>So the Target is ….. </vt:lpstr>
      <vt:lpstr>So the Target is ….. </vt:lpstr>
      <vt:lpstr>So the Target is ….. </vt:lpstr>
      <vt:lpstr>PowerPoint Presentation</vt:lpstr>
      <vt:lpstr>Decision Tree Example</vt:lpstr>
      <vt:lpstr>Decision Tree Example (Contd.)</vt:lpstr>
      <vt:lpstr>Decision Tree Example (Contd.)</vt:lpstr>
      <vt:lpstr>Decision Tree Example (Contd.)</vt:lpstr>
      <vt:lpstr>Decision Tree Example (Contd.)</vt:lpstr>
      <vt:lpstr>Decision Tree Example (Contd.)</vt:lpstr>
      <vt:lpstr>Decision Tree Example (Contd.)</vt:lpstr>
      <vt:lpstr>Decision Tree Example (Contd.)</vt:lpstr>
      <vt:lpstr>PowerPoint Presentation</vt:lpstr>
      <vt:lpstr>Decision Tree Example</vt:lpstr>
      <vt:lpstr>Decision Tree Example (Contd.)</vt:lpstr>
      <vt:lpstr>Decision Tree Example (Contd.)</vt:lpstr>
      <vt:lpstr>Decision Tree Example (Contd.)</vt:lpstr>
      <vt:lpstr>Decision Tree Example (Contd.)</vt:lpstr>
      <vt:lpstr>Decision Tree Example (Contd.)</vt:lpstr>
      <vt:lpstr>Decision Tree Example (Contd.)</vt:lpstr>
      <vt:lpstr>Decision Tree Example (Contd.)</vt:lpstr>
      <vt:lpstr>Decision Tree Example (Contd.)</vt:lpstr>
      <vt:lpstr>Decision Tree Example (Contd.)</vt:lpstr>
      <vt:lpstr>PowerPoint Presentation</vt:lpstr>
      <vt:lpstr>Business Scenario and Advantage</vt:lpstr>
      <vt:lpstr>Business Scenario and Advantage</vt:lpstr>
      <vt:lpstr>Business Scenario and Advantage (Contd.)</vt:lpstr>
      <vt:lpstr>PowerPoint Presentation</vt:lpstr>
      <vt:lpstr>Key Decision Tree features</vt:lpstr>
      <vt:lpstr>PowerPoint Presentation</vt:lpstr>
      <vt:lpstr>Survey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Module-X  Name of the Module</dc:title>
  <dc:creator>Siddharth</dc:creator>
  <cp:lastModifiedBy>Vardhan</cp:lastModifiedBy>
  <cp:revision>1135</cp:revision>
  <dcterms:created xsi:type="dcterms:W3CDTF">2015-05-25T11:10:46Z</dcterms:created>
  <dcterms:modified xsi:type="dcterms:W3CDTF">2015-09-25T12:59:36Z</dcterms:modified>
</cp:coreProperties>
</file>