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276" r:id="rId2"/>
    <p:sldId id="426" r:id="rId3"/>
    <p:sldId id="607" r:id="rId4"/>
    <p:sldId id="608" r:id="rId5"/>
    <p:sldId id="609" r:id="rId6"/>
    <p:sldId id="509" r:id="rId7"/>
    <p:sldId id="610" r:id="rId8"/>
    <p:sldId id="611" r:id="rId9"/>
    <p:sldId id="612" r:id="rId10"/>
    <p:sldId id="606" r:id="rId11"/>
    <p:sldId id="619" r:id="rId12"/>
    <p:sldId id="613" r:id="rId13"/>
    <p:sldId id="614" r:id="rId14"/>
    <p:sldId id="615" r:id="rId15"/>
    <p:sldId id="616" r:id="rId16"/>
    <p:sldId id="617" r:id="rId17"/>
    <p:sldId id="618" r:id="rId18"/>
    <p:sldId id="620" r:id="rId19"/>
    <p:sldId id="621" r:id="rId20"/>
    <p:sldId id="622" r:id="rId21"/>
    <p:sldId id="591" r:id="rId22"/>
    <p:sldId id="501" r:id="rId23"/>
    <p:sldId id="415" r:id="rId24"/>
    <p:sldId id="271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397" autoAdjust="0"/>
    <p:restoredTop sz="95179" autoAdjust="0"/>
  </p:normalViewPr>
  <p:slideViewPr>
    <p:cSldViewPr snapToGrid="0" showGuides="1">
      <p:cViewPr varScale="1">
        <p:scale>
          <a:sx n="99" d="100"/>
          <a:sy n="99" d="100"/>
        </p:scale>
        <p:origin x="510" y="84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3945F-A49F-4EE0-AAA1-28F8506277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C3D80-7640-4333-A2C2-1678322AB0F5}">
      <dgm:prSet/>
      <dgm:spPr/>
      <dgm:t>
        <a:bodyPr/>
        <a:lstStyle/>
        <a:p>
          <a:pPr algn="ctr" rtl="0"/>
          <a:endParaRPr lang="en-US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740E4D-560C-431B-A57D-CD71603431C4}" type="parTrans" cxnId="{433C6D98-D477-48BA-9016-51A8C1D7E9BF}">
      <dgm:prSet/>
      <dgm:spPr/>
      <dgm:t>
        <a:bodyPr/>
        <a:lstStyle/>
        <a:p>
          <a:endParaRPr lang="en-US"/>
        </a:p>
      </dgm:t>
    </dgm:pt>
    <dgm:pt modelId="{400779CD-C4FC-4607-A0AB-B6336EB788F8}" type="sibTrans" cxnId="{433C6D98-D477-48BA-9016-51A8C1D7E9BF}">
      <dgm:prSet/>
      <dgm:spPr/>
      <dgm:t>
        <a:bodyPr/>
        <a:lstStyle/>
        <a:p>
          <a:endParaRPr lang="en-US"/>
        </a:p>
      </dgm:t>
    </dgm:pt>
    <dgm:pt modelId="{6C3137E1-19B0-4580-9E0D-944F0E075117}" type="pres">
      <dgm:prSet presAssocID="{28A3945F-A49F-4EE0-AAA1-28F8506277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D0581-3122-4F0E-86A8-FF49E556C01D}" type="pres">
      <dgm:prSet presAssocID="{8ECC3D80-7640-4333-A2C2-1678322AB0F5}" presName="parentText" presStyleLbl="node1" presStyleIdx="0" presStyleCnt="1" custScaleY="104260" custLinFactNeighborX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CB2E02-B741-49D6-AAD5-89F586386B3F}" type="presOf" srcId="{8ECC3D80-7640-4333-A2C2-1678322AB0F5}" destId="{AA6D0581-3122-4F0E-86A8-FF49E556C01D}" srcOrd="0" destOrd="0" presId="urn:microsoft.com/office/officeart/2005/8/layout/vList2"/>
    <dgm:cxn modelId="{AEDCEA01-F799-49F3-B56A-DE13B9B4FC76}" type="presOf" srcId="{28A3945F-A49F-4EE0-AAA1-28F8506277F7}" destId="{6C3137E1-19B0-4580-9E0D-944F0E075117}" srcOrd="0" destOrd="0" presId="urn:microsoft.com/office/officeart/2005/8/layout/vList2"/>
    <dgm:cxn modelId="{433C6D98-D477-48BA-9016-51A8C1D7E9BF}" srcId="{28A3945F-A49F-4EE0-AAA1-28F8506277F7}" destId="{8ECC3D80-7640-4333-A2C2-1678322AB0F5}" srcOrd="0" destOrd="0" parTransId="{EB740E4D-560C-431B-A57D-CD71603431C4}" sibTransId="{400779CD-C4FC-4607-A0AB-B6336EB788F8}"/>
    <dgm:cxn modelId="{F2E3545A-735D-4097-B8FD-2825E4CFB0D4}" type="presParOf" srcId="{6C3137E1-19B0-4580-9E0D-944F0E075117}" destId="{AA6D0581-3122-4F0E-86A8-FF49E556C0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3945F-A49F-4EE0-AAA1-28F8506277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C3D80-7640-4333-A2C2-1678322AB0F5}">
      <dgm:prSet/>
      <dgm:spPr/>
      <dgm:t>
        <a:bodyPr/>
        <a:lstStyle/>
        <a:p>
          <a:pPr algn="ctr" rtl="0"/>
          <a:r>
            <a:rPr lang="en-US" b="0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ProfitBricks</a:t>
          </a:r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shakes things up with new Docker hosting platform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740E4D-560C-431B-A57D-CD71603431C4}" type="parTrans" cxnId="{433C6D98-D477-48BA-9016-51A8C1D7E9BF}">
      <dgm:prSet/>
      <dgm:spPr/>
      <dgm:t>
        <a:bodyPr/>
        <a:lstStyle/>
        <a:p>
          <a:endParaRPr lang="en-US"/>
        </a:p>
      </dgm:t>
    </dgm:pt>
    <dgm:pt modelId="{400779CD-C4FC-4607-A0AB-B6336EB788F8}" type="sibTrans" cxnId="{433C6D98-D477-48BA-9016-51A8C1D7E9BF}">
      <dgm:prSet/>
      <dgm:spPr/>
      <dgm:t>
        <a:bodyPr/>
        <a:lstStyle/>
        <a:p>
          <a:endParaRPr lang="en-US"/>
        </a:p>
      </dgm:t>
    </dgm:pt>
    <dgm:pt modelId="{6C3137E1-19B0-4580-9E0D-944F0E075117}" type="pres">
      <dgm:prSet presAssocID="{28A3945F-A49F-4EE0-AAA1-28F8506277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D0581-3122-4F0E-86A8-FF49E556C01D}" type="pres">
      <dgm:prSet presAssocID="{8ECC3D80-7640-4333-A2C2-1678322AB0F5}" presName="parentText" presStyleLbl="node1" presStyleIdx="0" presStyleCnt="1" custScaleY="104260" custLinFactNeighborX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DB3CEE-6BB7-42A5-9B15-4E51F4726471}" type="presOf" srcId="{8ECC3D80-7640-4333-A2C2-1678322AB0F5}" destId="{AA6D0581-3122-4F0E-86A8-FF49E556C01D}" srcOrd="0" destOrd="0" presId="urn:microsoft.com/office/officeart/2005/8/layout/vList2"/>
    <dgm:cxn modelId="{C984ED34-1691-48FA-B31F-4EC848033B22}" type="presOf" srcId="{28A3945F-A49F-4EE0-AAA1-28F8506277F7}" destId="{6C3137E1-19B0-4580-9E0D-944F0E075117}" srcOrd="0" destOrd="0" presId="urn:microsoft.com/office/officeart/2005/8/layout/vList2"/>
    <dgm:cxn modelId="{433C6D98-D477-48BA-9016-51A8C1D7E9BF}" srcId="{28A3945F-A49F-4EE0-AAA1-28F8506277F7}" destId="{8ECC3D80-7640-4333-A2C2-1678322AB0F5}" srcOrd="0" destOrd="0" parTransId="{EB740E4D-560C-431B-A57D-CD71603431C4}" sibTransId="{400779CD-C4FC-4607-A0AB-B6336EB788F8}"/>
    <dgm:cxn modelId="{D2BF5468-B574-4D4B-BF10-1AE55C935D98}" type="presParOf" srcId="{6C3137E1-19B0-4580-9E0D-944F0E075117}" destId="{AA6D0581-3122-4F0E-86A8-FF49E556C0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A3945F-A49F-4EE0-AAA1-28F8506277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C3D80-7640-4333-A2C2-1678322AB0F5}">
      <dgm:prSet/>
      <dgm:spPr/>
      <dgm:t>
        <a:bodyPr/>
        <a:lstStyle/>
        <a:p>
          <a:pPr algn="ctr" rtl="0"/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 Capital Releases Mobile App Twice Weekly, Automating Compliance at Velocity, Thanks to DevOps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740E4D-560C-431B-A57D-CD71603431C4}" type="parTrans" cxnId="{433C6D98-D477-48BA-9016-51A8C1D7E9BF}">
      <dgm:prSet/>
      <dgm:spPr/>
      <dgm:t>
        <a:bodyPr/>
        <a:lstStyle/>
        <a:p>
          <a:endParaRPr lang="en-US"/>
        </a:p>
      </dgm:t>
    </dgm:pt>
    <dgm:pt modelId="{400779CD-C4FC-4607-A0AB-B6336EB788F8}" type="sibTrans" cxnId="{433C6D98-D477-48BA-9016-51A8C1D7E9BF}">
      <dgm:prSet/>
      <dgm:spPr/>
      <dgm:t>
        <a:bodyPr/>
        <a:lstStyle/>
        <a:p>
          <a:endParaRPr lang="en-US"/>
        </a:p>
      </dgm:t>
    </dgm:pt>
    <dgm:pt modelId="{6C3137E1-19B0-4580-9E0D-944F0E075117}" type="pres">
      <dgm:prSet presAssocID="{28A3945F-A49F-4EE0-AAA1-28F8506277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D0581-3122-4F0E-86A8-FF49E556C01D}" type="pres">
      <dgm:prSet presAssocID="{8ECC3D80-7640-4333-A2C2-1678322AB0F5}" presName="parentText" presStyleLbl="node1" presStyleIdx="0" presStyleCnt="1" custScaleY="104260" custLinFactNeighborX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D5C232-3471-4D97-9FB8-4FE2126C47DD}" type="presOf" srcId="{8ECC3D80-7640-4333-A2C2-1678322AB0F5}" destId="{AA6D0581-3122-4F0E-86A8-FF49E556C01D}" srcOrd="0" destOrd="0" presId="urn:microsoft.com/office/officeart/2005/8/layout/vList2"/>
    <dgm:cxn modelId="{CBDBAE7B-E80D-4639-A5AC-E51F5107A38C}" type="presOf" srcId="{28A3945F-A49F-4EE0-AAA1-28F8506277F7}" destId="{6C3137E1-19B0-4580-9E0D-944F0E075117}" srcOrd="0" destOrd="0" presId="urn:microsoft.com/office/officeart/2005/8/layout/vList2"/>
    <dgm:cxn modelId="{433C6D98-D477-48BA-9016-51A8C1D7E9BF}" srcId="{28A3945F-A49F-4EE0-AAA1-28F8506277F7}" destId="{8ECC3D80-7640-4333-A2C2-1678322AB0F5}" srcOrd="0" destOrd="0" parTransId="{EB740E4D-560C-431B-A57D-CD71603431C4}" sibTransId="{400779CD-C4FC-4607-A0AB-B6336EB788F8}"/>
    <dgm:cxn modelId="{2132392D-6D59-4477-AE51-5671AB528CE1}" type="presParOf" srcId="{6C3137E1-19B0-4580-9E0D-944F0E075117}" destId="{AA6D0581-3122-4F0E-86A8-FF49E556C0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D0581-3122-4F0E-86A8-FF49E556C01D}">
      <dsp:nvSpPr>
        <dsp:cNvPr id="0" name=""/>
        <dsp:cNvSpPr/>
      </dsp:nvSpPr>
      <dsp:spPr>
        <a:xfrm>
          <a:off x="0" y="7749"/>
          <a:ext cx="9143999" cy="4098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008" y="27757"/>
        <a:ext cx="9103983" cy="369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D0581-3122-4F0E-86A8-FF49E556C01D}">
      <dsp:nvSpPr>
        <dsp:cNvPr id="0" name=""/>
        <dsp:cNvSpPr/>
      </dsp:nvSpPr>
      <dsp:spPr>
        <a:xfrm>
          <a:off x="0" y="125"/>
          <a:ext cx="9143999" cy="425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ProfitBricks</a:t>
          </a:r>
          <a:r>
            <a:rPr lang="en-US" sz="17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shakes things up with new Docker hosting platform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752" y="20877"/>
        <a:ext cx="9102495" cy="383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D0581-3122-4F0E-86A8-FF49E556C01D}">
      <dsp:nvSpPr>
        <dsp:cNvPr id="0" name=""/>
        <dsp:cNvSpPr/>
      </dsp:nvSpPr>
      <dsp:spPr>
        <a:xfrm>
          <a:off x="0" y="25132"/>
          <a:ext cx="9143999" cy="37510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 Capital Releases Mobile App Twice Weekly, Automating Compliance at Velocity, Thanks to DevOps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8311" y="43443"/>
        <a:ext cx="9107377" cy="33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31-08-2015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31-08-2015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8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99878" y="4695168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www.edureka.co/devops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35432"/>
            <a:ext cx="4953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5410" y="4795064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www.edureka.co/devops</a:t>
            </a:r>
            <a:endParaRPr lang="en-IN" sz="1200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729390" y="4795064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www.edureka.co/devops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Continuous Delivery with Zero Downtime. Made Real by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DevOps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747" y="825815"/>
            <a:ext cx="83272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Practice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 operations and development engineers participating together in the entire service lifecycle, from design through the development process to production support.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DevOps Now</a:t>
            </a:r>
            <a:endParaRPr lang="en-IN" sz="2800" dirty="0">
              <a:solidFill>
                <a:srgbClr val="26262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47" y="1490324"/>
            <a:ext cx="6390526" cy="35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err="1" smtClean="0">
                <a:solidFill>
                  <a:srgbClr val="262626"/>
                </a:solidFill>
              </a:rPr>
              <a:t>Devops</a:t>
            </a:r>
            <a:r>
              <a:rPr lang="en-US" sz="2800" dirty="0" smtClean="0">
                <a:solidFill>
                  <a:srgbClr val="262626"/>
                </a:solidFill>
              </a:rPr>
              <a:t> Responsibilities</a:t>
            </a:r>
            <a:endParaRPr lang="en-IN" sz="2800" dirty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4"/>
          <a:stretch/>
        </p:blipFill>
        <p:spPr>
          <a:xfrm>
            <a:off x="2726860" y="770561"/>
            <a:ext cx="3571198" cy="42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2077" y="2030830"/>
            <a:ext cx="6750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2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Revolutionized 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Delivery And Continuous Integration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0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DevOps Cycle</a:t>
            </a:r>
            <a:endParaRPr lang="en-IN" sz="2800" dirty="0">
              <a:solidFill>
                <a:srgbClr val="262626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66443" y="792427"/>
            <a:ext cx="5163822" cy="4108346"/>
            <a:chOff x="2141104" y="669137"/>
            <a:chExt cx="4683287" cy="35971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104" y="669137"/>
              <a:ext cx="4683287" cy="35161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6860" y="669137"/>
              <a:ext cx="3667125" cy="4095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5811" y="3924949"/>
              <a:ext cx="3056187" cy="341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21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84"/>
            <a:ext cx="9144000" cy="50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07" y="850936"/>
            <a:ext cx="4939998" cy="4053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836" y="145917"/>
            <a:ext cx="513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Traditional Vs DevOps Approach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0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Companies Doing DevOps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84" y="2793173"/>
            <a:ext cx="3185631" cy="1911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1" y="921272"/>
            <a:ext cx="2906257" cy="537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26" y="1646767"/>
            <a:ext cx="2292812" cy="229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" y="4011105"/>
            <a:ext cx="3037500" cy="1078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6" y="2125417"/>
            <a:ext cx="30480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50" y="758153"/>
            <a:ext cx="3728633" cy="16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22132040"/>
              </p:ext>
            </p:extLst>
          </p:nvPr>
        </p:nvGraphicFramePr>
        <p:xfrm>
          <a:off x="0" y="910274"/>
          <a:ext cx="9143999" cy="4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DevOps Application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7906" y="972916"/>
            <a:ext cx="565592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Rancher Labs hopes to help DevOps teams rope in container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3" y="1398282"/>
            <a:ext cx="6900831" cy="26886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7410" y="4086917"/>
            <a:ext cx="867494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Rancher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hoping to help organizations address the scalability with a new open-source Docker platform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41" y="4386999"/>
            <a:ext cx="778781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designed to be a full set of tools to help DevOps teams manage Docker containers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4340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4716004"/>
              </p:ext>
            </p:extLst>
          </p:nvPr>
        </p:nvGraphicFramePr>
        <p:xfrm>
          <a:off x="0" y="910274"/>
          <a:ext cx="9143999" cy="4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DevOps Application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33" y="4146635"/>
            <a:ext cx="677159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has been taking the DevOps world by storm since its widespread 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806" y="4446717"/>
            <a:ext cx="874516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resources are automatically managed to meet the demands of the Docker containers running on 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86" y="1452262"/>
            <a:ext cx="6616226" cy="25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398836" y="956485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Today we will take you through the following: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Continuous Delivery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</a:t>
            </a:r>
            <a:r>
              <a:rPr lang="en-US" sz="1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Devops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1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Devops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Revolutionized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Continuous Delivery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Traditional Vs </a:t>
            </a:r>
            <a:r>
              <a:rPr lang="en-US" sz="1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Devops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Approach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Companies Using </a:t>
            </a:r>
            <a:r>
              <a:rPr lang="en-US" sz="1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Devops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6266135"/>
              </p:ext>
            </p:extLst>
          </p:nvPr>
        </p:nvGraphicFramePr>
        <p:xfrm>
          <a:off x="0" y="910274"/>
          <a:ext cx="9143999" cy="4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DevOps Application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9534" r="8412" b="7285"/>
          <a:stretch/>
        </p:blipFill>
        <p:spPr>
          <a:xfrm>
            <a:off x="965770" y="1576777"/>
            <a:ext cx="2608795" cy="2882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22333" y="2244591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 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 team leads the charge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driving 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 the DevOps cultural transformation throughout IT,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 the adoption and expansion of DevOps tooling, and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(C) the change in governing structures in order to operate at a much higher velocity while continuing to meet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678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6203" y="2349328"/>
            <a:ext cx="484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Continuous Delivery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1585" y="1081432"/>
            <a:ext cx="78751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Continuous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delivery is a software development strategy that optimizes your delivery process to get high-quality, valuable software delivered as quickly as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possible </a:t>
            </a:r>
            <a:r>
              <a:rPr lang="en-US" sz="32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35" y="2351284"/>
            <a:ext cx="6286500" cy="2381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What is Continuous Delivery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88" y="872862"/>
            <a:ext cx="4336593" cy="4157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Continuous </a:t>
            </a:r>
            <a:r>
              <a:rPr lang="en-US" sz="2800" dirty="0" smtClean="0">
                <a:solidFill>
                  <a:srgbClr val="262626"/>
                </a:solidFill>
              </a:rPr>
              <a:t>Delivery Cycle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2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0170" y="2390424"/>
            <a:ext cx="49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DevOps</a:t>
            </a:r>
          </a:p>
        </p:txBody>
      </p:sp>
    </p:spTree>
    <p:extLst>
      <p:ext uri="{BB962C8B-B14F-4D97-AF65-F5344CB8AC3E}">
        <p14:creationId xmlns:p14="http://schemas.microsoft.com/office/powerpoint/2010/main" val="210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12" y="876456"/>
            <a:ext cx="5514037" cy="4051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What is DevOps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9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1230" y="1192594"/>
            <a:ext cx="8302018" cy="3210373"/>
            <a:chOff x="281230" y="1192594"/>
            <a:chExt cx="8302018" cy="32103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30" y="1192594"/>
              <a:ext cx="5125165" cy="3210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0" y="1819007"/>
              <a:ext cx="3027498" cy="215709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Before DevOps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4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3" y="1155513"/>
            <a:ext cx="5353797" cy="3181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10" y="1305616"/>
            <a:ext cx="3482280" cy="288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DevOps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0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8783</TotalTime>
  <Words>299</Words>
  <Application>Microsoft Office PowerPoint</Application>
  <PresentationFormat>On-screen Show (16:9)</PresentationFormat>
  <Paragraphs>45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Castellar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Abhay</cp:lastModifiedBy>
  <cp:revision>1322</cp:revision>
  <dcterms:created xsi:type="dcterms:W3CDTF">2014-07-21T07:23:07Z</dcterms:created>
  <dcterms:modified xsi:type="dcterms:W3CDTF">2015-08-31T10:23:31Z</dcterms:modified>
</cp:coreProperties>
</file>