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8"/>
  </p:notesMasterIdLst>
  <p:handoutMasterIdLst>
    <p:handoutMasterId r:id="rId29"/>
  </p:handoutMasterIdLst>
  <p:sldIdLst>
    <p:sldId id="276" r:id="rId2"/>
    <p:sldId id="426" r:id="rId3"/>
    <p:sldId id="509" r:id="rId4"/>
    <p:sldId id="614" r:id="rId5"/>
    <p:sldId id="588" r:id="rId6"/>
    <p:sldId id="561" r:id="rId7"/>
    <p:sldId id="608" r:id="rId8"/>
    <p:sldId id="609" r:id="rId9"/>
    <p:sldId id="610" r:id="rId10"/>
    <p:sldId id="617" r:id="rId11"/>
    <p:sldId id="612" r:id="rId12"/>
    <p:sldId id="613" r:id="rId13"/>
    <p:sldId id="586" r:id="rId14"/>
    <p:sldId id="599" r:id="rId15"/>
    <p:sldId id="615" r:id="rId16"/>
    <p:sldId id="589" r:id="rId17"/>
    <p:sldId id="600" r:id="rId18"/>
    <p:sldId id="601" r:id="rId19"/>
    <p:sldId id="602" r:id="rId20"/>
    <p:sldId id="585" r:id="rId21"/>
    <p:sldId id="591" r:id="rId22"/>
    <p:sldId id="603" r:id="rId23"/>
    <p:sldId id="604" r:id="rId24"/>
    <p:sldId id="501" r:id="rId25"/>
    <p:sldId id="415" r:id="rId26"/>
    <p:sldId id="271" r:id="rId2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4" pos="1104" userDrawn="1">
          <p15:clr>
            <a:srgbClr val="F26B43"/>
          </p15:clr>
        </p15:guide>
        <p15:guide id="5" pos="5160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ala" initials="K" lastIdx="1" clrIdx="0">
    <p:extLst>
      <p:ext uri="{19B8F6BF-5375-455C-9EA6-DF929625EA0E}">
        <p15:presenceInfo xmlns:p15="http://schemas.microsoft.com/office/powerpoint/2012/main" userId="Kom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0000"/>
    <a:srgbClr val="4E82BC"/>
    <a:srgbClr val="DD6409"/>
    <a:srgbClr val="FF9933"/>
    <a:srgbClr val="FF3300"/>
    <a:srgbClr val="FF7C80"/>
    <a:srgbClr val="B1135A"/>
    <a:srgbClr val="EAEBE6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5179" autoAdjust="0"/>
  </p:normalViewPr>
  <p:slideViewPr>
    <p:cSldViewPr snapToGrid="0" showGuides="1">
      <p:cViewPr varScale="1">
        <p:scale>
          <a:sx n="93" d="100"/>
          <a:sy n="93" d="100"/>
        </p:scale>
        <p:origin x="690" y="78"/>
      </p:cViewPr>
      <p:guideLst>
        <p:guide orient="horz" pos="486"/>
        <p:guide pos="312"/>
        <p:guide pos="1104"/>
        <p:guide pos="5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001C7-0E60-4A28-87D0-DB9CABFF5C8B}" type="datetimeFigureOut">
              <a:rPr lang="en-IN" smtClean="0"/>
              <a:t>28-08-2015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1A5D-A40D-4EC7-BFF0-6E2C742A74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53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DCE2-806D-4599-8BCA-79DEF8E10D46}" type="datetimeFigureOut">
              <a:rPr lang="en-IN" smtClean="0"/>
              <a:t>28-08-2015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2DF32-8D47-42FD-B435-FE4F3C14D77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65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98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3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1474" y="2701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22300" y="4794274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39668" y="19806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833367" y="4517275"/>
            <a:ext cx="231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www.edureka.co/r-for-analytics</a:t>
            </a:r>
            <a:endParaRPr lang="en-IN" sz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042640" y="4765686"/>
            <a:ext cx="2798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www.edureka.co/big-data-and-hadoop</a:t>
            </a:r>
            <a:endParaRPr lang="en-IN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354" y="209552"/>
            <a:ext cx="3689970" cy="29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4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42640" y="4765686"/>
            <a:ext cx="2798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www.edureka.co/big-data-and-hadoop</a:t>
            </a:r>
            <a:endParaRPr lang="en-IN" sz="1200" dirty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vital for us, 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 it a compliment, a suggestion or a complaint. It helps us to make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experience better!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</p:spTree>
    <p:extLst>
      <p:ext uri="{BB962C8B-B14F-4D97-AF65-F5344CB8AC3E}">
        <p14:creationId xmlns:p14="http://schemas.microsoft.com/office/powerpoint/2010/main" val="21513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6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99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6264" y="964260"/>
            <a:ext cx="1779354" cy="38110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4" r:id="rId2"/>
    <p:sldLayoutId id="2147483707" r:id="rId3"/>
    <p:sldLayoutId id="2147483677" r:id="rId4"/>
    <p:sldLayoutId id="2147483663" r:id="rId5"/>
    <p:sldLayoutId id="2147483703" r:id="rId6"/>
    <p:sldLayoutId id="2147483690" r:id="rId7"/>
    <p:sldLayoutId id="2147483711" r:id="rId8"/>
    <p:sldLayoutId id="2147483683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8.jpeg"/><Relationship Id="rId7" Type="http://schemas.openxmlformats.org/officeDocument/2006/relationships/image" Target="../media/image17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3.jpeg"/><Relationship Id="rId9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2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12" Type="http://schemas.openxmlformats.org/officeDocument/2006/relationships/image" Target="../media/image31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30.jpeg"/><Relationship Id="rId5" Type="http://schemas.openxmlformats.org/officeDocument/2006/relationships/image" Target="../media/image24.jpeg"/><Relationship Id="rId10" Type="http://schemas.openxmlformats.org/officeDocument/2006/relationships/image" Target="../media/image29.jpe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image" Target="../media/image48.gif"/><Relationship Id="rId7" Type="http://schemas.openxmlformats.org/officeDocument/2006/relationships/image" Target="../media/image52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4" Type="http://schemas.openxmlformats.org/officeDocument/2006/relationships/image" Target="../media/image49.jpeg"/><Relationship Id="rId9" Type="http://schemas.openxmlformats.org/officeDocument/2006/relationships/image" Target="../media/image54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929" y="3268461"/>
            <a:ext cx="7969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 smtClean="0">
                <a:solidFill>
                  <a:srgbClr val="262626"/>
                </a:solidFill>
                <a:latin typeface="Castellar" panose="020A0402060406010301" pitchFamily="18" charset="0"/>
              </a:rPr>
              <a:t>Health care and Big Data with Hadoop – </a:t>
            </a:r>
          </a:p>
          <a:p>
            <a:pPr algn="ctr" defTabSz="914400"/>
            <a:endParaRPr lang="en-US" sz="2000" b="1" dirty="0" smtClean="0">
              <a:solidFill>
                <a:srgbClr val="262626"/>
              </a:solidFill>
              <a:latin typeface="Castellar" panose="020A0402060406010301" pitchFamily="18" charset="0"/>
            </a:endParaRPr>
          </a:p>
          <a:p>
            <a:pPr algn="ctr" defTabSz="914400"/>
            <a:r>
              <a:rPr lang="en-IN" sz="2000" b="1" dirty="0" smtClean="0">
                <a:solidFill>
                  <a:srgbClr val="262626"/>
                </a:solidFill>
                <a:latin typeface="Castellar" panose="020A0402060406010301" pitchFamily="18" charset="0"/>
              </a:rPr>
              <a:t>Because prevention is better than cure</a:t>
            </a:r>
          </a:p>
          <a:p>
            <a:pPr algn="ctr" defTabSz="914400"/>
            <a:endParaRPr lang="en-IN" sz="2000" b="1" dirty="0">
              <a:solidFill>
                <a:srgbClr val="262626"/>
              </a:solidFill>
              <a:latin typeface="Castellar" panose="020A0402060406010301" pitchFamily="18" charset="0"/>
            </a:endParaRPr>
          </a:p>
        </p:txBody>
      </p:sp>
      <p:sp>
        <p:nvSpPr>
          <p:cNvPr id="2" name="AutoShape 2" descr="Inline image 1"/>
          <p:cNvSpPr>
            <a:spLocks noChangeAspect="1" noChangeArrowheads="1"/>
          </p:cNvSpPr>
          <p:nvPr/>
        </p:nvSpPr>
        <p:spPr bwMode="auto">
          <a:xfrm>
            <a:off x="155574" y="-144463"/>
            <a:ext cx="2409205" cy="240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75" y="3741055"/>
            <a:ext cx="1494960" cy="1318392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72" y="2217751"/>
            <a:ext cx="1625063" cy="15233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4" name="TextBox 53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Wish List</a:t>
            </a:r>
            <a:endParaRPr lang="en-IN" sz="2800" dirty="0">
              <a:solidFill>
                <a:srgbClr val="26262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355" y="1091991"/>
            <a:ext cx="80157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 prescription renewal, alert for medicine expiration, check up date etc..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72" y="2217751"/>
            <a:ext cx="1625063" cy="15233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4" name="TextBox 53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Wish 6</a:t>
            </a:r>
            <a:endParaRPr lang="en-IN" sz="2800" dirty="0">
              <a:solidFill>
                <a:srgbClr val="26262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11735" y="1238755"/>
            <a:ext cx="3832265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Prevention in billing fraud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,like</a:t>
            </a:r>
          </a:p>
          <a:p>
            <a:pPr marL="628650" lvl="1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billing for unnecessary services</a:t>
            </a:r>
          </a:p>
          <a:p>
            <a:pPr marL="628650" lvl="1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over-diagnosing </a:t>
            </a:r>
          </a:p>
          <a:p>
            <a:pPr marL="628650" lvl="1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billing for services not rendered. </a:t>
            </a:r>
          </a:p>
          <a:p>
            <a:pPr>
              <a:lnSpc>
                <a:spcPct val="300000"/>
              </a:lnSpc>
            </a:pPr>
            <a:r>
              <a:rPr lang="en-US" i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instances needlessly charges the patient</a:t>
            </a:r>
            <a:endParaRPr lang="en-US" i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10" y="2554390"/>
            <a:ext cx="2301208" cy="2373329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9167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Wish List</a:t>
            </a:r>
            <a:endParaRPr lang="en-IN" sz="2800" dirty="0">
              <a:solidFill>
                <a:srgbClr val="262626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29212" y="664011"/>
            <a:ext cx="7333537" cy="4448497"/>
            <a:chOff x="1430319" y="700479"/>
            <a:chExt cx="7333537" cy="4448497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920" y="4819085"/>
              <a:ext cx="2701936" cy="26670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1430319" y="965770"/>
              <a:ext cx="5959648" cy="3929290"/>
              <a:chOff x="1082040" y="794781"/>
              <a:chExt cx="6379846" cy="4264666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7661" y="3226085"/>
                <a:ext cx="1788788" cy="1680545"/>
              </a:xfrm>
              <a:prstGeom prst="ellipse">
                <a:avLst/>
              </a:prstGeom>
              <a:ln w="63500" cap="rnd">
                <a:solidFill>
                  <a:schemeClr val="bg1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7661" y="971828"/>
                <a:ext cx="1788788" cy="1678905"/>
              </a:xfrm>
              <a:prstGeom prst="ellipse">
                <a:avLst/>
              </a:prstGeom>
              <a:ln w="63500" cap="rnd">
                <a:solidFill>
                  <a:schemeClr val="bg1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9091" y="794781"/>
                <a:ext cx="1320227" cy="1268874"/>
              </a:xfrm>
              <a:prstGeom prst="ellipse">
                <a:avLst/>
              </a:prstGeom>
              <a:ln w="63500" cap="rnd">
                <a:solidFill>
                  <a:schemeClr val="bg1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7234" y="971828"/>
                <a:ext cx="1594652" cy="1678905"/>
              </a:xfrm>
              <a:prstGeom prst="ellipse">
                <a:avLst/>
              </a:prstGeom>
              <a:ln w="63500" cap="rnd">
                <a:solidFill>
                  <a:schemeClr val="bg1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8213" y="3895151"/>
                <a:ext cx="1320226" cy="1164296"/>
              </a:xfrm>
              <a:prstGeom prst="ellipse">
                <a:avLst/>
              </a:prstGeom>
              <a:ln w="63500" cap="rnd">
                <a:solidFill>
                  <a:schemeClr val="bg1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2165" y="3226085"/>
                <a:ext cx="1594652" cy="1680545"/>
              </a:xfrm>
              <a:prstGeom prst="ellipse">
                <a:avLst/>
              </a:prstGeom>
              <a:ln w="63500" cap="rnd">
                <a:solidFill>
                  <a:schemeClr val="bg1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cxnSp>
            <p:nvCxnSpPr>
              <p:cNvPr id="4" name="Straight Arrow Connector 3"/>
              <p:cNvCxnSpPr/>
              <p:nvPr/>
            </p:nvCxnSpPr>
            <p:spPr>
              <a:xfrm>
                <a:off x="2888746" y="2291137"/>
                <a:ext cx="2973419" cy="131842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2883677" y="2372672"/>
                <a:ext cx="3087293" cy="131027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4498326" y="2063655"/>
                <a:ext cx="879" cy="183149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672" y="2217751"/>
                <a:ext cx="1625063" cy="1523304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1082040" y="2679332"/>
                <a:ext cx="2013242" cy="275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b="1" dirty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Unnecessary doctor visit </a:t>
                </a:r>
                <a:endParaRPr lang="en-US" sz="1050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3377396" y="700479"/>
              <a:ext cx="2355747" cy="2339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Anticipation of Patient’s condition </a:t>
              </a:r>
              <a:endParaRPr lang="en-US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39822" y="2702119"/>
              <a:ext cx="176041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Knowledge </a:t>
              </a:r>
              <a:r>
                <a:rPr lang="en-US" sz="1050" b="1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facilities </a:t>
              </a:r>
              <a:endParaRPr lang="en-US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20643" y="4800845"/>
              <a:ext cx="105028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b="1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Billing </a:t>
              </a:r>
              <a:r>
                <a:rPr lang="en-US" sz="105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fraud </a:t>
              </a:r>
              <a:endParaRPr lang="en-US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84518" y="4754261"/>
              <a:ext cx="187102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Anticipation of demands </a:t>
              </a:r>
              <a:endParaRPr lang="en-US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93947" y="4895060"/>
              <a:ext cx="146386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Automatic </a:t>
              </a:r>
              <a:r>
                <a:rPr lang="en-US" sz="1050" b="1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renewal</a:t>
              </a:r>
              <a:endParaRPr lang="en-US" sz="105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98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3425" y="2410971"/>
            <a:ext cx="648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Big Data Can Make Wishes Come True!</a:t>
            </a:r>
            <a:endParaRPr lang="en-US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3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03893" y="3087677"/>
            <a:ext cx="208101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DD640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Charles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DD640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Boicey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rgbClr val="DD6409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 defTabSz="914400"/>
            <a:endParaRPr lang="en-US" altLang="en-US" sz="800" b="1" dirty="0" smtClean="0">
              <a:solidFill>
                <a:srgbClr val="DD64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 defTabSz="914400"/>
            <a:r>
              <a:rPr lang="en-US" altLang="en-US" sz="900" b="1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900" b="1" dirty="0" smtClean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Enterprise </a:t>
            </a:r>
            <a:r>
              <a:rPr lang="en-US" altLang="en-US" sz="900" b="1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 architect </a:t>
            </a:r>
            <a:endParaRPr lang="en-US" altLang="en-US" sz="900" b="1" dirty="0" smtClean="0">
              <a:solidFill>
                <a:schemeClr val="accent4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 defTabSz="914400"/>
            <a:r>
              <a:rPr lang="en-US" altLang="en-US" sz="900" b="1" dirty="0" smtClean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Stony </a:t>
            </a:r>
            <a:r>
              <a:rPr lang="en-US" altLang="en-US" sz="900" b="1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Brook Medicine</a:t>
            </a:r>
            <a:endParaRPr kumimoji="0" lang="en-US" altLang="en-US" sz="9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12337" y="1288899"/>
            <a:ext cx="5643959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 </a:t>
            </a:r>
            <a:r>
              <a:rPr lang="en-US" altLang="en-US" sz="2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Hadoop </a:t>
            </a:r>
            <a:r>
              <a:rPr lang="en-US" altLang="en-US" sz="2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only technology that allows healthcare to store data in its native form. … </a:t>
            </a:r>
            <a:r>
              <a:rPr lang="en-US" altLang="en-US" sz="11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we can bring </a:t>
            </a:r>
            <a:r>
              <a:rPr lang="en-US" altLang="en-US" sz="11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everything </a:t>
            </a:r>
            <a:r>
              <a:rPr lang="en-US" altLang="en-US" sz="11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 Hadoop, regardless of data format or speed of ingest. If I find a new data source, I can start </a:t>
            </a:r>
            <a:r>
              <a:rPr lang="en-US" altLang="en-US" sz="11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storing </a:t>
            </a:r>
            <a:r>
              <a:rPr lang="en-US" altLang="en-US" sz="11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en-US" altLang="en-US" sz="11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altLang="en-US" sz="11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 that I learn about it. </a:t>
            </a:r>
            <a:r>
              <a:rPr lang="en-US" altLang="en-US" sz="2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leave no data </a:t>
            </a:r>
            <a:r>
              <a:rPr lang="en-US" altLang="en-US" sz="2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behind </a:t>
            </a:r>
            <a:r>
              <a:rPr lang="en-US" altLang="en-US" sz="32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en-US" altLang="en-US" sz="44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Hadoop And Health Care</a:t>
            </a:r>
            <a:endParaRPr lang="en-IN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8836" y="145917"/>
            <a:ext cx="5755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Hadoop And Internet Of Things (IOT)</a:t>
            </a:r>
            <a:endParaRPr lang="en-IN" sz="2800" dirty="0">
              <a:solidFill>
                <a:srgbClr val="262626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49034" y="1022811"/>
            <a:ext cx="3835985" cy="4149097"/>
            <a:chOff x="2274693" y="755085"/>
            <a:chExt cx="4074429" cy="441771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8436" y="1963097"/>
              <a:ext cx="1808252" cy="188861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98" r="20690"/>
            <a:stretch/>
          </p:blipFill>
          <p:spPr>
            <a:xfrm>
              <a:off x="2717421" y="1247593"/>
              <a:ext cx="523983" cy="8970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814" y="755085"/>
              <a:ext cx="1075362" cy="107536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75" y="1054484"/>
              <a:ext cx="551592" cy="86416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086" y="2301509"/>
              <a:ext cx="850036" cy="56735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98" r="25033"/>
            <a:stretch/>
          </p:blipFill>
          <p:spPr>
            <a:xfrm>
              <a:off x="2353195" y="2040664"/>
              <a:ext cx="430417" cy="99474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8057" y="3863863"/>
              <a:ext cx="847404" cy="88506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6392" y="4017498"/>
              <a:ext cx="1387574" cy="115530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0258" y="3896968"/>
              <a:ext cx="784692" cy="60159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848" y="1569620"/>
              <a:ext cx="885698" cy="62982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693" y="3045447"/>
              <a:ext cx="831122" cy="83112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055" y="3096813"/>
              <a:ext cx="965054" cy="686261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519185" y="734404"/>
            <a:ext cx="82467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 Care can become extra intelligent if big data come together with internet of things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185" y="1304005"/>
            <a:ext cx="430124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network of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devices embedded with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electronics, software,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 to exchange data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within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existing Internet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infrastructure.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improved efficiency, accuracy and economic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 in the network is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uniquely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identifiable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9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5680" y="1180407"/>
            <a:ext cx="3636791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Patients have more choices,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Doctors have more insight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Pharma and device manufacturers can deliver more effective, reliable products.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836" y="145917"/>
            <a:ext cx="683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One Data Platform for All </a:t>
            </a:r>
            <a:r>
              <a:rPr lang="en-US" sz="2800" dirty="0">
                <a:solidFill>
                  <a:srgbClr val="262626"/>
                </a:solidFill>
              </a:rPr>
              <a:t>S</a:t>
            </a:r>
            <a:r>
              <a:rPr lang="en-US" sz="2800" dirty="0" smtClean="0">
                <a:solidFill>
                  <a:srgbClr val="262626"/>
                </a:solidFill>
              </a:rPr>
              <a:t>take holders</a:t>
            </a:r>
            <a:endParaRPr lang="en-IN" sz="2800" dirty="0">
              <a:solidFill>
                <a:srgbClr val="262626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851237" y="1180406"/>
            <a:ext cx="5142155" cy="3466897"/>
            <a:chOff x="1770082" y="779869"/>
            <a:chExt cx="6167308" cy="383799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045" y="779869"/>
              <a:ext cx="918894" cy="149014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5064" y="798586"/>
              <a:ext cx="1371600" cy="105156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0082" y="3246263"/>
              <a:ext cx="1371600" cy="13716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338" y="3246263"/>
              <a:ext cx="1733052" cy="1321705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>
              <a:stCxn id="7" idx="3"/>
              <a:endCxn id="13" idx="1"/>
            </p:cNvCxnSpPr>
            <p:nvPr/>
          </p:nvCxnSpPr>
          <p:spPr>
            <a:xfrm>
              <a:off x="3000939" y="1524939"/>
              <a:ext cx="3203399" cy="2382177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1"/>
              <a:endCxn id="12" idx="3"/>
            </p:cNvCxnSpPr>
            <p:nvPr/>
          </p:nvCxnSpPr>
          <p:spPr>
            <a:xfrm flipH="1">
              <a:off x="3141682" y="1324366"/>
              <a:ext cx="3243382" cy="2607697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456" y="1651980"/>
              <a:ext cx="2030304" cy="212809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32" name="TextBox 31"/>
          <p:cNvSpPr txBox="1"/>
          <p:nvPr/>
        </p:nvSpPr>
        <p:spPr>
          <a:xfrm>
            <a:off x="463020" y="796819"/>
            <a:ext cx="73905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Hadoop makes data less expensive and more available, so that </a:t>
            </a:r>
          </a:p>
          <a:p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1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p Arrow 13"/>
          <p:cNvSpPr/>
          <p:nvPr/>
        </p:nvSpPr>
        <p:spPr>
          <a:xfrm rot="14537902">
            <a:off x="3205432" y="2648981"/>
            <a:ext cx="254012" cy="560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6807601">
            <a:off x="7464194" y="2675614"/>
            <a:ext cx="227390" cy="5370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8836" y="145917"/>
            <a:ext cx="8021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Hadoop Decreases Unnecessary Doctor Visit</a:t>
            </a:r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846" y="761604"/>
            <a:ext cx="726896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Patients need not be in under care only in hospitals.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can be under care even if they are indulged in their daily activities.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Patients can wear a device like watch which can send the body medical measures remotely 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9" b="7290"/>
          <a:stretch/>
        </p:blipFill>
        <p:spPr>
          <a:xfrm>
            <a:off x="878158" y="2451141"/>
            <a:ext cx="2147300" cy="2172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4" r="29620"/>
          <a:stretch/>
        </p:blipFill>
        <p:spPr>
          <a:xfrm>
            <a:off x="7911100" y="2451141"/>
            <a:ext cx="821932" cy="2126740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3328826" y="2280806"/>
            <a:ext cx="4304872" cy="678152"/>
          </a:xfrm>
          <a:custGeom>
            <a:avLst/>
            <a:gdLst>
              <a:gd name="connsiteX0" fmla="*/ 0 w 2897312"/>
              <a:gd name="connsiteY0" fmla="*/ 1212407 h 1253504"/>
              <a:gd name="connsiteX1" fmla="*/ 1325366 w 2897312"/>
              <a:gd name="connsiteY1" fmla="*/ 57 h 1253504"/>
              <a:gd name="connsiteX2" fmla="*/ 2897312 w 2897312"/>
              <a:gd name="connsiteY2" fmla="*/ 1253504 h 125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1253504">
                <a:moveTo>
                  <a:pt x="0" y="1212407"/>
                </a:moveTo>
                <a:cubicBezTo>
                  <a:pt x="421240" y="602807"/>
                  <a:pt x="842481" y="-6792"/>
                  <a:pt x="1325366" y="57"/>
                </a:cubicBezTo>
                <a:cubicBezTo>
                  <a:pt x="1808251" y="6906"/>
                  <a:pt x="2352781" y="630205"/>
                  <a:pt x="2897312" y="1253504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7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Hadoop helps in achieving Right Care</a:t>
            </a:r>
            <a:endParaRPr lang="en-IN" sz="2800" dirty="0">
              <a:solidFill>
                <a:srgbClr val="262626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9" b="7290"/>
          <a:stretch/>
        </p:blipFill>
        <p:spPr>
          <a:xfrm>
            <a:off x="1581147" y="1480305"/>
            <a:ext cx="1259374" cy="12739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4" r="29620"/>
          <a:stretch/>
        </p:blipFill>
        <p:spPr>
          <a:xfrm>
            <a:off x="7375612" y="2117303"/>
            <a:ext cx="740970" cy="1917253"/>
          </a:xfrm>
          <a:prstGeom prst="rect">
            <a:avLst/>
          </a:prstGeom>
        </p:spPr>
      </p:pic>
      <p:sp>
        <p:nvSpPr>
          <p:cNvPr id="16" name="Freeform 15"/>
          <p:cNvSpPr/>
          <p:nvPr/>
        </p:nvSpPr>
        <p:spPr>
          <a:xfrm>
            <a:off x="2912440" y="1632970"/>
            <a:ext cx="4448710" cy="484333"/>
          </a:xfrm>
          <a:custGeom>
            <a:avLst/>
            <a:gdLst>
              <a:gd name="connsiteX0" fmla="*/ 0 w 2897312"/>
              <a:gd name="connsiteY0" fmla="*/ 1212407 h 1253504"/>
              <a:gd name="connsiteX1" fmla="*/ 1325366 w 2897312"/>
              <a:gd name="connsiteY1" fmla="*/ 57 h 1253504"/>
              <a:gd name="connsiteX2" fmla="*/ 2897312 w 2897312"/>
              <a:gd name="connsiteY2" fmla="*/ 1253504 h 125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1253504">
                <a:moveTo>
                  <a:pt x="0" y="1212407"/>
                </a:moveTo>
                <a:cubicBezTo>
                  <a:pt x="421240" y="602807"/>
                  <a:pt x="842481" y="-6792"/>
                  <a:pt x="1325366" y="57"/>
                </a:cubicBezTo>
                <a:cubicBezTo>
                  <a:pt x="1808251" y="6906"/>
                  <a:pt x="2352781" y="630205"/>
                  <a:pt x="2897312" y="1253504"/>
                </a:cubicBezTo>
              </a:path>
            </a:pathLst>
          </a:cu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3" y="3226426"/>
            <a:ext cx="1986697" cy="1515146"/>
          </a:xfrm>
          <a:prstGeom prst="rect">
            <a:avLst/>
          </a:prstGeom>
        </p:spPr>
      </p:pic>
      <p:sp>
        <p:nvSpPr>
          <p:cNvPr id="22" name="Freeform 21"/>
          <p:cNvSpPr/>
          <p:nvPr/>
        </p:nvSpPr>
        <p:spPr>
          <a:xfrm rot="10800000">
            <a:off x="2926902" y="3792389"/>
            <a:ext cx="4448710" cy="484333"/>
          </a:xfrm>
          <a:custGeom>
            <a:avLst/>
            <a:gdLst>
              <a:gd name="connsiteX0" fmla="*/ 0 w 2897312"/>
              <a:gd name="connsiteY0" fmla="*/ 1212407 h 1253504"/>
              <a:gd name="connsiteX1" fmla="*/ 1325366 w 2897312"/>
              <a:gd name="connsiteY1" fmla="*/ 57 h 1253504"/>
              <a:gd name="connsiteX2" fmla="*/ 2897312 w 2897312"/>
              <a:gd name="connsiteY2" fmla="*/ 1253504 h 125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1253504">
                <a:moveTo>
                  <a:pt x="0" y="1212407"/>
                </a:moveTo>
                <a:cubicBezTo>
                  <a:pt x="421240" y="602807"/>
                  <a:pt x="842481" y="-6792"/>
                  <a:pt x="1325366" y="57"/>
                </a:cubicBezTo>
                <a:cubicBezTo>
                  <a:pt x="1808251" y="6906"/>
                  <a:pt x="2352781" y="630205"/>
                  <a:pt x="2897312" y="1253504"/>
                </a:cubicBezTo>
              </a:path>
            </a:pathLst>
          </a:custGeom>
          <a:ln>
            <a:prstDash val="dash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1" idx="2"/>
          </p:cNvCxnSpPr>
          <p:nvPr/>
        </p:nvCxnSpPr>
        <p:spPr>
          <a:xfrm>
            <a:off x="2210834" y="2754300"/>
            <a:ext cx="0" cy="5539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8846" y="761604"/>
            <a:ext cx="8522411" cy="673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patient situations deteriorates doctor get’s an alert and they can directly visit the patient or they can alert the patient about their situation even before falling sick.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2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Hadoop helps in achieving Right Provider</a:t>
            </a:r>
            <a:endParaRPr lang="en-IN" sz="2800" dirty="0">
              <a:solidFill>
                <a:srgbClr val="262626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75546" y="1269435"/>
            <a:ext cx="8539681" cy="3739794"/>
            <a:chOff x="309631" y="747084"/>
            <a:chExt cx="7717121" cy="416396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31" y="802699"/>
              <a:ext cx="7717121" cy="410834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31" y="2235373"/>
              <a:ext cx="1764861" cy="93868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396" y="1929149"/>
              <a:ext cx="1123356" cy="107561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63858">
              <a:off x="5067822" y="747084"/>
              <a:ext cx="1434081" cy="143408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90" y="3437601"/>
              <a:ext cx="710937" cy="74056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3469" y="3447875"/>
              <a:ext cx="710937" cy="74056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36859" y="3447875"/>
              <a:ext cx="546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Good</a:t>
              </a:r>
              <a:endPara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40399" y="3458099"/>
              <a:ext cx="805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Average</a:t>
              </a:r>
              <a:endPara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18846" y="667859"/>
            <a:ext cx="862515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Patients can choose the best available medical facility almost in a real time at any location using that geography’s detail available as data in the central repository.</a:t>
            </a:r>
          </a:p>
        </p:txBody>
      </p:sp>
    </p:spTree>
    <p:extLst>
      <p:ext uri="{BB962C8B-B14F-4D97-AF65-F5344CB8AC3E}">
        <p14:creationId xmlns:p14="http://schemas.microsoft.com/office/powerpoint/2010/main" val="37156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398836" y="956485"/>
            <a:ext cx="6546494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r>
              <a:rPr lang="en-US" sz="16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Today we will take you through the following: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Challenges In Health Care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Health Care Wish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ist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Big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ata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Make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ishes Come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rue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Demo On Encryption Of Patient’s Sensitive Information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Healthcare Companies Using Big Data</a:t>
            </a:r>
          </a:p>
          <a:p>
            <a:pPr marL="0" indent="0">
              <a:lnSpc>
                <a:spcPct val="200000"/>
              </a:lnSpc>
              <a:buClr>
                <a:srgbClr val="0070C0"/>
              </a:buClr>
              <a:buNone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Agenda</a:t>
            </a:r>
            <a:endParaRPr lang="en-IN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9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7410" y="2215764"/>
            <a:ext cx="4920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On Encryption Of Patient’s Sensitive Information</a:t>
            </a:r>
            <a:endParaRPr lang="en-US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8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Demo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2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23898" y="2596348"/>
            <a:ext cx="3614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Healthcare Companies 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Big Data </a:t>
            </a:r>
            <a:endParaRPr lang="en-US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6" y="1022642"/>
            <a:ext cx="5105822" cy="360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1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21" y="897851"/>
            <a:ext cx="2209348" cy="7290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532" y="857053"/>
            <a:ext cx="3039727" cy="765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60" y="2189547"/>
            <a:ext cx="1161553" cy="1088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06" y="1847840"/>
            <a:ext cx="1430435" cy="1430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37" y="3453840"/>
            <a:ext cx="1724633" cy="1185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37" y="2148627"/>
            <a:ext cx="1999492" cy="509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21" y="4056876"/>
            <a:ext cx="1669322" cy="7242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Health Care </a:t>
            </a:r>
            <a:r>
              <a:rPr lang="en-US" sz="2800" dirty="0">
                <a:solidFill>
                  <a:srgbClr val="262626"/>
                </a:solidFill>
              </a:rPr>
              <a:t>Companies using Big Data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40" y="4046497"/>
            <a:ext cx="2583831" cy="4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81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>
                <a:solidFill>
                  <a:srgbClr val="262626"/>
                </a:solidFill>
                <a:ea typeface="+mn-ea"/>
                <a:cs typeface="+mn-cs"/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115459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0170" y="2390424"/>
            <a:ext cx="495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In Healthcare</a:t>
            </a:r>
            <a:endParaRPr lang="en-US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8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4255" y="1647802"/>
            <a:ext cx="4202131" cy="517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Overdependence on manual caretaking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Challenges In Health Care</a:t>
            </a:r>
            <a:endParaRPr lang="en-US" sz="2800" dirty="0">
              <a:solidFill>
                <a:srgbClr val="26262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86" y="1490964"/>
            <a:ext cx="3948732" cy="29396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4255" y="2521226"/>
            <a:ext cx="4572000" cy="4395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 is only available in hospitals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255" y="3351350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 observation doesn’t happen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55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2126" y="1068513"/>
            <a:ext cx="4532759" cy="372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mechanism for proper storage for huge healthcare data.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 tracking of usage on how medicines and equipment are being used out of hospital.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Manual renewal of prescription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Challenges In Health Care</a:t>
            </a:r>
            <a:endParaRPr lang="en-US" sz="2800" dirty="0">
              <a:solidFill>
                <a:srgbClr val="26262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85" y="1372942"/>
            <a:ext cx="3946671" cy="288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4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06203" y="2349328"/>
            <a:ext cx="484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Healthcare Wish List</a:t>
            </a:r>
            <a:endParaRPr lang="en-US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40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3" y="838263"/>
            <a:ext cx="2522209" cy="2367273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72" y="2217751"/>
            <a:ext cx="1625063" cy="15233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4" name="TextBox 53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Wish 1</a:t>
            </a:r>
            <a:endParaRPr lang="en-IN" sz="2800" dirty="0">
              <a:solidFill>
                <a:srgbClr val="26262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1528" y="3741055"/>
            <a:ext cx="3615349" cy="439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Unnecessary doctor visit for minor checkups </a:t>
            </a:r>
          </a:p>
        </p:txBody>
      </p:sp>
    </p:spTree>
    <p:extLst>
      <p:ext uri="{BB962C8B-B14F-4D97-AF65-F5344CB8AC3E}">
        <p14:creationId xmlns:p14="http://schemas.microsoft.com/office/powerpoint/2010/main" val="30027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23" y="794781"/>
            <a:ext cx="1480559" cy="142297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72" y="2217751"/>
            <a:ext cx="1625063" cy="15233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4" name="TextBox 53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Wish 2</a:t>
            </a:r>
            <a:endParaRPr lang="en-IN" sz="2800" dirty="0">
              <a:solidFill>
                <a:srgbClr val="26262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21960" y="4027470"/>
            <a:ext cx="48699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Anticipation of Patient’s condition and doctor should come when health deteriorates 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1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234" y="971828"/>
            <a:ext cx="2331544" cy="245473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4" name="TextBox 53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Wish 3</a:t>
            </a:r>
            <a:endParaRPr lang="en-IN" sz="2800" dirty="0">
              <a:solidFill>
                <a:srgbClr val="262626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72" y="2217751"/>
            <a:ext cx="1625063" cy="15233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1682744" y="4106255"/>
            <a:ext cx="563291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Knowledge of Best medical facilities at the nearest location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77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rain4ce_course_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8533</TotalTime>
  <Words>495</Words>
  <Application>Microsoft Office PowerPoint</Application>
  <PresentationFormat>On-screen Show (16:9)</PresentationFormat>
  <Paragraphs>78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Castellar</vt:lpstr>
      <vt:lpstr>Tahoma</vt:lpstr>
      <vt:lpstr>Wingdings</vt:lpstr>
      <vt:lpstr>2_Brain4ce_course_template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Vardhan</cp:lastModifiedBy>
  <cp:revision>1210</cp:revision>
  <dcterms:created xsi:type="dcterms:W3CDTF">2014-07-21T07:23:07Z</dcterms:created>
  <dcterms:modified xsi:type="dcterms:W3CDTF">2015-08-28T12:47:05Z</dcterms:modified>
</cp:coreProperties>
</file>