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3"/>
  </p:notesMasterIdLst>
  <p:handoutMasterIdLst>
    <p:handoutMasterId r:id="rId24"/>
  </p:handoutMasterIdLst>
  <p:sldIdLst>
    <p:sldId id="276" r:id="rId2"/>
    <p:sldId id="424" r:id="rId3"/>
    <p:sldId id="392" r:id="rId4"/>
    <p:sldId id="426" r:id="rId5"/>
    <p:sldId id="399" r:id="rId6"/>
    <p:sldId id="440" r:id="rId7"/>
    <p:sldId id="419" r:id="rId8"/>
    <p:sldId id="428" r:id="rId9"/>
    <p:sldId id="433" r:id="rId10"/>
    <p:sldId id="429" r:id="rId11"/>
    <p:sldId id="434" r:id="rId12"/>
    <p:sldId id="435" r:id="rId13"/>
    <p:sldId id="430" r:id="rId14"/>
    <p:sldId id="436" r:id="rId15"/>
    <p:sldId id="432" r:id="rId16"/>
    <p:sldId id="438" r:id="rId17"/>
    <p:sldId id="431" r:id="rId18"/>
    <p:sldId id="439" r:id="rId19"/>
    <p:sldId id="257" r:id="rId20"/>
    <p:sldId id="415" r:id="rId21"/>
    <p:sldId id="271" r:id="rId2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6" userDrawn="1">
          <p15:clr>
            <a:srgbClr val="F26B43"/>
          </p15:clr>
        </p15:guide>
        <p15:guide id="3" pos="312" userDrawn="1">
          <p15:clr>
            <a:srgbClr val="F26B43"/>
          </p15:clr>
        </p15:guide>
        <p15:guide id="4" pos="1104" userDrawn="1">
          <p15:clr>
            <a:srgbClr val="F26B43"/>
          </p15:clr>
        </p15:guide>
        <p15:guide id="5" pos="5160" userDrawn="1">
          <p15:clr>
            <a:srgbClr val="F26B43"/>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mala" initials="K" lastIdx="1" clrIdx="0">
    <p:extLst>
      <p:ext uri="{19B8F6BF-5375-455C-9EA6-DF929625EA0E}">
        <p15:presenceInfo xmlns:p15="http://schemas.microsoft.com/office/powerpoint/2012/main" userId="Koma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FF6600"/>
    <a:srgbClr val="E9EDF4"/>
    <a:srgbClr val="FAE8CA"/>
    <a:srgbClr val="FFFFFF"/>
    <a:srgbClr val="F5F5F5"/>
    <a:srgbClr val="DDA266"/>
    <a:srgbClr val="F6D49D"/>
    <a:srgbClr val="F6C87D"/>
    <a:srgbClr val="CC8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5179" autoAdjust="0"/>
  </p:normalViewPr>
  <p:slideViewPr>
    <p:cSldViewPr snapToGrid="0" showGuides="1">
      <p:cViewPr varScale="1">
        <p:scale>
          <a:sx n="93" d="100"/>
          <a:sy n="93" d="100"/>
        </p:scale>
        <p:origin x="726" y="78"/>
      </p:cViewPr>
      <p:guideLst>
        <p:guide orient="horz" pos="486"/>
        <p:guide pos="312"/>
        <p:guide pos="1104"/>
        <p:guide pos="5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68"/>
    </p:cViewPr>
  </p:sorterViewPr>
  <p:notesViewPr>
    <p:cSldViewPr snapToGrid="0">
      <p:cViewPr varScale="1">
        <p:scale>
          <a:sx n="57" d="100"/>
          <a:sy n="57" d="100"/>
        </p:scale>
        <p:origin x="18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Tahoma" panose="020B0604030504040204" pitchFamily="34" charset="0"/>
                <a:ea typeface="Tahoma" panose="020B0604030504040204" pitchFamily="34" charset="0"/>
                <a:cs typeface="Tahoma" panose="020B0604030504040204" pitchFamily="34" charset="0"/>
              </a:defRPr>
            </a:pPr>
            <a:r>
              <a:rPr lang="en-IN" dirty="0" smtClean="0"/>
              <a:t>Unstructured </a:t>
            </a:r>
            <a:r>
              <a:rPr lang="en-IN" dirty="0"/>
              <a:t>Data</a:t>
            </a:r>
          </a:p>
        </c:rich>
      </c:tx>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Tahoma" panose="020B0604030504040204" pitchFamily="34" charset="0"/>
              <a:ea typeface="Tahoma" panose="020B0604030504040204" pitchFamily="34" charset="0"/>
              <a:cs typeface="Tahoma" panose="020B0604030504040204" pitchFamily="34" charset="0"/>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Structured Data</c:v>
                </c:pt>
              </c:strCache>
            </c:strRef>
          </c:tx>
          <c:spPr>
            <a:solidFill>
              <a:schemeClr val="accent1"/>
            </a:solidFill>
            <a:ln>
              <a:noFill/>
            </a:ln>
            <a:effectLst/>
            <a:sp3d/>
          </c:spPr>
          <c:invertIfNegative val="0"/>
          <c:cat>
            <c:numRef>
              <c:f>Sheet1!$A$2:$A$12</c:f>
              <c:numCache>
                <c:formatCode>General</c:formatCode>
                <c:ptCount val="11"/>
                <c:pt idx="0">
                  <c:v>2005</c:v>
                </c:pt>
                <c:pt idx="1">
                  <c:v>2006</c:v>
                </c:pt>
                <c:pt idx="2">
                  <c:v>2007</c:v>
                </c:pt>
                <c:pt idx="3">
                  <c:v>2008</c:v>
                </c:pt>
                <c:pt idx="4">
                  <c:v>2009</c:v>
                </c:pt>
                <c:pt idx="5">
                  <c:v>2010</c:v>
                </c:pt>
                <c:pt idx="6">
                  <c:v>2011</c:v>
                </c:pt>
                <c:pt idx="7">
                  <c:v>2012</c:v>
                </c:pt>
                <c:pt idx="8">
                  <c:v>2013</c:v>
                </c:pt>
                <c:pt idx="9">
                  <c:v>2014</c:v>
                </c:pt>
                <c:pt idx="10">
                  <c:v>2015</c:v>
                </c:pt>
              </c:numCache>
            </c:numRef>
          </c:cat>
          <c:val>
            <c:numRef>
              <c:f>Sheet1!$B$2:$B$12</c:f>
              <c:numCache>
                <c:formatCode>General</c:formatCode>
                <c:ptCount val="11"/>
                <c:pt idx="0">
                  <c:v>10</c:v>
                </c:pt>
                <c:pt idx="1">
                  <c:v>50</c:v>
                </c:pt>
                <c:pt idx="2">
                  <c:v>80</c:v>
                </c:pt>
                <c:pt idx="3">
                  <c:v>100</c:v>
                </c:pt>
                <c:pt idx="4">
                  <c:v>120</c:v>
                </c:pt>
                <c:pt idx="5">
                  <c:v>140</c:v>
                </c:pt>
                <c:pt idx="6">
                  <c:v>160</c:v>
                </c:pt>
                <c:pt idx="7">
                  <c:v>180</c:v>
                </c:pt>
                <c:pt idx="8">
                  <c:v>200</c:v>
                </c:pt>
                <c:pt idx="9">
                  <c:v>300</c:v>
                </c:pt>
                <c:pt idx="10">
                  <c:v>500</c:v>
                </c:pt>
              </c:numCache>
            </c:numRef>
          </c:val>
        </c:ser>
        <c:ser>
          <c:idx val="1"/>
          <c:order val="1"/>
          <c:tx>
            <c:strRef>
              <c:f>Sheet1!$C$1</c:f>
              <c:strCache>
                <c:ptCount val="1"/>
                <c:pt idx="0">
                  <c:v>Un-structured Data</c:v>
                </c:pt>
              </c:strCache>
            </c:strRef>
          </c:tx>
          <c:spPr>
            <a:solidFill>
              <a:schemeClr val="accent4">
                <a:lumMod val="40000"/>
                <a:lumOff val="60000"/>
              </a:schemeClr>
            </a:solidFill>
            <a:ln>
              <a:noFill/>
            </a:ln>
            <a:effectLst/>
            <a:sp3d/>
          </c:spPr>
          <c:invertIfNegative val="0"/>
          <c:cat>
            <c:numRef>
              <c:f>Sheet1!$A$2:$A$12</c:f>
              <c:numCache>
                <c:formatCode>General</c:formatCode>
                <c:ptCount val="11"/>
                <c:pt idx="0">
                  <c:v>2005</c:v>
                </c:pt>
                <c:pt idx="1">
                  <c:v>2006</c:v>
                </c:pt>
                <c:pt idx="2">
                  <c:v>2007</c:v>
                </c:pt>
                <c:pt idx="3">
                  <c:v>2008</c:v>
                </c:pt>
                <c:pt idx="4">
                  <c:v>2009</c:v>
                </c:pt>
                <c:pt idx="5">
                  <c:v>2010</c:v>
                </c:pt>
                <c:pt idx="6">
                  <c:v>2011</c:v>
                </c:pt>
                <c:pt idx="7">
                  <c:v>2012</c:v>
                </c:pt>
                <c:pt idx="8">
                  <c:v>2013</c:v>
                </c:pt>
                <c:pt idx="9">
                  <c:v>2014</c:v>
                </c:pt>
                <c:pt idx="10">
                  <c:v>2015</c:v>
                </c:pt>
              </c:numCache>
            </c:numRef>
          </c:cat>
          <c:val>
            <c:numRef>
              <c:f>Sheet1!$C$2:$C$12</c:f>
              <c:numCache>
                <c:formatCode>General</c:formatCode>
                <c:ptCount val="11"/>
                <c:pt idx="0">
                  <c:v>100</c:v>
                </c:pt>
                <c:pt idx="1">
                  <c:v>200</c:v>
                </c:pt>
                <c:pt idx="2">
                  <c:v>300</c:v>
                </c:pt>
                <c:pt idx="3">
                  <c:v>500</c:v>
                </c:pt>
                <c:pt idx="4">
                  <c:v>1000</c:v>
                </c:pt>
                <c:pt idx="5">
                  <c:v>1500</c:v>
                </c:pt>
                <c:pt idx="6">
                  <c:v>2000</c:v>
                </c:pt>
                <c:pt idx="7">
                  <c:v>3000</c:v>
                </c:pt>
                <c:pt idx="8">
                  <c:v>3800</c:v>
                </c:pt>
                <c:pt idx="9">
                  <c:v>4800</c:v>
                </c:pt>
                <c:pt idx="10">
                  <c:v>6000</c:v>
                </c:pt>
              </c:numCache>
            </c:numRef>
          </c:val>
        </c:ser>
        <c:dLbls>
          <c:showLegendKey val="0"/>
          <c:showVal val="0"/>
          <c:showCatName val="0"/>
          <c:showSerName val="0"/>
          <c:showPercent val="0"/>
          <c:showBubbleSize val="0"/>
        </c:dLbls>
        <c:gapWidth val="150"/>
        <c:shape val="box"/>
        <c:axId val="161029376"/>
        <c:axId val="161029936"/>
        <c:axId val="0"/>
      </c:bar3DChart>
      <c:catAx>
        <c:axId val="1610293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Tahoma" panose="020B0604030504040204" pitchFamily="34" charset="0"/>
                <a:ea typeface="Tahoma" panose="020B0604030504040204" pitchFamily="34" charset="0"/>
                <a:cs typeface="Tahoma" panose="020B0604030504040204" pitchFamily="34" charset="0"/>
              </a:defRPr>
            </a:pPr>
            <a:endParaRPr lang="en-US"/>
          </a:p>
        </c:txPr>
        <c:crossAx val="161029936"/>
        <c:crosses val="autoZero"/>
        <c:auto val="1"/>
        <c:lblAlgn val="ctr"/>
        <c:lblOffset val="100"/>
        <c:noMultiLvlLbl val="0"/>
      </c:catAx>
      <c:valAx>
        <c:axId val="161029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Tahoma" panose="020B0604030504040204" pitchFamily="34" charset="0"/>
                <a:ea typeface="Tahoma" panose="020B0604030504040204" pitchFamily="34" charset="0"/>
                <a:cs typeface="Tahoma" panose="020B0604030504040204" pitchFamily="34" charset="0"/>
              </a:defRPr>
            </a:pPr>
            <a:endParaRPr lang="en-US"/>
          </a:p>
        </c:txPr>
        <c:crossAx val="1610293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Tahoma" panose="020B0604030504040204" pitchFamily="34" charset="0"/>
              <a:ea typeface="Tahoma" panose="020B0604030504040204" pitchFamily="34" charset="0"/>
              <a:cs typeface="Tahoma" panose="020B0604030504040204" pitchFamily="34" charset="0"/>
            </a:defRPr>
          </a:pPr>
          <a:endParaRPr lang="en-US"/>
        </a:p>
      </c:txPr>
    </c:legend>
    <c:plotVisOnly val="1"/>
    <c:dispBlanksAs val="gap"/>
    <c:showDLblsOverMax val="0"/>
  </c:chart>
  <c:spPr>
    <a:noFill/>
    <a:ln>
      <a:noFill/>
    </a:ln>
    <a:effectLst/>
  </c:spPr>
  <c:txPr>
    <a:bodyPr/>
    <a:lstStyle/>
    <a:p>
      <a:pPr>
        <a:defRPr sz="1000">
          <a:solidFill>
            <a:schemeClr val="tx1"/>
          </a:solidFill>
          <a:latin typeface="Tahoma" panose="020B0604030504040204" pitchFamily="34" charset="0"/>
          <a:ea typeface="Tahoma" panose="020B0604030504040204" pitchFamily="34" charset="0"/>
          <a:cs typeface="Tahoma" panose="020B060403050404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4F0471-0B7C-4541-B309-75509A3B0EAD}" type="doc">
      <dgm:prSet loTypeId="urn:microsoft.com/office/officeart/2005/8/layout/hProcess9" loCatId="process" qsTypeId="urn:microsoft.com/office/officeart/2005/8/quickstyle/3d1" qsCatId="3D" csTypeId="urn:microsoft.com/office/officeart/2005/8/colors/accent4_5" csCatId="accent4"/>
      <dgm:spPr/>
      <dgm:t>
        <a:bodyPr/>
        <a:lstStyle/>
        <a:p>
          <a:endParaRPr lang="en-US"/>
        </a:p>
      </dgm:t>
    </dgm:pt>
    <dgm:pt modelId="{D7190402-197D-45C1-942D-35B793670402}">
      <dgm:prSet/>
      <dgm:spPr/>
      <dgm:t>
        <a:bodyPr/>
        <a:lstStyle/>
        <a:p>
          <a:pPr rtl="0"/>
          <a:r>
            <a:rPr lang="en-US" smtClean="0"/>
            <a:t>Right products</a:t>
          </a:r>
          <a:endParaRPr lang="en-US"/>
        </a:p>
      </dgm:t>
    </dgm:pt>
    <dgm:pt modelId="{23A28D37-B7E6-487E-A0DB-83F32F5FF78C}" type="parTrans" cxnId="{C6FE53F9-9923-42BF-A7EE-588F135F74A4}">
      <dgm:prSet/>
      <dgm:spPr/>
      <dgm:t>
        <a:bodyPr/>
        <a:lstStyle/>
        <a:p>
          <a:endParaRPr lang="en-US"/>
        </a:p>
      </dgm:t>
    </dgm:pt>
    <dgm:pt modelId="{DF822876-E557-472F-9A8F-B5989175BB0B}" type="sibTrans" cxnId="{C6FE53F9-9923-42BF-A7EE-588F135F74A4}">
      <dgm:prSet/>
      <dgm:spPr/>
      <dgm:t>
        <a:bodyPr/>
        <a:lstStyle/>
        <a:p>
          <a:endParaRPr lang="en-US"/>
        </a:p>
      </dgm:t>
    </dgm:pt>
    <dgm:pt modelId="{DD102DA7-185C-415B-8635-8CCF26A1021F}">
      <dgm:prSet/>
      <dgm:spPr/>
      <dgm:t>
        <a:bodyPr/>
        <a:lstStyle/>
        <a:p>
          <a:pPr rtl="0"/>
          <a:r>
            <a:rPr lang="en-US" smtClean="0"/>
            <a:t>Right customers</a:t>
          </a:r>
          <a:endParaRPr lang="en-US"/>
        </a:p>
      </dgm:t>
    </dgm:pt>
    <dgm:pt modelId="{8472FC3B-7A32-4D55-AF50-8ACB3A964EF5}" type="parTrans" cxnId="{4F4EC167-2100-4933-8DBD-0AD2A4812EA3}">
      <dgm:prSet/>
      <dgm:spPr/>
      <dgm:t>
        <a:bodyPr/>
        <a:lstStyle/>
        <a:p>
          <a:endParaRPr lang="en-US"/>
        </a:p>
      </dgm:t>
    </dgm:pt>
    <dgm:pt modelId="{247F8502-112F-4B70-BA52-74D609A4892D}" type="sibTrans" cxnId="{4F4EC167-2100-4933-8DBD-0AD2A4812EA3}">
      <dgm:prSet/>
      <dgm:spPr/>
      <dgm:t>
        <a:bodyPr/>
        <a:lstStyle/>
        <a:p>
          <a:endParaRPr lang="en-US"/>
        </a:p>
      </dgm:t>
    </dgm:pt>
    <dgm:pt modelId="{9BC2B154-4FD9-4686-A0D8-0BFC7450AA16}">
      <dgm:prSet/>
      <dgm:spPr/>
      <dgm:t>
        <a:bodyPr/>
        <a:lstStyle/>
        <a:p>
          <a:pPr rtl="0"/>
          <a:r>
            <a:rPr lang="en-US" smtClean="0"/>
            <a:t>Right channel</a:t>
          </a:r>
          <a:endParaRPr lang="en-US"/>
        </a:p>
      </dgm:t>
    </dgm:pt>
    <dgm:pt modelId="{005FDFA2-3BBF-41B5-BA25-2B70F8F43287}" type="parTrans" cxnId="{7438D31D-4895-49B3-9E72-C8F037BA447D}">
      <dgm:prSet/>
      <dgm:spPr/>
      <dgm:t>
        <a:bodyPr/>
        <a:lstStyle/>
        <a:p>
          <a:endParaRPr lang="en-US"/>
        </a:p>
      </dgm:t>
    </dgm:pt>
    <dgm:pt modelId="{BBE161D3-B756-4ED1-8322-530368FF80DA}" type="sibTrans" cxnId="{7438D31D-4895-49B3-9E72-C8F037BA447D}">
      <dgm:prSet/>
      <dgm:spPr/>
      <dgm:t>
        <a:bodyPr/>
        <a:lstStyle/>
        <a:p>
          <a:endParaRPr lang="en-US"/>
        </a:p>
      </dgm:t>
    </dgm:pt>
    <dgm:pt modelId="{3D70D745-ABC1-4F11-8695-D8D335A753AD}" type="pres">
      <dgm:prSet presAssocID="{7A4F0471-0B7C-4541-B309-75509A3B0EAD}" presName="CompostProcess" presStyleCnt="0">
        <dgm:presLayoutVars>
          <dgm:dir/>
          <dgm:resizeHandles val="exact"/>
        </dgm:presLayoutVars>
      </dgm:prSet>
      <dgm:spPr/>
      <dgm:t>
        <a:bodyPr/>
        <a:lstStyle/>
        <a:p>
          <a:endParaRPr lang="en-US"/>
        </a:p>
      </dgm:t>
    </dgm:pt>
    <dgm:pt modelId="{97FD0040-F2A8-48B2-8024-AA5EDAF01F13}" type="pres">
      <dgm:prSet presAssocID="{7A4F0471-0B7C-4541-B309-75509A3B0EAD}" presName="arrow" presStyleLbl="bgShp" presStyleIdx="0" presStyleCnt="1"/>
      <dgm:spPr/>
    </dgm:pt>
    <dgm:pt modelId="{62C84BFB-7DA9-41DA-AC33-1305F0A674AE}" type="pres">
      <dgm:prSet presAssocID="{7A4F0471-0B7C-4541-B309-75509A3B0EAD}" presName="linearProcess" presStyleCnt="0"/>
      <dgm:spPr/>
    </dgm:pt>
    <dgm:pt modelId="{E6A0D8F6-2D15-4514-979A-19FA8C9CF60A}" type="pres">
      <dgm:prSet presAssocID="{D7190402-197D-45C1-942D-35B793670402}" presName="textNode" presStyleLbl="node1" presStyleIdx="0" presStyleCnt="3">
        <dgm:presLayoutVars>
          <dgm:bulletEnabled val="1"/>
        </dgm:presLayoutVars>
      </dgm:prSet>
      <dgm:spPr/>
      <dgm:t>
        <a:bodyPr/>
        <a:lstStyle/>
        <a:p>
          <a:endParaRPr lang="en-US"/>
        </a:p>
      </dgm:t>
    </dgm:pt>
    <dgm:pt modelId="{514BD8FA-FA08-47BA-88AE-4CF244810CA5}" type="pres">
      <dgm:prSet presAssocID="{DF822876-E557-472F-9A8F-B5989175BB0B}" presName="sibTrans" presStyleCnt="0"/>
      <dgm:spPr/>
    </dgm:pt>
    <dgm:pt modelId="{F7EB74CD-449B-44EE-A43C-14A8FE4F949A}" type="pres">
      <dgm:prSet presAssocID="{DD102DA7-185C-415B-8635-8CCF26A1021F}" presName="textNode" presStyleLbl="node1" presStyleIdx="1" presStyleCnt="3">
        <dgm:presLayoutVars>
          <dgm:bulletEnabled val="1"/>
        </dgm:presLayoutVars>
      </dgm:prSet>
      <dgm:spPr/>
      <dgm:t>
        <a:bodyPr/>
        <a:lstStyle/>
        <a:p>
          <a:endParaRPr lang="en-US"/>
        </a:p>
      </dgm:t>
    </dgm:pt>
    <dgm:pt modelId="{536FD1F9-5ADD-41BC-AFCE-C96C349CE60E}" type="pres">
      <dgm:prSet presAssocID="{247F8502-112F-4B70-BA52-74D609A4892D}" presName="sibTrans" presStyleCnt="0"/>
      <dgm:spPr/>
    </dgm:pt>
    <dgm:pt modelId="{9836BC39-944F-4122-B0F8-4AAB59F610A1}" type="pres">
      <dgm:prSet presAssocID="{9BC2B154-4FD9-4686-A0D8-0BFC7450AA16}" presName="textNode" presStyleLbl="node1" presStyleIdx="2" presStyleCnt="3">
        <dgm:presLayoutVars>
          <dgm:bulletEnabled val="1"/>
        </dgm:presLayoutVars>
      </dgm:prSet>
      <dgm:spPr/>
      <dgm:t>
        <a:bodyPr/>
        <a:lstStyle/>
        <a:p>
          <a:endParaRPr lang="en-US"/>
        </a:p>
      </dgm:t>
    </dgm:pt>
  </dgm:ptLst>
  <dgm:cxnLst>
    <dgm:cxn modelId="{4F4EC167-2100-4933-8DBD-0AD2A4812EA3}" srcId="{7A4F0471-0B7C-4541-B309-75509A3B0EAD}" destId="{DD102DA7-185C-415B-8635-8CCF26A1021F}" srcOrd="1" destOrd="0" parTransId="{8472FC3B-7A32-4D55-AF50-8ACB3A964EF5}" sibTransId="{247F8502-112F-4B70-BA52-74D609A4892D}"/>
    <dgm:cxn modelId="{A0E0385E-0B6A-46CD-94AF-55667284C72D}" type="presOf" srcId="{9BC2B154-4FD9-4686-A0D8-0BFC7450AA16}" destId="{9836BC39-944F-4122-B0F8-4AAB59F610A1}" srcOrd="0" destOrd="0" presId="urn:microsoft.com/office/officeart/2005/8/layout/hProcess9"/>
    <dgm:cxn modelId="{53F9F6DD-CD10-41A8-A80A-F34A239F847D}" type="presOf" srcId="{D7190402-197D-45C1-942D-35B793670402}" destId="{E6A0D8F6-2D15-4514-979A-19FA8C9CF60A}" srcOrd="0" destOrd="0" presId="urn:microsoft.com/office/officeart/2005/8/layout/hProcess9"/>
    <dgm:cxn modelId="{2CBBB92D-A69B-4D26-8A50-1E4B52DCC364}" type="presOf" srcId="{7A4F0471-0B7C-4541-B309-75509A3B0EAD}" destId="{3D70D745-ABC1-4F11-8695-D8D335A753AD}" srcOrd="0" destOrd="0" presId="urn:microsoft.com/office/officeart/2005/8/layout/hProcess9"/>
    <dgm:cxn modelId="{85E83A6C-A4CA-477B-9D7A-DA01065C673E}" type="presOf" srcId="{DD102DA7-185C-415B-8635-8CCF26A1021F}" destId="{F7EB74CD-449B-44EE-A43C-14A8FE4F949A}" srcOrd="0" destOrd="0" presId="urn:microsoft.com/office/officeart/2005/8/layout/hProcess9"/>
    <dgm:cxn modelId="{C6FE53F9-9923-42BF-A7EE-588F135F74A4}" srcId="{7A4F0471-0B7C-4541-B309-75509A3B0EAD}" destId="{D7190402-197D-45C1-942D-35B793670402}" srcOrd="0" destOrd="0" parTransId="{23A28D37-B7E6-487E-A0DB-83F32F5FF78C}" sibTransId="{DF822876-E557-472F-9A8F-B5989175BB0B}"/>
    <dgm:cxn modelId="{7438D31D-4895-49B3-9E72-C8F037BA447D}" srcId="{7A4F0471-0B7C-4541-B309-75509A3B0EAD}" destId="{9BC2B154-4FD9-4686-A0D8-0BFC7450AA16}" srcOrd="2" destOrd="0" parTransId="{005FDFA2-3BBF-41B5-BA25-2B70F8F43287}" sibTransId="{BBE161D3-B756-4ED1-8322-530368FF80DA}"/>
    <dgm:cxn modelId="{3EA3F509-59EE-4883-B07F-D69E421B770D}" type="presParOf" srcId="{3D70D745-ABC1-4F11-8695-D8D335A753AD}" destId="{97FD0040-F2A8-48B2-8024-AA5EDAF01F13}" srcOrd="0" destOrd="0" presId="urn:microsoft.com/office/officeart/2005/8/layout/hProcess9"/>
    <dgm:cxn modelId="{B239CACB-3E9B-4F07-8205-859E87423A96}" type="presParOf" srcId="{3D70D745-ABC1-4F11-8695-D8D335A753AD}" destId="{62C84BFB-7DA9-41DA-AC33-1305F0A674AE}" srcOrd="1" destOrd="0" presId="urn:microsoft.com/office/officeart/2005/8/layout/hProcess9"/>
    <dgm:cxn modelId="{0803C9B5-3C22-4EAF-BC26-F45CE29DCDE3}" type="presParOf" srcId="{62C84BFB-7DA9-41DA-AC33-1305F0A674AE}" destId="{E6A0D8F6-2D15-4514-979A-19FA8C9CF60A}" srcOrd="0" destOrd="0" presId="urn:microsoft.com/office/officeart/2005/8/layout/hProcess9"/>
    <dgm:cxn modelId="{8F060405-AB85-4F4F-8BCB-D4E17C44699B}" type="presParOf" srcId="{62C84BFB-7DA9-41DA-AC33-1305F0A674AE}" destId="{514BD8FA-FA08-47BA-88AE-4CF244810CA5}" srcOrd="1" destOrd="0" presId="urn:microsoft.com/office/officeart/2005/8/layout/hProcess9"/>
    <dgm:cxn modelId="{F0E56296-557E-4A6A-B763-5AC51A7F6B5D}" type="presParOf" srcId="{62C84BFB-7DA9-41DA-AC33-1305F0A674AE}" destId="{F7EB74CD-449B-44EE-A43C-14A8FE4F949A}" srcOrd="2" destOrd="0" presId="urn:microsoft.com/office/officeart/2005/8/layout/hProcess9"/>
    <dgm:cxn modelId="{0FEDDA59-EEFA-4864-BA63-345E1ABF3B42}" type="presParOf" srcId="{62C84BFB-7DA9-41DA-AC33-1305F0A674AE}" destId="{536FD1F9-5ADD-41BC-AFCE-C96C349CE60E}" srcOrd="3" destOrd="0" presId="urn:microsoft.com/office/officeart/2005/8/layout/hProcess9"/>
    <dgm:cxn modelId="{3C11421A-E8D2-4A9B-BBC8-2F6D7CFD7C6C}" type="presParOf" srcId="{62C84BFB-7DA9-41DA-AC33-1305F0A674AE}" destId="{9836BC39-944F-4122-B0F8-4AAB59F610A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3F55971-3096-4F7A-BCAC-25CEC729D8D6}" type="doc">
      <dgm:prSet loTypeId="urn:microsoft.com/office/officeart/2005/8/layout/vList2" loCatId="list" qsTypeId="urn:microsoft.com/office/officeart/2005/8/quickstyle/simple2" qsCatId="simple" csTypeId="urn:microsoft.com/office/officeart/2005/8/colors/accent6_1" csCatId="accent6" phldr="1"/>
      <dgm:spPr/>
      <dgm:t>
        <a:bodyPr/>
        <a:lstStyle/>
        <a:p>
          <a:endParaRPr lang="en-US"/>
        </a:p>
      </dgm:t>
    </dgm:pt>
    <dgm:pt modelId="{4B174AC7-0070-4289-84A4-C66BE84E0003}">
      <dgm:prSet custT="1"/>
      <dgm:spPr/>
      <dgm:t>
        <a:bodyPr/>
        <a:lstStyle/>
        <a:p>
          <a:pPr rtl="0"/>
          <a:r>
            <a:rPr lang="en-US" sz="1200" dirty="0" smtClean="0">
              <a:latin typeface="Tahoma" panose="020B0604030504040204" pitchFamily="34" charset="0"/>
              <a:ea typeface="Tahoma" panose="020B0604030504040204" pitchFamily="34" charset="0"/>
              <a:cs typeface="Tahoma" panose="020B0604030504040204" pitchFamily="34" charset="0"/>
            </a:rPr>
            <a:t>Southwest Airlines, is using speech analytics to extract data-rich info from live-recorded interactions between customers and personnel to get a better understanding of their customers.</a:t>
          </a:r>
          <a:endParaRPr lang="en-US" sz="1200" dirty="0">
            <a:latin typeface="Tahoma" panose="020B0604030504040204" pitchFamily="34" charset="0"/>
            <a:ea typeface="Tahoma" panose="020B0604030504040204" pitchFamily="34" charset="0"/>
            <a:cs typeface="Tahoma" panose="020B0604030504040204" pitchFamily="34" charset="0"/>
          </a:endParaRPr>
        </a:p>
      </dgm:t>
    </dgm:pt>
    <dgm:pt modelId="{0791BE59-3F6C-4E2E-8CA3-74DCB488B215}" type="parTrans" cxnId="{71C5497B-E7AD-410C-BBCC-846901D3A1C8}">
      <dgm:prSet/>
      <dgm:spPr/>
      <dgm:t>
        <a:bodyPr/>
        <a:lstStyle/>
        <a:p>
          <a:endParaRPr lang="en-US"/>
        </a:p>
      </dgm:t>
    </dgm:pt>
    <dgm:pt modelId="{5C022E7A-5D29-433F-9E9C-BFED5C595852}" type="sibTrans" cxnId="{71C5497B-E7AD-410C-BBCC-846901D3A1C8}">
      <dgm:prSet/>
      <dgm:spPr/>
      <dgm:t>
        <a:bodyPr/>
        <a:lstStyle/>
        <a:p>
          <a:endParaRPr lang="en-US"/>
        </a:p>
      </dgm:t>
    </dgm:pt>
    <dgm:pt modelId="{F4E1E136-31EE-472A-9EE1-2E0F6C7830FB}" type="pres">
      <dgm:prSet presAssocID="{93F55971-3096-4F7A-BCAC-25CEC729D8D6}" presName="linear" presStyleCnt="0">
        <dgm:presLayoutVars>
          <dgm:animLvl val="lvl"/>
          <dgm:resizeHandles val="exact"/>
        </dgm:presLayoutVars>
      </dgm:prSet>
      <dgm:spPr/>
      <dgm:t>
        <a:bodyPr/>
        <a:lstStyle/>
        <a:p>
          <a:endParaRPr lang="en-US"/>
        </a:p>
      </dgm:t>
    </dgm:pt>
    <dgm:pt modelId="{9F20494E-81DC-49A9-B6F6-DC6632F943A7}" type="pres">
      <dgm:prSet presAssocID="{4B174AC7-0070-4289-84A4-C66BE84E0003}" presName="parentText" presStyleLbl="node1" presStyleIdx="0" presStyleCnt="1" custScaleY="45068">
        <dgm:presLayoutVars>
          <dgm:chMax val="0"/>
          <dgm:bulletEnabled val="1"/>
        </dgm:presLayoutVars>
      </dgm:prSet>
      <dgm:spPr/>
      <dgm:t>
        <a:bodyPr/>
        <a:lstStyle/>
        <a:p>
          <a:endParaRPr lang="en-US"/>
        </a:p>
      </dgm:t>
    </dgm:pt>
  </dgm:ptLst>
  <dgm:cxnLst>
    <dgm:cxn modelId="{4678D8E9-AD40-4ED4-A1FE-B75C62D204E1}" type="presOf" srcId="{93F55971-3096-4F7A-BCAC-25CEC729D8D6}" destId="{F4E1E136-31EE-472A-9EE1-2E0F6C7830FB}" srcOrd="0" destOrd="0" presId="urn:microsoft.com/office/officeart/2005/8/layout/vList2"/>
    <dgm:cxn modelId="{71C5497B-E7AD-410C-BBCC-846901D3A1C8}" srcId="{93F55971-3096-4F7A-BCAC-25CEC729D8D6}" destId="{4B174AC7-0070-4289-84A4-C66BE84E0003}" srcOrd="0" destOrd="0" parTransId="{0791BE59-3F6C-4E2E-8CA3-74DCB488B215}" sibTransId="{5C022E7A-5D29-433F-9E9C-BFED5C595852}"/>
    <dgm:cxn modelId="{9EF05E85-446A-4584-92A7-CD2223F856C3}" type="presOf" srcId="{4B174AC7-0070-4289-84A4-C66BE84E0003}" destId="{9F20494E-81DC-49A9-B6F6-DC6632F943A7}" srcOrd="0" destOrd="0" presId="urn:microsoft.com/office/officeart/2005/8/layout/vList2"/>
    <dgm:cxn modelId="{74845A25-0537-48B6-8E84-EA3A81762984}" type="presParOf" srcId="{F4E1E136-31EE-472A-9EE1-2E0F6C7830FB}" destId="{9F20494E-81DC-49A9-B6F6-DC6632F943A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E9C801B-4F5E-4BCF-BAAB-EC89B9EA3ECC}"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573B7F4-9869-4BE3-B00B-22E16A156751}">
      <dgm:prSet custT="1"/>
      <dgm:spPr/>
      <dgm:t>
        <a:bodyPr/>
        <a:lstStyle/>
        <a:p>
          <a:pPr rtl="0"/>
          <a:r>
            <a:rPr lang="en-US" sz="1200" dirty="0" smtClean="0">
              <a:latin typeface="Tahoma" panose="020B0604030504040204" pitchFamily="34" charset="0"/>
              <a:ea typeface="Tahoma" panose="020B0604030504040204" pitchFamily="34" charset="0"/>
              <a:cs typeface="Tahoma" panose="020B0604030504040204" pitchFamily="34" charset="0"/>
            </a:rPr>
            <a:t>Most companies know what some of their customers’ pain points are (if they don’t, they aren’t paying attention to their customers.) </a:t>
          </a:r>
          <a:endParaRPr lang="en-US" sz="1200" dirty="0">
            <a:latin typeface="Tahoma" panose="020B0604030504040204" pitchFamily="34" charset="0"/>
            <a:ea typeface="Tahoma" panose="020B0604030504040204" pitchFamily="34" charset="0"/>
            <a:cs typeface="Tahoma" panose="020B0604030504040204" pitchFamily="34" charset="0"/>
          </a:endParaRPr>
        </a:p>
      </dgm:t>
    </dgm:pt>
    <dgm:pt modelId="{1E424DA0-1B07-4939-99CB-A3BB83C0ED1B}" type="parTrans" cxnId="{80E172A8-79FF-49CA-A7F2-01EF136F656B}">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8D670D3E-C663-407D-87D5-A3FD99477A55}" type="sibTrans" cxnId="{80E172A8-79FF-49CA-A7F2-01EF136F656B}">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FC657FF4-BD70-4600-99F7-D7A7E06392C4}">
      <dgm:prSet custT="1"/>
      <dgm:spPr/>
      <dgm:t>
        <a:bodyPr/>
        <a:lstStyle/>
        <a:p>
          <a:pPr rtl="0"/>
          <a:r>
            <a:rPr lang="en-US" sz="1200" dirty="0" smtClean="0">
              <a:latin typeface="Tahoma" panose="020B0604030504040204" pitchFamily="34" charset="0"/>
              <a:ea typeface="Tahoma" panose="020B0604030504040204" pitchFamily="34" charset="0"/>
              <a:cs typeface="Tahoma" panose="020B0604030504040204" pitchFamily="34" charset="0"/>
            </a:rPr>
            <a:t>Those who are digging deep into the data to solve those difficulties are improving their customers’ experience.</a:t>
          </a:r>
          <a:endParaRPr lang="en-US" sz="1200" dirty="0">
            <a:latin typeface="Tahoma" panose="020B0604030504040204" pitchFamily="34" charset="0"/>
            <a:ea typeface="Tahoma" panose="020B0604030504040204" pitchFamily="34" charset="0"/>
            <a:cs typeface="Tahoma" panose="020B0604030504040204" pitchFamily="34" charset="0"/>
          </a:endParaRPr>
        </a:p>
      </dgm:t>
    </dgm:pt>
    <dgm:pt modelId="{83A92D4F-A6AA-402A-B8FD-FBFE56462751}" type="parTrans" cxnId="{ED32DCA4-600B-49BF-9942-EA2965C0C990}">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4E5624A1-5685-460B-B8D1-0543DE3A6679}" type="sibTrans" cxnId="{ED32DCA4-600B-49BF-9942-EA2965C0C990}">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F860C2B8-2ACB-4706-BF31-C3B13AC2D1E1}" type="pres">
      <dgm:prSet presAssocID="{EE9C801B-4F5E-4BCF-BAAB-EC89B9EA3ECC}" presName="linear" presStyleCnt="0">
        <dgm:presLayoutVars>
          <dgm:animLvl val="lvl"/>
          <dgm:resizeHandles val="exact"/>
        </dgm:presLayoutVars>
      </dgm:prSet>
      <dgm:spPr/>
      <dgm:t>
        <a:bodyPr/>
        <a:lstStyle/>
        <a:p>
          <a:endParaRPr lang="en-US"/>
        </a:p>
      </dgm:t>
    </dgm:pt>
    <dgm:pt modelId="{83AFEC61-BF22-43AD-8F33-2C38F44C5F8C}" type="pres">
      <dgm:prSet presAssocID="{6573B7F4-9869-4BE3-B00B-22E16A156751}" presName="parentText" presStyleLbl="node1" presStyleIdx="0" presStyleCnt="2" custScaleY="30475" custLinFactNeighborY="13212">
        <dgm:presLayoutVars>
          <dgm:chMax val="0"/>
          <dgm:bulletEnabled val="1"/>
        </dgm:presLayoutVars>
      </dgm:prSet>
      <dgm:spPr/>
      <dgm:t>
        <a:bodyPr/>
        <a:lstStyle/>
        <a:p>
          <a:endParaRPr lang="en-US"/>
        </a:p>
      </dgm:t>
    </dgm:pt>
    <dgm:pt modelId="{C9CA66F3-7473-4BDC-AA90-1153F8A15F58}" type="pres">
      <dgm:prSet presAssocID="{8D670D3E-C663-407D-87D5-A3FD99477A55}" presName="spacer" presStyleCnt="0"/>
      <dgm:spPr/>
    </dgm:pt>
    <dgm:pt modelId="{B7B57B89-4EF3-432E-A467-D49E0A2DD217}" type="pres">
      <dgm:prSet presAssocID="{FC657FF4-BD70-4600-99F7-D7A7E06392C4}" presName="parentText" presStyleLbl="node1" presStyleIdx="1" presStyleCnt="2" custScaleY="31175">
        <dgm:presLayoutVars>
          <dgm:chMax val="0"/>
          <dgm:bulletEnabled val="1"/>
        </dgm:presLayoutVars>
      </dgm:prSet>
      <dgm:spPr/>
      <dgm:t>
        <a:bodyPr/>
        <a:lstStyle/>
        <a:p>
          <a:endParaRPr lang="en-US"/>
        </a:p>
      </dgm:t>
    </dgm:pt>
  </dgm:ptLst>
  <dgm:cxnLst>
    <dgm:cxn modelId="{E411C8F0-5530-40FA-B96E-D6549B7F8102}" type="presOf" srcId="{FC657FF4-BD70-4600-99F7-D7A7E06392C4}" destId="{B7B57B89-4EF3-432E-A467-D49E0A2DD217}" srcOrd="0" destOrd="0" presId="urn:microsoft.com/office/officeart/2005/8/layout/vList2"/>
    <dgm:cxn modelId="{ED32DCA4-600B-49BF-9942-EA2965C0C990}" srcId="{EE9C801B-4F5E-4BCF-BAAB-EC89B9EA3ECC}" destId="{FC657FF4-BD70-4600-99F7-D7A7E06392C4}" srcOrd="1" destOrd="0" parTransId="{83A92D4F-A6AA-402A-B8FD-FBFE56462751}" sibTransId="{4E5624A1-5685-460B-B8D1-0543DE3A6679}"/>
    <dgm:cxn modelId="{80E172A8-79FF-49CA-A7F2-01EF136F656B}" srcId="{EE9C801B-4F5E-4BCF-BAAB-EC89B9EA3ECC}" destId="{6573B7F4-9869-4BE3-B00B-22E16A156751}" srcOrd="0" destOrd="0" parTransId="{1E424DA0-1B07-4939-99CB-A3BB83C0ED1B}" sibTransId="{8D670D3E-C663-407D-87D5-A3FD99477A55}"/>
    <dgm:cxn modelId="{60CEEDB4-5EAA-423D-95AC-72C45594324E}" type="presOf" srcId="{6573B7F4-9869-4BE3-B00B-22E16A156751}" destId="{83AFEC61-BF22-43AD-8F33-2C38F44C5F8C}" srcOrd="0" destOrd="0" presId="urn:microsoft.com/office/officeart/2005/8/layout/vList2"/>
    <dgm:cxn modelId="{0523BF61-A4F1-4500-B405-1DDC506B84E5}" type="presOf" srcId="{EE9C801B-4F5E-4BCF-BAAB-EC89B9EA3ECC}" destId="{F860C2B8-2ACB-4706-BF31-C3B13AC2D1E1}" srcOrd="0" destOrd="0" presId="urn:microsoft.com/office/officeart/2005/8/layout/vList2"/>
    <dgm:cxn modelId="{41BEC38E-BAC4-453E-8FDB-D8AC78A5AA1D}" type="presParOf" srcId="{F860C2B8-2ACB-4706-BF31-C3B13AC2D1E1}" destId="{83AFEC61-BF22-43AD-8F33-2C38F44C5F8C}" srcOrd="0" destOrd="0" presId="urn:microsoft.com/office/officeart/2005/8/layout/vList2"/>
    <dgm:cxn modelId="{48E2F191-EC8D-4BEB-878F-D7CDE903E58C}" type="presParOf" srcId="{F860C2B8-2ACB-4706-BF31-C3B13AC2D1E1}" destId="{C9CA66F3-7473-4BDC-AA90-1153F8A15F58}" srcOrd="1" destOrd="0" presId="urn:microsoft.com/office/officeart/2005/8/layout/vList2"/>
    <dgm:cxn modelId="{B5FA0F5C-86BC-4292-AC59-E6D8241F8CA6}" type="presParOf" srcId="{F860C2B8-2ACB-4706-BF31-C3B13AC2D1E1}" destId="{B7B57B89-4EF3-432E-A467-D49E0A2DD21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4BD2B17-5A3D-41BD-BE53-A953558F81E8}" type="doc">
      <dgm:prSet loTypeId="urn:microsoft.com/office/officeart/2005/8/layout/vList2" loCatId="list" qsTypeId="urn:microsoft.com/office/officeart/2005/8/quickstyle/simple2" qsCatId="simple" csTypeId="urn:microsoft.com/office/officeart/2005/8/colors/accent1_1" csCatId="accent1" phldr="1"/>
      <dgm:spPr/>
      <dgm:t>
        <a:bodyPr/>
        <a:lstStyle/>
        <a:p>
          <a:endParaRPr lang="en-US"/>
        </a:p>
      </dgm:t>
    </dgm:pt>
    <dgm:pt modelId="{DF3C2AB0-7A2C-400E-84A0-453D4E15ADE4}">
      <dgm:prSet/>
      <dgm:spPr/>
      <dgm:t>
        <a:bodyPr/>
        <a:lstStyle/>
        <a:p>
          <a:pPr rtl="0"/>
          <a:r>
            <a:rPr lang="en-US" dirty="0" smtClean="0">
              <a:latin typeface="Tahoma" panose="020B0604030504040204" pitchFamily="34" charset="0"/>
              <a:ea typeface="Tahoma" panose="020B0604030504040204" pitchFamily="34" charset="0"/>
              <a:cs typeface="Tahoma" panose="020B0604030504040204" pitchFamily="34" charset="0"/>
            </a:rPr>
            <a:t>Passenger’s lost baggage is top concern for airlines</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2A15F013-0ABB-4DEC-BB03-7BDC01B1BA43}" type="parTrans" cxnId="{DCC2F1EC-5FF4-4437-BFFE-7F1893CCC7C9}">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A1B5BD2D-759D-4644-B774-B1AF4FF80BDD}" type="sibTrans" cxnId="{DCC2F1EC-5FF4-4437-BFFE-7F1893CCC7C9}">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6DD757BB-7313-4EAE-B280-F6B08F153566}">
      <dgm:prSet/>
      <dgm:spPr/>
      <dgm:t>
        <a:bodyPr/>
        <a:lstStyle/>
        <a:p>
          <a:pPr rtl="0"/>
          <a:r>
            <a:rPr lang="en-US" dirty="0" smtClean="0">
              <a:latin typeface="Tahoma" panose="020B0604030504040204" pitchFamily="34" charset="0"/>
              <a:ea typeface="Tahoma" panose="020B0604030504040204" pitchFamily="34" charset="0"/>
              <a:cs typeface="Tahoma" panose="020B0604030504040204" pitchFamily="34" charset="0"/>
            </a:rPr>
            <a:t>Delta looked further into their data and created a solution that would remove the uncertainty of where a passenger’s bag might be.</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2AB243FC-5D5F-4A9A-AFAD-03D1DEC6FCFD}" type="parTrans" cxnId="{327A0416-6B15-41ED-B737-25E5B30E7419}">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F5FDC54C-76CA-4192-8D6C-7E2E606F74C4}" type="sibTrans" cxnId="{327A0416-6B15-41ED-B737-25E5B30E7419}">
      <dgm:prSet/>
      <dgm:spPr/>
      <dgm:t>
        <a:bodyPr/>
        <a:lstStyle/>
        <a:p>
          <a:endParaRPr lang="en-US">
            <a:latin typeface="Tahoma" panose="020B0604030504040204" pitchFamily="34" charset="0"/>
            <a:ea typeface="Tahoma" panose="020B0604030504040204" pitchFamily="34" charset="0"/>
            <a:cs typeface="Tahoma" panose="020B0604030504040204" pitchFamily="34" charset="0"/>
          </a:endParaRPr>
        </a:p>
      </dgm:t>
    </dgm:pt>
    <dgm:pt modelId="{7AB97D68-A0E0-416B-BB15-90A4029528C0}" type="pres">
      <dgm:prSet presAssocID="{94BD2B17-5A3D-41BD-BE53-A953558F81E8}" presName="linear" presStyleCnt="0">
        <dgm:presLayoutVars>
          <dgm:animLvl val="lvl"/>
          <dgm:resizeHandles val="exact"/>
        </dgm:presLayoutVars>
      </dgm:prSet>
      <dgm:spPr/>
      <dgm:t>
        <a:bodyPr/>
        <a:lstStyle/>
        <a:p>
          <a:endParaRPr lang="en-US"/>
        </a:p>
      </dgm:t>
    </dgm:pt>
    <dgm:pt modelId="{9A9F2963-8EC9-47F5-BFAB-335BB90BC61B}" type="pres">
      <dgm:prSet presAssocID="{DF3C2AB0-7A2C-400E-84A0-453D4E15ADE4}" presName="parentText" presStyleLbl="node1" presStyleIdx="0" presStyleCnt="2" custScaleY="28912">
        <dgm:presLayoutVars>
          <dgm:chMax val="0"/>
          <dgm:bulletEnabled val="1"/>
        </dgm:presLayoutVars>
      </dgm:prSet>
      <dgm:spPr/>
      <dgm:t>
        <a:bodyPr/>
        <a:lstStyle/>
        <a:p>
          <a:endParaRPr lang="en-US"/>
        </a:p>
      </dgm:t>
    </dgm:pt>
    <dgm:pt modelId="{B0867E54-9155-43DD-8C43-37FFB5D0A546}" type="pres">
      <dgm:prSet presAssocID="{A1B5BD2D-759D-4644-B774-B1AF4FF80BDD}" presName="spacer" presStyleCnt="0"/>
      <dgm:spPr/>
    </dgm:pt>
    <dgm:pt modelId="{5E11A8ED-8B88-466F-B166-62BC700D2B80}" type="pres">
      <dgm:prSet presAssocID="{6DD757BB-7313-4EAE-B280-F6B08F153566}" presName="parentText" presStyleLbl="node1" presStyleIdx="1" presStyleCnt="2" custScaleY="31360" custLinFactNeighborY="52850">
        <dgm:presLayoutVars>
          <dgm:chMax val="0"/>
          <dgm:bulletEnabled val="1"/>
        </dgm:presLayoutVars>
      </dgm:prSet>
      <dgm:spPr/>
      <dgm:t>
        <a:bodyPr/>
        <a:lstStyle/>
        <a:p>
          <a:endParaRPr lang="en-US"/>
        </a:p>
      </dgm:t>
    </dgm:pt>
  </dgm:ptLst>
  <dgm:cxnLst>
    <dgm:cxn modelId="{795C7F45-D77E-497C-96A8-344479071E9B}" type="presOf" srcId="{94BD2B17-5A3D-41BD-BE53-A953558F81E8}" destId="{7AB97D68-A0E0-416B-BB15-90A4029528C0}" srcOrd="0" destOrd="0" presId="urn:microsoft.com/office/officeart/2005/8/layout/vList2"/>
    <dgm:cxn modelId="{C3370D4E-63E6-450C-A58C-7BF90B39A5DF}" type="presOf" srcId="{6DD757BB-7313-4EAE-B280-F6B08F153566}" destId="{5E11A8ED-8B88-466F-B166-62BC700D2B80}" srcOrd="0" destOrd="0" presId="urn:microsoft.com/office/officeart/2005/8/layout/vList2"/>
    <dgm:cxn modelId="{DCC2F1EC-5FF4-4437-BFFE-7F1893CCC7C9}" srcId="{94BD2B17-5A3D-41BD-BE53-A953558F81E8}" destId="{DF3C2AB0-7A2C-400E-84A0-453D4E15ADE4}" srcOrd="0" destOrd="0" parTransId="{2A15F013-0ABB-4DEC-BB03-7BDC01B1BA43}" sibTransId="{A1B5BD2D-759D-4644-B774-B1AF4FF80BDD}"/>
    <dgm:cxn modelId="{2DD75C7D-07C1-428A-9427-100911F9ADE8}" type="presOf" srcId="{DF3C2AB0-7A2C-400E-84A0-453D4E15ADE4}" destId="{9A9F2963-8EC9-47F5-BFAB-335BB90BC61B}" srcOrd="0" destOrd="0" presId="urn:microsoft.com/office/officeart/2005/8/layout/vList2"/>
    <dgm:cxn modelId="{327A0416-6B15-41ED-B737-25E5B30E7419}" srcId="{94BD2B17-5A3D-41BD-BE53-A953558F81E8}" destId="{6DD757BB-7313-4EAE-B280-F6B08F153566}" srcOrd="1" destOrd="0" parTransId="{2AB243FC-5D5F-4A9A-AFAD-03D1DEC6FCFD}" sibTransId="{F5FDC54C-76CA-4192-8D6C-7E2E606F74C4}"/>
    <dgm:cxn modelId="{1133624A-6A61-4D9E-A39F-FB4D1EBEBDA5}" type="presParOf" srcId="{7AB97D68-A0E0-416B-BB15-90A4029528C0}" destId="{9A9F2963-8EC9-47F5-BFAB-335BB90BC61B}" srcOrd="0" destOrd="0" presId="urn:microsoft.com/office/officeart/2005/8/layout/vList2"/>
    <dgm:cxn modelId="{8F7D2E50-3E01-4F6A-83BD-E646039B76C3}" type="presParOf" srcId="{7AB97D68-A0E0-416B-BB15-90A4029528C0}" destId="{B0867E54-9155-43DD-8C43-37FFB5D0A546}" srcOrd="1" destOrd="0" presId="urn:microsoft.com/office/officeart/2005/8/layout/vList2"/>
    <dgm:cxn modelId="{77F4C654-F795-49A9-8375-7F21E63DEFE6}" type="presParOf" srcId="{7AB97D68-A0E0-416B-BB15-90A4029528C0}" destId="{5E11A8ED-8B88-466F-B166-62BC700D2B8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1C83464-A066-4AFD-BE72-973B407E57D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A7FAC325-E3CA-4E9A-A7CE-9CD8B9EA63F9}">
      <dgm:prSet custT="1"/>
      <dgm:spPr/>
      <dgm:t>
        <a:bodyPr/>
        <a:lstStyle/>
        <a:p>
          <a:pPr rtl="0"/>
          <a:r>
            <a:rPr lang="en-US" sz="1200" dirty="0" smtClean="0">
              <a:latin typeface="Tahoma" panose="020B0604030504040204" pitchFamily="34" charset="0"/>
              <a:ea typeface="Tahoma" panose="020B0604030504040204" pitchFamily="34" charset="0"/>
              <a:cs typeface="Tahoma" panose="020B0604030504040204" pitchFamily="34" charset="0"/>
            </a:rPr>
            <a:t>Closing a sale and landing a new customer is great, but it shouldn’t be the end goal for businesses looking to foster long-term growth.</a:t>
          </a:r>
          <a:endParaRPr lang="en-US" sz="1200" dirty="0">
            <a:latin typeface="Tahoma" panose="020B0604030504040204" pitchFamily="34" charset="0"/>
            <a:ea typeface="Tahoma" panose="020B0604030504040204" pitchFamily="34" charset="0"/>
            <a:cs typeface="Tahoma" panose="020B0604030504040204" pitchFamily="34" charset="0"/>
          </a:endParaRPr>
        </a:p>
      </dgm:t>
    </dgm:pt>
    <dgm:pt modelId="{303BE64B-74A3-46B1-8B67-62C75DD09892}" type="parTrans" cxnId="{2062ED80-148D-412B-B890-6A96E75AC9EE}">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17F0DC73-36C0-46B3-8570-7E33699026B2}" type="sibTrans" cxnId="{2062ED80-148D-412B-B890-6A96E75AC9EE}">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911C4559-1BCB-44E8-9E6B-383073E41139}">
      <dgm:prSet custT="1"/>
      <dgm:spPr/>
      <dgm:t>
        <a:bodyPr/>
        <a:lstStyle/>
        <a:p>
          <a:pPr rtl="0"/>
          <a:r>
            <a:rPr lang="en-US" sz="1200" dirty="0" smtClean="0">
              <a:latin typeface="Tahoma" panose="020B0604030504040204" pitchFamily="34" charset="0"/>
              <a:ea typeface="Tahoma" panose="020B0604030504040204" pitchFamily="34" charset="0"/>
              <a:cs typeface="Tahoma" panose="020B0604030504040204" pitchFamily="34" charset="0"/>
            </a:rPr>
            <a:t>Representatives can use response times, channel analysis and categorized tags to see exactly how to help customers as quickly and efficiently as possible.</a:t>
          </a:r>
          <a:endParaRPr lang="en-US" sz="1200" dirty="0">
            <a:latin typeface="Tahoma" panose="020B0604030504040204" pitchFamily="34" charset="0"/>
            <a:ea typeface="Tahoma" panose="020B0604030504040204" pitchFamily="34" charset="0"/>
            <a:cs typeface="Tahoma" panose="020B0604030504040204" pitchFamily="34" charset="0"/>
          </a:endParaRPr>
        </a:p>
      </dgm:t>
    </dgm:pt>
    <dgm:pt modelId="{B8C4BCE9-46D2-458C-807B-D5C884144E2F}" type="parTrans" cxnId="{88C5EECF-3F6A-48AA-8DFA-C4301AAAF819}">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82DBD19E-E994-4859-896C-9CC619536624}" type="sibTrans" cxnId="{88C5EECF-3F6A-48AA-8DFA-C4301AAAF819}">
      <dgm:prSet/>
      <dgm:spPr/>
      <dgm:t>
        <a:bodyPr/>
        <a:lstStyle/>
        <a:p>
          <a:endParaRPr lang="en-US" sz="1200">
            <a:latin typeface="Tahoma" panose="020B0604030504040204" pitchFamily="34" charset="0"/>
            <a:ea typeface="Tahoma" panose="020B0604030504040204" pitchFamily="34" charset="0"/>
            <a:cs typeface="Tahoma" panose="020B0604030504040204" pitchFamily="34" charset="0"/>
          </a:endParaRPr>
        </a:p>
      </dgm:t>
    </dgm:pt>
    <dgm:pt modelId="{C8E605C6-2263-4494-832E-09436A73C791}" type="pres">
      <dgm:prSet presAssocID="{61C83464-A066-4AFD-BE72-973B407E57D5}" presName="linear" presStyleCnt="0">
        <dgm:presLayoutVars>
          <dgm:animLvl val="lvl"/>
          <dgm:resizeHandles val="exact"/>
        </dgm:presLayoutVars>
      </dgm:prSet>
      <dgm:spPr/>
      <dgm:t>
        <a:bodyPr/>
        <a:lstStyle/>
        <a:p>
          <a:endParaRPr lang="en-US"/>
        </a:p>
      </dgm:t>
    </dgm:pt>
    <dgm:pt modelId="{666C4D47-F536-4826-9146-242E6512A15F}" type="pres">
      <dgm:prSet presAssocID="{A7FAC325-E3CA-4E9A-A7CE-9CD8B9EA63F9}" presName="parentText" presStyleLbl="node1" presStyleIdx="0" presStyleCnt="2" custLinFactY="-7837" custLinFactNeighborX="-927" custLinFactNeighborY="-100000">
        <dgm:presLayoutVars>
          <dgm:chMax val="0"/>
          <dgm:bulletEnabled val="1"/>
        </dgm:presLayoutVars>
      </dgm:prSet>
      <dgm:spPr/>
      <dgm:t>
        <a:bodyPr/>
        <a:lstStyle/>
        <a:p>
          <a:endParaRPr lang="en-US"/>
        </a:p>
      </dgm:t>
    </dgm:pt>
    <dgm:pt modelId="{1C132A57-DAF6-4EF9-A29D-C19270780635}" type="pres">
      <dgm:prSet presAssocID="{17F0DC73-36C0-46B3-8570-7E33699026B2}" presName="spacer" presStyleCnt="0"/>
      <dgm:spPr/>
    </dgm:pt>
    <dgm:pt modelId="{2EB2AEF1-AB2E-415A-A51D-95CC8CF85EB2}" type="pres">
      <dgm:prSet presAssocID="{911C4559-1BCB-44E8-9E6B-383073E41139}" presName="parentText" presStyleLbl="node1" presStyleIdx="1" presStyleCnt="2" custScaleY="90629">
        <dgm:presLayoutVars>
          <dgm:chMax val="0"/>
          <dgm:bulletEnabled val="1"/>
        </dgm:presLayoutVars>
      </dgm:prSet>
      <dgm:spPr/>
      <dgm:t>
        <a:bodyPr/>
        <a:lstStyle/>
        <a:p>
          <a:endParaRPr lang="en-US"/>
        </a:p>
      </dgm:t>
    </dgm:pt>
  </dgm:ptLst>
  <dgm:cxnLst>
    <dgm:cxn modelId="{2062ED80-148D-412B-B890-6A96E75AC9EE}" srcId="{61C83464-A066-4AFD-BE72-973B407E57D5}" destId="{A7FAC325-E3CA-4E9A-A7CE-9CD8B9EA63F9}" srcOrd="0" destOrd="0" parTransId="{303BE64B-74A3-46B1-8B67-62C75DD09892}" sibTransId="{17F0DC73-36C0-46B3-8570-7E33699026B2}"/>
    <dgm:cxn modelId="{88C5EECF-3F6A-48AA-8DFA-C4301AAAF819}" srcId="{61C83464-A066-4AFD-BE72-973B407E57D5}" destId="{911C4559-1BCB-44E8-9E6B-383073E41139}" srcOrd="1" destOrd="0" parTransId="{B8C4BCE9-46D2-458C-807B-D5C884144E2F}" sibTransId="{82DBD19E-E994-4859-896C-9CC619536624}"/>
    <dgm:cxn modelId="{1BE2A073-3C50-4C88-9A6E-46B52E4B5A5A}" type="presOf" srcId="{911C4559-1BCB-44E8-9E6B-383073E41139}" destId="{2EB2AEF1-AB2E-415A-A51D-95CC8CF85EB2}" srcOrd="0" destOrd="0" presId="urn:microsoft.com/office/officeart/2005/8/layout/vList2"/>
    <dgm:cxn modelId="{6EF0F317-9424-4524-84E7-5273511E0F6D}" type="presOf" srcId="{A7FAC325-E3CA-4E9A-A7CE-9CD8B9EA63F9}" destId="{666C4D47-F536-4826-9146-242E6512A15F}" srcOrd="0" destOrd="0" presId="urn:microsoft.com/office/officeart/2005/8/layout/vList2"/>
    <dgm:cxn modelId="{7F2ADA36-AEB7-491F-A365-C81DDE5A65B1}" type="presOf" srcId="{61C83464-A066-4AFD-BE72-973B407E57D5}" destId="{C8E605C6-2263-4494-832E-09436A73C791}" srcOrd="0" destOrd="0" presId="urn:microsoft.com/office/officeart/2005/8/layout/vList2"/>
    <dgm:cxn modelId="{65198A26-E1CC-4EEE-9B45-62C79576C2B1}" type="presParOf" srcId="{C8E605C6-2263-4494-832E-09436A73C791}" destId="{666C4D47-F536-4826-9146-242E6512A15F}" srcOrd="0" destOrd="0" presId="urn:microsoft.com/office/officeart/2005/8/layout/vList2"/>
    <dgm:cxn modelId="{41E09C9C-8E67-45F7-A4BC-79A0AE167525}" type="presParOf" srcId="{C8E605C6-2263-4494-832E-09436A73C791}" destId="{1C132A57-DAF6-4EF9-A29D-C19270780635}" srcOrd="1" destOrd="0" presId="urn:microsoft.com/office/officeart/2005/8/layout/vList2"/>
    <dgm:cxn modelId="{03DD90A8-5EEE-4611-B4F9-55A2875F662E}" type="presParOf" srcId="{C8E605C6-2263-4494-832E-09436A73C791}" destId="{2EB2AEF1-AB2E-415A-A51D-95CC8CF85EB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EF2B9FC-62D9-40C1-9573-42E5FCD62FB3}"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BD83FE37-1F4D-477F-84A3-60DCE4F39E0E}">
      <dgm:prSet/>
      <dgm:spPr/>
      <dgm:t>
        <a:bodyPr/>
        <a:lstStyle/>
        <a:p>
          <a:pPr rtl="0"/>
          <a:r>
            <a:rPr lang="en-US" dirty="0" smtClean="0">
              <a:latin typeface="Tahoma" panose="020B0604030504040204" pitchFamily="34" charset="0"/>
              <a:ea typeface="Tahoma" panose="020B0604030504040204" pitchFamily="34" charset="0"/>
              <a:cs typeface="Tahoma" panose="020B0604030504040204" pitchFamily="34" charset="0"/>
            </a:rPr>
            <a:t>Customer service and sales teams can combine their data to see how customer-support responses contribute directly to sales efforts. </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0D97735A-0E83-4776-9095-2FC799DED654}" type="parTrans" cxnId="{BAFA94D2-2B00-457A-9C31-28E568C8DDA0}">
      <dgm:prSet/>
      <dgm:spPr/>
      <dgm:t>
        <a:bodyPr/>
        <a:lstStyle/>
        <a:p>
          <a:endParaRPr lang="en-US"/>
        </a:p>
      </dgm:t>
    </dgm:pt>
    <dgm:pt modelId="{8D5F92D0-85EA-4EAB-B1D0-98CFE336844F}" type="sibTrans" cxnId="{BAFA94D2-2B00-457A-9C31-28E568C8DDA0}">
      <dgm:prSet/>
      <dgm:spPr/>
      <dgm:t>
        <a:bodyPr/>
        <a:lstStyle/>
        <a:p>
          <a:endParaRPr lang="en-US"/>
        </a:p>
      </dgm:t>
    </dgm:pt>
    <dgm:pt modelId="{BD5FA884-BA01-48FE-BE6C-FDE206E532DC}" type="pres">
      <dgm:prSet presAssocID="{0EF2B9FC-62D9-40C1-9573-42E5FCD62FB3}" presName="linear" presStyleCnt="0">
        <dgm:presLayoutVars>
          <dgm:animLvl val="lvl"/>
          <dgm:resizeHandles val="exact"/>
        </dgm:presLayoutVars>
      </dgm:prSet>
      <dgm:spPr/>
      <dgm:t>
        <a:bodyPr/>
        <a:lstStyle/>
        <a:p>
          <a:endParaRPr lang="en-US"/>
        </a:p>
      </dgm:t>
    </dgm:pt>
    <dgm:pt modelId="{51C81E6C-D9E2-41D1-BC59-CDA6B0853CA5}" type="pres">
      <dgm:prSet presAssocID="{BD83FE37-1F4D-477F-84A3-60DCE4F39E0E}" presName="parentText" presStyleLbl="node1" presStyleIdx="0" presStyleCnt="1">
        <dgm:presLayoutVars>
          <dgm:chMax val="0"/>
          <dgm:bulletEnabled val="1"/>
        </dgm:presLayoutVars>
      </dgm:prSet>
      <dgm:spPr/>
      <dgm:t>
        <a:bodyPr/>
        <a:lstStyle/>
        <a:p>
          <a:endParaRPr lang="en-US"/>
        </a:p>
      </dgm:t>
    </dgm:pt>
  </dgm:ptLst>
  <dgm:cxnLst>
    <dgm:cxn modelId="{AE7D6ED6-8AB9-4918-ADD4-4EB8CB350EE2}" type="presOf" srcId="{0EF2B9FC-62D9-40C1-9573-42E5FCD62FB3}" destId="{BD5FA884-BA01-48FE-BE6C-FDE206E532DC}" srcOrd="0" destOrd="0" presId="urn:microsoft.com/office/officeart/2005/8/layout/vList2"/>
    <dgm:cxn modelId="{8247EED5-148E-4529-AECB-3E00771D627C}" type="presOf" srcId="{BD83FE37-1F4D-477F-84A3-60DCE4F39E0E}" destId="{51C81E6C-D9E2-41D1-BC59-CDA6B0853CA5}" srcOrd="0" destOrd="0" presId="urn:microsoft.com/office/officeart/2005/8/layout/vList2"/>
    <dgm:cxn modelId="{BAFA94D2-2B00-457A-9C31-28E568C8DDA0}" srcId="{0EF2B9FC-62D9-40C1-9573-42E5FCD62FB3}" destId="{BD83FE37-1F4D-477F-84A3-60DCE4F39E0E}" srcOrd="0" destOrd="0" parTransId="{0D97735A-0E83-4776-9095-2FC799DED654}" sibTransId="{8D5F92D0-85EA-4EAB-B1D0-98CFE336844F}"/>
    <dgm:cxn modelId="{A9DD0D4C-C23F-4B4C-9BD8-DD368937F05E}" type="presParOf" srcId="{BD5FA884-BA01-48FE-BE6C-FDE206E532DC}" destId="{51C81E6C-D9E2-41D1-BC59-CDA6B0853CA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CB6AA9-FAEE-413D-B43F-895547390918}" type="doc">
      <dgm:prSet loTypeId="urn:microsoft.com/office/officeart/2005/8/layout/vList2" loCatId="list" qsTypeId="urn:microsoft.com/office/officeart/2005/8/quickstyle/simple2" qsCatId="simple" csTypeId="urn:microsoft.com/office/officeart/2005/8/colors/accent5_5" csCatId="accent5" phldr="1"/>
      <dgm:spPr/>
      <dgm:t>
        <a:bodyPr/>
        <a:lstStyle/>
        <a:p>
          <a:endParaRPr lang="en-US"/>
        </a:p>
      </dgm:t>
    </dgm:pt>
    <dgm:pt modelId="{F1B3D09B-440F-43DC-B3B9-28C21F28FF0A}">
      <dgm:prSet/>
      <dgm:spPr/>
      <dgm:t>
        <a:bodyPr/>
        <a:lstStyle/>
        <a:p>
          <a:pPr algn="ctr" rtl="0"/>
          <a:r>
            <a:rPr lang="en-US" dirty="0" smtClean="0"/>
            <a:t>Predict the future</a:t>
          </a:r>
          <a:endParaRPr lang="en-US" dirty="0"/>
        </a:p>
      </dgm:t>
    </dgm:pt>
    <dgm:pt modelId="{8FBBFD01-17C4-489C-A1E2-47B2B71747A1}" type="parTrans" cxnId="{1DF838DA-BCAE-4EA8-B108-DF217572DD7E}">
      <dgm:prSet/>
      <dgm:spPr/>
      <dgm:t>
        <a:bodyPr/>
        <a:lstStyle/>
        <a:p>
          <a:endParaRPr lang="en-US"/>
        </a:p>
      </dgm:t>
    </dgm:pt>
    <dgm:pt modelId="{2E899F7C-51F1-4413-8F0A-0848D0355EC5}" type="sibTrans" cxnId="{1DF838DA-BCAE-4EA8-B108-DF217572DD7E}">
      <dgm:prSet/>
      <dgm:spPr/>
      <dgm:t>
        <a:bodyPr/>
        <a:lstStyle/>
        <a:p>
          <a:endParaRPr lang="en-US"/>
        </a:p>
      </dgm:t>
    </dgm:pt>
    <dgm:pt modelId="{BA7D015D-1044-46AB-BFE0-E6A1F8D0A76A}" type="pres">
      <dgm:prSet presAssocID="{C3CB6AA9-FAEE-413D-B43F-895547390918}" presName="linear" presStyleCnt="0">
        <dgm:presLayoutVars>
          <dgm:animLvl val="lvl"/>
          <dgm:resizeHandles val="exact"/>
        </dgm:presLayoutVars>
      </dgm:prSet>
      <dgm:spPr/>
      <dgm:t>
        <a:bodyPr/>
        <a:lstStyle/>
        <a:p>
          <a:endParaRPr lang="en-US"/>
        </a:p>
      </dgm:t>
    </dgm:pt>
    <dgm:pt modelId="{43B0FA09-370E-4A9E-8C0B-37110424A854}" type="pres">
      <dgm:prSet presAssocID="{F1B3D09B-440F-43DC-B3B9-28C21F28FF0A}" presName="parentText" presStyleLbl="node1" presStyleIdx="0" presStyleCnt="1" custScaleY="104260">
        <dgm:presLayoutVars>
          <dgm:chMax val="0"/>
          <dgm:bulletEnabled val="1"/>
        </dgm:presLayoutVars>
      </dgm:prSet>
      <dgm:spPr/>
      <dgm:t>
        <a:bodyPr/>
        <a:lstStyle/>
        <a:p>
          <a:endParaRPr lang="en-US"/>
        </a:p>
      </dgm:t>
    </dgm:pt>
  </dgm:ptLst>
  <dgm:cxnLst>
    <dgm:cxn modelId="{8DE78D9C-ECFF-4DE0-8864-83EB14386BCD}" type="presOf" srcId="{F1B3D09B-440F-43DC-B3B9-28C21F28FF0A}" destId="{43B0FA09-370E-4A9E-8C0B-37110424A854}" srcOrd="0" destOrd="0" presId="urn:microsoft.com/office/officeart/2005/8/layout/vList2"/>
    <dgm:cxn modelId="{109B7494-3A42-4921-87CB-409167CA596D}" type="presOf" srcId="{C3CB6AA9-FAEE-413D-B43F-895547390918}" destId="{BA7D015D-1044-46AB-BFE0-E6A1F8D0A76A}" srcOrd="0" destOrd="0" presId="urn:microsoft.com/office/officeart/2005/8/layout/vList2"/>
    <dgm:cxn modelId="{1DF838DA-BCAE-4EA8-B108-DF217572DD7E}" srcId="{C3CB6AA9-FAEE-413D-B43F-895547390918}" destId="{F1B3D09B-440F-43DC-B3B9-28C21F28FF0A}" srcOrd="0" destOrd="0" parTransId="{8FBBFD01-17C4-489C-A1E2-47B2B71747A1}" sibTransId="{2E899F7C-51F1-4413-8F0A-0848D0355EC5}"/>
    <dgm:cxn modelId="{28900833-98DF-4DE3-A2C0-CA3027A8AD92}" type="presParOf" srcId="{BA7D015D-1044-46AB-BFE0-E6A1F8D0A76A}" destId="{43B0FA09-370E-4A9E-8C0B-37110424A854}"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86F44D-D7A7-4204-8A8B-03B508D2A4FF}" type="doc">
      <dgm:prSet loTypeId="urn:microsoft.com/office/officeart/2005/8/layout/vList2" loCatId="list" qsTypeId="urn:microsoft.com/office/officeart/2005/8/quickstyle/simple4" qsCatId="simple" csTypeId="urn:microsoft.com/office/officeart/2005/8/colors/accent5_1" csCatId="accent5"/>
      <dgm:spPr/>
      <dgm:t>
        <a:bodyPr/>
        <a:lstStyle/>
        <a:p>
          <a:endParaRPr lang="en-US"/>
        </a:p>
      </dgm:t>
    </dgm:pt>
    <dgm:pt modelId="{7EC2441F-9FF9-4C24-AA8B-05766C97348B}">
      <dgm:prSet custT="1"/>
      <dgm:spPr/>
      <dgm:t>
        <a:bodyPr/>
        <a:lstStyle/>
        <a:p>
          <a:pPr algn="ctr" rtl="0"/>
          <a:r>
            <a:rPr lang="en-US" sz="1100" dirty="0" smtClean="0"/>
            <a:t>Amazon long ago mastered the recommendation of books, toys, or kitchen utensils that their customers might be interested in</a:t>
          </a:r>
          <a:endParaRPr lang="en-US" sz="1100" dirty="0"/>
        </a:p>
      </dgm:t>
    </dgm:pt>
    <dgm:pt modelId="{2D164DB5-BA8D-4EB2-9CFE-0AB033CD2632}" type="parTrans" cxnId="{ADF8038C-96BE-42F0-AB3A-D5B23A80D040}">
      <dgm:prSet/>
      <dgm:spPr/>
      <dgm:t>
        <a:bodyPr/>
        <a:lstStyle/>
        <a:p>
          <a:pPr algn="ctr"/>
          <a:endParaRPr lang="en-US"/>
        </a:p>
      </dgm:t>
    </dgm:pt>
    <dgm:pt modelId="{DA4DA516-A09A-41FC-8B30-8F1071BD59C5}" type="sibTrans" cxnId="{ADF8038C-96BE-42F0-AB3A-D5B23A80D040}">
      <dgm:prSet/>
      <dgm:spPr/>
      <dgm:t>
        <a:bodyPr/>
        <a:lstStyle/>
        <a:p>
          <a:pPr algn="ctr"/>
          <a:endParaRPr lang="en-US"/>
        </a:p>
      </dgm:t>
    </dgm:pt>
    <dgm:pt modelId="{E0733772-E110-4DCA-AB07-7EFE1C2A349B}" type="pres">
      <dgm:prSet presAssocID="{6986F44D-D7A7-4204-8A8B-03B508D2A4FF}" presName="linear" presStyleCnt="0">
        <dgm:presLayoutVars>
          <dgm:animLvl val="lvl"/>
          <dgm:resizeHandles val="exact"/>
        </dgm:presLayoutVars>
      </dgm:prSet>
      <dgm:spPr/>
      <dgm:t>
        <a:bodyPr/>
        <a:lstStyle/>
        <a:p>
          <a:endParaRPr lang="en-US"/>
        </a:p>
      </dgm:t>
    </dgm:pt>
    <dgm:pt modelId="{1AF7A2DC-D34E-4B01-A8DD-B793B93D2773}" type="pres">
      <dgm:prSet presAssocID="{7EC2441F-9FF9-4C24-AA8B-05766C97348B}" presName="parentText" presStyleLbl="node1" presStyleIdx="0" presStyleCnt="1">
        <dgm:presLayoutVars>
          <dgm:chMax val="0"/>
          <dgm:bulletEnabled val="1"/>
        </dgm:presLayoutVars>
      </dgm:prSet>
      <dgm:spPr/>
      <dgm:t>
        <a:bodyPr/>
        <a:lstStyle/>
        <a:p>
          <a:endParaRPr lang="en-US"/>
        </a:p>
      </dgm:t>
    </dgm:pt>
  </dgm:ptLst>
  <dgm:cxnLst>
    <dgm:cxn modelId="{ADF8038C-96BE-42F0-AB3A-D5B23A80D040}" srcId="{6986F44D-D7A7-4204-8A8B-03B508D2A4FF}" destId="{7EC2441F-9FF9-4C24-AA8B-05766C97348B}" srcOrd="0" destOrd="0" parTransId="{2D164DB5-BA8D-4EB2-9CFE-0AB033CD2632}" sibTransId="{DA4DA516-A09A-41FC-8B30-8F1071BD59C5}"/>
    <dgm:cxn modelId="{0C81773E-DAD2-46F1-9B93-2DB395C14C39}" type="presOf" srcId="{7EC2441F-9FF9-4C24-AA8B-05766C97348B}" destId="{1AF7A2DC-D34E-4B01-A8DD-B793B93D2773}" srcOrd="0" destOrd="0" presId="urn:microsoft.com/office/officeart/2005/8/layout/vList2"/>
    <dgm:cxn modelId="{BB479D86-B664-4DC4-983C-E0C504055529}" type="presOf" srcId="{6986F44D-D7A7-4204-8A8B-03B508D2A4FF}" destId="{E0733772-E110-4DCA-AB07-7EFE1C2A349B}" srcOrd="0" destOrd="0" presId="urn:microsoft.com/office/officeart/2005/8/layout/vList2"/>
    <dgm:cxn modelId="{E1C204B0-AE7D-44A6-A7A3-7F57016E2E6B}" type="presParOf" srcId="{E0733772-E110-4DCA-AB07-7EFE1C2A349B}" destId="{1AF7A2DC-D34E-4B01-A8DD-B793B93D2773}" srcOrd="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530EF0-A246-46C0-86BD-ED61EE502988}" type="doc">
      <dgm:prSet loTypeId="urn:microsoft.com/office/officeart/2005/8/layout/matrix2" loCatId="matrix" qsTypeId="urn:microsoft.com/office/officeart/2005/8/quickstyle/simple2" qsCatId="simple" csTypeId="urn:microsoft.com/office/officeart/2005/8/colors/colorful5" csCatId="colorful" phldr="1"/>
      <dgm:spPr/>
      <dgm:t>
        <a:bodyPr/>
        <a:lstStyle/>
        <a:p>
          <a:endParaRPr lang="en-US"/>
        </a:p>
      </dgm:t>
    </dgm:pt>
    <dgm:pt modelId="{F4DC9CD0-2041-4F6A-98B9-CC69AD1A50D3}">
      <dgm:prSet custT="1"/>
      <dgm:spPr/>
      <dgm:t>
        <a:bodyPr/>
        <a:lstStyle/>
        <a:p>
          <a:pPr rtl="0">
            <a:lnSpc>
              <a:spcPct val="150000"/>
            </a:lnSpc>
          </a:pPr>
          <a:r>
            <a:rPr lang="en-US" sz="1200" smtClean="0">
              <a:solidFill>
                <a:schemeClr val="tx1"/>
              </a:solidFill>
              <a:latin typeface="Tahoma" panose="020B0604030504040204" pitchFamily="34" charset="0"/>
              <a:ea typeface="Tahoma" panose="020B0604030504040204" pitchFamily="34" charset="0"/>
              <a:cs typeface="Tahoma" panose="020B0604030504040204" pitchFamily="34" charset="0"/>
            </a:rPr>
            <a:t>By providing customers data that’s meaningful to them, companies can develop superfans. </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D55EF4DD-1123-49F7-BF88-2413F8C1E993}" type="parTrans" cxnId="{0811B1EE-A832-48AD-86E3-2A4A1560FE20}">
      <dgm:prSet/>
      <dgm:spPr/>
      <dgm:t>
        <a:bodyPr/>
        <a:lstStyle/>
        <a:p>
          <a:endParaRPr lang="en-US" sz="120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D5D6AE64-F1EF-418B-A0B7-A4F47533EDD3}" type="sibTrans" cxnId="{0811B1EE-A832-48AD-86E3-2A4A1560FE20}">
      <dgm:prSet/>
      <dgm:spPr/>
      <dgm:t>
        <a:bodyPr/>
        <a:lstStyle/>
        <a:p>
          <a:endParaRPr lang="en-US" sz="120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59D1AA9A-CE2F-46CE-B43A-0BC4009BAFC2}">
      <dgm:prSet custT="1"/>
      <dgm:spPr/>
      <dgm:t>
        <a:bodyPr/>
        <a:lstStyle/>
        <a:p>
          <a:pPr rtl="0">
            <a:lnSpc>
              <a:spcPct val="150000"/>
            </a:lnSpc>
          </a:pP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Once customers get hooked on their own personal data, they’re more likely to continue logging in or using the product. </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504D5406-A07D-4B8E-BA07-AA794FB58E2C}" type="parTrans" cxnId="{F1794BE6-D958-4E70-9F58-F1163AE3D58C}">
      <dgm:prSet/>
      <dgm:spPr/>
      <dgm:t>
        <a:bodyPr/>
        <a:lstStyle/>
        <a:p>
          <a:endParaRPr lang="en-US" sz="120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C0101CD4-0DDF-4BAF-9E3E-0D7A6E3C13ED}" type="sibTrans" cxnId="{F1794BE6-D958-4E70-9F58-F1163AE3D58C}">
      <dgm:prSet/>
      <dgm:spPr/>
      <dgm:t>
        <a:bodyPr/>
        <a:lstStyle/>
        <a:p>
          <a:endParaRPr lang="en-US" sz="120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2350F6CB-92E1-4CF8-A408-65757D44CBE2}">
      <dgm:prSet custT="1"/>
      <dgm:spPr/>
      <dgm:t>
        <a:bodyPr/>
        <a:lstStyle/>
        <a:p>
          <a:pPr rtl="0">
            <a:lnSpc>
              <a:spcPct val="150000"/>
            </a:lnSpc>
          </a:pPr>
          <a:r>
            <a:rPr lang="en-US" sz="1200" smtClean="0">
              <a:solidFill>
                <a:schemeClr val="tx1"/>
              </a:solidFill>
              <a:latin typeface="Tahoma" panose="020B0604030504040204" pitchFamily="34" charset="0"/>
              <a:ea typeface="Tahoma" panose="020B0604030504040204" pitchFamily="34" charset="0"/>
              <a:cs typeface="Tahoma" panose="020B0604030504040204" pitchFamily="34" charset="0"/>
            </a:rPr>
            <a:t>Customers will have become brand loyalists along the way.</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7B98EDA1-71F6-47DC-8CCC-AA6B05D706BE}" type="parTrans" cxnId="{52EA1070-2F00-4354-84DF-CD1AF67D86FE}">
      <dgm:prSet/>
      <dgm:spPr/>
      <dgm:t>
        <a:bodyPr/>
        <a:lstStyle/>
        <a:p>
          <a:endParaRPr lang="en-US" sz="120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A284A26D-8083-498D-8347-9D8130F2DED1}" type="sibTrans" cxnId="{52EA1070-2F00-4354-84DF-CD1AF67D86FE}">
      <dgm:prSet/>
      <dgm:spPr/>
      <dgm:t>
        <a:bodyPr/>
        <a:lstStyle/>
        <a:p>
          <a:endParaRPr lang="en-US" sz="120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FD133020-68C8-4B80-BB16-60A7843E9AD1}">
      <dgm:prSet custT="1"/>
      <dgm:spPr/>
      <dgm:t>
        <a:bodyPr/>
        <a:lstStyle/>
        <a:p>
          <a:pPr rtl="0">
            <a:lnSpc>
              <a:spcPct val="150000"/>
            </a:lnSpc>
          </a:pPr>
          <a:r>
            <a:rPr lang="en-US" sz="1200" smtClean="0">
              <a:solidFill>
                <a:schemeClr val="tx1"/>
              </a:solidFill>
              <a:latin typeface="Tahoma" panose="020B0604030504040204" pitchFamily="34" charset="0"/>
              <a:ea typeface="Tahoma" panose="020B0604030504040204" pitchFamily="34" charset="0"/>
              <a:cs typeface="Tahoma" panose="020B0604030504040204" pitchFamily="34" charset="0"/>
            </a:rPr>
            <a:t>E.g. The man who loves his Fuel band will perhaps buy more Nike athletic gear. </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CEB9F30E-B369-416C-80C0-8282828F06B7}" type="parTrans" cxnId="{DA719019-9328-4B54-A26D-71F76622B5C8}">
      <dgm:prSet/>
      <dgm:spPr/>
      <dgm:t>
        <a:bodyPr/>
        <a:lstStyle/>
        <a:p>
          <a:endParaRPr lang="en-US" sz="120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624490EE-AE44-4029-9221-BD2128249F69}" type="sibTrans" cxnId="{DA719019-9328-4B54-A26D-71F76622B5C8}">
      <dgm:prSet/>
      <dgm:spPr/>
      <dgm:t>
        <a:bodyPr/>
        <a:lstStyle/>
        <a:p>
          <a:endParaRPr lang="en-US" sz="120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E9DA73A4-4ED1-429F-A688-C9484DA9FBF0}" type="pres">
      <dgm:prSet presAssocID="{19530EF0-A246-46C0-86BD-ED61EE502988}" presName="matrix" presStyleCnt="0">
        <dgm:presLayoutVars>
          <dgm:chMax val="1"/>
          <dgm:dir/>
          <dgm:resizeHandles val="exact"/>
        </dgm:presLayoutVars>
      </dgm:prSet>
      <dgm:spPr/>
      <dgm:t>
        <a:bodyPr/>
        <a:lstStyle/>
        <a:p>
          <a:endParaRPr lang="en-US"/>
        </a:p>
      </dgm:t>
    </dgm:pt>
    <dgm:pt modelId="{FA411768-A06A-415B-B62D-FD3710D7AD9E}" type="pres">
      <dgm:prSet presAssocID="{19530EF0-A246-46C0-86BD-ED61EE502988}" presName="axisShape" presStyleLbl="bgShp" presStyleIdx="0" presStyleCnt="1"/>
      <dgm:spPr/>
    </dgm:pt>
    <dgm:pt modelId="{3AEA6760-5DFE-4681-B89F-F1C84185B6BB}" type="pres">
      <dgm:prSet presAssocID="{19530EF0-A246-46C0-86BD-ED61EE502988}" presName="rect1" presStyleLbl="node1" presStyleIdx="0" presStyleCnt="4">
        <dgm:presLayoutVars>
          <dgm:chMax val="0"/>
          <dgm:chPref val="0"/>
          <dgm:bulletEnabled val="1"/>
        </dgm:presLayoutVars>
      </dgm:prSet>
      <dgm:spPr/>
      <dgm:t>
        <a:bodyPr/>
        <a:lstStyle/>
        <a:p>
          <a:endParaRPr lang="en-US"/>
        </a:p>
      </dgm:t>
    </dgm:pt>
    <dgm:pt modelId="{7F8884E8-552C-468B-8416-11925791F52A}" type="pres">
      <dgm:prSet presAssocID="{19530EF0-A246-46C0-86BD-ED61EE502988}" presName="rect2" presStyleLbl="node1" presStyleIdx="1" presStyleCnt="4">
        <dgm:presLayoutVars>
          <dgm:chMax val="0"/>
          <dgm:chPref val="0"/>
          <dgm:bulletEnabled val="1"/>
        </dgm:presLayoutVars>
      </dgm:prSet>
      <dgm:spPr/>
      <dgm:t>
        <a:bodyPr/>
        <a:lstStyle/>
        <a:p>
          <a:endParaRPr lang="en-US"/>
        </a:p>
      </dgm:t>
    </dgm:pt>
    <dgm:pt modelId="{B7ABD3B5-BB6E-48BF-9E3D-6E2A6BCFE52D}" type="pres">
      <dgm:prSet presAssocID="{19530EF0-A246-46C0-86BD-ED61EE502988}" presName="rect3" presStyleLbl="node1" presStyleIdx="2" presStyleCnt="4">
        <dgm:presLayoutVars>
          <dgm:chMax val="0"/>
          <dgm:chPref val="0"/>
          <dgm:bulletEnabled val="1"/>
        </dgm:presLayoutVars>
      </dgm:prSet>
      <dgm:spPr/>
      <dgm:t>
        <a:bodyPr/>
        <a:lstStyle/>
        <a:p>
          <a:endParaRPr lang="en-US"/>
        </a:p>
      </dgm:t>
    </dgm:pt>
    <dgm:pt modelId="{09FA6027-1DA8-4204-9BBF-220E2C9D2523}" type="pres">
      <dgm:prSet presAssocID="{19530EF0-A246-46C0-86BD-ED61EE502988}" presName="rect4" presStyleLbl="node1" presStyleIdx="3" presStyleCnt="4">
        <dgm:presLayoutVars>
          <dgm:chMax val="0"/>
          <dgm:chPref val="0"/>
          <dgm:bulletEnabled val="1"/>
        </dgm:presLayoutVars>
      </dgm:prSet>
      <dgm:spPr/>
      <dgm:t>
        <a:bodyPr/>
        <a:lstStyle/>
        <a:p>
          <a:endParaRPr lang="en-US"/>
        </a:p>
      </dgm:t>
    </dgm:pt>
  </dgm:ptLst>
  <dgm:cxnLst>
    <dgm:cxn modelId="{B0568FA0-8723-4750-92E9-07D9D13658AB}" type="presOf" srcId="{F4DC9CD0-2041-4F6A-98B9-CC69AD1A50D3}" destId="{3AEA6760-5DFE-4681-B89F-F1C84185B6BB}" srcOrd="0" destOrd="0" presId="urn:microsoft.com/office/officeart/2005/8/layout/matrix2"/>
    <dgm:cxn modelId="{52EA1070-2F00-4354-84DF-CD1AF67D86FE}" srcId="{19530EF0-A246-46C0-86BD-ED61EE502988}" destId="{2350F6CB-92E1-4CF8-A408-65757D44CBE2}" srcOrd="2" destOrd="0" parTransId="{7B98EDA1-71F6-47DC-8CCC-AA6B05D706BE}" sibTransId="{A284A26D-8083-498D-8347-9D8130F2DED1}"/>
    <dgm:cxn modelId="{F1794BE6-D958-4E70-9F58-F1163AE3D58C}" srcId="{19530EF0-A246-46C0-86BD-ED61EE502988}" destId="{59D1AA9A-CE2F-46CE-B43A-0BC4009BAFC2}" srcOrd="1" destOrd="0" parTransId="{504D5406-A07D-4B8E-BA07-AA794FB58E2C}" sibTransId="{C0101CD4-0DDF-4BAF-9E3E-0D7A6E3C13ED}"/>
    <dgm:cxn modelId="{AD7AF9E8-5D69-4A4C-A203-AF0187B8921B}" type="presOf" srcId="{59D1AA9A-CE2F-46CE-B43A-0BC4009BAFC2}" destId="{7F8884E8-552C-468B-8416-11925791F52A}" srcOrd="0" destOrd="0" presId="urn:microsoft.com/office/officeart/2005/8/layout/matrix2"/>
    <dgm:cxn modelId="{A3B0EF8A-870E-46B7-9FFE-36942017F124}" type="presOf" srcId="{19530EF0-A246-46C0-86BD-ED61EE502988}" destId="{E9DA73A4-4ED1-429F-A688-C9484DA9FBF0}" srcOrd="0" destOrd="0" presId="urn:microsoft.com/office/officeart/2005/8/layout/matrix2"/>
    <dgm:cxn modelId="{9FCB58D1-47A6-4786-A626-CBA06AC340C2}" type="presOf" srcId="{FD133020-68C8-4B80-BB16-60A7843E9AD1}" destId="{09FA6027-1DA8-4204-9BBF-220E2C9D2523}" srcOrd="0" destOrd="0" presId="urn:microsoft.com/office/officeart/2005/8/layout/matrix2"/>
    <dgm:cxn modelId="{C12FE652-06D1-4B07-806C-A0BE45F63505}" type="presOf" srcId="{2350F6CB-92E1-4CF8-A408-65757D44CBE2}" destId="{B7ABD3B5-BB6E-48BF-9E3D-6E2A6BCFE52D}" srcOrd="0" destOrd="0" presId="urn:microsoft.com/office/officeart/2005/8/layout/matrix2"/>
    <dgm:cxn modelId="{DA719019-9328-4B54-A26D-71F76622B5C8}" srcId="{19530EF0-A246-46C0-86BD-ED61EE502988}" destId="{FD133020-68C8-4B80-BB16-60A7843E9AD1}" srcOrd="3" destOrd="0" parTransId="{CEB9F30E-B369-416C-80C0-8282828F06B7}" sibTransId="{624490EE-AE44-4029-9221-BD2128249F69}"/>
    <dgm:cxn modelId="{0811B1EE-A832-48AD-86E3-2A4A1560FE20}" srcId="{19530EF0-A246-46C0-86BD-ED61EE502988}" destId="{F4DC9CD0-2041-4F6A-98B9-CC69AD1A50D3}" srcOrd="0" destOrd="0" parTransId="{D55EF4DD-1123-49F7-BF88-2413F8C1E993}" sibTransId="{D5D6AE64-F1EF-418B-A0B7-A4F47533EDD3}"/>
    <dgm:cxn modelId="{570443B2-977F-4EC5-9474-9A13B2BE1B88}" type="presParOf" srcId="{E9DA73A4-4ED1-429F-A688-C9484DA9FBF0}" destId="{FA411768-A06A-415B-B62D-FD3710D7AD9E}" srcOrd="0" destOrd="0" presId="urn:microsoft.com/office/officeart/2005/8/layout/matrix2"/>
    <dgm:cxn modelId="{4B9B6AB2-1512-4C4A-B641-712B0F6566E8}" type="presParOf" srcId="{E9DA73A4-4ED1-429F-A688-C9484DA9FBF0}" destId="{3AEA6760-5DFE-4681-B89F-F1C84185B6BB}" srcOrd="1" destOrd="0" presId="urn:microsoft.com/office/officeart/2005/8/layout/matrix2"/>
    <dgm:cxn modelId="{CEF0CE8E-4109-4B1A-84BC-11CCAF8B5E95}" type="presParOf" srcId="{E9DA73A4-4ED1-429F-A688-C9484DA9FBF0}" destId="{7F8884E8-552C-468B-8416-11925791F52A}" srcOrd="2" destOrd="0" presId="urn:microsoft.com/office/officeart/2005/8/layout/matrix2"/>
    <dgm:cxn modelId="{25FBA50C-FD7D-42E2-97C6-93B88D6A637D}" type="presParOf" srcId="{E9DA73A4-4ED1-429F-A688-C9484DA9FBF0}" destId="{B7ABD3B5-BB6E-48BF-9E3D-6E2A6BCFE52D}" srcOrd="3" destOrd="0" presId="urn:microsoft.com/office/officeart/2005/8/layout/matrix2"/>
    <dgm:cxn modelId="{B06EC31C-6EDF-4D63-B3BD-1C255AB21083}" type="presParOf" srcId="{E9DA73A4-4ED1-429F-A688-C9484DA9FBF0}" destId="{09FA6027-1DA8-4204-9BBF-220E2C9D2523}"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05F843-27FB-471E-8AF6-1E9A771DF6D5}" type="doc">
      <dgm:prSet loTypeId="urn:microsoft.com/office/officeart/2005/8/layout/vList2" loCatId="list" qsTypeId="urn:microsoft.com/office/officeart/2005/8/quickstyle/simple2" qsCatId="simple" csTypeId="urn:microsoft.com/office/officeart/2005/8/colors/accent1_1" csCatId="accent1"/>
      <dgm:spPr/>
      <dgm:t>
        <a:bodyPr/>
        <a:lstStyle/>
        <a:p>
          <a:endParaRPr lang="en-US"/>
        </a:p>
      </dgm:t>
    </dgm:pt>
    <dgm:pt modelId="{6DD89048-8DC5-491E-9CC2-6AC744FD171D}">
      <dgm:prSet custT="1"/>
      <dgm:spPr/>
      <dgm:t>
        <a:bodyPr/>
        <a:lstStyle/>
        <a:p>
          <a:pPr rtl="0"/>
          <a:r>
            <a:rPr lang="en-US" sz="1200" dirty="0" smtClean="0">
              <a:latin typeface="Tahoma" panose="020B0604030504040204" pitchFamily="34" charset="0"/>
              <a:ea typeface="Tahoma" panose="020B0604030504040204" pitchFamily="34" charset="0"/>
              <a:cs typeface="Tahoma" panose="020B0604030504040204" pitchFamily="34" charset="0"/>
            </a:rPr>
            <a:t>Sites like Mint.com and </a:t>
          </a:r>
          <a:r>
            <a:rPr lang="en-US" sz="1200" dirty="0" err="1" smtClean="0">
              <a:latin typeface="Tahoma" panose="020B0604030504040204" pitchFamily="34" charset="0"/>
              <a:ea typeface="Tahoma" panose="020B0604030504040204" pitchFamily="34" charset="0"/>
              <a:cs typeface="Tahoma" panose="020B0604030504040204" pitchFamily="34" charset="0"/>
            </a:rPr>
            <a:t>LearnVest</a:t>
          </a:r>
          <a:r>
            <a:rPr lang="en-US" sz="1200" dirty="0" smtClean="0">
              <a:latin typeface="Tahoma" panose="020B0604030504040204" pitchFamily="34" charset="0"/>
              <a:ea typeface="Tahoma" panose="020B0604030504040204" pitchFamily="34" charset="0"/>
              <a:cs typeface="Tahoma" panose="020B0604030504040204" pitchFamily="34" charset="0"/>
            </a:rPr>
            <a:t> allow consumers to review their spending by category and see where their money went in a given week, month or year.</a:t>
          </a:r>
          <a:endParaRPr lang="en-US" sz="1200" dirty="0">
            <a:latin typeface="Tahoma" panose="020B0604030504040204" pitchFamily="34" charset="0"/>
            <a:ea typeface="Tahoma" panose="020B0604030504040204" pitchFamily="34" charset="0"/>
            <a:cs typeface="Tahoma" panose="020B0604030504040204" pitchFamily="34" charset="0"/>
          </a:endParaRPr>
        </a:p>
      </dgm:t>
    </dgm:pt>
    <dgm:pt modelId="{102F0832-00CC-4404-8CD9-4077F3C6950A}" type="parTrans" cxnId="{47BB837F-55B0-4DC4-BB52-A4473EBCB310}">
      <dgm:prSet/>
      <dgm:spPr/>
      <dgm:t>
        <a:bodyPr/>
        <a:lstStyle/>
        <a:p>
          <a:endParaRPr lang="en-US"/>
        </a:p>
      </dgm:t>
    </dgm:pt>
    <dgm:pt modelId="{681340D9-EE0A-4288-B6F4-F0EDEE4C07AD}" type="sibTrans" cxnId="{47BB837F-55B0-4DC4-BB52-A4473EBCB310}">
      <dgm:prSet/>
      <dgm:spPr/>
      <dgm:t>
        <a:bodyPr/>
        <a:lstStyle/>
        <a:p>
          <a:endParaRPr lang="en-US"/>
        </a:p>
      </dgm:t>
    </dgm:pt>
    <dgm:pt modelId="{7DCC369F-F84B-4625-A8AD-BE01AB720C73}" type="pres">
      <dgm:prSet presAssocID="{3005F843-27FB-471E-8AF6-1E9A771DF6D5}" presName="linear" presStyleCnt="0">
        <dgm:presLayoutVars>
          <dgm:animLvl val="lvl"/>
          <dgm:resizeHandles val="exact"/>
        </dgm:presLayoutVars>
      </dgm:prSet>
      <dgm:spPr/>
      <dgm:t>
        <a:bodyPr/>
        <a:lstStyle/>
        <a:p>
          <a:endParaRPr lang="en-US"/>
        </a:p>
      </dgm:t>
    </dgm:pt>
    <dgm:pt modelId="{216892B0-3690-44FC-A381-9BE4CD7BD826}" type="pres">
      <dgm:prSet presAssocID="{6DD89048-8DC5-491E-9CC2-6AC744FD171D}" presName="parentText" presStyleLbl="node1" presStyleIdx="0" presStyleCnt="1" custLinFactNeighborX="-119">
        <dgm:presLayoutVars>
          <dgm:chMax val="0"/>
          <dgm:bulletEnabled val="1"/>
        </dgm:presLayoutVars>
      </dgm:prSet>
      <dgm:spPr/>
      <dgm:t>
        <a:bodyPr/>
        <a:lstStyle/>
        <a:p>
          <a:endParaRPr lang="en-US"/>
        </a:p>
      </dgm:t>
    </dgm:pt>
  </dgm:ptLst>
  <dgm:cxnLst>
    <dgm:cxn modelId="{4DF717D0-AA10-4178-B85C-94D0A727BAF9}" type="presOf" srcId="{6DD89048-8DC5-491E-9CC2-6AC744FD171D}" destId="{216892B0-3690-44FC-A381-9BE4CD7BD826}" srcOrd="0" destOrd="0" presId="urn:microsoft.com/office/officeart/2005/8/layout/vList2"/>
    <dgm:cxn modelId="{47BB837F-55B0-4DC4-BB52-A4473EBCB310}" srcId="{3005F843-27FB-471E-8AF6-1E9A771DF6D5}" destId="{6DD89048-8DC5-491E-9CC2-6AC744FD171D}" srcOrd="0" destOrd="0" parTransId="{102F0832-00CC-4404-8CD9-4077F3C6950A}" sibTransId="{681340D9-EE0A-4288-B6F4-F0EDEE4C07AD}"/>
    <dgm:cxn modelId="{5FD0B915-C698-4E25-9075-EDDCF52B22E3}" type="presOf" srcId="{3005F843-27FB-471E-8AF6-1E9A771DF6D5}" destId="{7DCC369F-F84B-4625-A8AD-BE01AB720C73}" srcOrd="0" destOrd="0" presId="urn:microsoft.com/office/officeart/2005/8/layout/vList2"/>
    <dgm:cxn modelId="{967DB510-DE6A-49B8-B467-E66EC7D5E06D}" type="presParOf" srcId="{7DCC369F-F84B-4625-A8AD-BE01AB720C73}" destId="{216892B0-3690-44FC-A381-9BE4CD7BD82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B5D6A00-374B-44F1-9E9D-D8E9984C1D1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A9D03BF-9C70-41C5-9BC1-A42DEACB1F02}" type="pres">
      <dgm:prSet presAssocID="{3B5D6A00-374B-44F1-9E9D-D8E9984C1D12}" presName="linear" presStyleCnt="0">
        <dgm:presLayoutVars>
          <dgm:animLvl val="lvl"/>
          <dgm:resizeHandles val="exact"/>
        </dgm:presLayoutVars>
      </dgm:prSet>
      <dgm:spPr/>
    </dgm:pt>
  </dgm:ptLst>
  <dgm:cxnLst>
    <dgm:cxn modelId="{AB3E6923-AFC4-48D7-8E6A-60E3C7344288}" type="presOf" srcId="{3B5D6A00-374B-44F1-9E9D-D8E9984C1D12}" destId="{FA9D03BF-9C70-41C5-9BC1-A42DEACB1F02}"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3AA9061-6A4A-401C-AA99-C78746FB81A9}" type="doc">
      <dgm:prSet loTypeId="urn:microsoft.com/office/officeart/2005/8/layout/vList2" loCatId="list" qsTypeId="urn:microsoft.com/office/officeart/2005/8/quickstyle/simple2" qsCatId="simple" csTypeId="urn:microsoft.com/office/officeart/2005/8/colors/accent1_1" csCatId="accent1"/>
      <dgm:spPr/>
      <dgm:t>
        <a:bodyPr/>
        <a:lstStyle/>
        <a:p>
          <a:endParaRPr lang="en-US"/>
        </a:p>
      </dgm:t>
    </dgm:pt>
    <dgm:pt modelId="{6762FD50-13E0-4CC7-A201-57E304D114B5}">
      <dgm:prSet custT="1"/>
      <dgm:spPr/>
      <dgm:t>
        <a:bodyPr/>
        <a:lstStyle/>
        <a:p>
          <a:pPr rtl="0"/>
          <a:r>
            <a:rPr lang="en-US" sz="1200" dirty="0" smtClean="0">
              <a:latin typeface="Tahoma" panose="020B0604030504040204" pitchFamily="34" charset="0"/>
              <a:ea typeface="Tahoma" panose="020B0604030504040204" pitchFamily="34" charset="0"/>
              <a:cs typeface="Tahoma" panose="020B0604030504040204" pitchFamily="34" charset="0"/>
            </a:rPr>
            <a:t>The food diary platform </a:t>
          </a:r>
          <a:r>
            <a:rPr lang="en-US" sz="1200" dirty="0" err="1" smtClean="0">
              <a:latin typeface="Tahoma" panose="020B0604030504040204" pitchFamily="34" charset="0"/>
              <a:ea typeface="Tahoma" panose="020B0604030504040204" pitchFamily="34" charset="0"/>
              <a:cs typeface="Tahoma" panose="020B0604030504040204" pitchFamily="34" charset="0"/>
            </a:rPr>
            <a:t>MyFitnessPal</a:t>
          </a:r>
          <a:r>
            <a:rPr lang="en-US" sz="1200" dirty="0" smtClean="0">
              <a:latin typeface="Tahoma" panose="020B0604030504040204" pitchFamily="34" charset="0"/>
              <a:ea typeface="Tahoma" panose="020B0604030504040204" pitchFamily="34" charset="0"/>
              <a:cs typeface="Tahoma" panose="020B0604030504040204" pitchFamily="34" charset="0"/>
            </a:rPr>
            <a:t> gives people not only detail of how many calories they’ve consumed each day but also breaks down protein, fat, and carbs. </a:t>
          </a:r>
          <a:endParaRPr lang="en-US" sz="1200" dirty="0">
            <a:latin typeface="Tahoma" panose="020B0604030504040204" pitchFamily="34" charset="0"/>
            <a:ea typeface="Tahoma" panose="020B0604030504040204" pitchFamily="34" charset="0"/>
            <a:cs typeface="Tahoma" panose="020B0604030504040204" pitchFamily="34" charset="0"/>
          </a:endParaRPr>
        </a:p>
      </dgm:t>
    </dgm:pt>
    <dgm:pt modelId="{845DFB62-5FF5-4D5B-8455-239625CA0E77}" type="parTrans" cxnId="{8AA862D7-F606-4AE7-A111-0D468FC830AA}">
      <dgm:prSet/>
      <dgm:spPr/>
      <dgm:t>
        <a:bodyPr/>
        <a:lstStyle/>
        <a:p>
          <a:endParaRPr lang="en-US"/>
        </a:p>
      </dgm:t>
    </dgm:pt>
    <dgm:pt modelId="{3D8ACA1E-4C7F-47CD-BDE6-67822255AD51}" type="sibTrans" cxnId="{8AA862D7-F606-4AE7-A111-0D468FC830AA}">
      <dgm:prSet/>
      <dgm:spPr/>
      <dgm:t>
        <a:bodyPr/>
        <a:lstStyle/>
        <a:p>
          <a:endParaRPr lang="en-US"/>
        </a:p>
      </dgm:t>
    </dgm:pt>
    <dgm:pt modelId="{61763DD5-ABF7-4740-9566-968A212EC48F}" type="pres">
      <dgm:prSet presAssocID="{03AA9061-6A4A-401C-AA99-C78746FB81A9}" presName="linear" presStyleCnt="0">
        <dgm:presLayoutVars>
          <dgm:animLvl val="lvl"/>
          <dgm:resizeHandles val="exact"/>
        </dgm:presLayoutVars>
      </dgm:prSet>
      <dgm:spPr/>
      <dgm:t>
        <a:bodyPr/>
        <a:lstStyle/>
        <a:p>
          <a:endParaRPr lang="en-US"/>
        </a:p>
      </dgm:t>
    </dgm:pt>
    <dgm:pt modelId="{87EFE909-A5C4-436D-ABA3-2DC4002D1D9D}" type="pres">
      <dgm:prSet presAssocID="{6762FD50-13E0-4CC7-A201-57E304D114B5}" presName="parentText" presStyleLbl="node1" presStyleIdx="0" presStyleCnt="1" custLinFactNeighborY="-15496">
        <dgm:presLayoutVars>
          <dgm:chMax val="0"/>
          <dgm:bulletEnabled val="1"/>
        </dgm:presLayoutVars>
      </dgm:prSet>
      <dgm:spPr/>
      <dgm:t>
        <a:bodyPr/>
        <a:lstStyle/>
        <a:p>
          <a:endParaRPr lang="en-US"/>
        </a:p>
      </dgm:t>
    </dgm:pt>
  </dgm:ptLst>
  <dgm:cxnLst>
    <dgm:cxn modelId="{1FFE44B0-2CC2-4E7D-B3E2-67DD3CEF5251}" type="presOf" srcId="{03AA9061-6A4A-401C-AA99-C78746FB81A9}" destId="{61763DD5-ABF7-4740-9566-968A212EC48F}" srcOrd="0" destOrd="0" presId="urn:microsoft.com/office/officeart/2005/8/layout/vList2"/>
    <dgm:cxn modelId="{12495EB7-E1ED-40D5-BB32-603977B55629}" type="presOf" srcId="{6762FD50-13E0-4CC7-A201-57E304D114B5}" destId="{87EFE909-A5C4-436D-ABA3-2DC4002D1D9D}" srcOrd="0" destOrd="0" presId="urn:microsoft.com/office/officeart/2005/8/layout/vList2"/>
    <dgm:cxn modelId="{8AA862D7-F606-4AE7-A111-0D468FC830AA}" srcId="{03AA9061-6A4A-401C-AA99-C78746FB81A9}" destId="{6762FD50-13E0-4CC7-A201-57E304D114B5}" srcOrd="0" destOrd="0" parTransId="{845DFB62-5FF5-4D5B-8455-239625CA0E77}" sibTransId="{3D8ACA1E-4C7F-47CD-BDE6-67822255AD51}"/>
    <dgm:cxn modelId="{9D2542C6-8D50-4133-A6F7-26494DD9F5D9}" type="presParOf" srcId="{61763DD5-ABF7-4740-9566-968A212EC48F}" destId="{87EFE909-A5C4-436D-ABA3-2DC4002D1D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F56771D-CBD2-4E9B-8F84-E1314DF1A9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50AFD95-42A3-4480-B625-0335A2242E9D}">
      <dgm:prSet custT="1"/>
      <dgm:spPr/>
      <dgm:t>
        <a:bodyPr/>
        <a:lstStyle/>
        <a:p>
          <a:pPr rtl="0"/>
          <a:r>
            <a:rPr lang="en-US" sz="1200" dirty="0" smtClean="0">
              <a:latin typeface="Tahoma" panose="020B0604030504040204" pitchFamily="34" charset="0"/>
              <a:ea typeface="Tahoma" panose="020B0604030504040204" pitchFamily="34" charset="0"/>
              <a:cs typeface="Tahoma" panose="020B0604030504040204" pitchFamily="34" charset="0"/>
            </a:rPr>
            <a:t>When a customer reaches out, the representative can more quickly and efficiently solve the problem if they have the right data in front of </a:t>
          </a:r>
          <a:r>
            <a:rPr lang="en-US" sz="1200" dirty="0" smtClean="0">
              <a:latin typeface="Tahoma" panose="020B0604030504040204" pitchFamily="34" charset="0"/>
              <a:ea typeface="Tahoma" panose="020B0604030504040204" pitchFamily="34" charset="0"/>
              <a:cs typeface="Tahoma" panose="020B0604030504040204" pitchFamily="34" charset="0"/>
            </a:rPr>
            <a:t>them </a:t>
          </a:r>
          <a:endParaRPr lang="en-US" sz="1200" dirty="0">
            <a:latin typeface="Tahoma" panose="020B0604030504040204" pitchFamily="34" charset="0"/>
            <a:ea typeface="Tahoma" panose="020B0604030504040204" pitchFamily="34" charset="0"/>
            <a:cs typeface="Tahoma" panose="020B0604030504040204" pitchFamily="34" charset="0"/>
          </a:endParaRPr>
        </a:p>
      </dgm:t>
    </dgm:pt>
    <dgm:pt modelId="{D671E932-12AA-424D-B63E-CFC11774EEA6}" type="parTrans" cxnId="{8A164F76-A737-469C-AEDF-604D2EB60D53}">
      <dgm:prSet/>
      <dgm:spPr/>
      <dgm:t>
        <a:bodyPr/>
        <a:lstStyle/>
        <a:p>
          <a:endParaRPr lang="en-US"/>
        </a:p>
      </dgm:t>
    </dgm:pt>
    <dgm:pt modelId="{B037FE92-6963-4260-B409-569D9E6D7E4B}" type="sibTrans" cxnId="{8A164F76-A737-469C-AEDF-604D2EB60D53}">
      <dgm:prSet/>
      <dgm:spPr/>
      <dgm:t>
        <a:bodyPr/>
        <a:lstStyle/>
        <a:p>
          <a:endParaRPr lang="en-US"/>
        </a:p>
      </dgm:t>
    </dgm:pt>
    <dgm:pt modelId="{C337ADEE-C445-458D-A990-C5BA25DA7FF5}">
      <dgm:prSet custT="1"/>
      <dgm:spPr/>
      <dgm:t>
        <a:bodyPr/>
        <a:lstStyle/>
        <a:p>
          <a:pPr rtl="0"/>
          <a:r>
            <a:rPr lang="en-US" sz="1200" dirty="0" smtClean="0">
              <a:latin typeface="Tahoma" panose="020B0604030504040204" pitchFamily="34" charset="0"/>
              <a:ea typeface="Tahoma" panose="020B0604030504040204" pitchFamily="34" charset="0"/>
              <a:cs typeface="Tahoma" panose="020B0604030504040204" pitchFamily="34" charset="0"/>
            </a:rPr>
            <a:t>They won’t need to ask as many questions of the customer because they already know the </a:t>
          </a:r>
          <a:r>
            <a:rPr lang="en-US" sz="1200" dirty="0" smtClean="0">
              <a:latin typeface="Tahoma" panose="020B0604030504040204" pitchFamily="34" charset="0"/>
              <a:ea typeface="Tahoma" panose="020B0604030504040204" pitchFamily="34" charset="0"/>
              <a:cs typeface="Tahoma" panose="020B0604030504040204" pitchFamily="34" charset="0"/>
            </a:rPr>
            <a:t>answers</a:t>
          </a:r>
          <a:endParaRPr lang="en-US" sz="1200" dirty="0">
            <a:latin typeface="Tahoma" panose="020B0604030504040204" pitchFamily="34" charset="0"/>
            <a:ea typeface="Tahoma" panose="020B0604030504040204" pitchFamily="34" charset="0"/>
            <a:cs typeface="Tahoma" panose="020B0604030504040204" pitchFamily="34" charset="0"/>
          </a:endParaRPr>
        </a:p>
      </dgm:t>
    </dgm:pt>
    <dgm:pt modelId="{652D6D7A-0377-4F07-99EF-38EC04404FAA}" type="parTrans" cxnId="{11F67679-2DDC-48FC-B436-ED3A2FF315D2}">
      <dgm:prSet/>
      <dgm:spPr/>
      <dgm:t>
        <a:bodyPr/>
        <a:lstStyle/>
        <a:p>
          <a:endParaRPr lang="en-US"/>
        </a:p>
      </dgm:t>
    </dgm:pt>
    <dgm:pt modelId="{E6329AE5-EC75-4FC6-B28A-39EADB40DB3C}" type="sibTrans" cxnId="{11F67679-2DDC-48FC-B436-ED3A2FF315D2}">
      <dgm:prSet/>
      <dgm:spPr/>
      <dgm:t>
        <a:bodyPr/>
        <a:lstStyle/>
        <a:p>
          <a:endParaRPr lang="en-US"/>
        </a:p>
      </dgm:t>
    </dgm:pt>
    <dgm:pt modelId="{AB9A7EE8-182C-42CB-B161-B06715A002CE}" type="pres">
      <dgm:prSet presAssocID="{7F56771D-CBD2-4E9B-8F84-E1314DF1A914}" presName="vert0" presStyleCnt="0">
        <dgm:presLayoutVars>
          <dgm:dir/>
          <dgm:animOne val="branch"/>
          <dgm:animLvl val="lvl"/>
        </dgm:presLayoutVars>
      </dgm:prSet>
      <dgm:spPr/>
      <dgm:t>
        <a:bodyPr/>
        <a:lstStyle/>
        <a:p>
          <a:endParaRPr lang="en-US"/>
        </a:p>
      </dgm:t>
    </dgm:pt>
    <dgm:pt modelId="{18CDA2C6-A1B2-4AC2-9021-B5665F384CE6}" type="pres">
      <dgm:prSet presAssocID="{350AFD95-42A3-4480-B625-0335A2242E9D}" presName="thickLine" presStyleLbl="alignNode1" presStyleIdx="0" presStyleCnt="2"/>
      <dgm:spPr/>
    </dgm:pt>
    <dgm:pt modelId="{B7CD688E-F069-4965-A1EE-874CBC285725}" type="pres">
      <dgm:prSet presAssocID="{350AFD95-42A3-4480-B625-0335A2242E9D}" presName="horz1" presStyleCnt="0"/>
      <dgm:spPr/>
    </dgm:pt>
    <dgm:pt modelId="{074049DB-A039-422A-9030-8E95F1A06D30}" type="pres">
      <dgm:prSet presAssocID="{350AFD95-42A3-4480-B625-0335A2242E9D}" presName="tx1" presStyleLbl="revTx" presStyleIdx="0" presStyleCnt="2"/>
      <dgm:spPr/>
      <dgm:t>
        <a:bodyPr/>
        <a:lstStyle/>
        <a:p>
          <a:endParaRPr lang="en-US"/>
        </a:p>
      </dgm:t>
    </dgm:pt>
    <dgm:pt modelId="{D5D57422-0D0B-4424-89E6-F9CA8F70C3D5}" type="pres">
      <dgm:prSet presAssocID="{350AFD95-42A3-4480-B625-0335A2242E9D}" presName="vert1" presStyleCnt="0"/>
      <dgm:spPr/>
    </dgm:pt>
    <dgm:pt modelId="{B2A7A7BB-E44D-4D1F-8273-42D110264296}" type="pres">
      <dgm:prSet presAssocID="{C337ADEE-C445-458D-A990-C5BA25DA7FF5}" presName="thickLine" presStyleLbl="alignNode1" presStyleIdx="1" presStyleCnt="2"/>
      <dgm:spPr/>
    </dgm:pt>
    <dgm:pt modelId="{5A5258CC-D799-45AB-AC90-5600BDFA0AD3}" type="pres">
      <dgm:prSet presAssocID="{C337ADEE-C445-458D-A990-C5BA25DA7FF5}" presName="horz1" presStyleCnt="0"/>
      <dgm:spPr/>
    </dgm:pt>
    <dgm:pt modelId="{408EEC67-BBAE-43AD-A091-F92E0FAA1343}" type="pres">
      <dgm:prSet presAssocID="{C337ADEE-C445-458D-A990-C5BA25DA7FF5}" presName="tx1" presStyleLbl="revTx" presStyleIdx="1" presStyleCnt="2"/>
      <dgm:spPr/>
      <dgm:t>
        <a:bodyPr/>
        <a:lstStyle/>
        <a:p>
          <a:endParaRPr lang="en-US"/>
        </a:p>
      </dgm:t>
    </dgm:pt>
    <dgm:pt modelId="{AECE28BE-722D-43D2-9B52-ED1ECED0F98C}" type="pres">
      <dgm:prSet presAssocID="{C337ADEE-C445-458D-A990-C5BA25DA7FF5}" presName="vert1" presStyleCnt="0"/>
      <dgm:spPr/>
    </dgm:pt>
  </dgm:ptLst>
  <dgm:cxnLst>
    <dgm:cxn modelId="{2A2295A0-F5E6-409F-B286-8939E0565133}" type="presOf" srcId="{350AFD95-42A3-4480-B625-0335A2242E9D}" destId="{074049DB-A039-422A-9030-8E95F1A06D30}" srcOrd="0" destOrd="0" presId="urn:microsoft.com/office/officeart/2008/layout/LinedList"/>
    <dgm:cxn modelId="{F25ED641-721B-4044-95AA-11B9BA82DC78}" type="presOf" srcId="{7F56771D-CBD2-4E9B-8F84-E1314DF1A914}" destId="{AB9A7EE8-182C-42CB-B161-B06715A002CE}" srcOrd="0" destOrd="0" presId="urn:microsoft.com/office/officeart/2008/layout/LinedList"/>
    <dgm:cxn modelId="{D7AB437C-1F3C-483F-967B-1EC07749FB1D}" type="presOf" srcId="{C337ADEE-C445-458D-A990-C5BA25DA7FF5}" destId="{408EEC67-BBAE-43AD-A091-F92E0FAA1343}" srcOrd="0" destOrd="0" presId="urn:microsoft.com/office/officeart/2008/layout/LinedList"/>
    <dgm:cxn modelId="{8A164F76-A737-469C-AEDF-604D2EB60D53}" srcId="{7F56771D-CBD2-4E9B-8F84-E1314DF1A914}" destId="{350AFD95-42A3-4480-B625-0335A2242E9D}" srcOrd="0" destOrd="0" parTransId="{D671E932-12AA-424D-B63E-CFC11774EEA6}" sibTransId="{B037FE92-6963-4260-B409-569D9E6D7E4B}"/>
    <dgm:cxn modelId="{11F67679-2DDC-48FC-B436-ED3A2FF315D2}" srcId="{7F56771D-CBD2-4E9B-8F84-E1314DF1A914}" destId="{C337ADEE-C445-458D-A990-C5BA25DA7FF5}" srcOrd="1" destOrd="0" parTransId="{652D6D7A-0377-4F07-99EF-38EC04404FAA}" sibTransId="{E6329AE5-EC75-4FC6-B28A-39EADB40DB3C}"/>
    <dgm:cxn modelId="{63576300-F19E-42A2-A741-835DE46CA00B}" type="presParOf" srcId="{AB9A7EE8-182C-42CB-B161-B06715A002CE}" destId="{18CDA2C6-A1B2-4AC2-9021-B5665F384CE6}" srcOrd="0" destOrd="0" presId="urn:microsoft.com/office/officeart/2008/layout/LinedList"/>
    <dgm:cxn modelId="{C3FE4FC2-E12E-4B16-8562-D83DAA4AAAC2}" type="presParOf" srcId="{AB9A7EE8-182C-42CB-B161-B06715A002CE}" destId="{B7CD688E-F069-4965-A1EE-874CBC285725}" srcOrd="1" destOrd="0" presId="urn:microsoft.com/office/officeart/2008/layout/LinedList"/>
    <dgm:cxn modelId="{CCC8431C-C187-4FEC-A56E-7D10EF0CED8B}" type="presParOf" srcId="{B7CD688E-F069-4965-A1EE-874CBC285725}" destId="{074049DB-A039-422A-9030-8E95F1A06D30}" srcOrd="0" destOrd="0" presId="urn:microsoft.com/office/officeart/2008/layout/LinedList"/>
    <dgm:cxn modelId="{3C0F5962-DFE0-4C68-BCB9-CB6E0019B8AC}" type="presParOf" srcId="{B7CD688E-F069-4965-A1EE-874CBC285725}" destId="{D5D57422-0D0B-4424-89E6-F9CA8F70C3D5}" srcOrd="1" destOrd="0" presId="urn:microsoft.com/office/officeart/2008/layout/LinedList"/>
    <dgm:cxn modelId="{A69089FD-992A-4D14-81EC-64E2B96D90F6}" type="presParOf" srcId="{AB9A7EE8-182C-42CB-B161-B06715A002CE}" destId="{B2A7A7BB-E44D-4D1F-8273-42D110264296}" srcOrd="2" destOrd="0" presId="urn:microsoft.com/office/officeart/2008/layout/LinedList"/>
    <dgm:cxn modelId="{AFF12F2A-0347-4E45-98CB-B73F6AE7F026}" type="presParOf" srcId="{AB9A7EE8-182C-42CB-B161-B06715A002CE}" destId="{5A5258CC-D799-45AB-AC90-5600BDFA0AD3}" srcOrd="3" destOrd="0" presId="urn:microsoft.com/office/officeart/2008/layout/LinedList"/>
    <dgm:cxn modelId="{0939F172-7BF3-4D74-8296-ECDAE863293C}" type="presParOf" srcId="{5A5258CC-D799-45AB-AC90-5600BDFA0AD3}" destId="{408EEC67-BBAE-43AD-A091-F92E0FAA1343}" srcOrd="0" destOrd="0" presId="urn:microsoft.com/office/officeart/2008/layout/LinedList"/>
    <dgm:cxn modelId="{3B9D8B24-7127-4C96-B343-F128E3EB1E21}" type="presParOf" srcId="{5A5258CC-D799-45AB-AC90-5600BDFA0AD3}" destId="{AECE28BE-722D-43D2-9B52-ED1ECED0F98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7A215E9-4FB5-4EBB-9077-EB1A9C4C2D3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A35322E-A6DD-4988-B770-E357A3B82340}">
      <dgm:prSet custT="1"/>
      <dgm:spPr/>
      <dgm:t>
        <a:bodyPr/>
        <a:lstStyle/>
        <a:p>
          <a:pPr rtl="0"/>
          <a:r>
            <a:rPr lang="en-US" sz="1200" dirty="0" smtClean="0">
              <a:latin typeface="Tahoma" panose="020B0604030504040204" pitchFamily="34" charset="0"/>
              <a:ea typeface="Tahoma" panose="020B0604030504040204" pitchFamily="34" charset="0"/>
              <a:cs typeface="Tahoma" panose="020B0604030504040204" pitchFamily="34" charset="0"/>
            </a:rPr>
            <a:t>Companies who equip their employees with tools that provide in-depth customer data stand apart </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rtl="0"/>
          <a:r>
            <a:rPr lang="en-US" sz="1200" dirty="0" smtClean="0">
              <a:latin typeface="Tahoma" panose="020B0604030504040204" pitchFamily="34" charset="0"/>
              <a:ea typeface="Tahoma" panose="020B0604030504040204" pitchFamily="34" charset="0"/>
              <a:cs typeface="Tahoma" panose="020B0604030504040204" pitchFamily="34" charset="0"/>
            </a:rPr>
            <a:t>This helps customer service executive provide </a:t>
          </a:r>
          <a:r>
            <a:rPr lang="en-US" sz="1200" dirty="0" smtClean="0">
              <a:latin typeface="Tahoma" panose="020B0604030504040204" pitchFamily="34" charset="0"/>
              <a:ea typeface="Tahoma" panose="020B0604030504040204" pitchFamily="34" charset="0"/>
              <a:cs typeface="Tahoma" panose="020B0604030504040204" pitchFamily="34" charset="0"/>
            </a:rPr>
            <a:t>great service, which only improves with each </a:t>
          </a:r>
          <a:r>
            <a:rPr lang="en-US" sz="1200" dirty="0" smtClean="0">
              <a:latin typeface="Tahoma" panose="020B0604030504040204" pitchFamily="34" charset="0"/>
              <a:ea typeface="Tahoma" panose="020B0604030504040204" pitchFamily="34" charset="0"/>
              <a:cs typeface="Tahoma" panose="020B0604030504040204" pitchFamily="34" charset="0"/>
            </a:rPr>
            <a:t>interaction </a:t>
          </a:r>
          <a:endParaRPr lang="en-US" sz="1200" dirty="0">
            <a:latin typeface="Tahoma" panose="020B0604030504040204" pitchFamily="34" charset="0"/>
            <a:ea typeface="Tahoma" panose="020B0604030504040204" pitchFamily="34" charset="0"/>
            <a:cs typeface="Tahoma" panose="020B0604030504040204" pitchFamily="34" charset="0"/>
          </a:endParaRPr>
        </a:p>
      </dgm:t>
    </dgm:pt>
    <dgm:pt modelId="{4C6D9880-4F6E-4057-9A94-48AAA4D17854}" type="parTrans" cxnId="{DE4766A0-8587-4ECC-8089-C9BF0D71BA9B}">
      <dgm:prSet/>
      <dgm:spPr/>
      <dgm:t>
        <a:bodyPr/>
        <a:lstStyle/>
        <a:p>
          <a:endParaRPr lang="en-US"/>
        </a:p>
      </dgm:t>
    </dgm:pt>
    <dgm:pt modelId="{F134033A-7DAF-4571-B861-C2683DB4E392}" type="sibTrans" cxnId="{DE4766A0-8587-4ECC-8089-C9BF0D71BA9B}">
      <dgm:prSet/>
      <dgm:spPr/>
      <dgm:t>
        <a:bodyPr/>
        <a:lstStyle/>
        <a:p>
          <a:endParaRPr lang="en-US"/>
        </a:p>
      </dgm:t>
    </dgm:pt>
    <dgm:pt modelId="{1AFD564B-F03E-473E-B09F-BDBC4678B1A8}" type="pres">
      <dgm:prSet presAssocID="{97A215E9-4FB5-4EBB-9077-EB1A9C4C2D34}" presName="vert0" presStyleCnt="0">
        <dgm:presLayoutVars>
          <dgm:dir/>
          <dgm:animOne val="branch"/>
          <dgm:animLvl val="lvl"/>
        </dgm:presLayoutVars>
      </dgm:prSet>
      <dgm:spPr/>
      <dgm:t>
        <a:bodyPr/>
        <a:lstStyle/>
        <a:p>
          <a:endParaRPr lang="en-US"/>
        </a:p>
      </dgm:t>
    </dgm:pt>
    <dgm:pt modelId="{3A4BC5D6-3C90-444C-9089-6CACD59ABCD5}" type="pres">
      <dgm:prSet presAssocID="{4A35322E-A6DD-4988-B770-E357A3B82340}" presName="thickLine" presStyleLbl="alignNode1" presStyleIdx="0" presStyleCnt="1"/>
      <dgm:spPr/>
    </dgm:pt>
    <dgm:pt modelId="{F6E27A60-EC19-4B8A-ACD0-FC59F6A4DE32}" type="pres">
      <dgm:prSet presAssocID="{4A35322E-A6DD-4988-B770-E357A3B82340}" presName="horz1" presStyleCnt="0"/>
      <dgm:spPr/>
    </dgm:pt>
    <dgm:pt modelId="{42826777-9424-40F6-A0F7-BC7C4A407E69}" type="pres">
      <dgm:prSet presAssocID="{4A35322E-A6DD-4988-B770-E357A3B82340}" presName="tx1" presStyleLbl="revTx" presStyleIdx="0" presStyleCnt="1"/>
      <dgm:spPr/>
      <dgm:t>
        <a:bodyPr/>
        <a:lstStyle/>
        <a:p>
          <a:endParaRPr lang="en-US"/>
        </a:p>
      </dgm:t>
    </dgm:pt>
    <dgm:pt modelId="{4E785107-91AC-479A-9147-F104A6B324A4}" type="pres">
      <dgm:prSet presAssocID="{4A35322E-A6DD-4988-B770-E357A3B82340}" presName="vert1" presStyleCnt="0"/>
      <dgm:spPr/>
    </dgm:pt>
  </dgm:ptLst>
  <dgm:cxnLst>
    <dgm:cxn modelId="{DE4766A0-8587-4ECC-8089-C9BF0D71BA9B}" srcId="{97A215E9-4FB5-4EBB-9077-EB1A9C4C2D34}" destId="{4A35322E-A6DD-4988-B770-E357A3B82340}" srcOrd="0" destOrd="0" parTransId="{4C6D9880-4F6E-4057-9A94-48AAA4D17854}" sibTransId="{F134033A-7DAF-4571-B861-C2683DB4E392}"/>
    <dgm:cxn modelId="{4377E2E8-B6C5-410A-84A3-20D0E9590273}" type="presOf" srcId="{4A35322E-A6DD-4988-B770-E357A3B82340}" destId="{42826777-9424-40F6-A0F7-BC7C4A407E69}" srcOrd="0" destOrd="0" presId="urn:microsoft.com/office/officeart/2008/layout/LinedList"/>
    <dgm:cxn modelId="{76056A4D-4052-4A39-944F-E227604B3DC3}" type="presOf" srcId="{97A215E9-4FB5-4EBB-9077-EB1A9C4C2D34}" destId="{1AFD564B-F03E-473E-B09F-BDBC4678B1A8}" srcOrd="0" destOrd="0" presId="urn:microsoft.com/office/officeart/2008/layout/LinedList"/>
    <dgm:cxn modelId="{885203ED-312C-4AE1-8091-76CBF8568D6D}" type="presParOf" srcId="{1AFD564B-F03E-473E-B09F-BDBC4678B1A8}" destId="{3A4BC5D6-3C90-444C-9089-6CACD59ABCD5}" srcOrd="0" destOrd="0" presId="urn:microsoft.com/office/officeart/2008/layout/LinedList"/>
    <dgm:cxn modelId="{A43CC5AB-5390-4BC6-9FCF-53404CE56092}" type="presParOf" srcId="{1AFD564B-F03E-473E-B09F-BDBC4678B1A8}" destId="{F6E27A60-EC19-4B8A-ACD0-FC59F6A4DE32}" srcOrd="1" destOrd="0" presId="urn:microsoft.com/office/officeart/2008/layout/LinedList"/>
    <dgm:cxn modelId="{107D2917-E906-4979-94B5-372FE8FC6111}" type="presParOf" srcId="{F6E27A60-EC19-4B8A-ACD0-FC59F6A4DE32}" destId="{42826777-9424-40F6-A0F7-BC7C4A407E69}" srcOrd="0" destOrd="0" presId="urn:microsoft.com/office/officeart/2008/layout/LinedList"/>
    <dgm:cxn modelId="{B7DF09F0-A593-4896-A9A2-EC8795D4C2A7}" type="presParOf" srcId="{F6E27A60-EC19-4B8A-ACD0-FC59F6A4DE32}" destId="{4E785107-91AC-479A-9147-F104A6B324A4}"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D0040-F2A8-48B2-8024-AA5EDAF01F13}">
      <dsp:nvSpPr>
        <dsp:cNvPr id="0" name=""/>
        <dsp:cNvSpPr/>
      </dsp:nvSpPr>
      <dsp:spPr>
        <a:xfrm>
          <a:off x="322094" y="0"/>
          <a:ext cx="3650407" cy="2036945"/>
        </a:xfrm>
        <a:prstGeom prst="rightArrow">
          <a:avLst/>
        </a:prstGeom>
        <a:gradFill rotWithShape="0">
          <a:gsLst>
            <a:gs pos="0">
              <a:schemeClr val="accent4">
                <a:tint val="40000"/>
                <a:hueOff val="0"/>
                <a:satOff val="0"/>
                <a:lumOff val="0"/>
                <a:alphaOff val="0"/>
                <a:shade val="51000"/>
                <a:satMod val="130000"/>
              </a:schemeClr>
            </a:gs>
            <a:gs pos="80000">
              <a:schemeClr val="accent4">
                <a:tint val="40000"/>
                <a:hueOff val="0"/>
                <a:satOff val="0"/>
                <a:lumOff val="0"/>
                <a:alphaOff val="0"/>
                <a:shade val="93000"/>
                <a:satMod val="130000"/>
              </a:schemeClr>
            </a:gs>
            <a:gs pos="100000">
              <a:schemeClr val="accent4">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E6A0D8F6-2D15-4514-979A-19FA8C9CF60A}">
      <dsp:nvSpPr>
        <dsp:cNvPr id="0" name=""/>
        <dsp:cNvSpPr/>
      </dsp:nvSpPr>
      <dsp:spPr>
        <a:xfrm>
          <a:off x="4613" y="611083"/>
          <a:ext cx="1382323" cy="814778"/>
        </a:xfrm>
        <a:prstGeom prst="roundRect">
          <a:avLst/>
        </a:prstGeom>
        <a:gradFill rotWithShape="0">
          <a:gsLst>
            <a:gs pos="0">
              <a:schemeClr val="accent4">
                <a:alpha val="90000"/>
                <a:hueOff val="0"/>
                <a:satOff val="0"/>
                <a:lumOff val="0"/>
                <a:alphaOff val="0"/>
                <a:shade val="51000"/>
                <a:satMod val="130000"/>
              </a:schemeClr>
            </a:gs>
            <a:gs pos="80000">
              <a:schemeClr val="accent4">
                <a:alpha val="90000"/>
                <a:hueOff val="0"/>
                <a:satOff val="0"/>
                <a:lumOff val="0"/>
                <a:alphaOff val="0"/>
                <a:shade val="93000"/>
                <a:satMod val="130000"/>
              </a:schemeClr>
            </a:gs>
            <a:gs pos="100000">
              <a:schemeClr val="accent4">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smtClean="0"/>
            <a:t>Right products</a:t>
          </a:r>
          <a:endParaRPr lang="en-US" sz="2000" kern="1200"/>
        </a:p>
      </dsp:txBody>
      <dsp:txXfrm>
        <a:off x="44387" y="650857"/>
        <a:ext cx="1302775" cy="735230"/>
      </dsp:txXfrm>
    </dsp:sp>
    <dsp:sp modelId="{F7EB74CD-449B-44EE-A43C-14A8FE4F949A}">
      <dsp:nvSpPr>
        <dsp:cNvPr id="0" name=""/>
        <dsp:cNvSpPr/>
      </dsp:nvSpPr>
      <dsp:spPr>
        <a:xfrm>
          <a:off x="1456136" y="611083"/>
          <a:ext cx="1382323" cy="814778"/>
        </a:xfrm>
        <a:prstGeom prst="roundRect">
          <a:avLst/>
        </a:prstGeom>
        <a:gradFill rotWithShape="0">
          <a:gsLst>
            <a:gs pos="0">
              <a:schemeClr val="accent4">
                <a:alpha val="90000"/>
                <a:hueOff val="0"/>
                <a:satOff val="0"/>
                <a:lumOff val="0"/>
                <a:alphaOff val="-20000"/>
                <a:shade val="51000"/>
                <a:satMod val="130000"/>
              </a:schemeClr>
            </a:gs>
            <a:gs pos="80000">
              <a:schemeClr val="accent4">
                <a:alpha val="90000"/>
                <a:hueOff val="0"/>
                <a:satOff val="0"/>
                <a:lumOff val="0"/>
                <a:alphaOff val="-20000"/>
                <a:shade val="93000"/>
                <a:satMod val="130000"/>
              </a:schemeClr>
            </a:gs>
            <a:gs pos="100000">
              <a:schemeClr val="accent4">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smtClean="0"/>
            <a:t>Right customers</a:t>
          </a:r>
          <a:endParaRPr lang="en-US" sz="2000" kern="1200"/>
        </a:p>
      </dsp:txBody>
      <dsp:txXfrm>
        <a:off x="1495910" y="650857"/>
        <a:ext cx="1302775" cy="735230"/>
      </dsp:txXfrm>
    </dsp:sp>
    <dsp:sp modelId="{9836BC39-944F-4122-B0F8-4AAB59F610A1}">
      <dsp:nvSpPr>
        <dsp:cNvPr id="0" name=""/>
        <dsp:cNvSpPr/>
      </dsp:nvSpPr>
      <dsp:spPr>
        <a:xfrm>
          <a:off x="2907660" y="611083"/>
          <a:ext cx="1382323" cy="814778"/>
        </a:xfrm>
        <a:prstGeom prst="roundRect">
          <a:avLst/>
        </a:prstGeom>
        <a:gradFill rotWithShape="0">
          <a:gsLst>
            <a:gs pos="0">
              <a:schemeClr val="accent4">
                <a:alpha val="90000"/>
                <a:hueOff val="0"/>
                <a:satOff val="0"/>
                <a:lumOff val="0"/>
                <a:alphaOff val="-40000"/>
                <a:shade val="51000"/>
                <a:satMod val="130000"/>
              </a:schemeClr>
            </a:gs>
            <a:gs pos="80000">
              <a:schemeClr val="accent4">
                <a:alpha val="90000"/>
                <a:hueOff val="0"/>
                <a:satOff val="0"/>
                <a:lumOff val="0"/>
                <a:alphaOff val="-40000"/>
                <a:shade val="93000"/>
                <a:satMod val="130000"/>
              </a:schemeClr>
            </a:gs>
            <a:gs pos="100000">
              <a:schemeClr val="accent4">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smtClean="0"/>
            <a:t>Right channel</a:t>
          </a:r>
          <a:endParaRPr lang="en-US" sz="2000" kern="1200"/>
        </a:p>
      </dsp:txBody>
      <dsp:txXfrm>
        <a:off x="2947434" y="650857"/>
        <a:ext cx="1302775" cy="7352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20494E-81DC-49A9-B6F6-DC6632F943A7}">
      <dsp:nvSpPr>
        <dsp:cNvPr id="0" name=""/>
        <dsp:cNvSpPr/>
      </dsp:nvSpPr>
      <dsp:spPr>
        <a:xfrm>
          <a:off x="0" y="187471"/>
          <a:ext cx="8460768" cy="548387"/>
        </a:xfrm>
        <a:prstGeom prst="roundRect">
          <a:avLst/>
        </a:prstGeom>
        <a:solidFill>
          <a:schemeClr val="lt1">
            <a:hueOff val="0"/>
            <a:satOff val="0"/>
            <a:lumOff val="0"/>
            <a:alphaOff val="0"/>
          </a:schemeClr>
        </a:solidFill>
        <a:ln w="381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rPr>
            <a:t>Southwest Airlines, is using speech analytics to extract data-rich info from live-recorded interactions between customers and personnel to get a better understanding of their customers.</a:t>
          </a: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26770" y="214241"/>
        <a:ext cx="8407228" cy="49484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FEC61-BF22-43AD-8F33-2C38F44C5F8C}">
      <dsp:nvSpPr>
        <dsp:cNvPr id="0" name=""/>
        <dsp:cNvSpPr/>
      </dsp:nvSpPr>
      <dsp:spPr>
        <a:xfrm>
          <a:off x="0" y="110393"/>
          <a:ext cx="8549955" cy="36511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rPr>
            <a:t>Most companies know what some of their customers’ pain points are (if they don’t, they aren’t paying attention to their customers.) </a:t>
          </a: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17823" y="128216"/>
        <a:ext cx="8514309" cy="329468"/>
      </dsp:txXfrm>
    </dsp:sp>
    <dsp:sp modelId="{B7B57B89-4EF3-432E-A467-D49E0A2DD217}">
      <dsp:nvSpPr>
        <dsp:cNvPr id="0" name=""/>
        <dsp:cNvSpPr/>
      </dsp:nvSpPr>
      <dsp:spPr>
        <a:xfrm>
          <a:off x="0" y="635475"/>
          <a:ext cx="8549955" cy="373501"/>
        </a:xfrm>
        <a:prstGeom prst="roundRect">
          <a:avLst/>
        </a:prstGeom>
        <a:solidFill>
          <a:schemeClr val="accent3">
            <a:hueOff val="6984524"/>
            <a:satOff val="58120"/>
            <a:lumOff val="-7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rPr>
            <a:t>Those who are digging deep into the data to solve those difficulties are improving their customers’ experience.</a:t>
          </a: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18233" y="653708"/>
        <a:ext cx="8513489" cy="3370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F2963-8EC9-47F5-BFAB-335BB90BC61B}">
      <dsp:nvSpPr>
        <dsp:cNvPr id="0" name=""/>
        <dsp:cNvSpPr/>
      </dsp:nvSpPr>
      <dsp:spPr>
        <a:xfrm>
          <a:off x="0" y="13247"/>
          <a:ext cx="8388851" cy="432975"/>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rPr>
            <a:t>Passenger’s lost baggage is top concern for airlines</a:t>
          </a: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21136" y="34383"/>
        <a:ext cx="8346579" cy="390703"/>
      </dsp:txXfrm>
    </dsp:sp>
    <dsp:sp modelId="{5E11A8ED-8B88-466F-B166-62BC700D2B80}">
      <dsp:nvSpPr>
        <dsp:cNvPr id="0" name=""/>
        <dsp:cNvSpPr/>
      </dsp:nvSpPr>
      <dsp:spPr>
        <a:xfrm>
          <a:off x="0" y="537231"/>
          <a:ext cx="8388851" cy="469635"/>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rPr>
            <a:t>Delta looked further into their data and created a solution that would remove the uncertainty of where a passenger’s bag might be.</a:t>
          </a: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22926" y="560157"/>
        <a:ext cx="8342999" cy="42378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C4D47-F536-4826-9146-242E6512A15F}">
      <dsp:nvSpPr>
        <dsp:cNvPr id="0" name=""/>
        <dsp:cNvSpPr/>
      </dsp:nvSpPr>
      <dsp:spPr>
        <a:xfrm>
          <a:off x="0" y="0"/>
          <a:ext cx="8512140" cy="4867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rPr>
            <a:t>Closing a sale and landing a new customer is great, but it shouldn’t be the end goal for businesses looking to foster long-term growth.</a:t>
          </a: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23760" y="23760"/>
        <a:ext cx="8464620" cy="439200"/>
      </dsp:txXfrm>
    </dsp:sp>
    <dsp:sp modelId="{2EB2AEF1-AB2E-415A-A51D-95CC8CF85EB2}">
      <dsp:nvSpPr>
        <dsp:cNvPr id="0" name=""/>
        <dsp:cNvSpPr/>
      </dsp:nvSpPr>
      <dsp:spPr>
        <a:xfrm>
          <a:off x="0" y="568076"/>
          <a:ext cx="8512140" cy="44110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rPr>
            <a:t>Representatives can use response times, channel analysis and categorized tags to see exactly how to help customers as quickly and efficiently as possible.</a:t>
          </a: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21533" y="589609"/>
        <a:ext cx="8469074" cy="39804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81E6C-D9E2-41D1-BC59-CDA6B0853CA5}">
      <dsp:nvSpPr>
        <dsp:cNvPr id="0" name=""/>
        <dsp:cNvSpPr/>
      </dsp:nvSpPr>
      <dsp:spPr>
        <a:xfrm>
          <a:off x="0" y="15665"/>
          <a:ext cx="8409400" cy="477359"/>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rPr>
            <a:t>Customer service and sales teams can combine their data to see how customer-support responses contribute directly to sales efforts. </a:t>
          </a: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23303" y="38968"/>
        <a:ext cx="8362794" cy="4307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0FA09-370E-4A9E-8C0B-37110424A854}">
      <dsp:nvSpPr>
        <dsp:cNvPr id="0" name=""/>
        <dsp:cNvSpPr/>
      </dsp:nvSpPr>
      <dsp:spPr>
        <a:xfrm>
          <a:off x="0" y="240"/>
          <a:ext cx="2657825" cy="1493086"/>
        </a:xfrm>
        <a:prstGeom prst="roundRect">
          <a:avLst/>
        </a:prstGeom>
        <a:solidFill>
          <a:schemeClr val="accent5">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smtClean="0"/>
            <a:t>Predict the future</a:t>
          </a:r>
          <a:endParaRPr lang="en-US" sz="3600" kern="1200" dirty="0"/>
        </a:p>
      </dsp:txBody>
      <dsp:txXfrm>
        <a:off x="72886" y="73126"/>
        <a:ext cx="2512053" cy="1347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7A2DC-D34E-4B01-A8DD-B793B93D2773}">
      <dsp:nvSpPr>
        <dsp:cNvPr id="0" name=""/>
        <dsp:cNvSpPr/>
      </dsp:nvSpPr>
      <dsp:spPr>
        <a:xfrm>
          <a:off x="0" y="1775"/>
          <a:ext cx="7551506" cy="468000"/>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Amazon long ago mastered the recommendation of books, toys, or kitchen utensils that their customers might be interested in</a:t>
          </a:r>
          <a:endParaRPr lang="en-US" sz="1100" kern="1200" dirty="0"/>
        </a:p>
      </dsp:txBody>
      <dsp:txXfrm>
        <a:off x="22846" y="24621"/>
        <a:ext cx="7505814" cy="4223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11768-A06A-415B-B62D-FD3710D7AD9E}">
      <dsp:nvSpPr>
        <dsp:cNvPr id="0" name=""/>
        <dsp:cNvSpPr/>
      </dsp:nvSpPr>
      <dsp:spPr>
        <a:xfrm>
          <a:off x="2894744" y="0"/>
          <a:ext cx="4345968" cy="4345968"/>
        </a:xfrm>
        <a:prstGeom prst="quadArrow">
          <a:avLst>
            <a:gd name="adj1" fmla="val 2000"/>
            <a:gd name="adj2" fmla="val 4000"/>
            <a:gd name="adj3" fmla="val 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EA6760-5DFE-4681-B89F-F1C84185B6BB}">
      <dsp:nvSpPr>
        <dsp:cNvPr id="0" name=""/>
        <dsp:cNvSpPr/>
      </dsp:nvSpPr>
      <dsp:spPr>
        <a:xfrm>
          <a:off x="3177232" y="282487"/>
          <a:ext cx="1738387" cy="1738387"/>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150000"/>
            </a:lnSpc>
            <a:spcBef>
              <a:spcPct val="0"/>
            </a:spcBef>
            <a:spcAft>
              <a:spcPct val="35000"/>
            </a:spcAft>
          </a:pPr>
          <a:r>
            <a:rPr lang="en-US" sz="1200" kern="1200" smtClean="0">
              <a:solidFill>
                <a:schemeClr val="tx1"/>
              </a:solidFill>
              <a:latin typeface="Tahoma" panose="020B0604030504040204" pitchFamily="34" charset="0"/>
              <a:ea typeface="Tahoma" panose="020B0604030504040204" pitchFamily="34" charset="0"/>
              <a:cs typeface="Tahoma" panose="020B0604030504040204" pitchFamily="34" charset="0"/>
            </a:rPr>
            <a:t>By providing customers data that’s meaningful to them, companies can develop superfans. </a:t>
          </a:r>
          <a:endParaRPr lang="en-US" sz="12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3262093" y="367348"/>
        <a:ext cx="1568665" cy="1568665"/>
      </dsp:txXfrm>
    </dsp:sp>
    <dsp:sp modelId="{7F8884E8-552C-468B-8416-11925791F52A}">
      <dsp:nvSpPr>
        <dsp:cNvPr id="0" name=""/>
        <dsp:cNvSpPr/>
      </dsp:nvSpPr>
      <dsp:spPr>
        <a:xfrm>
          <a:off x="5219837" y="282487"/>
          <a:ext cx="1738387" cy="1738387"/>
        </a:xfrm>
        <a:prstGeom prst="roundRect">
          <a:avLst/>
        </a:prstGeom>
        <a:solidFill>
          <a:schemeClr val="accent5">
            <a:hueOff val="-3311292"/>
            <a:satOff val="13270"/>
            <a:lumOff val="287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150000"/>
            </a:lnSpc>
            <a:spcBef>
              <a:spcPct val="0"/>
            </a:spcBef>
            <a:spcAft>
              <a:spcPct val="35000"/>
            </a:spcAft>
          </a:pPr>
          <a:r>
            <a:rPr lang="en-US" sz="12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Once customers get hooked on their own personal data, they’re more likely to continue logging in or using the product. </a:t>
          </a:r>
          <a:endParaRPr lang="en-US" sz="12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5304698" y="367348"/>
        <a:ext cx="1568665" cy="1568665"/>
      </dsp:txXfrm>
    </dsp:sp>
    <dsp:sp modelId="{B7ABD3B5-BB6E-48BF-9E3D-6E2A6BCFE52D}">
      <dsp:nvSpPr>
        <dsp:cNvPr id="0" name=""/>
        <dsp:cNvSpPr/>
      </dsp:nvSpPr>
      <dsp:spPr>
        <a:xfrm>
          <a:off x="3177232" y="2325092"/>
          <a:ext cx="1738387" cy="1738387"/>
        </a:xfrm>
        <a:prstGeom prst="roundRect">
          <a:avLst/>
        </a:prstGeom>
        <a:solidFill>
          <a:schemeClr val="accent5">
            <a:hueOff val="-6622584"/>
            <a:satOff val="26541"/>
            <a:lumOff val="575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150000"/>
            </a:lnSpc>
            <a:spcBef>
              <a:spcPct val="0"/>
            </a:spcBef>
            <a:spcAft>
              <a:spcPct val="35000"/>
            </a:spcAft>
          </a:pPr>
          <a:r>
            <a:rPr lang="en-US" sz="1200" kern="1200" smtClean="0">
              <a:solidFill>
                <a:schemeClr val="tx1"/>
              </a:solidFill>
              <a:latin typeface="Tahoma" panose="020B0604030504040204" pitchFamily="34" charset="0"/>
              <a:ea typeface="Tahoma" panose="020B0604030504040204" pitchFamily="34" charset="0"/>
              <a:cs typeface="Tahoma" panose="020B0604030504040204" pitchFamily="34" charset="0"/>
            </a:rPr>
            <a:t>Customers will have become brand loyalists along the way.</a:t>
          </a:r>
          <a:endParaRPr lang="en-US" sz="12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3262093" y="2409953"/>
        <a:ext cx="1568665" cy="1568665"/>
      </dsp:txXfrm>
    </dsp:sp>
    <dsp:sp modelId="{09FA6027-1DA8-4204-9BBF-220E2C9D2523}">
      <dsp:nvSpPr>
        <dsp:cNvPr id="0" name=""/>
        <dsp:cNvSpPr/>
      </dsp:nvSpPr>
      <dsp:spPr>
        <a:xfrm>
          <a:off x="5219837" y="2325092"/>
          <a:ext cx="1738387" cy="1738387"/>
        </a:xfrm>
        <a:prstGeom prst="roundRect">
          <a:avLst/>
        </a:prstGeom>
        <a:solidFill>
          <a:schemeClr val="accent5">
            <a:hueOff val="-9933876"/>
            <a:satOff val="39811"/>
            <a:lumOff val="862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150000"/>
            </a:lnSpc>
            <a:spcBef>
              <a:spcPct val="0"/>
            </a:spcBef>
            <a:spcAft>
              <a:spcPct val="35000"/>
            </a:spcAft>
          </a:pPr>
          <a:r>
            <a:rPr lang="en-US" sz="1200" kern="1200" smtClean="0">
              <a:solidFill>
                <a:schemeClr val="tx1"/>
              </a:solidFill>
              <a:latin typeface="Tahoma" panose="020B0604030504040204" pitchFamily="34" charset="0"/>
              <a:ea typeface="Tahoma" panose="020B0604030504040204" pitchFamily="34" charset="0"/>
              <a:cs typeface="Tahoma" panose="020B0604030504040204" pitchFamily="34" charset="0"/>
            </a:rPr>
            <a:t>E.g. The man who loves his Fuel band will perhaps buy more Nike athletic gear. </a:t>
          </a:r>
          <a:endParaRPr lang="en-US" sz="12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5304698" y="2409953"/>
        <a:ext cx="1568665" cy="15686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892B0-3690-44FC-A381-9BE4CD7BD826}">
      <dsp:nvSpPr>
        <dsp:cNvPr id="0" name=""/>
        <dsp:cNvSpPr/>
      </dsp:nvSpPr>
      <dsp:spPr>
        <a:xfrm>
          <a:off x="0" y="2892"/>
          <a:ext cx="8522413" cy="542880"/>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rPr>
            <a:t>Sites like Mint.com and </a:t>
          </a:r>
          <a:r>
            <a:rPr lang="en-US" sz="1200" kern="1200" dirty="0" err="1" smtClean="0">
              <a:latin typeface="Tahoma" panose="020B0604030504040204" pitchFamily="34" charset="0"/>
              <a:ea typeface="Tahoma" panose="020B0604030504040204" pitchFamily="34" charset="0"/>
              <a:cs typeface="Tahoma" panose="020B0604030504040204" pitchFamily="34" charset="0"/>
            </a:rPr>
            <a:t>LearnVest</a:t>
          </a:r>
          <a:r>
            <a:rPr lang="en-US" sz="1200" kern="1200" dirty="0" smtClean="0">
              <a:latin typeface="Tahoma" panose="020B0604030504040204" pitchFamily="34" charset="0"/>
              <a:ea typeface="Tahoma" panose="020B0604030504040204" pitchFamily="34" charset="0"/>
              <a:cs typeface="Tahoma" panose="020B0604030504040204" pitchFamily="34" charset="0"/>
            </a:rPr>
            <a:t> allow consumers to review their spending by category and see where their money went in a given week, month or year.</a:t>
          </a: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26501" y="29393"/>
        <a:ext cx="8469411" cy="4898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EFE909-A5C4-436D-ABA3-2DC4002D1D9D}">
      <dsp:nvSpPr>
        <dsp:cNvPr id="0" name=""/>
        <dsp:cNvSpPr/>
      </dsp:nvSpPr>
      <dsp:spPr>
        <a:xfrm>
          <a:off x="0" y="0"/>
          <a:ext cx="8517277" cy="542880"/>
        </a:xfrm>
        <a:prstGeom prst="round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rPr>
            <a:t>The food diary platform </a:t>
          </a:r>
          <a:r>
            <a:rPr lang="en-US" sz="1200" kern="1200" dirty="0" err="1" smtClean="0">
              <a:latin typeface="Tahoma" panose="020B0604030504040204" pitchFamily="34" charset="0"/>
              <a:ea typeface="Tahoma" panose="020B0604030504040204" pitchFamily="34" charset="0"/>
              <a:cs typeface="Tahoma" panose="020B0604030504040204" pitchFamily="34" charset="0"/>
            </a:rPr>
            <a:t>MyFitnessPal</a:t>
          </a:r>
          <a:r>
            <a:rPr lang="en-US" sz="1200" kern="1200" dirty="0" smtClean="0">
              <a:latin typeface="Tahoma" panose="020B0604030504040204" pitchFamily="34" charset="0"/>
              <a:ea typeface="Tahoma" panose="020B0604030504040204" pitchFamily="34" charset="0"/>
              <a:cs typeface="Tahoma" panose="020B0604030504040204" pitchFamily="34" charset="0"/>
            </a:rPr>
            <a:t> gives people not only detail of how many calories they’ve consumed each day but also breaks down protein, fat, and carbs. </a:t>
          </a: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26501" y="26501"/>
        <a:ext cx="8464275" cy="48987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DA2C6-A1B2-4AC2-9021-B5665F384CE6}">
      <dsp:nvSpPr>
        <dsp:cNvPr id="0" name=""/>
        <dsp:cNvSpPr/>
      </dsp:nvSpPr>
      <dsp:spPr>
        <a:xfrm>
          <a:off x="0" y="0"/>
          <a:ext cx="852940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4049DB-A039-422A-9030-8E95F1A06D30}">
      <dsp:nvSpPr>
        <dsp:cNvPr id="0" name=""/>
        <dsp:cNvSpPr/>
      </dsp:nvSpPr>
      <dsp:spPr>
        <a:xfrm>
          <a:off x="0" y="0"/>
          <a:ext cx="8529406" cy="647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rPr>
            <a:t>When a customer reaches out, the representative can more quickly and efficiently solve the problem if they have the right data in front of </a:t>
          </a:r>
          <a:r>
            <a:rPr lang="en-US" sz="1200" kern="1200" dirty="0" smtClean="0">
              <a:latin typeface="Tahoma" panose="020B0604030504040204" pitchFamily="34" charset="0"/>
              <a:ea typeface="Tahoma" panose="020B0604030504040204" pitchFamily="34" charset="0"/>
              <a:cs typeface="Tahoma" panose="020B0604030504040204" pitchFamily="34" charset="0"/>
            </a:rPr>
            <a:t>them </a:t>
          </a: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0" y="0"/>
        <a:ext cx="8529406" cy="647596"/>
      </dsp:txXfrm>
    </dsp:sp>
    <dsp:sp modelId="{B2A7A7BB-E44D-4D1F-8273-42D110264296}">
      <dsp:nvSpPr>
        <dsp:cNvPr id="0" name=""/>
        <dsp:cNvSpPr/>
      </dsp:nvSpPr>
      <dsp:spPr>
        <a:xfrm>
          <a:off x="0" y="647596"/>
          <a:ext cx="852940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8EEC67-BBAE-43AD-A091-F92E0FAA1343}">
      <dsp:nvSpPr>
        <dsp:cNvPr id="0" name=""/>
        <dsp:cNvSpPr/>
      </dsp:nvSpPr>
      <dsp:spPr>
        <a:xfrm>
          <a:off x="0" y="647596"/>
          <a:ext cx="8529406" cy="647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rPr>
            <a:t>They won’t need to ask as many questions of the customer because they already know the </a:t>
          </a:r>
          <a:r>
            <a:rPr lang="en-US" sz="1200" kern="1200" dirty="0" smtClean="0">
              <a:latin typeface="Tahoma" panose="020B0604030504040204" pitchFamily="34" charset="0"/>
              <a:ea typeface="Tahoma" panose="020B0604030504040204" pitchFamily="34" charset="0"/>
              <a:cs typeface="Tahoma" panose="020B0604030504040204" pitchFamily="34" charset="0"/>
            </a:rPr>
            <a:t>answers</a:t>
          </a: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0" y="647596"/>
        <a:ext cx="8529406" cy="64759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BC5D6-3C90-444C-9089-6CACD59ABCD5}">
      <dsp:nvSpPr>
        <dsp:cNvPr id="0" name=""/>
        <dsp:cNvSpPr/>
      </dsp:nvSpPr>
      <dsp:spPr>
        <a:xfrm>
          <a:off x="0" y="0"/>
          <a:ext cx="852940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826777-9424-40F6-A0F7-BC7C4A407E69}">
      <dsp:nvSpPr>
        <dsp:cNvPr id="0" name=""/>
        <dsp:cNvSpPr/>
      </dsp:nvSpPr>
      <dsp:spPr>
        <a:xfrm>
          <a:off x="0" y="0"/>
          <a:ext cx="8529407" cy="6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rPr>
            <a:t>Companies who equip their employees with tools that provide in-depth customer data stand apart </a:t>
          </a:r>
          <a:endParaRPr lang="en-US" sz="1200" kern="1200" dirty="0" smtClean="0">
            <a:latin typeface="Tahoma" panose="020B0604030504040204" pitchFamily="34" charset="0"/>
            <a:ea typeface="Tahoma" panose="020B0604030504040204" pitchFamily="34" charset="0"/>
            <a:cs typeface="Tahoma" panose="020B0604030504040204" pitchFamily="34" charset="0"/>
          </a:endParaRPr>
        </a:p>
        <a:p>
          <a:pPr lvl="0" algn="l" defTabSz="533400" rtl="0">
            <a:lnSpc>
              <a:spcPct val="90000"/>
            </a:lnSpc>
            <a:spcBef>
              <a:spcPct val="0"/>
            </a:spcBef>
            <a:spcAft>
              <a:spcPct val="35000"/>
            </a:spcAft>
          </a:pPr>
          <a:r>
            <a:rPr lang="en-US" sz="1200" kern="1200" dirty="0" smtClean="0">
              <a:latin typeface="Tahoma" panose="020B0604030504040204" pitchFamily="34" charset="0"/>
              <a:ea typeface="Tahoma" panose="020B0604030504040204" pitchFamily="34" charset="0"/>
              <a:cs typeface="Tahoma" panose="020B0604030504040204" pitchFamily="34" charset="0"/>
            </a:rPr>
            <a:t>This helps customer service executive provide </a:t>
          </a:r>
          <a:r>
            <a:rPr lang="en-US" sz="1200" kern="1200" dirty="0" smtClean="0">
              <a:latin typeface="Tahoma" panose="020B0604030504040204" pitchFamily="34" charset="0"/>
              <a:ea typeface="Tahoma" panose="020B0604030504040204" pitchFamily="34" charset="0"/>
              <a:cs typeface="Tahoma" panose="020B0604030504040204" pitchFamily="34" charset="0"/>
            </a:rPr>
            <a:t>great service, which only improves with each </a:t>
          </a:r>
          <a:r>
            <a:rPr lang="en-US" sz="1200" kern="1200" dirty="0" smtClean="0">
              <a:latin typeface="Tahoma" panose="020B0604030504040204" pitchFamily="34" charset="0"/>
              <a:ea typeface="Tahoma" panose="020B0604030504040204" pitchFamily="34" charset="0"/>
              <a:cs typeface="Tahoma" panose="020B0604030504040204" pitchFamily="34" charset="0"/>
            </a:rPr>
            <a:t>interaction </a:t>
          </a:r>
          <a:endParaRPr lang="en-US" sz="1200" kern="1200" dirty="0">
            <a:latin typeface="Tahoma" panose="020B0604030504040204" pitchFamily="34" charset="0"/>
            <a:ea typeface="Tahoma" panose="020B0604030504040204" pitchFamily="34" charset="0"/>
            <a:cs typeface="Tahoma" panose="020B0604030504040204" pitchFamily="34" charset="0"/>
          </a:endParaRPr>
        </a:p>
      </dsp:txBody>
      <dsp:txXfrm>
        <a:off x="0" y="0"/>
        <a:ext cx="8529407" cy="67182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3001C7-0E60-4A28-87D0-DB9CABFF5C8B}" type="datetimeFigureOut">
              <a:rPr lang="en-IN" smtClean="0"/>
              <a:t>25-08-2015</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981A5D-A40D-4EC7-BFF0-6E2C742A748E}" type="slidenum">
              <a:rPr lang="en-IN" smtClean="0"/>
              <a:t>‹#›</a:t>
            </a:fld>
            <a:endParaRPr lang="en-IN" dirty="0"/>
          </a:p>
        </p:txBody>
      </p:sp>
    </p:spTree>
    <p:extLst>
      <p:ext uri="{BB962C8B-B14F-4D97-AF65-F5344CB8AC3E}">
        <p14:creationId xmlns:p14="http://schemas.microsoft.com/office/powerpoint/2010/main" val="841531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ECDCE2-806D-4599-8BCA-79DEF8E10D46}" type="datetimeFigureOut">
              <a:rPr lang="en-IN" smtClean="0"/>
              <a:t>25-08-2015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72DF32-8D47-42FD-B435-FE4F3C14D774}" type="slidenum">
              <a:rPr lang="en-IN" smtClean="0"/>
              <a:t>‹#›</a:t>
            </a:fld>
            <a:endParaRPr lang="en-IN" dirty="0"/>
          </a:p>
        </p:txBody>
      </p:sp>
    </p:spTree>
    <p:extLst>
      <p:ext uri="{BB962C8B-B14F-4D97-AF65-F5344CB8AC3E}">
        <p14:creationId xmlns:p14="http://schemas.microsoft.com/office/powerpoint/2010/main" val="241465330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8CC9574-A819-4FE4-99A7-1E27AD09ADC2}"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427875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8CC9574-A819-4FE4-99A7-1E27AD09ADC2}"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41278684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userDrawn="1"/>
        </p:nvSpPr>
        <p:spPr>
          <a:xfrm>
            <a:off x="0" y="0"/>
            <a:ext cx="9144000" cy="5143499"/>
          </a:xfrm>
          <a:prstGeom prst="rect">
            <a:avLst/>
          </a:prstGeom>
          <a:blipFill>
            <a:blip r:embed="rId2" cstate="print"/>
            <a:stretch>
              <a:fillRect/>
            </a:stretch>
          </a:blipFill>
        </p:spPr>
        <p:txBody>
          <a:bodyPr wrap="square" lIns="0" tIns="0" rIns="0" bIns="0" rtlCol="0">
            <a:spAutoFit/>
          </a:bodyPr>
          <a:lstStyle/>
          <a:p>
            <a:pPr defTabSz="914400"/>
            <a:endParaRPr sz="1800" dirty="0">
              <a:solidFill>
                <a:srgbClr val="262626"/>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dirty="0">
              <a:solidFill>
                <a:srgbClr val="262626">
                  <a:tint val="75000"/>
                </a:srgbClr>
              </a:solidFill>
            </a:endParaRPr>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97354" y="209552"/>
            <a:ext cx="3689970" cy="2901274"/>
          </a:xfrm>
          <a:prstGeom prst="rect">
            <a:avLst/>
          </a:prstGeom>
        </p:spPr>
      </p:pic>
      <p:sp>
        <p:nvSpPr>
          <p:cNvPr id="8" name="TextBox 7"/>
          <p:cNvSpPr txBox="1"/>
          <p:nvPr userDrawn="1"/>
        </p:nvSpPr>
        <p:spPr>
          <a:xfrm>
            <a:off x="6042640" y="4765686"/>
            <a:ext cx="2798330" cy="276999"/>
          </a:xfrm>
          <a:prstGeom prst="rect">
            <a:avLst/>
          </a:prstGeom>
          <a:noFill/>
        </p:spPr>
        <p:txBody>
          <a:bodyPr wrap="none" rtlCol="0">
            <a:spAutoFit/>
          </a:bodyPr>
          <a:lstStyle/>
          <a:p>
            <a:r>
              <a:rPr lang="en-US" sz="1200" dirty="0" smtClean="0">
                <a:solidFill>
                  <a:schemeClr val="bg1"/>
                </a:solidFill>
                <a:latin typeface="Tahoma" pitchFamily="34" charset="0"/>
                <a:ea typeface="Tahoma" pitchFamily="34" charset="0"/>
                <a:cs typeface="Tahoma" pitchFamily="34" charset="0"/>
              </a:rPr>
              <a:t>www.edureka.co/big-data-and-hadoop</a:t>
            </a:r>
            <a:endParaRPr lang="en-IN" sz="1200" dirty="0">
              <a:solidFill>
                <a:schemeClr val="bg1"/>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82634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7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800" dirty="0">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3"/>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0"/>
          <p:cNvSpPr txBox="1"/>
          <p:nvPr userDrawn="1"/>
        </p:nvSpPr>
        <p:spPr>
          <a:xfrm>
            <a:off x="34925" y="4795841"/>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66">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66">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6042640" y="4765686"/>
            <a:ext cx="2798330" cy="276999"/>
          </a:xfrm>
          <a:prstGeom prst="rect">
            <a:avLst/>
          </a:prstGeom>
          <a:noFill/>
        </p:spPr>
        <p:txBody>
          <a:bodyPr wrap="none" rtlCol="0">
            <a:spAutoFit/>
          </a:bodyPr>
          <a:lstStyle/>
          <a:p>
            <a:r>
              <a:rPr lang="en-US" sz="1200" dirty="0" smtClean="0">
                <a:solidFill>
                  <a:srgbClr val="0070C0"/>
                </a:solidFill>
                <a:latin typeface="Tahoma" pitchFamily="34" charset="0"/>
                <a:ea typeface="Tahoma" pitchFamily="34" charset="0"/>
                <a:cs typeface="Tahoma" pitchFamily="34" charset="0"/>
              </a:rPr>
              <a:t>www.edureka.co/big-data-and-hadoop</a:t>
            </a:r>
            <a:endParaRPr lang="en-IN" sz="1200" dirty="0">
              <a:solidFill>
                <a:srgbClr val="0070C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479970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6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dirty="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a:blip r:embed="rId4" cstate="print">
            <a:lum bright="70000" contrast="-70000"/>
          </a:blip>
          <a:stretch>
            <a:fillRect/>
          </a:stretch>
        </p:blipFill>
        <p:spPr>
          <a:xfrm>
            <a:off x="2600528" y="923497"/>
            <a:ext cx="3743325" cy="3668757"/>
          </a:xfrm>
          <a:prstGeom prst="rect">
            <a:avLst/>
          </a:prstGeom>
        </p:spPr>
      </p:pic>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9"/>
          <p:cNvSpPr txBox="1"/>
          <p:nvPr userDrawn="1"/>
        </p:nvSpPr>
        <p:spPr>
          <a:xfrm>
            <a:off x="6042640" y="4765686"/>
            <a:ext cx="2798330" cy="276999"/>
          </a:xfrm>
          <a:prstGeom prst="rect">
            <a:avLst/>
          </a:prstGeom>
          <a:noFill/>
        </p:spPr>
        <p:txBody>
          <a:bodyPr wrap="none" rtlCol="0">
            <a:spAutoFit/>
          </a:bodyPr>
          <a:lstStyle/>
          <a:p>
            <a:r>
              <a:rPr lang="en-US" sz="1200" dirty="0" smtClean="0">
                <a:solidFill>
                  <a:srgbClr val="0070C0"/>
                </a:solidFill>
                <a:latin typeface="Tahoma" pitchFamily="34" charset="0"/>
                <a:ea typeface="Tahoma" pitchFamily="34" charset="0"/>
                <a:cs typeface="Tahoma" pitchFamily="34" charset="0"/>
              </a:rPr>
              <a:t>www.edureka.co/big-data-and-hadoop</a:t>
            </a:r>
            <a:endParaRPr lang="en-IN" sz="1200" dirty="0">
              <a:solidFill>
                <a:srgbClr val="0070C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3967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5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800" dirty="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3"/>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rotWithShape="1">
          <a:blip r:embed="rId4">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10" name="Rectangle 9"/>
          <p:cNvSpPr/>
          <p:nvPr userDrawn="1"/>
        </p:nvSpPr>
        <p:spPr>
          <a:xfrm>
            <a:off x="3282613" y="761226"/>
            <a:ext cx="2165978" cy="477054"/>
          </a:xfrm>
          <a:prstGeom prst="rect">
            <a:avLst/>
          </a:prstGeom>
        </p:spPr>
        <p:txBody>
          <a:bodyPr wrap="none">
            <a:spAutoFit/>
          </a:bodyPr>
          <a:lstStyle/>
          <a:p>
            <a:pPr defTabSz="685783"/>
            <a:r>
              <a:rPr lang="en-IN" sz="2500" b="1" dirty="0">
                <a:solidFill>
                  <a:srgbClr val="002060"/>
                </a:solidFill>
                <a:latin typeface="Castellar" pitchFamily="18" charset="0"/>
              </a:rPr>
              <a:t>Questions</a:t>
            </a:r>
          </a:p>
        </p:txBody>
      </p:sp>
      <p:sp>
        <p:nvSpPr>
          <p:cNvPr id="9"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3" name="TextBox 12"/>
          <p:cNvSpPr txBox="1"/>
          <p:nvPr userDrawn="1"/>
        </p:nvSpPr>
        <p:spPr>
          <a:xfrm>
            <a:off x="6042640" y="4765686"/>
            <a:ext cx="2798330" cy="276999"/>
          </a:xfrm>
          <a:prstGeom prst="rect">
            <a:avLst/>
          </a:prstGeom>
          <a:noFill/>
        </p:spPr>
        <p:txBody>
          <a:bodyPr wrap="none" rtlCol="0">
            <a:spAutoFit/>
          </a:bodyPr>
          <a:lstStyle/>
          <a:p>
            <a:r>
              <a:rPr lang="en-US" sz="1200" dirty="0" smtClean="0">
                <a:solidFill>
                  <a:srgbClr val="0070C0"/>
                </a:solidFill>
                <a:latin typeface="Tahoma" pitchFamily="34" charset="0"/>
                <a:ea typeface="Tahoma" pitchFamily="34" charset="0"/>
                <a:cs typeface="Tahoma" pitchFamily="34" charset="0"/>
              </a:rPr>
              <a:t>www.edureka.co/big-data-and-hadoop</a:t>
            </a:r>
            <a:endParaRPr lang="en-IN" sz="1200" dirty="0">
              <a:solidFill>
                <a:srgbClr val="0070C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166407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800" dirty="0">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3"/>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0"/>
          <p:cNvSpPr txBox="1"/>
          <p:nvPr userDrawn="1"/>
        </p:nvSpPr>
        <p:spPr>
          <a:xfrm>
            <a:off x="34925" y="4795841"/>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66">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66">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userDrawn="1"/>
        </p:nvSpPr>
        <p:spPr>
          <a:xfrm>
            <a:off x="533400" y="819150"/>
            <a:ext cx="8305800" cy="954107"/>
          </a:xfrm>
          <a:prstGeom prst="rect">
            <a:avLst/>
          </a:prstGeom>
        </p:spPr>
        <p:txBody>
          <a:bodyPr wrap="square">
            <a:spAutoFit/>
          </a:bodyPr>
          <a:lstStyle/>
          <a:p>
            <a:pPr defTabSz="685783"/>
            <a:r>
              <a:rPr lang="en-IN" sz="1400" dirty="0">
                <a:solidFill>
                  <a:srgbClr val="262626"/>
                </a:solidFill>
                <a:latin typeface="Tahoma" pitchFamily="34" charset="0"/>
                <a:ea typeface="Tahoma" pitchFamily="34" charset="0"/>
                <a:cs typeface="Tahoma" pitchFamily="34" charset="0"/>
              </a:rPr>
              <a:t>Your feedback is important to us, be it a compliment, a suggestion or a complaint. It helps us to make the course better!</a:t>
            </a:r>
            <a:br>
              <a:rPr lang="en-IN" sz="1400" dirty="0">
                <a:solidFill>
                  <a:srgbClr val="262626"/>
                </a:solidFill>
                <a:latin typeface="Tahoma" pitchFamily="34" charset="0"/>
                <a:ea typeface="Tahoma" pitchFamily="34" charset="0"/>
                <a:cs typeface="Tahoma" pitchFamily="34" charset="0"/>
              </a:rPr>
            </a:br>
            <a:r>
              <a:rPr lang="en-IN" sz="1400" dirty="0">
                <a:solidFill>
                  <a:srgbClr val="262626"/>
                </a:solidFill>
                <a:latin typeface="Tahoma" pitchFamily="34" charset="0"/>
                <a:ea typeface="Tahoma" pitchFamily="34" charset="0"/>
                <a:cs typeface="Tahoma" pitchFamily="34" charset="0"/>
              </a:rPr>
              <a:t/>
            </a:r>
            <a:br>
              <a:rPr lang="en-IN" sz="1400" dirty="0">
                <a:solidFill>
                  <a:srgbClr val="262626"/>
                </a:solidFill>
                <a:latin typeface="Tahoma" pitchFamily="34" charset="0"/>
                <a:ea typeface="Tahoma" pitchFamily="34" charset="0"/>
                <a:cs typeface="Tahoma" pitchFamily="34" charset="0"/>
              </a:rPr>
            </a:br>
            <a:r>
              <a:rPr lang="en-IN" sz="1400" dirty="0">
                <a:solidFill>
                  <a:srgbClr val="262626"/>
                </a:solidFill>
                <a:latin typeface="Tahoma" pitchFamily="34" charset="0"/>
                <a:ea typeface="Tahoma" pitchFamily="34" charset="0"/>
                <a:cs typeface="Tahoma" pitchFamily="34" charset="0"/>
              </a:rPr>
              <a:t>Please spare few minutes to take the survey after the webinar. </a:t>
            </a:r>
          </a:p>
        </p:txBody>
      </p:sp>
      <p:sp>
        <p:nvSpPr>
          <p:cNvPr id="10" name="TextBox 9"/>
          <p:cNvSpPr txBox="1"/>
          <p:nvPr userDrawn="1"/>
        </p:nvSpPr>
        <p:spPr>
          <a:xfrm>
            <a:off x="6042640" y="4765686"/>
            <a:ext cx="2798330" cy="276999"/>
          </a:xfrm>
          <a:prstGeom prst="rect">
            <a:avLst/>
          </a:prstGeom>
          <a:noFill/>
        </p:spPr>
        <p:txBody>
          <a:bodyPr wrap="none" rtlCol="0">
            <a:spAutoFit/>
          </a:bodyPr>
          <a:lstStyle/>
          <a:p>
            <a:r>
              <a:rPr lang="en-US" sz="1200" dirty="0" smtClean="0">
                <a:solidFill>
                  <a:srgbClr val="0070C0"/>
                </a:solidFill>
                <a:latin typeface="Tahoma" pitchFamily="34" charset="0"/>
                <a:ea typeface="Tahoma" pitchFamily="34" charset="0"/>
                <a:cs typeface="Tahoma" pitchFamily="34" charset="0"/>
              </a:rPr>
              <a:t>www.edureka.co/big-data-and-hadoop</a:t>
            </a:r>
            <a:endParaRPr lang="en-IN" sz="1200" dirty="0">
              <a:solidFill>
                <a:srgbClr val="0070C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151314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0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dirty="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10" name="Picture 9"/>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7044075" y="123478"/>
            <a:ext cx="1840832" cy="331350"/>
          </a:xfrm>
          <a:prstGeom prst="rect">
            <a:avLst/>
          </a:prstGeom>
        </p:spPr>
      </p:pic>
    </p:spTree>
    <p:extLst>
      <p:ext uri="{BB962C8B-B14F-4D97-AF65-F5344CB8AC3E}">
        <p14:creationId xmlns:p14="http://schemas.microsoft.com/office/powerpoint/2010/main" val="1204279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1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800" dirty="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3"/>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044076" y="123478"/>
            <a:ext cx="1840832" cy="331350"/>
          </a:xfrm>
          <a:prstGeom prst="rect">
            <a:avLst/>
          </a:prstGeom>
        </p:spPr>
      </p:pic>
    </p:spTree>
    <p:extLst>
      <p:ext uri="{BB962C8B-B14F-4D97-AF65-F5344CB8AC3E}">
        <p14:creationId xmlns:p14="http://schemas.microsoft.com/office/powerpoint/2010/main" val="2491076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8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dirty="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userDrawn="1"/>
        </p:nvPicPr>
        <p:blipFill>
          <a:blip r:embed="rId4" cstate="email">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3982166" y="1425362"/>
            <a:ext cx="4911175" cy="2790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userDrawn="1"/>
        </p:nvSpPr>
        <p:spPr>
          <a:xfrm>
            <a:off x="6042640" y="4765686"/>
            <a:ext cx="2798330" cy="276999"/>
          </a:xfrm>
          <a:prstGeom prst="rect">
            <a:avLst/>
          </a:prstGeom>
          <a:noFill/>
        </p:spPr>
        <p:txBody>
          <a:bodyPr wrap="none" rtlCol="0">
            <a:spAutoFit/>
          </a:bodyPr>
          <a:lstStyle/>
          <a:p>
            <a:r>
              <a:rPr lang="en-US" sz="1200" dirty="0" smtClean="0">
                <a:solidFill>
                  <a:srgbClr val="0070C0"/>
                </a:solidFill>
                <a:latin typeface="Tahoma" pitchFamily="34" charset="0"/>
                <a:ea typeface="Tahoma" pitchFamily="34" charset="0"/>
                <a:cs typeface="Tahoma" pitchFamily="34" charset="0"/>
              </a:rPr>
              <a:t>www.edureka.co/big-data-and-hadoop</a:t>
            </a:r>
            <a:endParaRPr lang="en-IN" sz="1200" dirty="0">
              <a:solidFill>
                <a:srgbClr val="0070C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675991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7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US" sz="1800" dirty="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3"/>
            <a:ext cx="17145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userDrawn="1"/>
        </p:nvSpPr>
        <p:spPr>
          <a:xfrm>
            <a:off x="6042640" y="4765686"/>
            <a:ext cx="2798330" cy="276999"/>
          </a:xfrm>
          <a:prstGeom prst="rect">
            <a:avLst/>
          </a:prstGeom>
          <a:noFill/>
        </p:spPr>
        <p:txBody>
          <a:bodyPr wrap="none" rtlCol="0">
            <a:spAutoFit/>
          </a:bodyPr>
          <a:lstStyle/>
          <a:p>
            <a:r>
              <a:rPr lang="en-US" sz="1200" dirty="0" smtClean="0">
                <a:solidFill>
                  <a:srgbClr val="0070C0"/>
                </a:solidFill>
                <a:latin typeface="Tahoma" pitchFamily="34" charset="0"/>
                <a:ea typeface="Tahoma" pitchFamily="34" charset="0"/>
                <a:cs typeface="Tahoma" pitchFamily="34" charset="0"/>
              </a:rPr>
              <a:t>www.edureka.co/big-data-and-hadoop</a:t>
            </a:r>
            <a:endParaRPr lang="en-IN" sz="1200" dirty="0">
              <a:solidFill>
                <a:srgbClr val="0070C0"/>
              </a:solidFill>
              <a:latin typeface="Tahoma" pitchFamily="34" charset="0"/>
              <a:ea typeface="Tahoma" pitchFamily="34" charset="0"/>
              <a:cs typeface="Tahoma" pitchFamily="34" charset="0"/>
            </a:endParaRPr>
          </a:p>
        </p:txBody>
      </p:sp>
      <p:pic>
        <p:nvPicPr>
          <p:cNvPr id="10" name="Picture 9" descr="E:\Pradeepa N_2014\Gra_Stocke\Annie\Annie_2.png"/>
          <p:cNvPicPr>
            <a:picLocks noChangeAspect="1" noChangeArrowheads="1"/>
          </p:cNvPicPr>
          <p:nvPr userDrawn="1"/>
        </p:nvPicPr>
        <p:blipFill>
          <a:blip r:embed="rId4" cstate="print"/>
          <a:srcRect/>
          <a:stretch>
            <a:fillRect/>
          </a:stretch>
        </p:blipFill>
        <p:spPr bwMode="auto">
          <a:xfrm>
            <a:off x="1526264" y="964260"/>
            <a:ext cx="1779354" cy="3811051"/>
          </a:xfrm>
          <a:prstGeom prst="rect">
            <a:avLst/>
          </a:prstGeom>
          <a:noFill/>
        </p:spPr>
      </p:pic>
    </p:spTree>
    <p:extLst>
      <p:ext uri="{BB962C8B-B14F-4D97-AF65-F5344CB8AC3E}">
        <p14:creationId xmlns:p14="http://schemas.microsoft.com/office/powerpoint/2010/main" val="3336754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685766"/>
            <a:endParaRPr lang="en-US" dirty="0">
              <a:solidFill>
                <a:srgbClr val="262626">
                  <a:tint val="75000"/>
                </a:srgb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rgbClr val="FF0000"/>
                </a:solidFill>
              </a:defRPr>
            </a:lvl1pPr>
          </a:lstStyle>
          <a:p>
            <a:pPr defTabSz="685766"/>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685766"/>
            <a:fld id="{240D5ECE-8B49-45CD-BE81-EF81920D1969}" type="slidenum">
              <a:rPr lang="en-US" smtClean="0">
                <a:solidFill>
                  <a:srgbClr val="262626">
                    <a:tint val="75000"/>
                  </a:srgbClr>
                </a:solidFill>
              </a:rPr>
              <a:pPr defTabSz="685766"/>
              <a:t>‹#›</a:t>
            </a:fld>
            <a:endParaRPr lang="en-US" dirty="0">
              <a:solidFill>
                <a:srgbClr val="262626">
                  <a:tint val="75000"/>
                </a:srgbClr>
              </a:solidFill>
            </a:endParaRP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4640409"/>
      </p:ext>
    </p:extLst>
  </p:cSld>
  <p:clrMap bg1="lt1" tx1="dk1" bg2="lt2" tx2="dk2" accent1="accent1" accent2="accent2" accent3="accent3" accent4="accent4" accent5="accent5" accent6="accent6" hlink="hlink" folHlink="folHlink"/>
  <p:sldLayoutIdLst>
    <p:sldLayoutId id="2147483708" r:id="rId1"/>
    <p:sldLayoutId id="2147483694" r:id="rId2"/>
    <p:sldLayoutId id="2147483707" r:id="rId3"/>
    <p:sldLayoutId id="2147483677" r:id="rId4"/>
    <p:sldLayoutId id="2147483663" r:id="rId5"/>
    <p:sldLayoutId id="2147483703" r:id="rId6"/>
    <p:sldLayoutId id="2147483690" r:id="rId7"/>
    <p:sldLayoutId id="2147483711" r:id="rId8"/>
    <p:sldLayoutId id="2147483683" r:id="rId9"/>
  </p:sldLayoutIdLst>
  <p:timing>
    <p:tnLst>
      <p:par>
        <p:cTn id="1" dur="indefinite" restart="never" nodeType="tmRoot"/>
      </p:par>
    </p:tnLst>
  </p:timing>
  <p:hf sldNum="0" hdr="0" ftr="0" dt="0"/>
  <p:txStyles>
    <p:titleStyle>
      <a:lvl1pPr algn="ctr" defTabSz="914333" rtl="0" eaLnBrk="1" latinLnBrk="0" hangingPunct="1">
        <a:spcBef>
          <a:spcPct val="0"/>
        </a:spcBef>
        <a:buNone/>
        <a:defRPr sz="4400" kern="1200">
          <a:solidFill>
            <a:schemeClr val="tx1"/>
          </a:solidFill>
          <a:latin typeface="+mj-lt"/>
          <a:ea typeface="+mj-ea"/>
          <a:cs typeface="+mj-cs"/>
        </a:defRPr>
      </a:lvl1pPr>
    </p:titleStyle>
    <p:bodyStyle>
      <a:lvl1pPr marL="342875" indent="-342875" algn="l" defTabSz="91433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95" indent="-285729" algn="l" defTabSz="91433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15" indent="-228582" algn="l" defTabSz="91433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80"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46"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11"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8"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8" algn="l" defTabSz="914333" rtl="0" eaLnBrk="1" latinLnBrk="0" hangingPunct="1">
        <a:defRPr sz="1800" kern="1200">
          <a:solidFill>
            <a:schemeClr val="tx1"/>
          </a:solidFill>
          <a:latin typeface="+mn-lt"/>
          <a:ea typeface="+mn-ea"/>
          <a:cs typeface="+mn-cs"/>
        </a:defRPr>
      </a:lvl4pPr>
      <a:lvl5pPr marL="1828664" algn="l" defTabSz="914333" rtl="0" eaLnBrk="1" latinLnBrk="0" hangingPunct="1">
        <a:defRPr sz="1800" kern="1200">
          <a:solidFill>
            <a:schemeClr val="tx1"/>
          </a:solidFill>
          <a:latin typeface="+mn-lt"/>
          <a:ea typeface="+mn-ea"/>
          <a:cs typeface="+mn-cs"/>
        </a:defRPr>
      </a:lvl5pPr>
      <a:lvl6pPr marL="2285829" algn="l" defTabSz="914333" rtl="0" eaLnBrk="1" latinLnBrk="0" hangingPunct="1">
        <a:defRPr sz="1800" kern="1200">
          <a:solidFill>
            <a:schemeClr val="tx1"/>
          </a:solidFill>
          <a:latin typeface="+mn-lt"/>
          <a:ea typeface="+mn-ea"/>
          <a:cs typeface="+mn-cs"/>
        </a:defRPr>
      </a:lvl6pPr>
      <a:lvl7pPr marL="2742995" algn="l" defTabSz="914333" rtl="0" eaLnBrk="1" latinLnBrk="0" hangingPunct="1">
        <a:defRPr sz="1800" kern="1200">
          <a:solidFill>
            <a:schemeClr val="tx1"/>
          </a:solidFill>
          <a:latin typeface="+mn-lt"/>
          <a:ea typeface="+mn-ea"/>
          <a:cs typeface="+mn-cs"/>
        </a:defRPr>
      </a:lvl7pPr>
      <a:lvl8pPr marL="3200160" algn="l" defTabSz="914333" rtl="0" eaLnBrk="1" latinLnBrk="0" hangingPunct="1">
        <a:defRPr sz="1800" kern="1200">
          <a:solidFill>
            <a:schemeClr val="tx1"/>
          </a:solidFill>
          <a:latin typeface="+mn-lt"/>
          <a:ea typeface="+mn-ea"/>
          <a:cs typeface="+mn-cs"/>
        </a:defRPr>
      </a:lvl8pPr>
      <a:lvl9pPr marL="3657326" algn="l" defTabSz="91433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13" Type="http://schemas.microsoft.com/office/2007/relationships/diagramDrawing" Target="../diagrams/drawing6.xml"/><Relationship Id="rId3" Type="http://schemas.openxmlformats.org/officeDocument/2006/relationships/diagramLayout" Target="../diagrams/layout5.xml"/><Relationship Id="rId7" Type="http://schemas.openxmlformats.org/officeDocument/2006/relationships/image" Target="../media/image34.jpeg"/><Relationship Id="rId12" Type="http://schemas.openxmlformats.org/officeDocument/2006/relationships/diagramColors" Target="../diagrams/colors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openxmlformats.org/officeDocument/2006/relationships/diagramQuickStyle" Target="../diagrams/quickStyle6.xml"/><Relationship Id="rId5" Type="http://schemas.openxmlformats.org/officeDocument/2006/relationships/diagramColors" Target="../diagrams/colors5.xml"/><Relationship Id="rId10" Type="http://schemas.openxmlformats.org/officeDocument/2006/relationships/diagramLayout" Target="../diagrams/layout6.xml"/><Relationship Id="rId4" Type="http://schemas.openxmlformats.org/officeDocument/2006/relationships/diagramQuickStyle" Target="../diagrams/quickStyle5.xml"/><Relationship Id="rId9"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6.jp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Layout" Target="../diagrams/layout10.xml"/><Relationship Id="rId7" Type="http://schemas.openxmlformats.org/officeDocument/2006/relationships/image" Target="../media/image37.jp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9.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40.jp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41.jp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8" Type="http://schemas.openxmlformats.org/officeDocument/2006/relationships/image" Target="../media/image43.jpg"/><Relationship Id="rId3" Type="http://schemas.openxmlformats.org/officeDocument/2006/relationships/diagramLayout" Target="../diagrams/layout14.xml"/><Relationship Id="rId7" Type="http://schemas.openxmlformats.org/officeDocument/2006/relationships/image" Target="../media/image42.jp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openxmlformats.org/officeDocument/2006/relationships/image" Target="../media/image46.jpg"/><Relationship Id="rId5" Type="http://schemas.openxmlformats.org/officeDocument/2006/relationships/diagramColors" Target="../diagrams/colors14.xml"/><Relationship Id="rId10" Type="http://schemas.openxmlformats.org/officeDocument/2006/relationships/image" Target="../media/image45.jpeg"/><Relationship Id="rId4" Type="http://schemas.openxmlformats.org/officeDocument/2006/relationships/diagramQuickStyle" Target="../diagrams/quickStyle14.xml"/><Relationship Id="rId9" Type="http://schemas.openxmlformats.org/officeDocument/2006/relationships/image" Target="../media/image44.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image" Target="../media/image14.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31.jpg"/><Relationship Id="rId7" Type="http://schemas.openxmlformats.org/officeDocument/2006/relationships/diagramLayout" Target="../diagrams/layout3.xml"/><Relationship Id="rId2" Type="http://schemas.openxmlformats.org/officeDocument/2006/relationships/image" Target="../media/image30.jpg"/><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33.png"/><Relationship Id="rId10" Type="http://schemas.microsoft.com/office/2007/relationships/diagramDrawing" Target="../diagrams/drawing3.xml"/><Relationship Id="rId4" Type="http://schemas.openxmlformats.org/officeDocument/2006/relationships/image" Target="../media/image32.jpg"/><Relationship Id="rId9" Type="http://schemas.openxmlformats.org/officeDocument/2006/relationships/diagramColors" Target="../diagrams/colors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5929" y="3268461"/>
            <a:ext cx="7969963" cy="707886"/>
          </a:xfrm>
          <a:prstGeom prst="rect">
            <a:avLst/>
          </a:prstGeom>
          <a:noFill/>
        </p:spPr>
        <p:txBody>
          <a:bodyPr wrap="square" rtlCol="0">
            <a:spAutoFit/>
          </a:bodyPr>
          <a:lstStyle/>
          <a:p>
            <a:pPr algn="ctr" defTabSz="914400"/>
            <a:r>
              <a:rPr lang="en-US" sz="2000" b="1" dirty="0">
                <a:solidFill>
                  <a:srgbClr val="262626"/>
                </a:solidFill>
                <a:latin typeface="Castellar" panose="020A0402060406010301" pitchFamily="18" charset="0"/>
              </a:rPr>
              <a:t>Improve Customer Service with Big </a:t>
            </a:r>
            <a:r>
              <a:rPr lang="en-US" sz="2000" b="1" dirty="0" smtClean="0">
                <a:solidFill>
                  <a:srgbClr val="262626"/>
                </a:solidFill>
                <a:latin typeface="Castellar" panose="020A0402060406010301" pitchFamily="18" charset="0"/>
              </a:rPr>
              <a:t>Data ! </a:t>
            </a:r>
          </a:p>
          <a:p>
            <a:pPr algn="ctr" defTabSz="914400"/>
            <a:r>
              <a:rPr lang="en-US" sz="2000" b="1" dirty="0" smtClean="0">
                <a:solidFill>
                  <a:srgbClr val="262626"/>
                </a:solidFill>
                <a:latin typeface="Castellar" panose="020A0402060406010301" pitchFamily="18" charset="0"/>
              </a:rPr>
              <a:t>Learn </a:t>
            </a:r>
            <a:r>
              <a:rPr lang="en-US" sz="2000" b="1" dirty="0">
                <a:solidFill>
                  <a:srgbClr val="262626"/>
                </a:solidFill>
                <a:latin typeface="Castellar" panose="020A0402060406010301" pitchFamily="18" charset="0"/>
              </a:rPr>
              <a:t>How</a:t>
            </a:r>
            <a:endParaRPr lang="en-IN" sz="2000" b="1" dirty="0">
              <a:solidFill>
                <a:srgbClr val="262626"/>
              </a:solidFill>
              <a:latin typeface="Castellar" panose="020A0402060406010301" pitchFamily="18" charset="0"/>
            </a:endParaRPr>
          </a:p>
        </p:txBody>
      </p:sp>
    </p:spTree>
    <p:extLst>
      <p:ext uri="{BB962C8B-B14F-4D97-AF65-F5344CB8AC3E}">
        <p14:creationId xmlns:p14="http://schemas.microsoft.com/office/powerpoint/2010/main" val="4144114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8836" y="145917"/>
            <a:ext cx="6084157" cy="492443"/>
          </a:xfrm>
          <a:prstGeom prst="rect">
            <a:avLst/>
          </a:prstGeom>
          <a:noFill/>
        </p:spPr>
        <p:txBody>
          <a:bodyPr wrap="square" rtlCol="0">
            <a:spAutoFit/>
          </a:bodyPr>
          <a:lstStyle/>
          <a:p>
            <a:r>
              <a:rPr lang="en-US" sz="2600" dirty="0" smtClean="0"/>
              <a:t>Give The Customer Right View Of Their Data</a:t>
            </a:r>
            <a:endParaRPr lang="en-US" sz="2600" dirty="0"/>
          </a:p>
        </p:txBody>
      </p:sp>
      <p:graphicFrame>
        <p:nvGraphicFramePr>
          <p:cNvPr id="2" name="Diagram 1"/>
          <p:cNvGraphicFramePr/>
          <p:nvPr>
            <p:extLst>
              <p:ext uri="{D42A27DB-BD31-4B8C-83A1-F6EECF244321}">
                <p14:modId xmlns:p14="http://schemas.microsoft.com/office/powerpoint/2010/main" val="1344292398"/>
              </p:ext>
            </p:extLst>
          </p:nvPr>
        </p:nvGraphicFramePr>
        <p:xfrm>
          <a:off x="-467475" y="715339"/>
          <a:ext cx="10135457" cy="4345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6050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2513366"/>
              </p:ext>
            </p:extLst>
          </p:nvPr>
        </p:nvGraphicFramePr>
        <p:xfrm>
          <a:off x="518845" y="852755"/>
          <a:ext cx="8522413" cy="548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6757" y="1607263"/>
            <a:ext cx="3968183" cy="2759364"/>
          </a:xfrm>
          <a:prstGeom prst="rect">
            <a:avLst/>
          </a:prstGeom>
        </p:spPr>
      </p:pic>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93065" y="1608010"/>
            <a:ext cx="3556104" cy="2758508"/>
          </a:xfrm>
          <a:prstGeom prst="rect">
            <a:avLst/>
          </a:prstGeom>
        </p:spPr>
      </p:pic>
      <p:sp>
        <p:nvSpPr>
          <p:cNvPr id="7" name="TextBox 6"/>
          <p:cNvSpPr txBox="1"/>
          <p:nvPr/>
        </p:nvSpPr>
        <p:spPr>
          <a:xfrm>
            <a:off x="398836" y="145917"/>
            <a:ext cx="6084157" cy="492443"/>
          </a:xfrm>
          <a:prstGeom prst="rect">
            <a:avLst/>
          </a:prstGeom>
          <a:noFill/>
        </p:spPr>
        <p:txBody>
          <a:bodyPr wrap="square" rtlCol="0">
            <a:spAutoFit/>
          </a:bodyPr>
          <a:lstStyle/>
          <a:p>
            <a:r>
              <a:rPr lang="en-US" sz="2600" dirty="0" smtClean="0"/>
              <a:t>Case Study</a:t>
            </a:r>
            <a:endParaRPr lang="en-US" sz="2600" dirty="0"/>
          </a:p>
        </p:txBody>
      </p:sp>
      <p:graphicFrame>
        <p:nvGraphicFramePr>
          <p:cNvPr id="5" name="Diagram 4"/>
          <p:cNvGraphicFramePr/>
          <p:nvPr>
            <p:extLst>
              <p:ext uri="{D42A27DB-BD31-4B8C-83A1-F6EECF244321}">
                <p14:modId xmlns:p14="http://schemas.microsoft.com/office/powerpoint/2010/main" val="955645488"/>
              </p:ext>
            </p:extLst>
          </p:nvPr>
        </p:nvGraphicFramePr>
        <p:xfrm>
          <a:off x="164387" y="4458984"/>
          <a:ext cx="8786971" cy="24622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nvGrpSpPr>
          <p:cNvPr id="8" name="Group 7"/>
          <p:cNvGrpSpPr/>
          <p:nvPr/>
        </p:nvGrpSpPr>
        <p:grpSpPr>
          <a:xfrm>
            <a:off x="202917" y="4520914"/>
            <a:ext cx="8786971" cy="246025"/>
            <a:chOff x="0" y="97"/>
            <a:chExt cx="8786971" cy="246025"/>
          </a:xfrm>
          <a:solidFill>
            <a:schemeClr val="tx1">
              <a:lumMod val="25000"/>
              <a:lumOff val="75000"/>
            </a:schemeClr>
          </a:solidFill>
        </p:grpSpPr>
        <p:sp>
          <p:nvSpPr>
            <p:cNvPr id="9" name="Rounded Rectangle 8"/>
            <p:cNvSpPr/>
            <p:nvPr/>
          </p:nvSpPr>
          <p:spPr>
            <a:xfrm>
              <a:off x="0" y="97"/>
              <a:ext cx="8786971" cy="246025"/>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p:nvPr/>
          </p:nvSpPr>
          <p:spPr>
            <a:xfrm>
              <a:off x="12010" y="12107"/>
              <a:ext cx="8762951" cy="2220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solidFill>
                    <a:srgbClr val="002060"/>
                  </a:solidFill>
                </a:rPr>
                <a:t>User’s spending </a:t>
              </a:r>
              <a:r>
                <a:rPr lang="en-US" sz="1100" dirty="0" smtClean="0">
                  <a:solidFill>
                    <a:srgbClr val="002060"/>
                  </a:solidFill>
                </a:rPr>
                <a:t>data is continuously monitored and analyzed to find a pattern which may help user in saving money and spending smartly </a:t>
              </a:r>
              <a:r>
                <a:rPr lang="en-US" sz="1100" kern="1200" dirty="0" smtClean="0">
                  <a:solidFill>
                    <a:srgbClr val="002060"/>
                  </a:solidFill>
                </a:rPr>
                <a:t> </a:t>
              </a:r>
              <a:endParaRPr lang="en-US" sz="1100" kern="1200" dirty="0">
                <a:solidFill>
                  <a:srgbClr val="002060"/>
                </a:solidFill>
              </a:endParaRPr>
            </a:p>
          </p:txBody>
        </p:sp>
      </p:grpSp>
    </p:spTree>
    <p:extLst>
      <p:ext uri="{BB962C8B-B14F-4D97-AF65-F5344CB8AC3E}">
        <p14:creationId xmlns:p14="http://schemas.microsoft.com/office/powerpoint/2010/main" val="2088993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557" y="1508938"/>
            <a:ext cx="4777483" cy="2828404"/>
          </a:xfrm>
          <a:prstGeom prst="rect">
            <a:avLst/>
          </a:prstGeom>
        </p:spPr>
      </p:pic>
      <p:graphicFrame>
        <p:nvGraphicFramePr>
          <p:cNvPr id="5" name="Diagram 4"/>
          <p:cNvGraphicFramePr/>
          <p:nvPr>
            <p:extLst>
              <p:ext uri="{D42A27DB-BD31-4B8C-83A1-F6EECF244321}">
                <p14:modId xmlns:p14="http://schemas.microsoft.com/office/powerpoint/2010/main" val="1296368092"/>
              </p:ext>
            </p:extLst>
          </p:nvPr>
        </p:nvGraphicFramePr>
        <p:xfrm>
          <a:off x="472611" y="770561"/>
          <a:ext cx="8517277" cy="554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398836" y="145917"/>
            <a:ext cx="6084157" cy="492443"/>
          </a:xfrm>
          <a:prstGeom prst="rect">
            <a:avLst/>
          </a:prstGeom>
          <a:noFill/>
        </p:spPr>
        <p:txBody>
          <a:bodyPr wrap="square" rtlCol="0">
            <a:spAutoFit/>
          </a:bodyPr>
          <a:lstStyle/>
          <a:p>
            <a:r>
              <a:rPr lang="en-US" sz="2600" dirty="0" smtClean="0"/>
              <a:t>Case Study</a:t>
            </a:r>
            <a:endParaRPr lang="en-US" sz="2600" dirty="0"/>
          </a:p>
        </p:txBody>
      </p:sp>
      <p:grpSp>
        <p:nvGrpSpPr>
          <p:cNvPr id="7" name="Group 6"/>
          <p:cNvGrpSpPr/>
          <p:nvPr/>
        </p:nvGrpSpPr>
        <p:grpSpPr>
          <a:xfrm>
            <a:off x="202917" y="4520914"/>
            <a:ext cx="8786971" cy="246025"/>
            <a:chOff x="0" y="97"/>
            <a:chExt cx="8786971" cy="246025"/>
          </a:xfrm>
          <a:solidFill>
            <a:schemeClr val="tx1">
              <a:lumMod val="25000"/>
              <a:lumOff val="75000"/>
            </a:schemeClr>
          </a:solidFill>
        </p:grpSpPr>
        <p:sp>
          <p:nvSpPr>
            <p:cNvPr id="8" name="Rounded Rectangle 7"/>
            <p:cNvSpPr/>
            <p:nvPr/>
          </p:nvSpPr>
          <p:spPr>
            <a:xfrm>
              <a:off x="0" y="97"/>
              <a:ext cx="8786971" cy="246025"/>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p:nvPr/>
          </p:nvSpPr>
          <p:spPr>
            <a:xfrm>
              <a:off x="12010" y="12107"/>
              <a:ext cx="8762951" cy="2220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solidFill>
                    <a:srgbClr val="002060"/>
                  </a:solidFill>
                </a:rPr>
                <a:t>These companies perform analytics on the huge data generated by the user’s mobile and they show the information extracted from customer’s raw data</a:t>
              </a:r>
              <a:endParaRPr lang="en-US" sz="1100" kern="1200" dirty="0">
                <a:solidFill>
                  <a:srgbClr val="002060"/>
                </a:solidFill>
              </a:endParaRPr>
            </a:p>
          </p:txBody>
        </p:sp>
      </p:grpSp>
    </p:spTree>
    <p:extLst>
      <p:ext uri="{BB962C8B-B14F-4D97-AF65-F5344CB8AC3E}">
        <p14:creationId xmlns:p14="http://schemas.microsoft.com/office/powerpoint/2010/main" val="1049503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8836" y="145917"/>
            <a:ext cx="6084157" cy="492443"/>
          </a:xfrm>
          <a:prstGeom prst="rect">
            <a:avLst/>
          </a:prstGeom>
          <a:noFill/>
        </p:spPr>
        <p:txBody>
          <a:bodyPr wrap="square" rtlCol="0">
            <a:spAutoFit/>
          </a:bodyPr>
          <a:lstStyle/>
          <a:p>
            <a:r>
              <a:rPr lang="en-US" sz="2600" dirty="0" smtClean="0"/>
              <a:t>Improve The Interactions</a:t>
            </a:r>
            <a:endParaRPr lang="en-US" sz="2600" dirty="0"/>
          </a:p>
        </p:txBody>
      </p:sp>
      <p:graphicFrame>
        <p:nvGraphicFramePr>
          <p:cNvPr id="5" name="Diagram 4"/>
          <p:cNvGraphicFramePr/>
          <p:nvPr>
            <p:extLst>
              <p:ext uri="{D42A27DB-BD31-4B8C-83A1-F6EECF244321}">
                <p14:modId xmlns:p14="http://schemas.microsoft.com/office/powerpoint/2010/main" val="2630892621"/>
              </p:ext>
            </p:extLst>
          </p:nvPr>
        </p:nvGraphicFramePr>
        <p:xfrm>
          <a:off x="398836" y="1571297"/>
          <a:ext cx="8529406" cy="1295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p:cNvGraphicFramePr/>
          <p:nvPr>
            <p:extLst>
              <p:ext uri="{D42A27DB-BD31-4B8C-83A1-F6EECF244321}">
                <p14:modId xmlns:p14="http://schemas.microsoft.com/office/powerpoint/2010/main" val="2852730252"/>
              </p:ext>
            </p:extLst>
          </p:nvPr>
        </p:nvGraphicFramePr>
        <p:xfrm>
          <a:off x="398836" y="2856216"/>
          <a:ext cx="8529407" cy="6718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93100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157892295"/>
              </p:ext>
            </p:extLst>
          </p:nvPr>
        </p:nvGraphicFramePr>
        <p:xfrm>
          <a:off x="508571" y="681977"/>
          <a:ext cx="8460768" cy="923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3649" y="1648924"/>
            <a:ext cx="3431148" cy="2311687"/>
          </a:xfrm>
          <a:prstGeom prst="rect">
            <a:avLst/>
          </a:prstGeom>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9775" y="1648924"/>
            <a:ext cx="3400515" cy="2311689"/>
          </a:xfrm>
          <a:prstGeom prst="rect">
            <a:avLst/>
          </a:prstGeom>
        </p:spPr>
      </p:pic>
      <p:sp>
        <p:nvSpPr>
          <p:cNvPr id="6" name="TextBox 5"/>
          <p:cNvSpPr txBox="1"/>
          <p:nvPr/>
        </p:nvSpPr>
        <p:spPr>
          <a:xfrm>
            <a:off x="398836" y="145917"/>
            <a:ext cx="6084157" cy="492443"/>
          </a:xfrm>
          <a:prstGeom prst="rect">
            <a:avLst/>
          </a:prstGeom>
          <a:noFill/>
        </p:spPr>
        <p:txBody>
          <a:bodyPr wrap="square" rtlCol="0">
            <a:spAutoFit/>
          </a:bodyPr>
          <a:lstStyle/>
          <a:p>
            <a:r>
              <a:rPr lang="en-US" sz="2600" dirty="0" smtClean="0"/>
              <a:t>Case Study</a:t>
            </a:r>
            <a:endParaRPr lang="en-US" sz="2600" dirty="0"/>
          </a:p>
        </p:txBody>
      </p:sp>
      <p:grpSp>
        <p:nvGrpSpPr>
          <p:cNvPr id="7" name="Group 6"/>
          <p:cNvGrpSpPr/>
          <p:nvPr/>
        </p:nvGrpSpPr>
        <p:grpSpPr>
          <a:xfrm>
            <a:off x="194378" y="4079125"/>
            <a:ext cx="8786971" cy="246025"/>
            <a:chOff x="0" y="97"/>
            <a:chExt cx="8786971" cy="246025"/>
          </a:xfrm>
          <a:solidFill>
            <a:schemeClr val="tx1">
              <a:lumMod val="25000"/>
              <a:lumOff val="75000"/>
            </a:schemeClr>
          </a:solidFill>
        </p:grpSpPr>
        <p:sp>
          <p:nvSpPr>
            <p:cNvPr id="8" name="Rounded Rectangle 7"/>
            <p:cNvSpPr/>
            <p:nvPr/>
          </p:nvSpPr>
          <p:spPr>
            <a:xfrm>
              <a:off x="0" y="97"/>
              <a:ext cx="8786971" cy="246025"/>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p:nvPr/>
          </p:nvSpPr>
          <p:spPr>
            <a:xfrm>
              <a:off x="12010" y="12107"/>
              <a:ext cx="8762951" cy="2220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solidFill>
                    <a:srgbClr val="002060"/>
                  </a:solidFill>
                </a:rPr>
                <a:t>Speech analytics help the airline to have maximum information about the customer beforehand</a:t>
              </a:r>
              <a:endParaRPr lang="en-US" sz="1100" kern="1200" dirty="0">
                <a:solidFill>
                  <a:srgbClr val="002060"/>
                </a:solidFill>
              </a:endParaRPr>
            </a:p>
          </p:txBody>
        </p:sp>
      </p:grpSp>
      <p:grpSp>
        <p:nvGrpSpPr>
          <p:cNvPr id="10" name="Group 9"/>
          <p:cNvGrpSpPr/>
          <p:nvPr/>
        </p:nvGrpSpPr>
        <p:grpSpPr>
          <a:xfrm>
            <a:off x="194378" y="4443662"/>
            <a:ext cx="8786971" cy="354540"/>
            <a:chOff x="0" y="97"/>
            <a:chExt cx="8786971" cy="354540"/>
          </a:xfrm>
          <a:solidFill>
            <a:schemeClr val="tx1">
              <a:lumMod val="25000"/>
              <a:lumOff val="75000"/>
            </a:schemeClr>
          </a:solidFill>
        </p:grpSpPr>
        <p:sp>
          <p:nvSpPr>
            <p:cNvPr id="11" name="Rounded Rectangle 10"/>
            <p:cNvSpPr/>
            <p:nvPr/>
          </p:nvSpPr>
          <p:spPr>
            <a:xfrm>
              <a:off x="0" y="97"/>
              <a:ext cx="8786971" cy="246025"/>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ounded Rectangle 4"/>
            <p:cNvSpPr/>
            <p:nvPr/>
          </p:nvSpPr>
          <p:spPr>
            <a:xfrm>
              <a:off x="12010" y="12107"/>
              <a:ext cx="8762951" cy="34253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solidFill>
                    <a:srgbClr val="002060"/>
                  </a:solidFill>
                </a:rPr>
                <a:t>Whenever the customer calls his voice is organized by speech engine and his recent queries and important data displays which helps in improving the interaction</a:t>
              </a:r>
              <a:endParaRPr lang="en-US" sz="1100" kern="1200" dirty="0">
                <a:solidFill>
                  <a:srgbClr val="002060"/>
                </a:solidFill>
              </a:endParaRPr>
            </a:p>
          </p:txBody>
        </p:sp>
      </p:grpSp>
    </p:spTree>
    <p:extLst>
      <p:ext uri="{BB962C8B-B14F-4D97-AF65-F5344CB8AC3E}">
        <p14:creationId xmlns:p14="http://schemas.microsoft.com/office/powerpoint/2010/main" val="3236406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023840854"/>
              </p:ext>
            </p:extLst>
          </p:nvPr>
        </p:nvGraphicFramePr>
        <p:xfrm>
          <a:off x="398836" y="719192"/>
          <a:ext cx="8549955" cy="1095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398836" y="145917"/>
            <a:ext cx="6762252" cy="492443"/>
          </a:xfrm>
          <a:prstGeom prst="rect">
            <a:avLst/>
          </a:prstGeom>
          <a:noFill/>
        </p:spPr>
        <p:txBody>
          <a:bodyPr wrap="square" rtlCol="0">
            <a:spAutoFit/>
          </a:bodyPr>
          <a:lstStyle/>
          <a:p>
            <a:r>
              <a:rPr lang="en-US" sz="2600" dirty="0" smtClean="0"/>
              <a:t>Know Customer Pain Points And Solve Them</a:t>
            </a:r>
            <a:endParaRPr lang="en-US" sz="2600"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60642" y="1860211"/>
            <a:ext cx="6419635" cy="2966969"/>
          </a:xfrm>
          <a:prstGeom prst="rect">
            <a:avLst/>
          </a:prstGeom>
        </p:spPr>
      </p:pic>
    </p:spTree>
    <p:extLst>
      <p:ext uri="{BB962C8B-B14F-4D97-AF65-F5344CB8AC3E}">
        <p14:creationId xmlns:p14="http://schemas.microsoft.com/office/powerpoint/2010/main" val="982217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54766721"/>
              </p:ext>
            </p:extLst>
          </p:nvPr>
        </p:nvGraphicFramePr>
        <p:xfrm>
          <a:off x="549665" y="791110"/>
          <a:ext cx="8388851" cy="1006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446924" y="4565609"/>
            <a:ext cx="8388851" cy="369332"/>
          </a:xfrm>
          <a:prstGeom prst="rect">
            <a:avLst/>
          </a:prstGeom>
        </p:spPr>
        <p:txBody>
          <a:bodyPr wrap="square">
            <a:spAutoFit/>
          </a:bodyPr>
          <a:lstStyle/>
          <a:p>
            <a:pPr algn="ctr"/>
            <a:r>
              <a:rPr lang="en-US" sz="900" dirty="0">
                <a:solidFill>
                  <a:srgbClr val="002060"/>
                </a:solidFill>
                <a:latin typeface="Tahoma" panose="020B0604030504040204" pitchFamily="34" charset="0"/>
                <a:ea typeface="Tahoma" panose="020B0604030504040204" pitchFamily="34" charset="0"/>
                <a:cs typeface="Tahoma" panose="020B0604030504040204" pitchFamily="34" charset="0"/>
              </a:rPr>
              <a:t>Customers can now snap a photo of their baggage tag using the “Track My Bag” feature on the Delta app and then keep tags on their luggage as it makes its way to the final destination.</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1231" y="1921267"/>
            <a:ext cx="4820235" cy="2592971"/>
          </a:xfrm>
          <a:prstGeom prst="rect">
            <a:avLst/>
          </a:prstGeom>
        </p:spPr>
      </p:pic>
      <p:sp>
        <p:nvSpPr>
          <p:cNvPr id="6" name="TextBox 5"/>
          <p:cNvSpPr txBox="1"/>
          <p:nvPr/>
        </p:nvSpPr>
        <p:spPr>
          <a:xfrm>
            <a:off x="398836" y="145917"/>
            <a:ext cx="6084157" cy="492443"/>
          </a:xfrm>
          <a:prstGeom prst="rect">
            <a:avLst/>
          </a:prstGeom>
          <a:noFill/>
        </p:spPr>
        <p:txBody>
          <a:bodyPr wrap="square" rtlCol="0">
            <a:spAutoFit/>
          </a:bodyPr>
          <a:lstStyle/>
          <a:p>
            <a:r>
              <a:rPr lang="en-US" sz="2600" dirty="0" smtClean="0"/>
              <a:t>Case Study</a:t>
            </a:r>
            <a:endParaRPr lang="en-US" sz="2600" dirty="0"/>
          </a:p>
        </p:txBody>
      </p:sp>
    </p:spTree>
    <p:extLst>
      <p:ext uri="{BB962C8B-B14F-4D97-AF65-F5344CB8AC3E}">
        <p14:creationId xmlns:p14="http://schemas.microsoft.com/office/powerpoint/2010/main" val="549204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8836" y="145917"/>
            <a:ext cx="6084157" cy="492443"/>
          </a:xfrm>
          <a:prstGeom prst="rect">
            <a:avLst/>
          </a:prstGeom>
          <a:noFill/>
        </p:spPr>
        <p:txBody>
          <a:bodyPr wrap="square" rtlCol="0">
            <a:spAutoFit/>
          </a:bodyPr>
          <a:lstStyle/>
          <a:p>
            <a:r>
              <a:rPr lang="en-US" sz="2600" dirty="0" smtClean="0"/>
              <a:t>Customer Churn Prevention</a:t>
            </a:r>
            <a:endParaRPr lang="en-US" sz="2600" dirty="0"/>
          </a:p>
        </p:txBody>
      </p:sp>
      <p:graphicFrame>
        <p:nvGraphicFramePr>
          <p:cNvPr id="5" name="Diagram 4"/>
          <p:cNvGraphicFramePr/>
          <p:nvPr>
            <p:extLst>
              <p:ext uri="{D42A27DB-BD31-4B8C-83A1-F6EECF244321}">
                <p14:modId xmlns:p14="http://schemas.microsoft.com/office/powerpoint/2010/main" val="4289703407"/>
              </p:ext>
            </p:extLst>
          </p:nvPr>
        </p:nvGraphicFramePr>
        <p:xfrm>
          <a:off x="477748" y="839566"/>
          <a:ext cx="8512140" cy="1015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7941" y="2038287"/>
            <a:ext cx="5307881" cy="2667277"/>
          </a:xfrm>
          <a:prstGeom prst="rect">
            <a:avLst/>
          </a:prstGeom>
        </p:spPr>
      </p:pic>
    </p:spTree>
    <p:extLst>
      <p:ext uri="{BB962C8B-B14F-4D97-AF65-F5344CB8AC3E}">
        <p14:creationId xmlns:p14="http://schemas.microsoft.com/office/powerpoint/2010/main" val="925122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Diagram 41"/>
          <p:cNvGraphicFramePr/>
          <p:nvPr>
            <p:extLst>
              <p:ext uri="{D42A27DB-BD31-4B8C-83A1-F6EECF244321}">
                <p14:modId xmlns:p14="http://schemas.microsoft.com/office/powerpoint/2010/main" val="383552696"/>
              </p:ext>
            </p:extLst>
          </p:nvPr>
        </p:nvGraphicFramePr>
        <p:xfrm>
          <a:off x="529118" y="755030"/>
          <a:ext cx="8409400" cy="508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1" name="Group 40"/>
          <p:cNvGrpSpPr/>
          <p:nvPr/>
        </p:nvGrpSpPr>
        <p:grpSpPr>
          <a:xfrm>
            <a:off x="1114291" y="1462356"/>
            <a:ext cx="6889277" cy="3076243"/>
            <a:chOff x="1114291" y="1462356"/>
            <a:chExt cx="6889277" cy="3076243"/>
          </a:xfrm>
        </p:grpSpPr>
        <p:pic>
          <p:nvPicPr>
            <p:cNvPr id="40" name="Picture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95434" y="1462356"/>
              <a:ext cx="1376308" cy="1376308"/>
            </a:xfrm>
            <a:prstGeom prst="rect">
              <a:avLst/>
            </a:prstGeom>
          </p:spPr>
        </p:pic>
        <p:grpSp>
          <p:nvGrpSpPr>
            <p:cNvPr id="38" name="Group 37"/>
            <p:cNvGrpSpPr/>
            <p:nvPr/>
          </p:nvGrpSpPr>
          <p:grpSpPr>
            <a:xfrm>
              <a:off x="1114291" y="2613450"/>
              <a:ext cx="6889277" cy="1925149"/>
              <a:chOff x="991001" y="2650912"/>
              <a:chExt cx="7381273" cy="1969879"/>
            </a:xfrm>
          </p:grpSpPr>
          <p:grpSp>
            <p:nvGrpSpPr>
              <p:cNvPr id="37" name="Group 36"/>
              <p:cNvGrpSpPr/>
              <p:nvPr/>
            </p:nvGrpSpPr>
            <p:grpSpPr>
              <a:xfrm>
                <a:off x="991001" y="2650912"/>
                <a:ext cx="7381273" cy="1969879"/>
                <a:chOff x="991001" y="2650912"/>
                <a:chExt cx="7381273" cy="1969879"/>
              </a:xfrm>
            </p:grpSpPr>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90086" y="2650912"/>
                  <a:ext cx="1682188" cy="1334783"/>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91001" y="2815095"/>
                  <a:ext cx="2107816" cy="1805696"/>
                </a:xfrm>
                <a:prstGeom prst="rect">
                  <a:avLst/>
                </a:prstGeom>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45864" y="3881445"/>
                  <a:ext cx="1570632" cy="739346"/>
                </a:xfrm>
                <a:prstGeom prst="rect">
                  <a:avLst/>
                </a:prstGeom>
              </p:spPr>
            </p:pic>
            <p:cxnSp>
              <p:nvCxnSpPr>
                <p:cNvPr id="27" name="Straight Arrow Connector 26"/>
                <p:cNvCxnSpPr>
                  <a:stCxn id="16" idx="3"/>
                </p:cNvCxnSpPr>
                <p:nvPr/>
              </p:nvCxnSpPr>
              <p:spPr>
                <a:xfrm>
                  <a:off x="3098817" y="3717943"/>
                  <a:ext cx="3558837" cy="0"/>
                </a:xfrm>
                <a:prstGeom prst="straightConnector1">
                  <a:avLst/>
                </a:prstGeom>
                <a:ln>
                  <a:prstDash val="dash"/>
                  <a:headEnd type="triangle"/>
                  <a:tailEnd type="triangle"/>
                </a:ln>
              </p:spPr>
              <p:style>
                <a:lnRef idx="3">
                  <a:schemeClr val="accent5"/>
                </a:lnRef>
                <a:fillRef idx="0">
                  <a:schemeClr val="accent5"/>
                </a:fillRef>
                <a:effectRef idx="2">
                  <a:schemeClr val="accent5"/>
                </a:effectRef>
                <a:fontRef idx="minor">
                  <a:schemeClr val="tx1"/>
                </a:fontRef>
              </p:style>
            </p:cxnSp>
            <p:pic>
              <p:nvPicPr>
                <p:cNvPr id="29" name="Picture 2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11892" y="3244891"/>
                  <a:ext cx="1509341" cy="1006227"/>
                </a:xfrm>
                <a:prstGeom prst="rect">
                  <a:avLst/>
                </a:prstGeom>
              </p:spPr>
            </p:pic>
          </p:grpSp>
          <p:cxnSp>
            <p:nvCxnSpPr>
              <p:cNvPr id="31" name="Straight Arrow Connector 30"/>
              <p:cNvCxnSpPr>
                <a:stCxn id="29" idx="0"/>
              </p:cNvCxnSpPr>
              <p:nvPr/>
            </p:nvCxnSpPr>
            <p:spPr>
              <a:xfrm flipH="1" flipV="1">
                <a:off x="4866562" y="2763406"/>
                <a:ext cx="1" cy="48148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pSp>
      <p:sp>
        <p:nvSpPr>
          <p:cNvPr id="43" name="TextBox 42"/>
          <p:cNvSpPr txBox="1"/>
          <p:nvPr/>
        </p:nvSpPr>
        <p:spPr>
          <a:xfrm>
            <a:off x="398836" y="145917"/>
            <a:ext cx="6084157" cy="492443"/>
          </a:xfrm>
          <a:prstGeom prst="rect">
            <a:avLst/>
          </a:prstGeom>
          <a:noFill/>
        </p:spPr>
        <p:txBody>
          <a:bodyPr wrap="square" rtlCol="0">
            <a:spAutoFit/>
          </a:bodyPr>
          <a:lstStyle/>
          <a:p>
            <a:r>
              <a:rPr lang="en-US" sz="2600" dirty="0" smtClean="0"/>
              <a:t>Customer Churn Prevention</a:t>
            </a:r>
            <a:endParaRPr lang="en-US" sz="2600" dirty="0"/>
          </a:p>
        </p:txBody>
      </p:sp>
    </p:spTree>
    <p:extLst>
      <p:ext uri="{BB962C8B-B14F-4D97-AF65-F5344CB8AC3E}">
        <p14:creationId xmlns:p14="http://schemas.microsoft.com/office/powerpoint/2010/main" val="1059611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98913" y="154426"/>
            <a:ext cx="5497672" cy="436125"/>
          </a:xfrm>
          <a:prstGeom prst="rect">
            <a:avLst/>
          </a:prstGeom>
        </p:spPr>
        <p:txBody>
          <a:bodyPr>
            <a:noAutofit/>
          </a:bodyPr>
          <a:lstStyle>
            <a:lvl1pPr algn="ctr" defTabSz="914355" rtl="0" eaLnBrk="1" latinLnBrk="0" hangingPunct="1">
              <a:spcBef>
                <a:spcPct val="0"/>
              </a:spcBef>
              <a:buNone/>
              <a:defRPr sz="4400" kern="1200">
                <a:solidFill>
                  <a:schemeClr val="tx1"/>
                </a:solidFill>
                <a:latin typeface="+mj-lt"/>
                <a:ea typeface="+mj-ea"/>
                <a:cs typeface="+mj-cs"/>
              </a:defRPr>
            </a:lvl1pPr>
          </a:lstStyle>
          <a:p>
            <a:pPr algn="l" defTabSz="685783"/>
            <a:endParaRPr lang="en-IN" sz="2600" dirty="0">
              <a:solidFill>
                <a:srgbClr val="262626"/>
              </a:solidFill>
              <a:ea typeface="+mn-ea"/>
              <a:cs typeface="+mn-cs"/>
            </a:endParaRPr>
          </a:p>
        </p:txBody>
      </p:sp>
    </p:spTree>
    <p:extLst>
      <p:ext uri="{BB962C8B-B14F-4D97-AF65-F5344CB8AC3E}">
        <p14:creationId xmlns:p14="http://schemas.microsoft.com/office/powerpoint/2010/main" val="2460396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nvSpPr>
        <p:spPr>
          <a:xfrm>
            <a:off x="486312" y="771550"/>
            <a:ext cx="5375226" cy="38020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0070C0"/>
              </a:buClr>
              <a:buNone/>
            </a:pPr>
            <a:r>
              <a:rPr lang="en-US" sz="1600" dirty="0" smtClean="0">
                <a:solidFill>
                  <a:srgbClr val="0070C0"/>
                </a:solidFill>
                <a:latin typeface="Tahoma" pitchFamily="34" charset="0"/>
                <a:ea typeface="Tahoma" pitchFamily="34" charset="0"/>
                <a:cs typeface="Tahoma" pitchFamily="34" charset="0"/>
              </a:rPr>
              <a:t>At the end of the session, you will be able to know :</a:t>
            </a:r>
          </a:p>
          <a:p>
            <a:pPr marL="0" indent="0">
              <a:buClr>
                <a:srgbClr val="0070C0"/>
              </a:buClr>
              <a:buNone/>
            </a:pPr>
            <a:endParaRPr lang="en-US" sz="1400" dirty="0" smtClean="0">
              <a:solidFill>
                <a:srgbClr val="0070C0"/>
              </a:solidFill>
              <a:latin typeface="Tahoma" pitchFamily="34" charset="0"/>
              <a:ea typeface="Tahoma" pitchFamily="34" charset="0"/>
              <a:cs typeface="Tahoma" pitchFamily="34" charset="0"/>
            </a:endParaRPr>
          </a:p>
          <a:p>
            <a:pPr>
              <a:lnSpc>
                <a:spcPct val="300000"/>
              </a:lnSpc>
              <a:buClr>
                <a:srgbClr val="0070C0"/>
              </a:buClr>
              <a:buFont typeface="Wingdings" panose="05000000000000000000" pitchFamily="2" charset="2"/>
              <a:buChar char="ü"/>
            </a:pPr>
            <a:r>
              <a:rPr lang="en-US" sz="1400" dirty="0" smtClean="0">
                <a:solidFill>
                  <a:srgbClr val="0070C0"/>
                </a:solidFill>
                <a:latin typeface="Tahoma" pitchFamily="34" charset="0"/>
                <a:ea typeface="Tahoma" pitchFamily="34" charset="0"/>
                <a:cs typeface="Tahoma" pitchFamily="34" charset="0"/>
              </a:rPr>
              <a:t>Rise of Big Data</a:t>
            </a:r>
          </a:p>
          <a:p>
            <a:pPr>
              <a:lnSpc>
                <a:spcPct val="300000"/>
              </a:lnSpc>
              <a:buClr>
                <a:srgbClr val="0070C0"/>
              </a:buClr>
              <a:buFont typeface="Wingdings" panose="05000000000000000000" pitchFamily="2" charset="2"/>
              <a:buChar char="ü"/>
            </a:pPr>
            <a:r>
              <a:rPr lang="en-US" sz="1400" dirty="0" smtClean="0">
                <a:solidFill>
                  <a:srgbClr val="0070C0"/>
                </a:solidFill>
                <a:latin typeface="Tahoma" pitchFamily="34" charset="0"/>
                <a:ea typeface="Tahoma" pitchFamily="34" charset="0"/>
                <a:cs typeface="Tahoma" pitchFamily="34" charset="0"/>
              </a:rPr>
              <a:t>Big Data and </a:t>
            </a:r>
            <a:r>
              <a:rPr lang="en-US" sz="1400" dirty="0" err="1" smtClean="0">
                <a:solidFill>
                  <a:srgbClr val="0070C0"/>
                </a:solidFill>
                <a:latin typeface="Tahoma" pitchFamily="34" charset="0"/>
                <a:ea typeface="Tahoma" pitchFamily="34" charset="0"/>
                <a:cs typeface="Tahoma" pitchFamily="34" charset="0"/>
              </a:rPr>
              <a:t>hadoop</a:t>
            </a:r>
            <a:endParaRPr lang="en-US" sz="1400" dirty="0" smtClean="0">
              <a:solidFill>
                <a:srgbClr val="0070C0"/>
              </a:solidFill>
              <a:latin typeface="Tahoma" pitchFamily="34" charset="0"/>
              <a:ea typeface="Tahoma" pitchFamily="34" charset="0"/>
              <a:cs typeface="Tahoma" pitchFamily="34" charset="0"/>
            </a:endParaRPr>
          </a:p>
          <a:p>
            <a:pPr>
              <a:lnSpc>
                <a:spcPct val="300000"/>
              </a:lnSpc>
              <a:buClr>
                <a:srgbClr val="0070C0"/>
              </a:buClr>
              <a:buFont typeface="Wingdings" panose="05000000000000000000" pitchFamily="2" charset="2"/>
              <a:buChar char="ü"/>
            </a:pPr>
            <a:r>
              <a:rPr lang="en-US" sz="1400" dirty="0" smtClean="0">
                <a:solidFill>
                  <a:srgbClr val="0070C0"/>
                </a:solidFill>
                <a:latin typeface="Tahoma" pitchFamily="34" charset="0"/>
                <a:ea typeface="Tahoma" pitchFamily="34" charset="0"/>
                <a:cs typeface="Tahoma" pitchFamily="34" charset="0"/>
              </a:rPr>
              <a:t>Major companies using Hadoop</a:t>
            </a:r>
          </a:p>
          <a:p>
            <a:pPr>
              <a:lnSpc>
                <a:spcPct val="300000"/>
              </a:lnSpc>
              <a:buClr>
                <a:srgbClr val="0070C0"/>
              </a:buClr>
              <a:buFont typeface="Wingdings" panose="05000000000000000000" pitchFamily="2" charset="2"/>
              <a:buChar char="ü"/>
            </a:pPr>
            <a:r>
              <a:rPr lang="en-US" sz="1400" dirty="0" smtClean="0">
                <a:solidFill>
                  <a:srgbClr val="0070C0"/>
                </a:solidFill>
                <a:latin typeface="Tahoma" pitchFamily="34" charset="0"/>
                <a:ea typeface="Tahoma" pitchFamily="34" charset="0"/>
                <a:cs typeface="Tahoma" pitchFamily="34" charset="0"/>
              </a:rPr>
              <a:t>Scenarios in customer service where Big Data can help</a:t>
            </a:r>
          </a:p>
          <a:p>
            <a:pPr marL="0" indent="0">
              <a:buClr>
                <a:srgbClr val="0070C0"/>
              </a:buClr>
              <a:buNone/>
            </a:pPr>
            <a:endParaRPr lang="en-US" sz="1400" dirty="0" smtClean="0">
              <a:solidFill>
                <a:srgbClr val="0070C0"/>
              </a:solidFill>
              <a:latin typeface="Tahoma" pitchFamily="34" charset="0"/>
              <a:ea typeface="Tahoma" pitchFamily="34" charset="0"/>
              <a:cs typeface="Tahoma" pitchFamily="34" charset="0"/>
            </a:endParaRPr>
          </a:p>
          <a:p>
            <a:pPr marL="0" indent="0">
              <a:buClr>
                <a:srgbClr val="0070C0"/>
              </a:buClr>
              <a:buNone/>
            </a:pPr>
            <a:endParaRPr lang="en-US" sz="1400" dirty="0" smtClean="0">
              <a:solidFill>
                <a:srgbClr val="0070C0"/>
              </a:solidFill>
              <a:latin typeface="Tahoma" pitchFamily="34" charset="0"/>
              <a:ea typeface="Tahoma" pitchFamily="34" charset="0"/>
              <a:cs typeface="Tahoma" pitchFamily="34" charset="0"/>
            </a:endParaRPr>
          </a:p>
        </p:txBody>
      </p:sp>
      <p:sp>
        <p:nvSpPr>
          <p:cNvPr id="3" name="TextBox 2"/>
          <p:cNvSpPr txBox="1"/>
          <p:nvPr/>
        </p:nvSpPr>
        <p:spPr>
          <a:xfrm>
            <a:off x="398836" y="145917"/>
            <a:ext cx="4656049" cy="492443"/>
          </a:xfrm>
          <a:prstGeom prst="rect">
            <a:avLst/>
          </a:prstGeom>
          <a:noFill/>
        </p:spPr>
        <p:txBody>
          <a:bodyPr wrap="square" rtlCol="0">
            <a:spAutoFit/>
          </a:bodyPr>
          <a:lstStyle/>
          <a:p>
            <a:pPr defTabSz="685783"/>
            <a:r>
              <a:rPr lang="en-US" sz="2600" dirty="0" smtClean="0">
                <a:solidFill>
                  <a:srgbClr val="262626"/>
                </a:solidFill>
              </a:rPr>
              <a:t> Agenda</a:t>
            </a:r>
            <a:endParaRPr lang="en-IN" sz="2600" dirty="0">
              <a:solidFill>
                <a:srgbClr val="262626"/>
              </a:solidFill>
            </a:endParaRPr>
          </a:p>
        </p:txBody>
      </p:sp>
    </p:spTree>
    <p:extLst>
      <p:ext uri="{BB962C8B-B14F-4D97-AF65-F5344CB8AC3E}">
        <p14:creationId xmlns:p14="http://schemas.microsoft.com/office/powerpoint/2010/main" val="2457465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98913" y="154426"/>
            <a:ext cx="5497672" cy="436125"/>
          </a:xfrm>
          <a:prstGeom prst="rect">
            <a:avLst/>
          </a:prstGeom>
        </p:spPr>
        <p:txBody>
          <a:bodyPr>
            <a:noAutofit/>
          </a:bodyPr>
          <a:lstStyle>
            <a:lvl1pPr algn="ctr" defTabSz="914355" rtl="0" eaLnBrk="1" latinLnBrk="0" hangingPunct="1">
              <a:spcBef>
                <a:spcPct val="0"/>
              </a:spcBef>
              <a:buNone/>
              <a:defRPr sz="4400" kern="1200">
                <a:solidFill>
                  <a:schemeClr val="tx1"/>
                </a:solidFill>
                <a:latin typeface="+mj-lt"/>
                <a:ea typeface="+mj-ea"/>
                <a:cs typeface="+mj-cs"/>
              </a:defRPr>
            </a:lvl1pPr>
          </a:lstStyle>
          <a:p>
            <a:pPr algn="l" defTabSz="685783"/>
            <a:r>
              <a:rPr lang="en-IN" sz="2600" dirty="0">
                <a:solidFill>
                  <a:srgbClr val="262626"/>
                </a:solidFill>
                <a:ea typeface="+mn-ea"/>
                <a:cs typeface="+mn-cs"/>
              </a:rPr>
              <a:t>Survey</a:t>
            </a:r>
          </a:p>
        </p:txBody>
      </p:sp>
    </p:spTree>
    <p:extLst>
      <p:ext uri="{BB962C8B-B14F-4D97-AF65-F5344CB8AC3E}">
        <p14:creationId xmlns:p14="http://schemas.microsoft.com/office/powerpoint/2010/main" val="1154595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0017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8836" y="145917"/>
            <a:ext cx="4656049" cy="492443"/>
          </a:xfrm>
          <a:prstGeom prst="rect">
            <a:avLst/>
          </a:prstGeom>
          <a:noFill/>
        </p:spPr>
        <p:txBody>
          <a:bodyPr wrap="square" rtlCol="0">
            <a:spAutoFit/>
          </a:bodyPr>
          <a:lstStyle/>
          <a:p>
            <a:pPr defTabSz="685783"/>
            <a:r>
              <a:rPr lang="en-US" sz="2600" dirty="0" smtClean="0">
                <a:solidFill>
                  <a:srgbClr val="262626"/>
                </a:solidFill>
              </a:rPr>
              <a:t>Rise of </a:t>
            </a:r>
            <a:r>
              <a:rPr lang="en-US" sz="2600" dirty="0">
                <a:solidFill>
                  <a:srgbClr val="262626"/>
                </a:solidFill>
              </a:rPr>
              <a:t>Big Data</a:t>
            </a:r>
            <a:endParaRPr lang="en-IN" sz="2600" dirty="0">
              <a:solidFill>
                <a:srgbClr val="262626"/>
              </a:solidFill>
            </a:endParaRPr>
          </a:p>
        </p:txBody>
      </p:sp>
      <p:sp>
        <p:nvSpPr>
          <p:cNvPr id="17" name="TextBox 16"/>
          <p:cNvSpPr txBox="1"/>
          <p:nvPr/>
        </p:nvSpPr>
        <p:spPr>
          <a:xfrm>
            <a:off x="392820" y="3683946"/>
            <a:ext cx="8431621" cy="1015663"/>
          </a:xfrm>
          <a:prstGeom prst="rect">
            <a:avLst/>
          </a:prstGeom>
          <a:noFill/>
        </p:spPr>
        <p:txBody>
          <a:bodyPr wrap="square" rtlCol="0">
            <a:spAutoFit/>
          </a:bodyPr>
          <a:lstStyle/>
          <a:p>
            <a:pPr marL="171450" indent="-171450">
              <a:buFont typeface="Symbol" panose="05050102010706020507" pitchFamily="18" charset="2"/>
              <a:buChar char="®"/>
            </a:pPr>
            <a:r>
              <a:rPr lang="en-IN" sz="1200" dirty="0" smtClean="0">
                <a:latin typeface="Tahoma" panose="020B0604030504040204" pitchFamily="34" charset="0"/>
                <a:ea typeface="Tahoma" panose="020B0604030504040204" pitchFamily="34" charset="0"/>
                <a:cs typeface="Tahoma" panose="020B0604030504040204" pitchFamily="34" charset="0"/>
              </a:rPr>
              <a:t> By </a:t>
            </a:r>
            <a:r>
              <a:rPr lang="en-IN" sz="1200" dirty="0">
                <a:latin typeface="Tahoma" panose="020B0604030504040204" pitchFamily="34" charset="0"/>
                <a:ea typeface="Tahoma" panose="020B0604030504040204" pitchFamily="34" charset="0"/>
                <a:cs typeface="Tahoma" panose="020B0604030504040204" pitchFamily="34" charset="0"/>
              </a:rPr>
              <a:t>2020, IDC (International Data Corporation) predicts the number will have reached  </a:t>
            </a:r>
            <a:r>
              <a:rPr lang="en-IN" sz="1200" b="1" dirty="0">
                <a:solidFill>
                  <a:srgbClr val="0070C0"/>
                </a:solidFill>
                <a:latin typeface="Tahoma" panose="020B0604030504040204" pitchFamily="34" charset="0"/>
                <a:ea typeface="Tahoma" panose="020B0604030504040204" pitchFamily="34" charset="0"/>
                <a:cs typeface="Tahoma" panose="020B0604030504040204" pitchFamily="34" charset="0"/>
              </a:rPr>
              <a:t>40,000 EB</a:t>
            </a:r>
            <a:r>
              <a:rPr lang="en-IN" sz="1200" dirty="0">
                <a:latin typeface="Tahoma" panose="020B0604030504040204" pitchFamily="34" charset="0"/>
                <a:ea typeface="Tahoma" panose="020B0604030504040204" pitchFamily="34" charset="0"/>
                <a:cs typeface="Tahoma" panose="020B0604030504040204" pitchFamily="34" charset="0"/>
              </a:rPr>
              <a:t>, or </a:t>
            </a:r>
            <a:r>
              <a:rPr lang="en-IN" sz="1200" b="1" dirty="0">
                <a:solidFill>
                  <a:srgbClr val="0070C0"/>
                </a:solidFill>
                <a:latin typeface="Tahoma" panose="020B0604030504040204" pitchFamily="34" charset="0"/>
                <a:ea typeface="Tahoma" panose="020B0604030504040204" pitchFamily="34" charset="0"/>
                <a:cs typeface="Tahoma" panose="020B0604030504040204" pitchFamily="34" charset="0"/>
              </a:rPr>
              <a:t>40 Zettabytes (ZB</a:t>
            </a: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a:t>
            </a:r>
          </a:p>
          <a:p>
            <a:pPr marL="171450" indent="-171450">
              <a:buFont typeface="Symbol" panose="05050102010706020507" pitchFamily="18" charset="2"/>
              <a:buChar char="®"/>
            </a:pPr>
            <a:endParaRPr lang="en-IN" sz="12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IN" sz="1200" dirty="0" smtClean="0">
                <a:latin typeface="Tahoma" panose="020B0604030504040204" pitchFamily="34" charset="0"/>
                <a:ea typeface="Tahoma" panose="020B0604030504040204" pitchFamily="34" charset="0"/>
                <a:cs typeface="Tahoma" panose="020B0604030504040204" pitchFamily="34" charset="0"/>
              </a:rPr>
              <a:t>The world’s information is doubling every two years. </a:t>
            </a:r>
            <a:r>
              <a:rPr lang="en-US" sz="1200" dirty="0"/>
              <a:t> </a:t>
            </a:r>
            <a:r>
              <a:rPr lang="en-US" sz="1200" dirty="0">
                <a:latin typeface="Tahoma" panose="020B0604030504040204" pitchFamily="34" charset="0"/>
                <a:ea typeface="Tahoma" panose="020B0604030504040204" pitchFamily="34" charset="0"/>
                <a:cs typeface="Tahoma" panose="020B0604030504040204" pitchFamily="34" charset="0"/>
              </a:rPr>
              <a:t>By 2020, there will be </a:t>
            </a:r>
            <a:r>
              <a:rPr lang="en-US" sz="1200" b="1" dirty="0">
                <a:solidFill>
                  <a:srgbClr val="0070C0"/>
                </a:solidFill>
                <a:latin typeface="Tahoma" panose="020B0604030504040204" pitchFamily="34" charset="0"/>
                <a:ea typeface="Tahoma" panose="020B0604030504040204" pitchFamily="34" charset="0"/>
                <a:cs typeface="Tahoma" panose="020B0604030504040204" pitchFamily="34" charset="0"/>
              </a:rPr>
              <a:t>5,200 GB </a:t>
            </a:r>
            <a:r>
              <a:rPr lang="en-US" sz="1200" dirty="0">
                <a:latin typeface="Tahoma" panose="020B0604030504040204" pitchFamily="34" charset="0"/>
                <a:ea typeface="Tahoma" panose="020B0604030504040204" pitchFamily="34" charset="0"/>
                <a:cs typeface="Tahoma" panose="020B0604030504040204" pitchFamily="34" charset="0"/>
              </a:rPr>
              <a:t>of data for every person on Earth.</a:t>
            </a:r>
            <a:endParaRPr lang="en-IN" sz="12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8" name="Chart 17"/>
          <p:cNvGraphicFramePr/>
          <p:nvPr>
            <p:extLst>
              <p:ext uri="{D42A27DB-BD31-4B8C-83A1-F6EECF244321}">
                <p14:modId xmlns:p14="http://schemas.microsoft.com/office/powerpoint/2010/main" val="998177801"/>
              </p:ext>
            </p:extLst>
          </p:nvPr>
        </p:nvGraphicFramePr>
        <p:xfrm>
          <a:off x="2062656" y="742950"/>
          <a:ext cx="4698068" cy="28271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89576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1037" y="827756"/>
            <a:ext cx="6149084" cy="707886"/>
          </a:xfrm>
          <a:prstGeom prst="rect">
            <a:avLst/>
          </a:prstGeom>
        </p:spPr>
        <p:txBody>
          <a:bodyPr wrap="square">
            <a:spAutoFit/>
          </a:bodyPr>
          <a:lstStyle/>
          <a:p>
            <a:r>
              <a:rPr lang="en-US" dirty="0">
                <a:latin typeface="Tahoma" panose="020B0604030504040204" pitchFamily="34" charset="0"/>
                <a:ea typeface="Tahoma" panose="020B0604030504040204" pitchFamily="34" charset="0"/>
                <a:cs typeface="Tahoma" panose="020B0604030504040204" pitchFamily="34" charset="0"/>
              </a:rPr>
              <a:t>"</a:t>
            </a:r>
            <a:r>
              <a:rPr lang="en-US" sz="1800" dirty="0">
                <a:solidFill>
                  <a:schemeClr val="accent1"/>
                </a:solidFill>
                <a:latin typeface="Tahoma" panose="020B0604030504040204" pitchFamily="34" charset="0"/>
                <a:ea typeface="Tahoma" panose="020B0604030504040204" pitchFamily="34" charset="0"/>
                <a:cs typeface="Tahoma" panose="020B0604030504040204" pitchFamily="34" charset="0"/>
              </a:rPr>
              <a:t>Data are becoming the new raw material of </a:t>
            </a:r>
            <a:r>
              <a:rPr lang="en-US" sz="1800" dirty="0" smtClean="0">
                <a:solidFill>
                  <a:schemeClr val="accent1"/>
                </a:solidFill>
                <a:latin typeface="Tahoma" panose="020B0604030504040204" pitchFamily="34" charset="0"/>
                <a:ea typeface="Tahoma" panose="020B0604030504040204" pitchFamily="34" charset="0"/>
                <a:cs typeface="Tahoma" panose="020B0604030504040204" pitchFamily="34" charset="0"/>
              </a:rPr>
              <a:t>business</a:t>
            </a:r>
            <a:r>
              <a:rPr lang="en-US" dirty="0" smtClean="0">
                <a:latin typeface="Tahoma" panose="020B0604030504040204" pitchFamily="34" charset="0"/>
                <a:ea typeface="Tahoma" panose="020B0604030504040204" pitchFamily="34" charset="0"/>
                <a:cs typeface="Tahoma" panose="020B0604030504040204" pitchFamily="34" charset="0"/>
              </a:rPr>
              <a:t>" </a:t>
            </a:r>
          </a:p>
          <a:p>
            <a:pPr lvl="8"/>
            <a:r>
              <a:rPr lang="en-US" sz="1100" dirty="0" smtClean="0">
                <a:latin typeface="Tahoma" panose="020B0604030504040204" pitchFamily="34" charset="0"/>
                <a:ea typeface="Tahoma" panose="020B0604030504040204" pitchFamily="34" charset="0"/>
                <a:cs typeface="Tahoma" panose="020B0604030504040204" pitchFamily="34" charset="0"/>
              </a:rPr>
              <a:t>Chris Lynch</a:t>
            </a:r>
          </a:p>
          <a:p>
            <a:pPr lvl="8"/>
            <a:r>
              <a:rPr lang="en-US" sz="1100" dirty="0" smtClean="0">
                <a:latin typeface="Tahoma" panose="020B0604030504040204" pitchFamily="34" charset="0"/>
                <a:ea typeface="Tahoma" panose="020B0604030504040204" pitchFamily="34" charset="0"/>
                <a:cs typeface="Tahoma" panose="020B0604030504040204" pitchFamily="34" charset="0"/>
              </a:rPr>
              <a:t>former </a:t>
            </a:r>
            <a:r>
              <a:rPr lang="en-US" sz="1100" dirty="0">
                <a:latin typeface="Tahoma" panose="020B0604030504040204" pitchFamily="34" charset="0"/>
                <a:ea typeface="Tahoma" panose="020B0604030504040204" pitchFamily="34" charset="0"/>
                <a:cs typeface="Tahoma" panose="020B0604030504040204" pitchFamily="34" charset="0"/>
              </a:rPr>
              <a:t>President and </a:t>
            </a:r>
            <a:r>
              <a:rPr lang="en-US" sz="1100" dirty="0" smtClean="0">
                <a:latin typeface="Tahoma" panose="020B0604030504040204" pitchFamily="34" charset="0"/>
                <a:ea typeface="Tahoma" panose="020B0604030504040204" pitchFamily="34" charset="0"/>
                <a:cs typeface="Tahoma" panose="020B0604030504040204" pitchFamily="34" charset="0"/>
              </a:rPr>
              <a:t>CEO Vertica Systems</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p:nvPr/>
        </p:nvSpPr>
        <p:spPr>
          <a:xfrm>
            <a:off x="601038" y="2078021"/>
            <a:ext cx="4572000" cy="877163"/>
          </a:xfrm>
          <a:prstGeom prst="rect">
            <a:avLst/>
          </a:prstGeom>
        </p:spPr>
        <p:txBody>
          <a:bodyPr>
            <a:spAutoFit/>
          </a:bodyPr>
          <a:lstStyle/>
          <a:p>
            <a:r>
              <a:rPr lang="en-US" dirty="0">
                <a:latin typeface="Tahoma" panose="020B0604030504040204" pitchFamily="34" charset="0"/>
                <a:ea typeface="Tahoma" panose="020B0604030504040204" pitchFamily="34" charset="0"/>
                <a:cs typeface="Tahoma" panose="020B0604030504040204" pitchFamily="34" charset="0"/>
              </a:rPr>
              <a:t> "</a:t>
            </a:r>
            <a:r>
              <a:rPr lang="en-US" sz="1800" dirty="0">
                <a:solidFill>
                  <a:schemeClr val="accent2"/>
                </a:solidFill>
                <a:latin typeface="Tahoma" panose="020B0604030504040204" pitchFamily="34" charset="0"/>
                <a:ea typeface="Tahoma" panose="020B0604030504040204" pitchFamily="34" charset="0"/>
                <a:cs typeface="Tahoma" panose="020B0604030504040204" pitchFamily="34" charset="0"/>
              </a:rPr>
              <a:t>The world is one big data </a:t>
            </a:r>
            <a:r>
              <a:rPr lang="en-US" sz="1800" dirty="0" smtClean="0">
                <a:solidFill>
                  <a:schemeClr val="accent2"/>
                </a:solidFill>
                <a:latin typeface="Tahoma" panose="020B0604030504040204" pitchFamily="34" charset="0"/>
                <a:ea typeface="Tahoma" panose="020B0604030504040204" pitchFamily="34" charset="0"/>
                <a:cs typeface="Tahoma" panose="020B0604030504040204" pitchFamily="34" charset="0"/>
              </a:rPr>
              <a:t>problem</a:t>
            </a:r>
            <a:r>
              <a:rPr lang="en-US" dirty="0" smtClean="0">
                <a:latin typeface="Tahoma" panose="020B0604030504040204" pitchFamily="34" charset="0"/>
                <a:ea typeface="Tahoma" panose="020B0604030504040204" pitchFamily="34" charset="0"/>
                <a:cs typeface="Tahoma" panose="020B0604030504040204" pitchFamily="34" charset="0"/>
              </a:rPr>
              <a:t>" </a:t>
            </a:r>
          </a:p>
          <a:p>
            <a:pPr lvl="2"/>
            <a:r>
              <a:rPr lang="en-US" sz="1100" dirty="0" smtClean="0">
                <a:latin typeface="Tahoma" panose="020B0604030504040204" pitchFamily="34" charset="0"/>
                <a:ea typeface="Tahoma" panose="020B0604030504040204" pitchFamily="34" charset="0"/>
                <a:cs typeface="Tahoma" panose="020B0604030504040204" pitchFamily="34" charset="0"/>
              </a:rPr>
              <a:t>       -Andrew McAfee</a:t>
            </a:r>
          </a:p>
          <a:p>
            <a:pPr lvl="2"/>
            <a:r>
              <a:rPr lang="en-US" sz="1100" dirty="0" smtClean="0">
                <a:latin typeface="Tahoma" panose="020B0604030504040204" pitchFamily="34" charset="0"/>
                <a:ea typeface="Tahoma" panose="020B0604030504040204" pitchFamily="34" charset="0"/>
                <a:cs typeface="Tahoma" panose="020B0604030504040204" pitchFamily="34" charset="0"/>
              </a:rPr>
              <a:t>Associate </a:t>
            </a:r>
            <a:r>
              <a:rPr lang="en-US" sz="1100" dirty="0">
                <a:latin typeface="Tahoma" panose="020B0604030504040204" pitchFamily="34" charset="0"/>
                <a:ea typeface="Tahoma" panose="020B0604030504040204" pitchFamily="34" charset="0"/>
                <a:cs typeface="Tahoma" panose="020B0604030504040204" pitchFamily="34" charset="0"/>
              </a:rPr>
              <a:t>director of the Center for Digital Business </a:t>
            </a:r>
            <a:endParaRPr lang="en-US" sz="1100" dirty="0" smtClean="0">
              <a:latin typeface="Tahoma" panose="020B0604030504040204" pitchFamily="34" charset="0"/>
              <a:ea typeface="Tahoma" panose="020B0604030504040204" pitchFamily="34" charset="0"/>
              <a:cs typeface="Tahoma" panose="020B0604030504040204" pitchFamily="34" charset="0"/>
            </a:endParaRPr>
          </a:p>
          <a:p>
            <a:pPr lvl="2"/>
            <a:r>
              <a:rPr lang="en-US" sz="1100" dirty="0" smtClean="0">
                <a:latin typeface="Tahoma" panose="020B0604030504040204" pitchFamily="34" charset="0"/>
                <a:ea typeface="Tahoma" panose="020B0604030504040204" pitchFamily="34" charset="0"/>
                <a:cs typeface="Tahoma" panose="020B0604030504040204" pitchFamily="34" charset="0"/>
              </a:rPr>
              <a:t>MIT </a:t>
            </a:r>
            <a:r>
              <a:rPr lang="en-US" sz="1100" dirty="0">
                <a:latin typeface="Tahoma" panose="020B0604030504040204" pitchFamily="34" charset="0"/>
                <a:ea typeface="Tahoma" panose="020B0604030504040204" pitchFamily="34" charset="0"/>
                <a:cs typeface="Tahoma" panose="020B0604030504040204" pitchFamily="34" charset="0"/>
              </a:rPr>
              <a:t>Sloan School </a:t>
            </a:r>
            <a:r>
              <a:rPr lang="en-US" sz="1100" dirty="0" smtClean="0">
                <a:latin typeface="Tahoma" panose="020B0604030504040204" pitchFamily="34" charset="0"/>
                <a:ea typeface="Tahoma" panose="020B0604030504040204" pitchFamily="34" charset="0"/>
                <a:cs typeface="Tahoma" panose="020B0604030504040204" pitchFamily="34" charset="0"/>
              </a:rPr>
              <a:t>of Management</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601038" y="3893825"/>
            <a:ext cx="4572000" cy="638636"/>
          </a:xfrm>
          <a:prstGeom prst="rect">
            <a:avLst/>
          </a:prstGeom>
        </p:spPr>
        <p:txBody>
          <a:bodyPr>
            <a:spAutoFit/>
          </a:bodyPr>
          <a:lstStyle/>
          <a:p>
            <a:r>
              <a:rPr lang="en-US" dirty="0">
                <a:latin typeface="Tahoma" panose="020B0604030504040204" pitchFamily="34" charset="0"/>
                <a:ea typeface="Tahoma" panose="020B0604030504040204" pitchFamily="34" charset="0"/>
                <a:cs typeface="Tahoma" panose="020B0604030504040204" pitchFamily="34" charset="0"/>
              </a:rPr>
              <a:t>“</a:t>
            </a:r>
            <a:r>
              <a:rPr lang="en-US" dirty="0">
                <a:solidFill>
                  <a:srgbClr val="00B0F0"/>
                </a:solidFill>
                <a:latin typeface="Tahoma" panose="020B0604030504040204" pitchFamily="34" charset="0"/>
                <a:ea typeface="Tahoma" panose="020B0604030504040204" pitchFamily="34" charset="0"/>
                <a:cs typeface="Tahoma" panose="020B0604030504040204" pitchFamily="34" charset="0"/>
              </a:rPr>
              <a:t>In God we trust. All others must bring data</a:t>
            </a:r>
            <a:r>
              <a:rPr lang="en-US" dirty="0">
                <a:latin typeface="Tahoma" panose="020B0604030504040204" pitchFamily="34" charset="0"/>
                <a:ea typeface="Tahoma" panose="020B0604030504040204" pitchFamily="34" charset="0"/>
                <a:cs typeface="Tahoma" panose="020B0604030504040204" pitchFamily="34" charset="0"/>
              </a:rPr>
              <a:t>.” </a:t>
            </a:r>
            <a:endParaRPr lang="en-US" dirty="0" smtClean="0">
              <a:latin typeface="Tahoma" panose="020B0604030504040204" pitchFamily="34" charset="0"/>
              <a:ea typeface="Tahoma" panose="020B0604030504040204" pitchFamily="34" charset="0"/>
              <a:cs typeface="Tahoma" panose="020B0604030504040204" pitchFamily="34" charset="0"/>
            </a:endParaRPr>
          </a:p>
          <a:p>
            <a:pPr lvl="2"/>
            <a:r>
              <a:rPr lang="en-US" sz="1100" dirty="0" smtClean="0">
                <a:latin typeface="Tahoma" panose="020B0604030504040204" pitchFamily="34" charset="0"/>
                <a:ea typeface="Tahoma" panose="020B0604030504040204" pitchFamily="34" charset="0"/>
                <a:cs typeface="Tahoma" panose="020B0604030504040204" pitchFamily="34" charset="0"/>
              </a:rPr>
              <a:t>-W</a:t>
            </a:r>
            <a:r>
              <a:rPr lang="en-US" sz="1100" dirty="0">
                <a:latin typeface="Tahoma" panose="020B0604030504040204" pitchFamily="34" charset="0"/>
                <a:ea typeface="Tahoma" panose="020B0604030504040204" pitchFamily="34" charset="0"/>
                <a:cs typeface="Tahoma" panose="020B0604030504040204" pitchFamily="34" charset="0"/>
              </a:rPr>
              <a:t>. Edwards </a:t>
            </a:r>
            <a:r>
              <a:rPr lang="en-US" sz="1100" dirty="0" smtClean="0">
                <a:latin typeface="Tahoma" panose="020B0604030504040204" pitchFamily="34" charset="0"/>
                <a:ea typeface="Tahoma" panose="020B0604030504040204" pitchFamily="34" charset="0"/>
                <a:cs typeface="Tahoma" panose="020B0604030504040204" pitchFamily="34" charset="0"/>
              </a:rPr>
              <a:t>Deming </a:t>
            </a:r>
          </a:p>
          <a:p>
            <a:pPr lvl="2"/>
            <a:r>
              <a:rPr lang="en-US" sz="1100" dirty="0" smtClean="0">
                <a:latin typeface="Tahoma" panose="020B0604030504040204" pitchFamily="34" charset="0"/>
                <a:ea typeface="Tahoma" panose="020B0604030504040204" pitchFamily="34" charset="0"/>
                <a:cs typeface="Tahoma" panose="020B0604030504040204" pitchFamily="34" charset="0"/>
              </a:rPr>
              <a:t>statistician</a:t>
            </a:r>
            <a:r>
              <a:rPr lang="en-US" sz="1100" dirty="0">
                <a:latin typeface="Tahoma" panose="020B0604030504040204" pitchFamily="34" charset="0"/>
                <a:ea typeface="Tahoma" panose="020B0604030504040204" pitchFamily="34" charset="0"/>
                <a:cs typeface="Tahoma" panose="020B0604030504040204" pitchFamily="34" charset="0"/>
              </a:rPr>
              <a:t>, professor, author, lecturer, and </a:t>
            </a:r>
            <a:r>
              <a:rPr lang="en-US" sz="1100" dirty="0" smtClean="0">
                <a:latin typeface="Tahoma" panose="020B0604030504040204" pitchFamily="34" charset="0"/>
                <a:ea typeface="Tahoma" panose="020B0604030504040204" pitchFamily="34" charset="0"/>
                <a:cs typeface="Tahoma" panose="020B0604030504040204" pitchFamily="34" charset="0"/>
              </a:rPr>
              <a:t>consultant</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3744931" y="1604892"/>
            <a:ext cx="5399069" cy="707886"/>
          </a:xfrm>
          <a:prstGeom prst="rect">
            <a:avLst/>
          </a:prstGeom>
        </p:spPr>
        <p:txBody>
          <a:bodyPr wrap="square">
            <a:spAutoFit/>
          </a:bodyPr>
          <a:lstStyle/>
          <a:p>
            <a:r>
              <a:rPr lang="en-US" dirty="0">
                <a:latin typeface="Tahoma" panose="020B0604030504040204" pitchFamily="34" charset="0"/>
                <a:ea typeface="Tahoma" panose="020B0604030504040204" pitchFamily="34" charset="0"/>
                <a:cs typeface="Tahoma" panose="020B0604030504040204" pitchFamily="34" charset="0"/>
              </a:rPr>
              <a:t>“</a:t>
            </a:r>
            <a:r>
              <a:rPr lang="en-US" sz="1800" dirty="0">
                <a:solidFill>
                  <a:srgbClr val="4F81BD"/>
                </a:solidFill>
                <a:latin typeface="Tahoma" panose="020B0604030504040204" pitchFamily="34" charset="0"/>
                <a:ea typeface="Tahoma" panose="020B0604030504040204" pitchFamily="34" charset="0"/>
                <a:cs typeface="Tahoma" panose="020B0604030504040204" pitchFamily="34" charset="0"/>
              </a:rPr>
              <a:t>Torture the data, and it will confess to </a:t>
            </a:r>
            <a:r>
              <a:rPr lang="en-US" sz="1800" dirty="0" smtClean="0">
                <a:solidFill>
                  <a:srgbClr val="4F81BD"/>
                </a:solidFill>
                <a:latin typeface="Tahoma" panose="020B0604030504040204" pitchFamily="34" charset="0"/>
                <a:ea typeface="Tahoma" panose="020B0604030504040204" pitchFamily="34" charset="0"/>
                <a:cs typeface="Tahoma" panose="020B0604030504040204" pitchFamily="34" charset="0"/>
              </a:rPr>
              <a:t>anything</a:t>
            </a:r>
            <a:r>
              <a:rPr lang="en-US" dirty="0" smtClean="0">
                <a:latin typeface="Tahoma" panose="020B0604030504040204" pitchFamily="34" charset="0"/>
                <a:ea typeface="Tahoma" panose="020B0604030504040204" pitchFamily="34" charset="0"/>
                <a:cs typeface="Tahoma" panose="020B0604030504040204" pitchFamily="34" charset="0"/>
              </a:rPr>
              <a:t>”</a:t>
            </a:r>
          </a:p>
          <a:p>
            <a:pPr marL="2228850" lvl="6" indent="-171450">
              <a:buFontTx/>
              <a:buChar char="-"/>
            </a:pPr>
            <a:r>
              <a:rPr lang="en-US" sz="1100" dirty="0" smtClean="0">
                <a:latin typeface="Tahoma" panose="020B0604030504040204" pitchFamily="34" charset="0"/>
                <a:ea typeface="Tahoma" panose="020B0604030504040204" pitchFamily="34" charset="0"/>
                <a:cs typeface="Tahoma" panose="020B0604030504040204" pitchFamily="34" charset="0"/>
              </a:rPr>
              <a:t>Ronald </a:t>
            </a:r>
            <a:r>
              <a:rPr lang="en-US" sz="1100" dirty="0" err="1" smtClean="0">
                <a:latin typeface="Tahoma" panose="020B0604030504040204" pitchFamily="34" charset="0"/>
                <a:ea typeface="Tahoma" panose="020B0604030504040204" pitchFamily="34" charset="0"/>
                <a:cs typeface="Tahoma" panose="020B0604030504040204" pitchFamily="34" charset="0"/>
              </a:rPr>
              <a:t>Coase</a:t>
            </a:r>
            <a:endParaRPr lang="en-US" sz="1100" dirty="0" smtClean="0">
              <a:latin typeface="Tahoma" panose="020B0604030504040204" pitchFamily="34" charset="0"/>
              <a:ea typeface="Tahoma" panose="020B0604030504040204" pitchFamily="34" charset="0"/>
              <a:cs typeface="Tahoma" panose="020B0604030504040204" pitchFamily="34" charset="0"/>
            </a:endParaRPr>
          </a:p>
          <a:p>
            <a:pPr lvl="6"/>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smtClean="0">
                <a:latin typeface="Tahoma" panose="020B0604030504040204" pitchFamily="34" charset="0"/>
                <a:ea typeface="Tahoma" panose="020B0604030504040204" pitchFamily="34" charset="0"/>
                <a:cs typeface="Tahoma" panose="020B0604030504040204" pitchFamily="34" charset="0"/>
              </a:rPr>
              <a:t>   Economics</a:t>
            </a:r>
            <a:r>
              <a:rPr lang="en-US" sz="1100" dirty="0">
                <a:latin typeface="Tahoma" panose="020B0604030504040204" pitchFamily="34" charset="0"/>
                <a:ea typeface="Tahoma" panose="020B0604030504040204" pitchFamily="34" charset="0"/>
                <a:cs typeface="Tahoma" panose="020B0604030504040204" pitchFamily="34" charset="0"/>
              </a:rPr>
              <a:t>, Nobel Prize Laureate</a:t>
            </a:r>
          </a:p>
        </p:txBody>
      </p:sp>
      <p:sp>
        <p:nvSpPr>
          <p:cNvPr id="7" name="TextBox 6"/>
          <p:cNvSpPr txBox="1"/>
          <p:nvPr/>
        </p:nvSpPr>
        <p:spPr>
          <a:xfrm>
            <a:off x="398836" y="145917"/>
            <a:ext cx="4656049" cy="492443"/>
          </a:xfrm>
          <a:prstGeom prst="rect">
            <a:avLst/>
          </a:prstGeom>
          <a:noFill/>
        </p:spPr>
        <p:txBody>
          <a:bodyPr wrap="square" rtlCol="0">
            <a:spAutoFit/>
          </a:bodyPr>
          <a:lstStyle/>
          <a:p>
            <a:pPr defTabSz="685783"/>
            <a:r>
              <a:rPr lang="en-US" sz="2600" dirty="0" smtClean="0">
                <a:solidFill>
                  <a:srgbClr val="262626"/>
                </a:solidFill>
              </a:rPr>
              <a:t>Opinions about Big Data </a:t>
            </a:r>
            <a:endParaRPr lang="en-IN" sz="2600" dirty="0">
              <a:solidFill>
                <a:srgbClr val="262626"/>
              </a:solidFill>
            </a:endParaRPr>
          </a:p>
        </p:txBody>
      </p:sp>
      <p:sp>
        <p:nvSpPr>
          <p:cNvPr id="8" name="Rectangle 7"/>
          <p:cNvSpPr/>
          <p:nvPr/>
        </p:nvSpPr>
        <p:spPr>
          <a:xfrm>
            <a:off x="398836" y="3172312"/>
            <a:ext cx="8753583" cy="877163"/>
          </a:xfrm>
          <a:prstGeom prst="rect">
            <a:avLst/>
          </a:prstGeom>
        </p:spPr>
        <p:txBody>
          <a:bodyPr wrap="square">
            <a:spAutoFit/>
          </a:bodyPr>
          <a:lstStyle/>
          <a:p>
            <a:r>
              <a:rPr lang="en-US" dirty="0">
                <a:latin typeface="Tahoma" panose="020B0604030504040204" pitchFamily="34" charset="0"/>
                <a:ea typeface="Tahoma" panose="020B0604030504040204" pitchFamily="34" charset="0"/>
                <a:cs typeface="Tahoma" panose="020B0604030504040204" pitchFamily="34" charset="0"/>
              </a:rPr>
              <a:t>"</a:t>
            </a:r>
            <a:r>
              <a:rPr lang="en-US" sz="1800" dirty="0">
                <a:solidFill>
                  <a:srgbClr val="C00000"/>
                </a:solidFill>
                <a:latin typeface="Tahoma" panose="020B0604030504040204" pitchFamily="34" charset="0"/>
                <a:ea typeface="Tahoma" panose="020B0604030504040204" pitchFamily="34" charset="0"/>
                <a:cs typeface="Tahoma" panose="020B0604030504040204" pitchFamily="34" charset="0"/>
              </a:rPr>
              <a:t>Information is the oil of the 21st century, and analytics is the combustion </a:t>
            </a:r>
            <a:r>
              <a:rPr lang="en-US" sz="1800" dirty="0" smtClean="0">
                <a:solidFill>
                  <a:srgbClr val="C00000"/>
                </a:solidFill>
                <a:latin typeface="Tahoma" panose="020B0604030504040204" pitchFamily="34" charset="0"/>
                <a:ea typeface="Tahoma" panose="020B0604030504040204" pitchFamily="34" charset="0"/>
                <a:cs typeface="Tahoma" panose="020B0604030504040204" pitchFamily="34" charset="0"/>
              </a:rPr>
              <a:t>engine</a:t>
            </a:r>
            <a:r>
              <a:rPr lang="en-US" dirty="0" smtClean="0">
                <a:latin typeface="Tahoma" panose="020B0604030504040204" pitchFamily="34" charset="0"/>
                <a:ea typeface="Tahoma" panose="020B0604030504040204" pitchFamily="34" charset="0"/>
                <a:cs typeface="Tahoma" panose="020B0604030504040204" pitchFamily="34" charset="0"/>
              </a:rPr>
              <a:t>" </a:t>
            </a:r>
          </a:p>
          <a:p>
            <a:pPr lvl="8"/>
            <a:r>
              <a:rPr lang="en-US" sz="1100" dirty="0" smtClean="0">
                <a:latin typeface="Tahoma" panose="020B0604030504040204" pitchFamily="34" charset="0"/>
                <a:ea typeface="Tahoma" panose="020B0604030504040204" pitchFamily="34" charset="0"/>
                <a:cs typeface="Tahoma" panose="020B0604030504040204" pitchFamily="34" charset="0"/>
              </a:rPr>
              <a:t>                                                                                            -  Peter </a:t>
            </a:r>
            <a:r>
              <a:rPr lang="en-US" sz="1100" dirty="0" err="1" smtClean="0">
                <a:latin typeface="Tahoma" panose="020B0604030504040204" pitchFamily="34" charset="0"/>
                <a:ea typeface="Tahoma" panose="020B0604030504040204" pitchFamily="34" charset="0"/>
                <a:cs typeface="Tahoma" panose="020B0604030504040204" pitchFamily="34" charset="0"/>
              </a:rPr>
              <a:t>Sondergaard</a:t>
            </a:r>
            <a:r>
              <a:rPr lang="en-US" sz="1100" dirty="0" smtClean="0">
                <a:latin typeface="Tahoma" panose="020B0604030504040204" pitchFamily="34" charset="0"/>
                <a:ea typeface="Tahoma" panose="020B0604030504040204" pitchFamily="34" charset="0"/>
                <a:cs typeface="Tahoma" panose="020B0604030504040204" pitchFamily="34" charset="0"/>
              </a:rPr>
              <a:t>,</a:t>
            </a:r>
          </a:p>
          <a:p>
            <a:pPr lvl="8"/>
            <a:r>
              <a:rPr lang="en-US" sz="1100" dirty="0" smtClean="0">
                <a:latin typeface="Tahoma" panose="020B0604030504040204" pitchFamily="34" charset="0"/>
                <a:ea typeface="Tahoma" panose="020B0604030504040204" pitchFamily="34" charset="0"/>
                <a:cs typeface="Tahoma" panose="020B0604030504040204" pitchFamily="34" charset="0"/>
              </a:rPr>
              <a:t>                                                                                               Senior Vice President, </a:t>
            </a:r>
          </a:p>
          <a:p>
            <a:pPr lvl="8"/>
            <a:r>
              <a:rPr lang="en-US" sz="1100" dirty="0" smtClean="0">
                <a:latin typeface="Tahoma" panose="020B0604030504040204" pitchFamily="34" charset="0"/>
                <a:ea typeface="Tahoma" panose="020B0604030504040204" pitchFamily="34" charset="0"/>
                <a:cs typeface="Tahoma" panose="020B0604030504040204" pitchFamily="34" charset="0"/>
              </a:rPr>
              <a:t>                                                                                               Gartner Research.</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46845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7" name="Straight Arrow Connector 86"/>
          <p:cNvCxnSpPr/>
          <p:nvPr/>
        </p:nvCxnSpPr>
        <p:spPr>
          <a:xfrm flipV="1">
            <a:off x="1127629" y="3873378"/>
            <a:ext cx="1390316" cy="84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98836" y="145917"/>
            <a:ext cx="5919771" cy="492443"/>
          </a:xfrm>
          <a:prstGeom prst="rect">
            <a:avLst/>
          </a:prstGeom>
          <a:noFill/>
        </p:spPr>
        <p:txBody>
          <a:bodyPr wrap="square" rtlCol="0">
            <a:spAutoFit/>
          </a:bodyPr>
          <a:lstStyle/>
          <a:p>
            <a:pPr defTabSz="685783"/>
            <a:r>
              <a:rPr lang="en-US" sz="2600" dirty="0" smtClean="0">
                <a:solidFill>
                  <a:srgbClr val="262626"/>
                </a:solidFill>
                <a:latin typeface="+mj-lt"/>
              </a:rPr>
              <a:t>Big </a:t>
            </a:r>
            <a:r>
              <a:rPr lang="en-US" sz="2600" dirty="0" smtClean="0">
                <a:solidFill>
                  <a:srgbClr val="262626"/>
                </a:solidFill>
                <a:latin typeface="+mj-lt"/>
              </a:rPr>
              <a:t>Data </a:t>
            </a:r>
            <a:r>
              <a:rPr lang="en-US" sz="2600" dirty="0" smtClean="0">
                <a:solidFill>
                  <a:srgbClr val="262626"/>
                </a:solidFill>
                <a:latin typeface="+mj-lt"/>
              </a:rPr>
              <a:t>with </a:t>
            </a:r>
            <a:r>
              <a:rPr lang="en-US" sz="2600" dirty="0" smtClean="0">
                <a:solidFill>
                  <a:srgbClr val="262626"/>
                </a:solidFill>
                <a:latin typeface="+mj-lt"/>
              </a:rPr>
              <a:t>Hadoop</a:t>
            </a:r>
            <a:endParaRPr lang="en-IN" sz="2600" dirty="0">
              <a:solidFill>
                <a:srgbClr val="262626"/>
              </a:solidFill>
              <a:latin typeface="+mj-lt"/>
            </a:endParaRPr>
          </a:p>
        </p:txBody>
      </p:sp>
      <p:sp>
        <p:nvSpPr>
          <p:cNvPr id="6" name="TextBox 5"/>
          <p:cNvSpPr txBox="1"/>
          <p:nvPr/>
        </p:nvSpPr>
        <p:spPr>
          <a:xfrm>
            <a:off x="398836" y="734656"/>
            <a:ext cx="4656049" cy="2123658"/>
          </a:xfrm>
          <a:prstGeom prst="rect">
            <a:avLst/>
          </a:prstGeom>
          <a:noFill/>
        </p:spPr>
        <p:txBody>
          <a:bodyPr wrap="square" rtlCol="0">
            <a:spAutoFit/>
          </a:bodyPr>
          <a:lstStyle/>
          <a:p>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Current Scenario</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a:t>
            </a:r>
          </a:p>
          <a:p>
            <a:endPar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IN" sz="1200" dirty="0" smtClean="0">
                <a:latin typeface="Tahoma" panose="020B0604030504040204" pitchFamily="34" charset="0"/>
                <a:ea typeface="Tahoma" panose="020B0604030504040204" pitchFamily="34" charset="0"/>
                <a:cs typeface="Tahoma" panose="020B0604030504040204" pitchFamily="34" charset="0"/>
              </a:rPr>
              <a:t> Unstructured Data is Exploding </a:t>
            </a:r>
          </a:p>
          <a:p>
            <a:pPr marL="171450" indent="-171450">
              <a:buFont typeface="Symbol" panose="05050102010706020507" pitchFamily="18" charset="2"/>
              <a:buChar char="®"/>
            </a:pP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IN" sz="1200" dirty="0">
                <a:latin typeface="Tahoma" panose="020B0604030504040204" pitchFamily="34" charset="0"/>
                <a:ea typeface="Tahoma" panose="020B0604030504040204" pitchFamily="34" charset="0"/>
                <a:cs typeface="Tahoma" panose="020B0604030504040204" pitchFamily="34" charset="0"/>
              </a:rPr>
              <a:t> </a:t>
            </a:r>
            <a:r>
              <a:rPr lang="en-IN" sz="1200" dirty="0" smtClean="0">
                <a:latin typeface="Tahoma" panose="020B0604030504040204" pitchFamily="34" charset="0"/>
                <a:ea typeface="Tahoma" panose="020B0604030504040204" pitchFamily="34" charset="0"/>
                <a:cs typeface="Tahoma" panose="020B0604030504040204" pitchFamily="34" charset="0"/>
              </a:rPr>
              <a:t>Organizations take fact based decisions</a:t>
            </a:r>
          </a:p>
          <a:p>
            <a:pPr marL="171450" indent="-171450">
              <a:buFont typeface="Symbol" panose="05050102010706020507" pitchFamily="18" charset="2"/>
              <a:buChar char="®"/>
            </a:pPr>
            <a:endParaRPr lang="en-IN" sz="12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smtClean="0">
                <a:latin typeface="Tahoma" panose="020B0604030504040204" pitchFamily="34" charset="0"/>
                <a:ea typeface="Tahoma" panose="020B0604030504040204" pitchFamily="34" charset="0"/>
                <a:cs typeface="Tahoma" panose="020B0604030504040204" pitchFamily="34" charset="0"/>
              </a:rPr>
              <a:t>The Bigger the data, accurate is the decision</a:t>
            </a:r>
            <a:r>
              <a:rPr lang="en-US" sz="1200" dirty="0" smtClean="0">
                <a:latin typeface="Tahoma" panose="020B0604030504040204" pitchFamily="34" charset="0"/>
                <a:ea typeface="Tahoma" panose="020B0604030504040204" pitchFamily="34" charset="0"/>
                <a:cs typeface="Tahoma" panose="020B0604030504040204" pitchFamily="34" charset="0"/>
              </a:rPr>
              <a:t>!</a:t>
            </a:r>
          </a:p>
          <a:p>
            <a:pPr marL="171450" indent="-171450">
              <a:buFont typeface="Symbol" panose="05050102010706020507" pitchFamily="18" charset="2"/>
              <a:buChar char="®"/>
            </a:pPr>
            <a:endParaRPr lang="en-US" sz="12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Hadoop can digest all kinds of data and you can torture it to help you make your data driven decisions</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endParaRPr lang="en-US" sz="1200" dirty="0">
              <a:latin typeface="Tahoma" panose="020B0604030504040204" pitchFamily="34" charset="0"/>
              <a:ea typeface="Tahoma" panose="020B0604030504040204" pitchFamily="34" charset="0"/>
              <a:cs typeface="Tahoma" panose="020B0604030504040204" pitchFamily="34" charset="0"/>
            </a:endParaRPr>
          </a:p>
        </p:txBody>
      </p:sp>
      <p:grpSp>
        <p:nvGrpSpPr>
          <p:cNvPr id="81" name="Group 80"/>
          <p:cNvGrpSpPr/>
          <p:nvPr/>
        </p:nvGrpSpPr>
        <p:grpSpPr>
          <a:xfrm>
            <a:off x="2543913" y="3071442"/>
            <a:ext cx="1587338" cy="1586941"/>
            <a:chOff x="2180500" y="3071446"/>
            <a:chExt cx="1587338" cy="1586941"/>
          </a:xfrm>
        </p:grpSpPr>
        <p:sp>
          <p:nvSpPr>
            <p:cNvPr id="2" name="Oval 1"/>
            <p:cNvSpPr/>
            <p:nvPr/>
          </p:nvSpPr>
          <p:spPr>
            <a:xfrm rot="16200000">
              <a:off x="2180698" y="3071248"/>
              <a:ext cx="1586941" cy="1587338"/>
            </a:xfrm>
            <a:prstGeom prst="ellipse">
              <a:avLst/>
            </a:prstGeom>
            <a:noFill/>
            <a:ln>
              <a:gradFill>
                <a:gsLst>
                  <a:gs pos="0">
                    <a:schemeClr val="accent1">
                      <a:lumMod val="5000"/>
                      <a:lumOff val="95000"/>
                    </a:schemeClr>
                  </a:gs>
                  <a:gs pos="87000">
                    <a:schemeClr val="tx1"/>
                  </a:gs>
                  <a:gs pos="83000">
                    <a:schemeClr val="tx1"/>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pic>
          <p:nvPicPr>
            <p:cNvPr id="8" name="Picture 2" descr="http://twimgs.com/informationweek/galleries/automated/723/01_Hadoop_full.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153" t="26645" r="22895" b="10314"/>
            <a:stretch/>
          </p:blipFill>
          <p:spPr bwMode="auto">
            <a:xfrm>
              <a:off x="2326306" y="3390044"/>
              <a:ext cx="1240329" cy="936987"/>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79" name="Straight Arrow Connector 78"/>
          <p:cNvCxnSpPr/>
          <p:nvPr/>
        </p:nvCxnSpPr>
        <p:spPr>
          <a:xfrm flipV="1">
            <a:off x="4131251" y="3864913"/>
            <a:ext cx="1390316" cy="84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56" name="Picture 8" descr="data analysis info graphic, information management icons 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292" y="1142559"/>
            <a:ext cx="3019448" cy="315364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thumb1.shutterstock.com/display_pic_with_logo/221737/174534440/stock-photo-big-data-concept-in-word-tag-cloud-on-black-background-17453444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151" y="3382334"/>
            <a:ext cx="1210890" cy="127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99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36" y="145917"/>
            <a:ext cx="4656049" cy="492443"/>
          </a:xfrm>
          <a:prstGeom prst="rect">
            <a:avLst/>
          </a:prstGeom>
          <a:noFill/>
        </p:spPr>
        <p:txBody>
          <a:bodyPr wrap="square" rtlCol="0">
            <a:spAutoFit/>
          </a:bodyPr>
          <a:lstStyle/>
          <a:p>
            <a:r>
              <a:rPr lang="en-US" sz="2600" dirty="0" smtClean="0"/>
              <a:t>Major Companies Using Hadoop</a:t>
            </a:r>
            <a:endParaRPr lang="en-US" sz="2600" dirty="0"/>
          </a:p>
        </p:txBody>
      </p:sp>
      <p:grpSp>
        <p:nvGrpSpPr>
          <p:cNvPr id="3" name="Group 2"/>
          <p:cNvGrpSpPr/>
          <p:nvPr/>
        </p:nvGrpSpPr>
        <p:grpSpPr>
          <a:xfrm>
            <a:off x="1825135" y="959373"/>
            <a:ext cx="5480338" cy="3729359"/>
            <a:chOff x="1056649" y="638360"/>
            <a:chExt cx="6513938" cy="4478280"/>
          </a:xfrm>
        </p:grpSpPr>
        <p:pic>
          <p:nvPicPr>
            <p:cNvPr id="10" name="Picture 9"/>
            <p:cNvPicPr>
              <a:picLocks noChangeAspect="1"/>
            </p:cNvPicPr>
            <p:nvPr/>
          </p:nvPicPr>
          <p:blipFill>
            <a:blip r:embed="rId2"/>
            <a:stretch>
              <a:fillRect/>
            </a:stretch>
          </p:blipFill>
          <p:spPr>
            <a:xfrm>
              <a:off x="1275783" y="862997"/>
              <a:ext cx="1725395" cy="711200"/>
            </a:xfrm>
            <a:prstGeom prst="rect">
              <a:avLst/>
            </a:prstGeom>
          </p:spPr>
        </p:pic>
        <p:pic>
          <p:nvPicPr>
            <p:cNvPr id="11" name="Picture 10"/>
            <p:cNvPicPr>
              <a:picLocks noChangeAspect="1"/>
            </p:cNvPicPr>
            <p:nvPr/>
          </p:nvPicPr>
          <p:blipFill>
            <a:blip r:embed="rId3"/>
            <a:stretch>
              <a:fillRect/>
            </a:stretch>
          </p:blipFill>
          <p:spPr>
            <a:xfrm>
              <a:off x="5397625" y="989764"/>
              <a:ext cx="1723553" cy="652324"/>
            </a:xfrm>
            <a:prstGeom prst="rect">
              <a:avLst/>
            </a:prstGeom>
          </p:spPr>
        </p:pic>
        <p:pic>
          <p:nvPicPr>
            <p:cNvPr id="12" name="Picture 11"/>
            <p:cNvPicPr>
              <a:picLocks noChangeAspect="1"/>
            </p:cNvPicPr>
            <p:nvPr/>
          </p:nvPicPr>
          <p:blipFill rotWithShape="1">
            <a:blip r:embed="rId4"/>
            <a:srcRect t="27901" b="30110"/>
            <a:stretch/>
          </p:blipFill>
          <p:spPr>
            <a:xfrm>
              <a:off x="5736983" y="1909038"/>
              <a:ext cx="1669696" cy="509627"/>
            </a:xfrm>
            <a:prstGeom prst="rect">
              <a:avLst/>
            </a:prstGeom>
          </p:spPr>
        </p:pic>
        <p:pic>
          <p:nvPicPr>
            <p:cNvPr id="13" name="Picture 12"/>
            <p:cNvPicPr>
              <a:picLocks noChangeAspect="1"/>
            </p:cNvPicPr>
            <p:nvPr/>
          </p:nvPicPr>
          <p:blipFill>
            <a:blip r:embed="rId5"/>
            <a:stretch>
              <a:fillRect/>
            </a:stretch>
          </p:blipFill>
          <p:spPr>
            <a:xfrm>
              <a:off x="5233787" y="2640092"/>
              <a:ext cx="2336800" cy="580381"/>
            </a:xfrm>
            <a:prstGeom prst="rect">
              <a:avLst/>
            </a:prstGeom>
          </p:spPr>
        </p:pic>
        <p:pic>
          <p:nvPicPr>
            <p:cNvPr id="14" name="Picture 13"/>
            <p:cNvPicPr>
              <a:picLocks noChangeAspect="1"/>
            </p:cNvPicPr>
            <p:nvPr/>
          </p:nvPicPr>
          <p:blipFill>
            <a:blip r:embed="rId6"/>
            <a:stretch>
              <a:fillRect/>
            </a:stretch>
          </p:blipFill>
          <p:spPr>
            <a:xfrm>
              <a:off x="3779428" y="3609278"/>
              <a:ext cx="1960016" cy="730249"/>
            </a:xfrm>
            <a:prstGeom prst="rect">
              <a:avLst/>
            </a:prstGeom>
          </p:spPr>
        </p:pic>
        <p:pic>
          <p:nvPicPr>
            <p:cNvPr id="15" name="Picture 14"/>
            <p:cNvPicPr>
              <a:picLocks noChangeAspect="1"/>
            </p:cNvPicPr>
            <p:nvPr/>
          </p:nvPicPr>
          <p:blipFill rotWithShape="1">
            <a:blip r:embed="rId7"/>
            <a:srcRect l="22559" r="9894"/>
            <a:stretch/>
          </p:blipFill>
          <p:spPr>
            <a:xfrm>
              <a:off x="3132510" y="638360"/>
              <a:ext cx="942503" cy="1207580"/>
            </a:xfrm>
            <a:prstGeom prst="rect">
              <a:avLst/>
            </a:prstGeom>
          </p:spPr>
        </p:pic>
        <p:pic>
          <p:nvPicPr>
            <p:cNvPr id="16" name="Picture 15"/>
            <p:cNvPicPr>
              <a:picLocks noChangeAspect="1"/>
            </p:cNvPicPr>
            <p:nvPr/>
          </p:nvPicPr>
          <p:blipFill>
            <a:blip r:embed="rId8"/>
            <a:stretch>
              <a:fillRect/>
            </a:stretch>
          </p:blipFill>
          <p:spPr>
            <a:xfrm>
              <a:off x="3827917" y="4667523"/>
              <a:ext cx="2228851" cy="449117"/>
            </a:xfrm>
            <a:prstGeom prst="rect">
              <a:avLst/>
            </a:prstGeom>
          </p:spPr>
        </p:pic>
        <p:pic>
          <p:nvPicPr>
            <p:cNvPr id="17" name="Picture 16"/>
            <p:cNvPicPr>
              <a:picLocks noChangeAspect="1"/>
            </p:cNvPicPr>
            <p:nvPr/>
          </p:nvPicPr>
          <p:blipFill>
            <a:blip r:embed="rId9"/>
            <a:stretch>
              <a:fillRect/>
            </a:stretch>
          </p:blipFill>
          <p:spPr>
            <a:xfrm>
              <a:off x="4249873" y="662047"/>
              <a:ext cx="1245812" cy="821415"/>
            </a:xfrm>
            <a:prstGeom prst="rect">
              <a:avLst/>
            </a:prstGeom>
          </p:spPr>
        </p:pic>
        <p:pic>
          <p:nvPicPr>
            <p:cNvPr id="18" name="Picture 17"/>
            <p:cNvPicPr>
              <a:picLocks noChangeAspect="1"/>
            </p:cNvPicPr>
            <p:nvPr/>
          </p:nvPicPr>
          <p:blipFill>
            <a:blip r:embed="rId10"/>
            <a:stretch>
              <a:fillRect/>
            </a:stretch>
          </p:blipFill>
          <p:spPr>
            <a:xfrm>
              <a:off x="3743084" y="1895846"/>
              <a:ext cx="1752600" cy="579372"/>
            </a:xfrm>
            <a:prstGeom prst="rect">
              <a:avLst/>
            </a:prstGeom>
          </p:spPr>
        </p:pic>
        <p:pic>
          <p:nvPicPr>
            <p:cNvPr id="19" name="Picture 18"/>
            <p:cNvPicPr>
              <a:picLocks noChangeAspect="1"/>
            </p:cNvPicPr>
            <p:nvPr/>
          </p:nvPicPr>
          <p:blipFill>
            <a:blip r:embed="rId11"/>
            <a:stretch>
              <a:fillRect/>
            </a:stretch>
          </p:blipFill>
          <p:spPr>
            <a:xfrm>
              <a:off x="2655816" y="3415881"/>
              <a:ext cx="1219200" cy="497712"/>
            </a:xfrm>
            <a:prstGeom prst="rect">
              <a:avLst/>
            </a:prstGeom>
          </p:spPr>
        </p:pic>
        <p:pic>
          <p:nvPicPr>
            <p:cNvPr id="20" name="Picture 19"/>
            <p:cNvPicPr>
              <a:picLocks noChangeAspect="1"/>
            </p:cNvPicPr>
            <p:nvPr/>
          </p:nvPicPr>
          <p:blipFill>
            <a:blip r:embed="rId12"/>
            <a:stretch>
              <a:fillRect/>
            </a:stretch>
          </p:blipFill>
          <p:spPr>
            <a:xfrm>
              <a:off x="1603339" y="1688840"/>
              <a:ext cx="1346064" cy="635221"/>
            </a:xfrm>
            <a:prstGeom prst="rect">
              <a:avLst/>
            </a:prstGeom>
          </p:spPr>
        </p:pic>
        <p:pic>
          <p:nvPicPr>
            <p:cNvPr id="21" name="Picture 20"/>
            <p:cNvPicPr>
              <a:picLocks noChangeAspect="1"/>
            </p:cNvPicPr>
            <p:nvPr/>
          </p:nvPicPr>
          <p:blipFill>
            <a:blip r:embed="rId13"/>
            <a:stretch>
              <a:fillRect/>
            </a:stretch>
          </p:blipFill>
          <p:spPr>
            <a:xfrm>
              <a:off x="1056649" y="3207223"/>
              <a:ext cx="1510425" cy="849613"/>
            </a:xfrm>
            <a:prstGeom prst="rect">
              <a:avLst/>
            </a:prstGeom>
          </p:spPr>
        </p:pic>
        <p:pic>
          <p:nvPicPr>
            <p:cNvPr id="22" name="Picture 21"/>
            <p:cNvPicPr>
              <a:picLocks noChangeAspect="1"/>
            </p:cNvPicPr>
            <p:nvPr/>
          </p:nvPicPr>
          <p:blipFill>
            <a:blip r:embed="rId14"/>
            <a:stretch>
              <a:fillRect/>
            </a:stretch>
          </p:blipFill>
          <p:spPr>
            <a:xfrm>
              <a:off x="1687097" y="2457359"/>
              <a:ext cx="1462324" cy="573073"/>
            </a:xfrm>
            <a:prstGeom prst="rect">
              <a:avLst/>
            </a:prstGeom>
          </p:spPr>
        </p:pic>
        <p:pic>
          <p:nvPicPr>
            <p:cNvPr id="23" name="Picture 22"/>
            <p:cNvPicPr>
              <a:picLocks noChangeAspect="1"/>
            </p:cNvPicPr>
            <p:nvPr/>
          </p:nvPicPr>
          <p:blipFill>
            <a:blip r:embed="rId15"/>
            <a:stretch>
              <a:fillRect/>
            </a:stretch>
          </p:blipFill>
          <p:spPr>
            <a:xfrm>
              <a:off x="3226466" y="2751455"/>
              <a:ext cx="2121255" cy="502977"/>
            </a:xfrm>
            <a:prstGeom prst="rect">
              <a:avLst/>
            </a:prstGeom>
          </p:spPr>
        </p:pic>
        <p:pic>
          <p:nvPicPr>
            <p:cNvPr id="24" name="Picture 23"/>
            <p:cNvPicPr>
              <a:picLocks noChangeAspect="1"/>
            </p:cNvPicPr>
            <p:nvPr/>
          </p:nvPicPr>
          <p:blipFill>
            <a:blip r:embed="rId16"/>
            <a:stretch>
              <a:fillRect/>
            </a:stretch>
          </p:blipFill>
          <p:spPr>
            <a:xfrm>
              <a:off x="2174697" y="3957086"/>
              <a:ext cx="1321256" cy="979707"/>
            </a:xfrm>
            <a:prstGeom prst="rect">
              <a:avLst/>
            </a:prstGeom>
          </p:spPr>
        </p:pic>
        <p:pic>
          <p:nvPicPr>
            <p:cNvPr id="25" name="Picture 24"/>
            <p:cNvPicPr>
              <a:picLocks noChangeAspect="1"/>
            </p:cNvPicPr>
            <p:nvPr/>
          </p:nvPicPr>
          <p:blipFill>
            <a:blip r:embed="rId17"/>
            <a:stretch>
              <a:fillRect/>
            </a:stretch>
          </p:blipFill>
          <p:spPr>
            <a:xfrm>
              <a:off x="5907343" y="3394586"/>
              <a:ext cx="1663244" cy="594553"/>
            </a:xfrm>
            <a:prstGeom prst="rect">
              <a:avLst/>
            </a:prstGeom>
          </p:spPr>
        </p:pic>
      </p:grpSp>
    </p:spTree>
    <p:extLst>
      <p:ext uri="{BB962C8B-B14F-4D97-AF65-F5344CB8AC3E}">
        <p14:creationId xmlns:p14="http://schemas.microsoft.com/office/powerpoint/2010/main" val="1652237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99993" y="2359601"/>
            <a:ext cx="7180979" cy="461665"/>
          </a:xfrm>
          <a:prstGeom prst="rect">
            <a:avLst/>
          </a:prstGeom>
          <a:noFill/>
        </p:spPr>
        <p:txBody>
          <a:bodyPr wrap="square" rtlCol="0">
            <a:spAutoFit/>
          </a:bodyPr>
          <a:lstStyle/>
          <a:p>
            <a:pPr algn="ctr"/>
            <a:r>
              <a:rPr lang="en-US" sz="2400" dirty="0" smtClean="0">
                <a:solidFill>
                  <a:srgbClr val="0070C0"/>
                </a:solidFill>
                <a:latin typeface="Tahoma" panose="020B0604030504040204" pitchFamily="34" charset="0"/>
                <a:ea typeface="Tahoma" panose="020B0604030504040204" pitchFamily="34" charset="0"/>
                <a:cs typeface="Tahoma" panose="020B0604030504040204" pitchFamily="34" charset="0"/>
              </a:rPr>
              <a:t>How Big </a:t>
            </a:r>
            <a:r>
              <a:rPr lang="en-US" sz="2400" dirty="0">
                <a:solidFill>
                  <a:srgbClr val="0070C0"/>
                </a:solidFill>
                <a:latin typeface="Tahoma" panose="020B0604030504040204" pitchFamily="34" charset="0"/>
                <a:ea typeface="Tahoma" panose="020B0604030504040204" pitchFamily="34" charset="0"/>
                <a:cs typeface="Tahoma" panose="020B0604030504040204" pitchFamily="34" charset="0"/>
              </a:rPr>
              <a:t>Data Can Improve </a:t>
            </a:r>
            <a:r>
              <a:rPr lang="en-US" sz="2400" dirty="0" smtClean="0">
                <a:solidFill>
                  <a:srgbClr val="0070C0"/>
                </a:solidFill>
                <a:latin typeface="Tahoma" panose="020B0604030504040204" pitchFamily="34" charset="0"/>
                <a:ea typeface="Tahoma" panose="020B0604030504040204" pitchFamily="34" charset="0"/>
                <a:cs typeface="Tahoma" panose="020B0604030504040204" pitchFamily="34" charset="0"/>
              </a:rPr>
              <a:t>Customer Experience?</a:t>
            </a:r>
            <a:endParaRPr lang="en-IN" sz="18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08930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8836" y="145917"/>
            <a:ext cx="4656049" cy="492443"/>
          </a:xfrm>
          <a:prstGeom prst="rect">
            <a:avLst/>
          </a:prstGeom>
          <a:noFill/>
        </p:spPr>
        <p:txBody>
          <a:bodyPr wrap="square" rtlCol="0">
            <a:spAutoFit/>
          </a:bodyPr>
          <a:lstStyle/>
          <a:p>
            <a:r>
              <a:rPr lang="en-US" sz="2600" dirty="0" smtClean="0"/>
              <a:t>Serve Before They Ask</a:t>
            </a:r>
            <a:endParaRPr lang="en-US" sz="2600" dirty="0"/>
          </a:p>
        </p:txBody>
      </p:sp>
      <p:sp>
        <p:nvSpPr>
          <p:cNvPr id="7" name="Rectangle 6"/>
          <p:cNvSpPr/>
          <p:nvPr/>
        </p:nvSpPr>
        <p:spPr>
          <a:xfrm>
            <a:off x="626724" y="849087"/>
            <a:ext cx="8070351" cy="1015663"/>
          </a:xfrm>
          <a:prstGeom prst="rect">
            <a:avLst/>
          </a:prstGeom>
        </p:spPr>
        <p:txBody>
          <a:bodyPr wrap="square">
            <a:spAutoFit/>
          </a:bodyPr>
          <a:lstStyle/>
          <a:p>
            <a:r>
              <a:rPr lang="en-US" sz="1200" dirty="0">
                <a:solidFill>
                  <a:schemeClr val="accent4">
                    <a:lumMod val="75000"/>
                  </a:schemeClr>
                </a:solidFill>
                <a:latin typeface="Tahoma" panose="020B0604030504040204" pitchFamily="34" charset="0"/>
                <a:ea typeface="Tahoma" panose="020B0604030504040204" pitchFamily="34" charset="0"/>
                <a:cs typeface="Tahoma" panose="020B0604030504040204" pitchFamily="34" charset="0"/>
              </a:rPr>
              <a:t>Remember when that shopkeeper had your </a:t>
            </a:r>
            <a:r>
              <a:rPr lang="en-US" sz="1200" dirty="0" smtClean="0">
                <a:solidFill>
                  <a:schemeClr val="accent4">
                    <a:lumMod val="75000"/>
                  </a:schemeClr>
                </a:solidFill>
                <a:latin typeface="Tahoma" panose="020B0604030504040204" pitchFamily="34" charset="0"/>
                <a:ea typeface="Tahoma" panose="020B0604030504040204" pitchFamily="34" charset="0"/>
                <a:cs typeface="Tahoma" panose="020B0604030504040204" pitchFamily="34" charset="0"/>
              </a:rPr>
              <a:t>pack of </a:t>
            </a:r>
            <a:r>
              <a:rPr lang="en-US" sz="1200" dirty="0">
                <a:solidFill>
                  <a:schemeClr val="accent4">
                    <a:lumMod val="75000"/>
                  </a:schemeClr>
                </a:solidFill>
                <a:latin typeface="Tahoma" panose="020B0604030504040204" pitchFamily="34" charset="0"/>
                <a:ea typeface="Tahoma" panose="020B0604030504040204" pitchFamily="34" charset="0"/>
                <a:cs typeface="Tahoma" panose="020B0604030504040204" pitchFamily="34" charset="0"/>
              </a:rPr>
              <a:t>bread </a:t>
            </a:r>
            <a:r>
              <a:rPr lang="en-US" sz="1200" dirty="0" smtClean="0">
                <a:solidFill>
                  <a:schemeClr val="accent4">
                    <a:lumMod val="75000"/>
                  </a:schemeClr>
                </a:solidFill>
                <a:latin typeface="Tahoma" panose="020B0604030504040204" pitchFamily="34" charset="0"/>
                <a:ea typeface="Tahoma" panose="020B0604030504040204" pitchFamily="34" charset="0"/>
                <a:cs typeface="Tahoma" panose="020B0604030504040204" pitchFamily="34" charset="0"/>
              </a:rPr>
              <a:t>and egg all </a:t>
            </a:r>
            <a:r>
              <a:rPr lang="en-US" sz="1200" dirty="0">
                <a:solidFill>
                  <a:schemeClr val="accent4">
                    <a:lumMod val="75000"/>
                  </a:schemeClr>
                </a:solidFill>
                <a:latin typeface="Tahoma" panose="020B0604030504040204" pitchFamily="34" charset="0"/>
                <a:ea typeface="Tahoma" panose="020B0604030504040204" pitchFamily="34" charset="0"/>
                <a:cs typeface="Tahoma" panose="020B0604030504040204" pitchFamily="34" charset="0"/>
              </a:rPr>
              <a:t>wrapped up and ready to go before you even told her that’s what you wanted?</a:t>
            </a:r>
          </a:p>
          <a:p>
            <a:endParaRPr lang="en-US" sz="1200" dirty="0">
              <a:latin typeface="Tahoma" panose="020B0604030504040204" pitchFamily="34" charset="0"/>
              <a:ea typeface="Tahoma" panose="020B0604030504040204" pitchFamily="34" charset="0"/>
              <a:cs typeface="Tahoma" panose="020B0604030504040204" pitchFamily="34" charset="0"/>
            </a:endParaRPr>
          </a:p>
          <a:p>
            <a:r>
              <a:rPr lang="en-US" sz="1200" dirty="0">
                <a:latin typeface="Tahoma" panose="020B0604030504040204" pitchFamily="34" charset="0"/>
                <a:ea typeface="Tahoma" panose="020B0604030504040204" pitchFamily="34" charset="0"/>
                <a:cs typeface="Tahoma" panose="020B0604030504040204" pitchFamily="34" charset="0"/>
              </a:rPr>
              <a:t>Providing that same service for </a:t>
            </a:r>
            <a:r>
              <a:rPr lang="en-US" sz="1200" dirty="0" smtClean="0">
                <a:latin typeface="Tahoma" panose="020B0604030504040204" pitchFamily="34" charset="0"/>
                <a:ea typeface="Tahoma" panose="020B0604030504040204" pitchFamily="34" charset="0"/>
                <a:cs typeface="Tahoma" panose="020B0604030504040204" pitchFamily="34" charset="0"/>
              </a:rPr>
              <a:t>every </a:t>
            </a:r>
            <a:r>
              <a:rPr lang="en-US" sz="1200" dirty="0">
                <a:latin typeface="Tahoma" panose="020B0604030504040204" pitchFamily="34" charset="0"/>
                <a:ea typeface="Tahoma" panose="020B0604030504040204" pitchFamily="34" charset="0"/>
                <a:cs typeface="Tahoma" panose="020B0604030504040204" pitchFamily="34" charset="0"/>
              </a:rPr>
              <a:t>online </a:t>
            </a:r>
            <a:r>
              <a:rPr lang="en-US" sz="1200" dirty="0" smtClean="0">
                <a:latin typeface="Tahoma" panose="020B0604030504040204" pitchFamily="34" charset="0"/>
                <a:ea typeface="Tahoma" panose="020B0604030504040204" pitchFamily="34" charset="0"/>
                <a:cs typeface="Tahoma" panose="020B0604030504040204" pitchFamily="34" charset="0"/>
              </a:rPr>
              <a:t>shopper based </a:t>
            </a:r>
            <a:r>
              <a:rPr lang="en-US" sz="1200" dirty="0">
                <a:latin typeface="Tahoma" panose="020B0604030504040204" pitchFamily="34" charset="0"/>
                <a:ea typeface="Tahoma" panose="020B0604030504040204" pitchFamily="34" charset="0"/>
                <a:cs typeface="Tahoma" panose="020B0604030504040204" pitchFamily="34" charset="0"/>
              </a:rPr>
              <a:t>on their past </a:t>
            </a:r>
            <a:r>
              <a:rPr lang="en-US" sz="1200" dirty="0" smtClean="0">
                <a:latin typeface="Tahoma" panose="020B0604030504040204" pitchFamily="34" charset="0"/>
                <a:ea typeface="Tahoma" panose="020B0604030504040204" pitchFamily="34" charset="0"/>
                <a:cs typeface="Tahoma" panose="020B0604030504040204" pitchFamily="34" charset="0"/>
              </a:rPr>
              <a:t>purchasing pattern to </a:t>
            </a:r>
            <a:r>
              <a:rPr lang="en-US" sz="1200" dirty="0">
                <a:latin typeface="Tahoma" panose="020B0604030504040204" pitchFamily="34" charset="0"/>
                <a:ea typeface="Tahoma" panose="020B0604030504040204" pitchFamily="34" charset="0"/>
                <a:cs typeface="Tahoma" panose="020B0604030504040204" pitchFamily="34" charset="0"/>
              </a:rPr>
              <a:t>increase customer satisfaction — and increase purchases.</a:t>
            </a:r>
          </a:p>
        </p:txBody>
      </p:sp>
      <p:grpSp>
        <p:nvGrpSpPr>
          <p:cNvPr id="12" name="Group 11"/>
          <p:cNvGrpSpPr/>
          <p:nvPr/>
        </p:nvGrpSpPr>
        <p:grpSpPr>
          <a:xfrm>
            <a:off x="626724" y="2188395"/>
            <a:ext cx="8070351" cy="2280863"/>
            <a:chOff x="626724" y="2137025"/>
            <a:chExt cx="8070351" cy="2280863"/>
          </a:xfrm>
        </p:grpSpPr>
        <p:sp>
          <p:nvSpPr>
            <p:cNvPr id="11" name="Rectangle 10"/>
            <p:cNvSpPr/>
            <p:nvPr/>
          </p:nvSpPr>
          <p:spPr>
            <a:xfrm>
              <a:off x="626724" y="2137025"/>
              <a:ext cx="8070351" cy="2280863"/>
            </a:xfrm>
            <a:prstGeom prst="rect">
              <a:avLst/>
            </a:prstGeom>
            <a:solidFill>
              <a:schemeClr val="bg1">
                <a:lumMod val="9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1069213749"/>
                </p:ext>
              </p:extLst>
            </p:nvPr>
          </p:nvGraphicFramePr>
          <p:xfrm>
            <a:off x="760288" y="2213894"/>
            <a:ext cx="4294597" cy="203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extLst>
                <p:ext uri="{D42A27DB-BD31-4B8C-83A1-F6EECF244321}">
                  <p14:modId xmlns:p14="http://schemas.microsoft.com/office/powerpoint/2010/main" val="130052965"/>
                </p:ext>
              </p:extLst>
            </p:nvPr>
          </p:nvGraphicFramePr>
          <p:xfrm>
            <a:off x="5559487" y="2582610"/>
            <a:ext cx="2657825" cy="14935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Tree>
    <p:extLst>
      <p:ext uri="{BB962C8B-B14F-4D97-AF65-F5344CB8AC3E}">
        <p14:creationId xmlns:p14="http://schemas.microsoft.com/office/powerpoint/2010/main" val="424361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787" y="2139814"/>
            <a:ext cx="2143125" cy="214312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2563" y="864115"/>
            <a:ext cx="3238500" cy="14097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0920" y="2320751"/>
            <a:ext cx="2543175" cy="180022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242" y="864115"/>
            <a:ext cx="3238500" cy="1409700"/>
          </a:xfrm>
          <a:prstGeom prst="rect">
            <a:avLst/>
          </a:prstGeom>
        </p:spPr>
      </p:pic>
      <p:graphicFrame>
        <p:nvGraphicFramePr>
          <p:cNvPr id="7" name="Diagram 6"/>
          <p:cNvGraphicFramePr/>
          <p:nvPr>
            <p:extLst>
              <p:ext uri="{D42A27DB-BD31-4B8C-83A1-F6EECF244321}">
                <p14:modId xmlns:p14="http://schemas.microsoft.com/office/powerpoint/2010/main" val="1935084123"/>
              </p:ext>
            </p:extLst>
          </p:nvPr>
        </p:nvGraphicFramePr>
        <p:xfrm>
          <a:off x="852755" y="4326479"/>
          <a:ext cx="7551506" cy="47155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TextBox 7"/>
          <p:cNvSpPr txBox="1"/>
          <p:nvPr/>
        </p:nvSpPr>
        <p:spPr>
          <a:xfrm>
            <a:off x="398836" y="145917"/>
            <a:ext cx="5919771" cy="492443"/>
          </a:xfrm>
          <a:prstGeom prst="rect">
            <a:avLst/>
          </a:prstGeom>
          <a:noFill/>
        </p:spPr>
        <p:txBody>
          <a:bodyPr wrap="square" rtlCol="0">
            <a:spAutoFit/>
          </a:bodyPr>
          <a:lstStyle/>
          <a:p>
            <a:pPr defTabSz="685783"/>
            <a:r>
              <a:rPr lang="en-US" sz="2600" dirty="0" smtClean="0">
                <a:solidFill>
                  <a:srgbClr val="262626"/>
                </a:solidFill>
                <a:latin typeface="+mj-lt"/>
              </a:rPr>
              <a:t>Companies using Big </a:t>
            </a:r>
            <a:r>
              <a:rPr lang="en-US" sz="2600" dirty="0" smtClean="0">
                <a:solidFill>
                  <a:srgbClr val="262626"/>
                </a:solidFill>
                <a:latin typeface="+mj-lt"/>
              </a:rPr>
              <a:t>Data </a:t>
            </a:r>
            <a:r>
              <a:rPr lang="en-US" sz="2600" dirty="0" smtClean="0">
                <a:solidFill>
                  <a:srgbClr val="262626"/>
                </a:solidFill>
                <a:latin typeface="+mj-lt"/>
              </a:rPr>
              <a:t>for Prediction</a:t>
            </a:r>
            <a:endParaRPr lang="en-IN" sz="2600" dirty="0">
              <a:solidFill>
                <a:srgbClr val="262626"/>
              </a:solidFill>
              <a:latin typeface="+mj-lt"/>
            </a:endParaRPr>
          </a:p>
        </p:txBody>
      </p:sp>
    </p:spTree>
    <p:extLst>
      <p:ext uri="{BB962C8B-B14F-4D97-AF65-F5344CB8AC3E}">
        <p14:creationId xmlns:p14="http://schemas.microsoft.com/office/powerpoint/2010/main" val="3532137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2_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4234</TotalTime>
  <Words>818</Words>
  <Application>Microsoft Office PowerPoint</Application>
  <PresentationFormat>On-screen Show (16:9)</PresentationFormat>
  <Paragraphs>89</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Castellar</vt:lpstr>
      <vt:lpstr>Symbol</vt:lpstr>
      <vt:lpstr>Tahoma</vt:lpstr>
      <vt:lpstr>Wingdings</vt:lpstr>
      <vt:lpstr>2_Brain4ce_course_template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Komala</dc:creator>
  <cp:lastModifiedBy>Abhay</cp:lastModifiedBy>
  <cp:revision>607</cp:revision>
  <dcterms:created xsi:type="dcterms:W3CDTF">2014-07-21T07:23:07Z</dcterms:created>
  <dcterms:modified xsi:type="dcterms:W3CDTF">2015-08-25T09:53:18Z</dcterms:modified>
</cp:coreProperties>
</file>