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9"/>
  </p:notesMasterIdLst>
  <p:sldIdLst>
    <p:sldId id="256" r:id="rId4"/>
    <p:sldId id="257" r:id="rId5"/>
    <p:sldId id="285" r:id="rId6"/>
    <p:sldId id="303" r:id="rId7"/>
    <p:sldId id="304" r:id="rId8"/>
    <p:sldId id="287" r:id="rId9"/>
    <p:sldId id="307" r:id="rId10"/>
    <p:sldId id="294" r:id="rId11"/>
    <p:sldId id="295" r:id="rId12"/>
    <p:sldId id="305" r:id="rId13"/>
    <p:sldId id="306" r:id="rId14"/>
    <p:sldId id="290" r:id="rId15"/>
    <p:sldId id="289" r:id="rId16"/>
    <p:sldId id="281" r:id="rId17"/>
    <p:sldId id="28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FE2E0-6678-45F3-B2F4-61A48A0B2340}">
  <a:tblStyle styleId="{2F8FE2E0-6678-45F3-B2F4-61A48A0B234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517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I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778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541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66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sales@edureka.co" TargetMode="External"/><Relationship Id="rId4" Type="http://schemas.openxmlformats.org/officeDocument/2006/relationships/hyperlink" Target="http://www.edureka.co/android-development-certification-course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9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urs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9625" y="0"/>
            <a:ext cx="9144000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026416" y="2821310"/>
            <a:ext cx="524065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View </a:t>
            </a:r>
            <a:r>
              <a:rPr lang="en-IN" sz="1400" b="0" i="0" u="none" strike="noStrike" cap="none" baseline="0" dirty="0" smtClean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Android Development course </a:t>
            </a:r>
            <a:r>
              <a:rPr lang="en-IN" sz="1400" b="0" i="0" u="none" strike="noStrike" cap="none" baseline="0" dirty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details </a:t>
            </a:r>
            <a:r>
              <a:rPr lang="en-IN" sz="1400" b="0" i="0" u="none" strike="noStrike" cap="none" baseline="0" dirty="0" smtClean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at </a:t>
            </a:r>
            <a:r>
              <a:rPr lang="en-IN" sz="1400" b="0" i="0" u="none" strike="noStrike" cap="none" baseline="0" dirty="0" smtClean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www.edureka.co/android-development-certification-course</a:t>
            </a:r>
            <a:endParaRPr lang="en-IN" sz="1400" b="0" i="0" u="none" strike="noStrike" cap="none" baseline="0" dirty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708025" y="3499521"/>
            <a:ext cx="4248984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IN" sz="1400" b="0" i="0" u="none" strike="noStrike" cap="none" baseline="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Queries: </a:t>
            </a:r>
            <a:endParaRPr lang="en-IN" sz="1400" b="0" i="0" u="none" strike="noStrike" cap="none" baseline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Post on Twitter @</a:t>
            </a:r>
            <a:r>
              <a:rPr lang="en-IN" sz="1400" b="0" i="0" u="none" strike="noStrike" cap="none" baseline="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edurekaIN</a:t>
            </a:r>
            <a:r>
              <a:rPr lang="en-IN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400" b="0" i="0" u="none" strike="noStrike" cap="none" baseline="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IN" sz="1400" b="0" i="0" u="none" strike="noStrike" cap="none" baseline="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askEdureka</a:t>
            </a:r>
            <a:endParaRPr lang="en-IN" sz="1400" b="0" i="0" u="none" strike="noStrike" cap="none" baseline="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Post on Facebook </a:t>
            </a:r>
            <a:r>
              <a:rPr lang="en-IN" sz="1400" b="0" i="0" u="none" strike="noStrike" cap="none" baseline="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1400" b="0" i="0" u="none" strike="noStrike" cap="none" baseline="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edurekaIN</a:t>
            </a:r>
            <a:endParaRPr lang="en-IN" sz="1400" b="0" i="0" u="none" strike="noStrike" cap="none" baseline="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5957171" y="3377676"/>
            <a:ext cx="279218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more details please contact us: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 : 1800 275 9730 (toll free)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INDIA : +91 88808 62004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Email Us : </a:t>
            </a:r>
            <a:r>
              <a:rPr lang="en-IN" sz="1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webinars</a:t>
            </a:r>
            <a:r>
              <a:rPr lang="en-IN" sz="1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@edureka.co</a:t>
            </a:r>
            <a:endParaRPr lang="en-IN" sz="1400" b="0" i="0" u="sng" strike="noStrike" cap="none" baseline="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1772279" y="2143651"/>
            <a:ext cx="574892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Android 6.0 Marshmallow : Everything you need to know !</a:t>
            </a:r>
            <a:endParaRPr lang="en-IN" sz="2000" b="1" i="0" u="none" strike="noStrike" cap="none" baseline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rther Reading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89" name="Shape 89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t="13581" r="3827" b="9027"/>
          <a:stretch/>
        </p:blipFill>
        <p:spPr>
          <a:xfrm>
            <a:off x="4680992" y="1265980"/>
            <a:ext cx="3744415" cy="30132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for the next clas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5325" y="698983"/>
            <a:ext cx="5424375" cy="40682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ignment 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102" name="Shape 10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3684" y="555627"/>
            <a:ext cx="6624735" cy="416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-wor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0527" y="923496"/>
            <a:ext cx="3743324" cy="3668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725050" y="4795837"/>
            <a:ext cx="89479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Course Url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200900" y="101585"/>
            <a:ext cx="1714500" cy="3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pyrigh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5075" y="729258"/>
            <a:ext cx="4226401" cy="4414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533400" y="819150"/>
            <a:ext cx="83057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This courseware is copyright © edureka 2014. Any reproduction without expressed written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permission from edureka is strictly forbidden. PMI members, credential holders, and REP’s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who Engage in unauthorized duplication of the courseware will be held duly accountable by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the PMI Ethics Committee.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mul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at’s within the LMS?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6479" y="205220"/>
            <a:ext cx="8223840" cy="85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6479" y="4685532"/>
            <a:ext cx="2125440" cy="351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7680" y="4685532"/>
            <a:ext cx="2894400" cy="351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6320" y="4685532"/>
            <a:ext cx="2125440" cy="351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0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4552750" y="4795837"/>
            <a:ext cx="47011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    www.edureka.co/android-development-certification-course</a:t>
            </a:r>
            <a:endParaRPr lang="en-IN" sz="12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37950" y="142280"/>
            <a:ext cx="8403019" cy="514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Shape 152"/>
          <p:cNvGraphicFramePr/>
          <p:nvPr/>
        </p:nvGraphicFramePr>
        <p:xfrm>
          <a:off x="456714" y="57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{2F8FE2E0-6678-45F3-B2F4-61A48A0B2340}</a:tableStyleId>
              </a:tblPr>
              <a:tblGrid>
                <a:gridCol w="1066800"/>
                <a:gridCol w="4992225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 u="none" strike="noStrike" cap="none" baseline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strike="noStrike" cap="none" baseline="0"/>
                        <a:t>LIVE Online Class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>
                        <a:solidFill>
                          <a:srgbClr val="42424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 u="none" strike="noStrike" cap="none" baseline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strike="noStrike" cap="none" baseline="0"/>
                        <a:t>Class Recording in LMS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>
                        <a:solidFill>
                          <a:srgbClr val="42424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 u="none" strike="noStrike" cap="none" baseline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strike="noStrike" cap="none" baseline="0"/>
                        <a:t>24/7 Post Class Support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>
                        <a:solidFill>
                          <a:srgbClr val="42424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 u="none" strike="noStrike" cap="none" baseline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strike="noStrike" cap="none" baseline="0"/>
                        <a:t>Module Wise Quiz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>
                        <a:solidFill>
                          <a:srgbClr val="42424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 u="none" strike="noStrike" cap="none" baseline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strike="noStrike" cap="none" baseline="0"/>
                        <a:t>Project Work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>
                        <a:solidFill>
                          <a:srgbClr val="42424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 u="none" strike="noStrike" cap="none" baseline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IN" sz="1400" u="none" strike="noStrike" cap="none" baseline="0"/>
                        <a:t>Verifiable Certificate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endParaRPr sz="1400" u="none" strike="noStrike" cap="none" baseline="0">
                        <a:solidFill>
                          <a:srgbClr val="42424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3" name="Shape 153"/>
          <p:cNvGrpSpPr/>
          <p:nvPr/>
        </p:nvGrpSpPr>
        <p:grpSpPr>
          <a:xfrm>
            <a:off x="533400" y="742950"/>
            <a:ext cx="965632" cy="4114799"/>
            <a:chOff x="533400" y="895350"/>
            <a:chExt cx="965632" cy="4114799"/>
          </a:xfrm>
        </p:grpSpPr>
        <p:pic>
          <p:nvPicPr>
            <p:cNvPr id="154" name="Shape 15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3400" y="1610550"/>
              <a:ext cx="853214" cy="5039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5" name="Shape 155"/>
            <p:cNvGrpSpPr/>
            <p:nvPr/>
          </p:nvGrpSpPr>
          <p:grpSpPr>
            <a:xfrm>
              <a:off x="761999" y="2296349"/>
              <a:ext cx="719999" cy="504000"/>
              <a:chOff x="5659044" y="1210737"/>
              <a:chExt cx="2153043" cy="1368288"/>
            </a:xfrm>
          </p:grpSpPr>
          <p:pic>
            <p:nvPicPr>
              <p:cNvPr id="156" name="Shape 15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641653" y="1408591"/>
                <a:ext cx="1170434" cy="11704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Shape 15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5659044" y="1210737"/>
                <a:ext cx="1135107" cy="1196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8" name="Shape 15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8200" y="3028950"/>
              <a:ext cx="503999" cy="5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Shape 15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2000" y="3790950"/>
              <a:ext cx="611999" cy="560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Shape 16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2000" y="4398150"/>
              <a:ext cx="737032" cy="611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Shape 16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8200" y="895350"/>
              <a:ext cx="503999" cy="509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Shape 162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ive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9100" y="1128713"/>
            <a:ext cx="4457700" cy="36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140902" y="3756610"/>
            <a:ext cx="335614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754878" y="4798592"/>
            <a:ext cx="431778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www.edureka.co/android-development-certification-course</a:t>
            </a:r>
            <a:endParaRPr lang="en-IN" sz="12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4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940151" y="4795837"/>
            <a:ext cx="336091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opic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0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34" name="Shape 34"/>
          <p:cNvSpPr/>
          <p:nvPr/>
        </p:nvSpPr>
        <p:spPr>
          <a:xfrm>
            <a:off x="517133" y="771550"/>
            <a:ext cx="4373809" cy="3802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1 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1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Introduction to Pentaho BI Suite</a:t>
            </a: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en-IN"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4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2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Pentaho Report Designer - Basic</a:t>
            </a:r>
            <a:b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en-IN"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4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3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Pentaho Report Designer - Advanced</a:t>
            </a:r>
            <a:b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en-IN"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4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4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Pentaho Data Integration - Introduction</a:t>
            </a:r>
            <a:b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en-IN"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4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5 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Pentaho Data Integration - Transformation</a:t>
            </a:r>
            <a:b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en-IN"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4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6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Pentaho Data Integration - Job and More</a:t>
            </a:r>
          </a:p>
          <a:p>
            <a:pPr marL="742950" marR="0" lvl="1" indent="-20955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6670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6670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580403" y="771550"/>
            <a:ext cx="4106415" cy="3802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7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Pentaho BA Server and User Console</a:t>
            </a:r>
            <a:b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en-IN"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40"/>
              </a:spcBef>
              <a:buClr>
                <a:srgbClr val="0070C0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Module 8</a:t>
            </a:r>
          </a:p>
          <a:p>
            <a:pPr marL="742950" marR="0" lvl="1" indent="-285750" algn="l" rtl="0">
              <a:spcBef>
                <a:spcPts val="240"/>
              </a:spcBef>
              <a:buClr>
                <a:srgbClr val="262626"/>
              </a:buClr>
              <a:buSzPct val="100000"/>
              <a:buFont typeface="Tahoma"/>
              <a:buChar char="»"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Project</a:t>
            </a:r>
          </a:p>
          <a:p>
            <a:pPr marL="742950" marR="0" lvl="1" indent="-20955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6670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0955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6670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66700" algn="l" rtl="0">
              <a:spcBef>
                <a:spcPts val="240"/>
              </a:spcBef>
              <a:buClr>
                <a:schemeClr val="dk1"/>
              </a:buClr>
              <a:buFont typeface="Noto Symbol"/>
              <a:buNone/>
            </a:pPr>
            <a:endParaRPr sz="1200" b="0" i="0" u="none" strike="noStrike" cap="none" baseline="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7876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80975" y="4900580"/>
            <a:ext cx="78581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0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6301880" y="4900042"/>
            <a:ext cx="2759088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14282" y="151325"/>
            <a:ext cx="7072362" cy="436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14282" y="714362"/>
            <a:ext cx="8715436" cy="4143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indent="-86360" rtl="0">
              <a:spcBef>
                <a:spcPts val="0"/>
              </a:spcBef>
              <a:spcAft>
                <a:spcPts val="600"/>
              </a:spcAft>
              <a:buClr>
                <a:srgbClr val="1369EB"/>
              </a:buClr>
              <a:buFont typeface="Noto Symbol"/>
              <a:buChar char="▪"/>
              <a:defRPr/>
            </a:lvl1pPr>
            <a:lvl2pPr marL="449263" indent="-80962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719138" indent="-114618" rtl="0">
              <a:spcBef>
                <a:spcPts val="0"/>
              </a:spcBef>
              <a:spcAft>
                <a:spcPts val="600"/>
              </a:spcAft>
              <a:buClr>
                <a:srgbClr val="009756"/>
              </a:buClr>
              <a:buFont typeface="Noto Symbol"/>
              <a:buChar char="➢"/>
              <a:defRPr/>
            </a:lvl3pPr>
            <a:lvl4pPr marL="982663" indent="-121602" rtl="0"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Font typeface="Noto Symbol"/>
              <a:buChar char="❖"/>
              <a:defRPr/>
            </a:lvl4pPr>
            <a:lvl5pPr marL="1252538" indent="-122237" rtl="0">
              <a:spcBef>
                <a:spcPts val="0"/>
              </a:spcBef>
              <a:spcAft>
                <a:spcPts val="600"/>
              </a:spcAft>
              <a:buClr>
                <a:srgbClr val="FFB504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4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l="6047" t="12250" r="7770" b="10750"/>
          <a:stretch/>
        </p:blipFill>
        <p:spPr>
          <a:xfrm>
            <a:off x="2133352" y="1131590"/>
            <a:ext cx="4752527" cy="36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3282612" y="761225"/>
            <a:ext cx="2165978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500" b="1" i="0" u="none" strike="noStrike" cap="none" baseline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793381" y="4795837"/>
            <a:ext cx="450768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www.edureka.co/android-development-certification-course</a:t>
            </a:r>
            <a:endParaRPr lang="en-IN" sz="12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253" name="Shape 253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075" y="123478"/>
            <a:ext cx="1840832" cy="3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l="6047" t="12250" r="7770" b="10750"/>
          <a:stretch/>
        </p:blipFill>
        <p:spPr>
          <a:xfrm>
            <a:off x="2133352" y="1131590"/>
            <a:ext cx="4752527" cy="36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3282612" y="761225"/>
            <a:ext cx="2165978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500" b="1" i="0" u="none" strike="noStrike" cap="none" baseline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876846" y="4795064"/>
            <a:ext cx="215285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sng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www.edureka.co/apache-solr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800" kern="1200" dirty="0">
              <a:solidFill>
                <a:srgbClr val="262626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08" y="209552"/>
            <a:ext cx="2692774" cy="30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67278" y="47950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kern="1200" dirty="0">
                <a:solidFill>
                  <a:srgbClr val="002060"/>
                </a:solidFill>
                <a:latin typeface="Castellar" pitchFamily="18" charset="0"/>
                <a:ea typeface="+mn-ea"/>
                <a:cs typeface="+mn-cs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61820" y="4767264"/>
            <a:ext cx="460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4461820" y="4767264"/>
            <a:ext cx="460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ive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38" name="Shape 3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9100" y="1128713"/>
            <a:ext cx="4457700" cy="36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698984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950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8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1" y="2258040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/>
              <a:endParaRPr lang="en-IN" sz="1800" kern="1200" dirty="0">
                <a:solidFill>
                  <a:srgbClr val="262626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/>
              <a:endParaRPr lang="en-US" sz="1800" kern="1200" dirty="0">
                <a:solidFill>
                  <a:srgbClr val="262626"/>
                </a:solidFill>
                <a:ea typeface="+mn-ea"/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461820" y="4767264"/>
            <a:ext cx="460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kern="1200" dirty="0">
                <a:solidFill>
                  <a:srgbClr val="002060"/>
                </a:solidFill>
                <a:latin typeface="Castellar" pitchFamily="18" charset="0"/>
                <a:ea typeface="+mn-ea"/>
                <a:cs typeface="+mn-cs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67278" y="47950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rve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IN" kern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kern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kern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kern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kern="12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950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6" y="555627"/>
            <a:ext cx="6624736" cy="416100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950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950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C569-3C8F-674C-9C45-3DDEF7D64CB1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9/29/2015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92C3-73B8-C14F-934F-3D218367FA6D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937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32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32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9546" y="980851"/>
            <a:ext cx="1779354" cy="381105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4867278" y="47950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6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b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4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34925" y="4795842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4122035" y="2574648"/>
            <a:ext cx="93228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3200" b="1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nnie's Q n A Templat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4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34925" y="4795842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722072" y="2258041"/>
            <a:ext cx="2601912" cy="2371712"/>
            <a:chOff x="684208" y="1762201"/>
            <a:chExt cx="2804580" cy="2175716"/>
          </a:xfrm>
        </p:grpSpPr>
        <p:sp>
          <p:nvSpPr>
            <p:cNvPr id="58" name="Shape 58"/>
            <p:cNvSpPr/>
            <p:nvPr/>
          </p:nvSpPr>
          <p:spPr>
            <a:xfrm>
              <a:off x="684208" y="1849496"/>
              <a:ext cx="2804580" cy="1965605"/>
            </a:xfrm>
            <a:custGeom>
              <a:avLst/>
              <a:gdLst/>
              <a:ahLst/>
              <a:cxnLst/>
              <a:rect l="0" t="0" r="0" b="0"/>
              <a:pathLst>
                <a:path w="2804581" h="1965606" extrusionOk="0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43437" y="1762201"/>
              <a:ext cx="2033678" cy="217571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nnie's intro only in module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4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34925" y="4795842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7" name="Shape 67"/>
          <p:cNvGrpSpPr/>
          <p:nvPr/>
        </p:nvGrpSpPr>
        <p:grpSpPr>
          <a:xfrm>
            <a:off x="722072" y="2258041"/>
            <a:ext cx="2601912" cy="2371712"/>
            <a:chOff x="684208" y="1762201"/>
            <a:chExt cx="2804580" cy="2175716"/>
          </a:xfrm>
        </p:grpSpPr>
        <p:sp>
          <p:nvSpPr>
            <p:cNvPr id="68" name="Shape 68"/>
            <p:cNvSpPr/>
            <p:nvPr/>
          </p:nvSpPr>
          <p:spPr>
            <a:xfrm>
              <a:off x="684208" y="1849496"/>
              <a:ext cx="2804580" cy="1965605"/>
            </a:xfrm>
            <a:custGeom>
              <a:avLst/>
              <a:gdLst/>
              <a:ahLst/>
              <a:cxnLst/>
              <a:rect l="0" t="0" r="0" b="0"/>
              <a:pathLst>
                <a:path w="2804581" h="1965606" extrusionOk="0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43437" y="1762201"/>
              <a:ext cx="2033678" cy="217571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Shape 70"/>
          <p:cNvSpPr txBox="1"/>
          <p:nvPr/>
        </p:nvSpPr>
        <p:spPr>
          <a:xfrm>
            <a:off x="3434407" y="1064248"/>
            <a:ext cx="209122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Hello There!!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My name is Annie. </a:t>
            </a:r>
            <a:b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I love quizzes and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puzzles and I am here to make you guys think and answer my questions.</a:t>
            </a:r>
          </a:p>
        </p:txBody>
      </p:sp>
      <p:sp>
        <p:nvSpPr>
          <p:cNvPr id="71" name="Shape 71"/>
          <p:cNvSpPr/>
          <p:nvPr/>
        </p:nvSpPr>
        <p:spPr>
          <a:xfrm>
            <a:off x="3329312" y="986319"/>
            <a:ext cx="2301412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75" name="Shape 7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4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l="6047" t="12250" r="7770" b="10750"/>
          <a:stretch/>
        </p:blipFill>
        <p:spPr>
          <a:xfrm>
            <a:off x="2133352" y="1131590"/>
            <a:ext cx="4752527" cy="36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3282612" y="761225"/>
            <a:ext cx="2165978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500" b="1" i="0" u="none" strike="noStrike" cap="none" baseline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nds - 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5C9B1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67039" y="4795837"/>
            <a:ext cx="327512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www.edureka.co/front-end-web-development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75" marR="0" indent="-139675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895" marR="0" indent="-120595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2915" marR="0" indent="-8881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080" marR="0" indent="-11418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246" marR="0" indent="-114145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411" marR="0" indent="-11411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578" marR="0" indent="-11407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8743" marR="0" indent="-114043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5909" marR="0" indent="-11400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75" marR="0" indent="-139675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895" marR="0" indent="-120595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2915" marR="0" indent="-8881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080" marR="0" indent="-11418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246" marR="0" indent="-114145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411" marR="0" indent="-11411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578" marR="0" indent="-11407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8743" marR="0" indent="-114043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5909" marR="0" indent="-11400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kern="1200" dirty="0">
              <a:solidFill>
                <a:srgbClr val="262626">
                  <a:tint val="75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kern="1200" smtClean="0">
                <a:solidFill>
                  <a:srgbClr val="262626">
                    <a:tint val="75000"/>
                  </a:srgbClr>
                </a:solidFill>
                <a:latin typeface="Calibri"/>
                <a:ea typeface="+mn-ea"/>
                <a:cs typeface="+mn-cs"/>
              </a:rPr>
              <a:pPr defTabSz="685766"/>
              <a:t>‹#›</a:t>
            </a:fld>
            <a:endParaRPr lang="en-US" kern="1200" dirty="0">
              <a:solidFill>
                <a:srgbClr val="262626">
                  <a:tint val="75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61820" y="4767264"/>
            <a:ext cx="460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kern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http://www.edureka.co/android-development-certification-course</a:t>
            </a:r>
            <a:endParaRPr lang="en-IN" sz="1200" kern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34" y="242372"/>
            <a:ext cx="1429349" cy="191164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846" y="989166"/>
            <a:ext cx="7993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enable your app to handle links, use intent filters in your app manifest to declare the URI patterns to be handled by your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enable link handling verification for your app, set the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android:autoVerify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attribute to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at least one of the web URI intent filters in your app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0692" y="105667"/>
            <a:ext cx="5542907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App Linking</a:t>
            </a:r>
            <a:endParaRPr lang="en-US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5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706" y="717960"/>
            <a:ext cx="80133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you App linking feature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confirming the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associated hosts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the system should verify for your app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the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Asset Links JSON file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properly hosted and defined by using the Digital Asset Links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a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URI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intent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system settings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link handling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0692" y="105667"/>
            <a:ext cx="5542907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Test App Linking</a:t>
            </a:r>
            <a:endParaRPr lang="en-US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0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0692" y="105667"/>
            <a:ext cx="5542907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/>
              </a:rPr>
              <a:t>Direct Share</a:t>
            </a:r>
            <a:endParaRPr lang="en-US" sz="2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692" y="999564"/>
            <a:ext cx="7839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new feature in Marshmallow that provides APIs for allowing users to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 content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other sources such as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calls it as a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dummy messaging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users to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 to specific targets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demonstrates this by adding contacts directly in the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chooser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dialog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- if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frequently send your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pictures via Hangouts, Android M will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recognize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habit and offer a single button to let you share directly with them</a:t>
            </a:r>
          </a:p>
        </p:txBody>
      </p:sp>
    </p:spTree>
    <p:extLst>
      <p:ext uri="{BB962C8B-B14F-4D97-AF65-F5344CB8AC3E}">
        <p14:creationId xmlns:p14="http://schemas.microsoft.com/office/powerpoint/2010/main" val="15228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7" y="1058237"/>
            <a:ext cx="7964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enable Direct Share, apps need to implement a Service extending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ChooserTargetService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Override the method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onGetChooserTargets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return a list of Direct Share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your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AndroidManifest.xml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add a meta-data tag in your Activity that receives the Intent. Specify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android.service.chooser.chooser_target_service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point the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android:value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692" y="105667"/>
            <a:ext cx="5542907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/>
              </a:rPr>
              <a:t>Direct Share</a:t>
            </a:r>
            <a:endParaRPr lang="en-US" sz="2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" name="Shape 362"/>
          <p:cNvSpPr txBox="1"/>
          <p:nvPr/>
        </p:nvSpPr>
        <p:spPr>
          <a:xfrm>
            <a:off x="3666783" y="2875102"/>
            <a:ext cx="1678256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lang="en-IN" sz="2800" b="1" i="0" u="none" strike="noStrike" cap="none" baseline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4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398837" y="145918"/>
            <a:ext cx="463550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28564" y="727312"/>
            <a:ext cx="8508607" cy="3928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12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end of this module, you will be able </a:t>
            </a:r>
            <a:r>
              <a:rPr lang="en-IN" sz="12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lang="en-IN" sz="12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en-IN" sz="12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875" lvl="0" indent="-342875">
              <a:lnSpc>
                <a:spcPct val="20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Noto Symbol"/>
              <a:buChar char="→"/>
            </a:pPr>
            <a:r>
              <a:rPr lang="en-US" sz="1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Data Binding</a:t>
            </a:r>
            <a:endParaRPr lang="en-US" sz="1200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875" lvl="0" indent="-342875">
              <a:lnSpc>
                <a:spcPct val="20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Noto Symbol"/>
              <a:buChar char="→"/>
            </a:pPr>
            <a:r>
              <a:rPr lang="en-US" sz="1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Android Percent Layout in Android Marshmallow</a:t>
            </a:r>
            <a:endParaRPr lang="en-US" sz="1200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875" lvl="0" indent="-342875">
              <a:lnSpc>
                <a:spcPct val="20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Noto Symbol"/>
              <a:buChar char="→"/>
            </a:pPr>
            <a:r>
              <a:rPr lang="en-US" sz="1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about Android M Runtime Permissions </a:t>
            </a:r>
            <a:endParaRPr lang="en-IN" sz="12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875" marR="0" lvl="0" indent="-342875" algn="l" rtl="0">
              <a:lnSpc>
                <a:spcPct val="20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Noto Symbol"/>
              <a:buChar char="→"/>
            </a:pPr>
            <a:r>
              <a:rPr lang="en-IN" sz="1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App Linking in Android M</a:t>
            </a:r>
          </a:p>
          <a:p>
            <a:pPr marL="342875" marR="0" lvl="0" indent="-342875" algn="l" rtl="0">
              <a:lnSpc>
                <a:spcPct val="200000"/>
              </a:lnSpc>
              <a:spcBef>
                <a:spcPts val="280"/>
              </a:spcBef>
              <a:buClr>
                <a:schemeClr val="dk1"/>
              </a:buClr>
              <a:buSzPct val="100000"/>
              <a:buFont typeface="Noto Symbol"/>
              <a:buChar char="→"/>
            </a:pPr>
            <a:r>
              <a:rPr lang="en-IN" sz="12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Direct Share feature in Android M</a:t>
            </a:r>
            <a:endParaRPr lang="en-IN" sz="12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2"/>
          <p:cNvSpPr txBox="1"/>
          <p:nvPr/>
        </p:nvSpPr>
        <p:spPr>
          <a:xfrm>
            <a:off x="398837" y="145918"/>
            <a:ext cx="588221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884" y="934948"/>
            <a:ext cx="8013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binding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becomes part of the developer’s tool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in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Marshmallow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Binding library provides a mechanism for linking the data which will be displayed within our layouts to some kind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 Library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to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declarative layouts and minimize the glue code necessary to bind your application logic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layouts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set up your application to use data binding, add data binding to the class path of your top-level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build.gradle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6087" y="2217269"/>
            <a:ext cx="3646583" cy="12089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6631" y="768584"/>
            <a:ext cx="6596009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6451" y="1595071"/>
            <a:ext cx="78186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err="1" smtClean="0">
                <a:solidFill>
                  <a:srgbClr val="0070C0"/>
                </a:solidFill>
              </a:rPr>
              <a:t>Jcenter</a:t>
            </a:r>
            <a:r>
              <a:rPr lang="en-US" dirty="0" smtClean="0"/>
              <a:t> should be present in your repository list of your projects in Top Level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new_project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repositories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jcenter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build.gradle</a:t>
            </a:r>
            <a:r>
              <a:rPr lang="en-US" dirty="0"/>
              <a:t> for the Android application sub-project we apply a build </a:t>
            </a:r>
            <a:r>
              <a:rPr lang="en-US" dirty="0" smtClean="0"/>
              <a:t>plugin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apply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plugin: '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apply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plugin: 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com.android.databinding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4162" y="768584"/>
            <a:ext cx="7053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dependencies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8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"com.android.tools.build:gradle:1.3.0"</a:t>
            </a:r>
          </a:p>
          <a:p>
            <a:pPr lvl="8"/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com.android.databinding:dataBinder:1.0-rc1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8"/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}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1916" y="3878086"/>
            <a:ext cx="6596009" cy="7600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362"/>
          <p:cNvSpPr txBox="1"/>
          <p:nvPr/>
        </p:nvSpPr>
        <p:spPr>
          <a:xfrm>
            <a:off x="398837" y="145918"/>
            <a:ext cx="588221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782" y="1020732"/>
            <a:ext cx="7849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the data binding is added , create a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POJO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binding.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layout file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some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meta-data/markup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the activity to declare the data binding</a:t>
            </a:r>
          </a:p>
        </p:txBody>
      </p:sp>
      <p:sp>
        <p:nvSpPr>
          <p:cNvPr id="3" name="Shape 362"/>
          <p:cNvSpPr txBox="1"/>
          <p:nvPr/>
        </p:nvSpPr>
        <p:spPr>
          <a:xfrm>
            <a:off x="3942204" y="3067884"/>
            <a:ext cx="1678256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lang="en-IN" sz="2800" b="1" i="0" u="none" strike="noStrike" cap="none" baseline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362"/>
          <p:cNvSpPr txBox="1"/>
          <p:nvPr/>
        </p:nvSpPr>
        <p:spPr>
          <a:xfrm>
            <a:off x="398837" y="145918"/>
            <a:ext cx="588221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3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62"/>
          <p:cNvSpPr txBox="1"/>
          <p:nvPr/>
        </p:nvSpPr>
        <p:spPr>
          <a:xfrm>
            <a:off x="398837" y="145918"/>
            <a:ext cx="588221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Android Percent Layout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086" y="907336"/>
            <a:ext cx="8237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problems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RelativeLayout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FrameLayout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you cannot set Child View's dimension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percentage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times where a particular layout requires us to divide space between components proportionally, but the parent layout is not a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LinearLayout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not a problem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anymore as in Marshmallow,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team launched many Support Library to help developer fighting with fragmentation. One of those is Percent Support Library which add an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RelativeLayout's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FrameLayout's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dimension in %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231" y="991519"/>
            <a:ext cx="12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Problem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231" y="2672975"/>
            <a:ext cx="12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Solution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961" y="1132553"/>
            <a:ext cx="7755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we need to include the percent support library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build.gradle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'com.android.support:percent:23.0.0‘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latin typeface="Roboto"/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you can switch to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android.support.percent.PercentRelativeLayout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android.support.percent.PercentFrameLayout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hape 362"/>
          <p:cNvSpPr txBox="1"/>
          <p:nvPr/>
        </p:nvSpPr>
        <p:spPr>
          <a:xfrm>
            <a:off x="398837" y="145918"/>
            <a:ext cx="588221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Android Percent Layout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362"/>
          <p:cNvSpPr txBox="1"/>
          <p:nvPr/>
        </p:nvSpPr>
        <p:spPr>
          <a:xfrm>
            <a:off x="3942204" y="3067884"/>
            <a:ext cx="1678256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lang="en-IN" sz="2800" b="1" i="0" u="none" strike="noStrike" cap="none" baseline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9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0692" y="105667"/>
            <a:ext cx="4677145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Runtime Permission</a:t>
            </a:r>
            <a:endParaRPr lang="en-US" sz="2600" kern="0" dirty="0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693" y="869160"/>
            <a:ext cx="8038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defTabSz="685800">
              <a:buFont typeface="Symbol" panose="05050102010706020507" pitchFamily="18" charset="2"/>
              <a:buChar char="®"/>
            </a:pPr>
            <a:r>
              <a:rPr lang="en-US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 </a:t>
            </a:r>
            <a:r>
              <a:rPr lang="en-US" kern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6.0 Marshmallow </a:t>
            </a: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introduces one of the largest changes to the permissions model with the addition of </a:t>
            </a:r>
            <a:r>
              <a:rPr lang="en-US" kern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runtime </a:t>
            </a:r>
            <a:r>
              <a:rPr lang="en-US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permissions</a:t>
            </a:r>
          </a:p>
          <a:p>
            <a:pPr marL="171450" indent="-171450" algn="just" defTabSz="685800">
              <a:buFont typeface="Symbol" panose="05050102010706020507" pitchFamily="18" charset="2"/>
              <a:buChar char="®"/>
            </a:pPr>
            <a:endParaRPr lang="en-US" kern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 defTabSz="685800">
              <a:buFont typeface="Symbol" panose="05050102010706020507" pitchFamily="18" charset="2"/>
              <a:buChar char="®"/>
            </a:pP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replaces the existing install time permissions model when you target API 23 and the app is </a:t>
            </a:r>
            <a:r>
              <a:rPr lang="en-US" kern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running </a:t>
            </a: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an Android 6.0+ </a:t>
            </a:r>
            <a:r>
              <a:rPr lang="en-US" kern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</a:p>
          <a:p>
            <a:pPr marL="171450" indent="-171450" algn="just" defTabSz="685800">
              <a:buFont typeface="Symbol" panose="05050102010706020507" pitchFamily="18" charset="2"/>
              <a:buChar char="®"/>
            </a:pPr>
            <a:endParaRPr lang="en-US" kern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 defTabSz="685800">
              <a:buFont typeface="Symbol" panose="05050102010706020507" pitchFamily="18" charset="2"/>
              <a:buChar char="®"/>
            </a:pP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:</a:t>
            </a:r>
            <a:endParaRPr lang="en-US" kern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 algn="just" defTabSz="685800">
              <a:buFont typeface="Arial" panose="020B0604020202020204" pitchFamily="34" charset="0"/>
              <a:buChar char="»"/>
            </a:pPr>
            <a:endParaRPr lang="en-US" kern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248" y="2685042"/>
            <a:ext cx="7623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 defTabSz="685800">
              <a:buFont typeface="Arial" panose="020B0604020202020204" pitchFamily="34" charset="0"/>
              <a:buChar char="»"/>
            </a:pP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to control when and with what context you’ll ask for permissions</a:t>
            </a:r>
          </a:p>
          <a:p>
            <a:pPr marL="285750" lvl="8" indent="-285750" defTabSz="685800">
              <a:buFont typeface="Arial" panose="020B0604020202020204" pitchFamily="34" charset="0"/>
              <a:buChar char="»"/>
            </a:pPr>
            <a:endParaRPr lang="en-US" kern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 defTabSz="685800">
              <a:buFont typeface="Arial" panose="020B0604020202020204" pitchFamily="34" charset="0"/>
              <a:buChar char="»"/>
            </a:pP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Play will not be required to accept a list of permissions before installing your app</a:t>
            </a:r>
          </a:p>
          <a:p>
            <a:pPr marL="285750" lvl="8" indent="-285750" defTabSz="685800">
              <a:buFont typeface="Arial" panose="020B0604020202020204" pitchFamily="34" charset="0"/>
              <a:buChar char="»"/>
            </a:pPr>
            <a:endParaRPr lang="en-US" kern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 defTabSz="685800">
              <a:buFont typeface="Arial" panose="020B0604020202020204" pitchFamily="34" charset="0"/>
              <a:buChar char="»"/>
            </a:pPr>
            <a:r>
              <a:rPr lang="en-US" kern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</a:t>
            </a:r>
            <a:r>
              <a:rPr lang="en-US" kern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updates will not be blocked until the user accepts the new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0692" y="105667"/>
            <a:ext cx="5542907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3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App Linking</a:t>
            </a:r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720" y="1070740"/>
            <a:ext cx="82146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when a user clicks on a website link , instead of asking the user to choose how to handle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he/she directly goes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website's official app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if a twitter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there in your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inbox and you clicked on it, you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get 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prompt asking if you want to open the link in your browser or within the Twitter app, which is installed on your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phone, now you will be directly re-directed to the twitter app, provided twitter app is there on your device.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rain4ce_course_template">
  <a:themeElements>
    <a:clrScheme name="Fresh">
      <a:dk1>
        <a:srgbClr val="262626"/>
      </a:dk1>
      <a:lt1>
        <a:srgbClr val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ain4ce_course_template">
  <a:themeElements>
    <a:clrScheme name="Fresh">
      <a:dk1>
        <a:srgbClr val="262626"/>
      </a:dk1>
      <a:lt1>
        <a:srgbClr val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746</Words>
  <Application>Microsoft Office PowerPoint</Application>
  <PresentationFormat>On-screen Show (16:9)</PresentationFormat>
  <Paragraphs>106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Castellar</vt:lpstr>
      <vt:lpstr>Courier New</vt:lpstr>
      <vt:lpstr>Noto Symbol</vt:lpstr>
      <vt:lpstr>Roboto</vt:lpstr>
      <vt:lpstr>Symbol</vt:lpstr>
      <vt:lpstr>Tahoma</vt:lpstr>
      <vt:lpstr>3_Brain4ce_course_template</vt:lpstr>
      <vt:lpstr>2_Brain4ce_course_template</vt:lpstr>
      <vt:lpstr>4_Brain4ce_course_template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Awanish</dc:creator>
  <cp:lastModifiedBy>Awanish</cp:lastModifiedBy>
  <cp:revision>184</cp:revision>
  <dcterms:modified xsi:type="dcterms:W3CDTF">2015-09-29T10:37:46Z</dcterms:modified>
</cp:coreProperties>
</file>