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0"/>
  </p:notesMasterIdLst>
  <p:handoutMasterIdLst>
    <p:handoutMasterId r:id="rId31"/>
  </p:handoutMasterIdLst>
  <p:sldIdLst>
    <p:sldId id="278" r:id="rId2"/>
    <p:sldId id="279" r:id="rId3"/>
    <p:sldId id="361" r:id="rId4"/>
    <p:sldId id="345" r:id="rId5"/>
    <p:sldId id="348" r:id="rId6"/>
    <p:sldId id="362" r:id="rId7"/>
    <p:sldId id="357" r:id="rId8"/>
    <p:sldId id="363" r:id="rId9"/>
    <p:sldId id="360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5" r:id="rId21"/>
    <p:sldId id="374" r:id="rId22"/>
    <p:sldId id="376" r:id="rId23"/>
    <p:sldId id="377" r:id="rId24"/>
    <p:sldId id="379" r:id="rId25"/>
    <p:sldId id="343" r:id="rId26"/>
    <p:sldId id="337" r:id="rId27"/>
    <p:sldId id="296" r:id="rId28"/>
    <p:sldId id="294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317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9FF"/>
    <a:srgbClr val="6F3BC3"/>
    <a:srgbClr val="E2D7F3"/>
    <a:srgbClr val="FF6801"/>
    <a:srgbClr val="25C6FF"/>
    <a:srgbClr val="FFCEAC"/>
    <a:srgbClr val="A2E7FF"/>
    <a:srgbClr val="CCDEFF"/>
    <a:srgbClr val="E9EDF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97" d="100"/>
          <a:sy n="97" d="100"/>
        </p:scale>
        <p:origin x="498" y="102"/>
      </p:cViewPr>
      <p:guideLst>
        <p:guide orient="horz" pos="540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3709-9628-431F-87BE-999083454C41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4267-94A6-4DA2-BBFA-2942C7E5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57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07-09-2015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4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 smtClean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0335">
            <a:off x="3437857" y="310460"/>
            <a:ext cx="2254524" cy="21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2014. Any reproduction without expressed written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strictly forbidden. PMI members, credential holders, and REP’s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81550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 userDrawn="1"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 userDrawn="1"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bjectiv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4109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</a:p>
        </p:txBody>
      </p:sp>
    </p:spTree>
    <p:extLst>
      <p:ext uri="{BB962C8B-B14F-4D97-AF65-F5344CB8AC3E}">
        <p14:creationId xmlns:p14="http://schemas.microsoft.com/office/powerpoint/2010/main" val="21241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122036" y="2574648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3434408" y="1064248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 userDrawn="1"/>
        </p:nvSpPr>
        <p:spPr>
          <a:xfrm>
            <a:off x="3329313" y="986319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73" r:id="rId2"/>
    <p:sldLayoutId id="2147483777" r:id="rId3"/>
    <p:sldLayoutId id="2147483772" r:id="rId4"/>
    <p:sldLayoutId id="2147483775" r:id="rId5"/>
    <p:sldLayoutId id="2147483774" r:id="rId6"/>
    <p:sldLayoutId id="2147483784" r:id="rId7"/>
    <p:sldLayoutId id="2147483733" r:id="rId8"/>
    <p:sldLayoutId id="2147483747" r:id="rId9"/>
    <p:sldLayoutId id="2147483776" r:id="rId10"/>
    <p:sldLayoutId id="2147483748" r:id="rId11"/>
    <p:sldLayoutId id="2147483749" r:id="rId12"/>
    <p:sldLayoutId id="2147483750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6" r:id="rId19"/>
    <p:sldLayoutId id="2147483787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persistence-with-hibern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les@edureka.c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y.jboss.org/nexus/content/groups/public-jboss/org/hibernate/" TargetMode="External"/><Relationship Id="rId2" Type="http://schemas.openxmlformats.org/officeDocument/2006/relationships/hyperlink" Target="http://sourceforge.net/projects/hibernate/files/hibernate-search/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sourceforge.net/projects/hibernate/files/hibernate4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api/javax/validation/constraints/package-summary.html" TargetMode="Externa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904" y="2472091"/>
            <a:ext cx="819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astellar" panose="020A0402060406010301" pitchFamily="18" charset="0"/>
              </a:rPr>
              <a:t>Hibernate </a:t>
            </a:r>
            <a:r>
              <a:rPr lang="en-US" sz="2000" b="1" smtClean="0">
                <a:latin typeface="Castellar" panose="020A0402060406010301" pitchFamily="18" charset="0"/>
              </a:rPr>
              <a:t>Mapping</a:t>
            </a:r>
            <a:endParaRPr lang="en-IN" sz="2000" b="1" dirty="0" smtClean="0">
              <a:latin typeface="Castellar" panose="020A0402060406010301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920" y="2872201"/>
            <a:ext cx="7864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Persistence with Hibernate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www.edureka.co/persistence-with-hibernate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902" y="339934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45" y="3380032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78672" y="2114019"/>
            <a:ext cx="1590640" cy="1553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 Caching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2" y="867524"/>
            <a:ext cx="47118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Caching is used in-order to improve the performance of applications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Effectively used by hibernate for caching at object level as well as the query level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performance by caching objects which in turn reduces the database hits to a greater extent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Techniques used for Caching in hibernate are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First-level Cache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Second-level Cache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level cache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28521" y="2971832"/>
            <a:ext cx="1284270" cy="3184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28521" y="3947967"/>
            <a:ext cx="1284270" cy="3184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989399" y="2961558"/>
            <a:ext cx="739740" cy="3886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82993" y="1686604"/>
            <a:ext cx="0" cy="6660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32314" y="1707152"/>
            <a:ext cx="0" cy="6660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482993" y="3290331"/>
            <a:ext cx="0" cy="6660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22039" y="3290331"/>
            <a:ext cx="0" cy="6660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7673083" y="2768082"/>
            <a:ext cx="0" cy="6660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>
            <a:off x="7656355" y="2894918"/>
            <a:ext cx="0" cy="6660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272692" y="899989"/>
            <a:ext cx="864339" cy="796889"/>
            <a:chOff x="6272692" y="899989"/>
            <a:chExt cx="864339" cy="796889"/>
          </a:xfrm>
        </p:grpSpPr>
        <p:sp>
          <p:nvSpPr>
            <p:cNvPr id="5" name="Flowchart: Magnetic Disk 4"/>
            <p:cNvSpPr/>
            <p:nvPr/>
          </p:nvSpPr>
          <p:spPr>
            <a:xfrm>
              <a:off x="6272692" y="899989"/>
              <a:ext cx="795927" cy="79688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2692" y="123805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Database 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28521" y="2373240"/>
            <a:ext cx="1284270" cy="318499"/>
            <a:chOff x="6028521" y="2373240"/>
            <a:chExt cx="1284270" cy="318499"/>
          </a:xfrm>
        </p:grpSpPr>
        <p:sp>
          <p:nvSpPr>
            <p:cNvPr id="6" name="Rounded Rectangle 5"/>
            <p:cNvSpPr/>
            <p:nvPr/>
          </p:nvSpPr>
          <p:spPr>
            <a:xfrm>
              <a:off x="6028521" y="2373240"/>
              <a:ext cx="1284270" cy="3184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7452" y="2400797"/>
              <a:ext cx="12057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First-level Cache</a:t>
              </a:r>
              <a:endPara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43518" y="2978517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Object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4791" y="3962066"/>
            <a:ext cx="1391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Second-level Cache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3677" y="3017399"/>
            <a:ext cx="56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8272" y="2835266"/>
            <a:ext cx="844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</a:t>
            </a:r>
          </a:p>
        </p:txBody>
      </p:sp>
      <p:sp>
        <p:nvSpPr>
          <p:cNvPr id="25" name="Up-Down Arrow 24"/>
          <p:cNvSpPr/>
          <p:nvPr/>
        </p:nvSpPr>
        <p:spPr>
          <a:xfrm>
            <a:off x="6635477" y="2721184"/>
            <a:ext cx="78181" cy="219826"/>
          </a:xfrm>
          <a:prstGeom prst="up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Types of Caching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2" y="867524"/>
            <a:ext cx="568901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Level Cache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are cached at the session level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cache of hibernate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Cached objects exists as long as session is active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Mandatory cache used by hibernate across all applications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 Cache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optional cache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at the session factory level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enabled by default hence need to enable it explicitly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Cache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implementations :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EHCache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Swarm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OS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JBoss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Cache</a:t>
            </a:r>
          </a:p>
          <a:p>
            <a:pPr lvl="1"/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Level Cache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hibernate.cache.use_query_cache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="true“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Holds the complete query result in cache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endParaRPr lang="en-US" sz="120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9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 First Level Cache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90266" y="1043116"/>
            <a:ext cx="4381904" cy="3694913"/>
            <a:chOff x="3664258" y="1012293"/>
            <a:chExt cx="4381904" cy="369491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572000" y="3244229"/>
              <a:ext cx="0" cy="6660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572000" y="1582467"/>
              <a:ext cx="0" cy="6660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147379" y="3910317"/>
              <a:ext cx="864339" cy="796889"/>
              <a:chOff x="6272692" y="899989"/>
              <a:chExt cx="864339" cy="796889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6272692" y="899989"/>
                <a:ext cx="795927" cy="796889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272692" y="1238057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Database 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664258" y="1012293"/>
              <a:ext cx="1779839" cy="746658"/>
              <a:chOff x="3664258" y="1012293"/>
              <a:chExt cx="1779839" cy="74665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664258" y="1012293"/>
                <a:ext cx="1779839" cy="746658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64991" y="1254817"/>
                <a:ext cx="1778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Hibernate Session Load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66323" y="2383691"/>
              <a:ext cx="1779839" cy="746658"/>
              <a:chOff x="3664258" y="1012293"/>
              <a:chExt cx="1779839" cy="74665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664258" y="1012293"/>
                <a:ext cx="1779839" cy="746658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51741" y="1254817"/>
                <a:ext cx="1404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Hibernate Session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3756832" y="2260315"/>
              <a:ext cx="1686531" cy="1010230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2111" y="2534597"/>
              <a:ext cx="1615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 Data A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vailable 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Session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 flipH="1">
              <a:off x="5854843" y="2345541"/>
              <a:ext cx="0" cy="82296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78642" y="248771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YES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4177" y="3343966"/>
              <a:ext cx="421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</a:t>
              </a:r>
              <a:endPara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0" name="Straight Arrow Connector 19"/>
            <p:cNvCxnSpPr>
              <a:endCxn id="10" idx="2"/>
            </p:cNvCxnSpPr>
            <p:nvPr/>
          </p:nvCxnSpPr>
          <p:spPr>
            <a:xfrm flipV="1">
              <a:off x="4946550" y="3130349"/>
              <a:ext cx="2209693" cy="117841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7" idx="3"/>
            </p:cNvCxnSpPr>
            <p:nvPr/>
          </p:nvCxnSpPr>
          <p:spPr>
            <a:xfrm flipH="1" flipV="1">
              <a:off x="5444097" y="1385622"/>
              <a:ext cx="1712146" cy="9980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9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98006" y="2333644"/>
            <a:ext cx="461865" cy="666088"/>
            <a:chOff x="3298006" y="2333644"/>
            <a:chExt cx="461865" cy="666088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3298006" y="2333644"/>
              <a:ext cx="0" cy="6660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37961" y="2669641"/>
              <a:ext cx="421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</a:t>
              </a:r>
              <a:endPara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7983" y="3555492"/>
            <a:ext cx="461865" cy="666088"/>
            <a:chOff x="3298006" y="2333644"/>
            <a:chExt cx="461865" cy="666088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298006" y="2333644"/>
              <a:ext cx="0" cy="6660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37961" y="2669641"/>
              <a:ext cx="421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</a:t>
              </a:r>
              <a:endPara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90020" y="3012540"/>
            <a:ext cx="1615972" cy="870972"/>
            <a:chOff x="2487297" y="2992813"/>
            <a:chExt cx="1615972" cy="870972"/>
          </a:xfrm>
        </p:grpSpPr>
        <p:sp>
          <p:nvSpPr>
            <p:cNvPr id="26" name="Oval 25"/>
            <p:cNvSpPr/>
            <p:nvPr/>
          </p:nvSpPr>
          <p:spPr>
            <a:xfrm>
              <a:off x="2549555" y="2992813"/>
              <a:ext cx="1526073" cy="87097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87297" y="3203388"/>
              <a:ext cx="1615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 Data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Available 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Session Factory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>
            <a:off x="3298006" y="1117011"/>
            <a:ext cx="0" cy="6660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83645" y="4215889"/>
            <a:ext cx="864339" cy="796889"/>
            <a:chOff x="6272692" y="899989"/>
            <a:chExt cx="864339" cy="796889"/>
          </a:xfrm>
        </p:grpSpPr>
        <p:sp>
          <p:nvSpPr>
            <p:cNvPr id="19" name="Flowchart: Magnetic Disk 18"/>
            <p:cNvSpPr/>
            <p:nvPr/>
          </p:nvSpPr>
          <p:spPr>
            <a:xfrm>
              <a:off x="6272692" y="899989"/>
              <a:ext cx="795927" cy="79688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2692" y="123805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Database 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61434" y="857250"/>
            <a:ext cx="1779839" cy="519523"/>
            <a:chOff x="3664258" y="1012293"/>
            <a:chExt cx="1779839" cy="519523"/>
          </a:xfrm>
        </p:grpSpPr>
        <p:sp>
          <p:nvSpPr>
            <p:cNvPr id="17" name="Rounded Rectangle 16"/>
            <p:cNvSpPr/>
            <p:nvPr/>
          </p:nvSpPr>
          <p:spPr>
            <a:xfrm>
              <a:off x="3664258" y="1012293"/>
              <a:ext cx="1779839" cy="5195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4991" y="1113293"/>
              <a:ext cx="1778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Hibernate Session Load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81366" y="1980730"/>
            <a:ext cx="1895812" cy="457748"/>
            <a:chOff x="3664258" y="1012293"/>
            <a:chExt cx="1895812" cy="457748"/>
          </a:xfrm>
        </p:grpSpPr>
        <p:sp>
          <p:nvSpPr>
            <p:cNvPr id="15" name="Rounded Rectangle 14"/>
            <p:cNvSpPr/>
            <p:nvPr/>
          </p:nvSpPr>
          <p:spPr>
            <a:xfrm>
              <a:off x="3664258" y="1012293"/>
              <a:ext cx="1895812" cy="457748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09728" y="1089019"/>
              <a:ext cx="14048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Hibernate Session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90020" y="1795716"/>
            <a:ext cx="1615972" cy="870972"/>
            <a:chOff x="2499984" y="1969362"/>
            <a:chExt cx="1615972" cy="870972"/>
          </a:xfrm>
        </p:grpSpPr>
        <p:sp>
          <p:nvSpPr>
            <p:cNvPr id="8" name="Oval 7"/>
            <p:cNvSpPr/>
            <p:nvPr/>
          </p:nvSpPr>
          <p:spPr>
            <a:xfrm>
              <a:off x="2549555" y="1969362"/>
              <a:ext cx="1526073" cy="870972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9984" y="2194475"/>
              <a:ext cx="1615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 Data A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vailable 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Session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16200000" flipH="1">
            <a:off x="4530415" y="1792836"/>
            <a:ext cx="0" cy="9144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4135" y="196011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/>
          <p:cNvCxnSpPr>
            <a:endCxn id="42" idx="2"/>
          </p:cNvCxnSpPr>
          <p:nvPr/>
        </p:nvCxnSpPr>
        <p:spPr>
          <a:xfrm flipV="1">
            <a:off x="3703887" y="3684780"/>
            <a:ext cx="2225385" cy="11374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0"/>
            <a:endCxn id="17" idx="3"/>
          </p:cNvCxnSpPr>
          <p:nvPr/>
        </p:nvCxnSpPr>
        <p:spPr>
          <a:xfrm flipH="1" flipV="1">
            <a:off x="4141273" y="1117012"/>
            <a:ext cx="1787999" cy="8637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 Second Level Cache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957051" y="3227032"/>
            <a:ext cx="1944443" cy="457748"/>
            <a:chOff x="3639943" y="1012293"/>
            <a:chExt cx="1944443" cy="457748"/>
          </a:xfrm>
        </p:grpSpPr>
        <p:sp>
          <p:nvSpPr>
            <p:cNvPr id="42" name="Rounded Rectangle 41"/>
            <p:cNvSpPr/>
            <p:nvPr/>
          </p:nvSpPr>
          <p:spPr>
            <a:xfrm>
              <a:off x="3664258" y="1012293"/>
              <a:ext cx="1895812" cy="457748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39943" y="1089019"/>
              <a:ext cx="1944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Hibernate Session Factory</a:t>
              </a:r>
            </a:p>
          </p:txBody>
        </p:sp>
      </p:grpSp>
      <p:cxnSp>
        <p:nvCxnSpPr>
          <p:cNvPr id="47" name="Straight Arrow Connector 46"/>
          <p:cNvCxnSpPr>
            <a:stCxn id="42" idx="0"/>
          </p:cNvCxnSpPr>
          <p:nvPr/>
        </p:nvCxnSpPr>
        <p:spPr>
          <a:xfrm flipV="1">
            <a:off x="5929272" y="2423412"/>
            <a:ext cx="0" cy="8036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4549569" y="3005725"/>
            <a:ext cx="0" cy="9144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43289" y="317300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5393" y="2246664"/>
            <a:ext cx="7876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</a:rPr>
              <a:t>DEMO  - Optimizing performance using cache</a:t>
            </a:r>
          </a:p>
        </p:txBody>
      </p:sp>
    </p:spTree>
    <p:extLst>
      <p:ext uri="{BB962C8B-B14F-4D97-AF65-F5344CB8AC3E}">
        <p14:creationId xmlns:p14="http://schemas.microsoft.com/office/powerpoint/2010/main" val="8256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Lucene – Full text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2" y="867524"/>
            <a:ext cx="4711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Apache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text search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on java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results are returned by relevance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Fast, flexible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stable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integrate lucence search functionality to application..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1" b="992"/>
          <a:stretch/>
        </p:blipFill>
        <p:spPr>
          <a:xfrm>
            <a:off x="6092979" y="1801004"/>
            <a:ext cx="2206774" cy="3010526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1899009" y="700391"/>
            <a:ext cx="3979663" cy="1873491"/>
          </a:xfrm>
          <a:prstGeom prst="cloudCallout">
            <a:avLst>
              <a:gd name="adj1" fmla="val 70953"/>
              <a:gd name="adj2" fmla="val 2626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hibernate can perform search on the database with </a:t>
            </a:r>
            <a:r>
              <a:rPr lang="en-US" sz="1200" dirty="0" err="1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lucene</a:t>
            </a:r>
            <a:r>
              <a:rPr lang="en-US" sz="12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1200" dirty="0" err="1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lucene</a:t>
            </a:r>
            <a:r>
              <a:rPr lang="en-US" sz="12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do effective searching on file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 smtClean="0">
                <a:solidFill>
                  <a:srgbClr val="000000"/>
                </a:solidFill>
              </a:rPr>
              <a:t>Hibernate and </a:t>
            </a:r>
            <a:r>
              <a:rPr lang="en-IN" sz="2600" dirty="0" err="1" smtClean="0">
                <a:solidFill>
                  <a:srgbClr val="000000"/>
                </a:solidFill>
              </a:rPr>
              <a:t>Lucene</a:t>
            </a:r>
            <a:r>
              <a:rPr lang="en-IN" sz="2600" dirty="0" smtClean="0">
                <a:solidFill>
                  <a:srgbClr val="000000"/>
                </a:solidFill>
              </a:rPr>
              <a:t> Together</a:t>
            </a:r>
            <a:endParaRPr lang="en-IN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H="1">
            <a:off x="5527497" y="2469331"/>
            <a:ext cx="1275237" cy="0"/>
          </a:xfrm>
          <a:prstGeom prst="straightConnector1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6716216" y="1429540"/>
            <a:ext cx="0" cy="1280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2" y="867524"/>
            <a:ext cx="406876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 though Lucence provides very efficient search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capabilities,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suffers with several mismatches with domain object models 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Search built on top of the Lucence search engine to address the short comings of lucence in domain object models.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 to Hibernate which has been built in top of the SQL databases , Hibernate search built on top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Lucence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address  the short comings of lucence in domain object models with annotations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Manages entities when query made to database or as lucence query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82274" y="1803584"/>
            <a:ext cx="1551398" cy="824115"/>
            <a:chOff x="3664258" y="1012292"/>
            <a:chExt cx="1551398" cy="824115"/>
          </a:xfrm>
        </p:grpSpPr>
        <p:sp>
          <p:nvSpPr>
            <p:cNvPr id="5" name="Rounded Rectangle 4"/>
            <p:cNvSpPr/>
            <p:nvPr/>
          </p:nvSpPr>
          <p:spPr>
            <a:xfrm>
              <a:off x="3664258" y="1012292"/>
              <a:ext cx="1551398" cy="824115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62752" y="1101183"/>
              <a:ext cx="1354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Hibernate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Hibernate Search</a:t>
              </a:r>
            </a:p>
          </p:txBody>
        </p:sp>
      </p:grpSp>
      <p:sp>
        <p:nvSpPr>
          <p:cNvPr id="7" name="Snip Single Corner Rectangle 6"/>
          <p:cNvSpPr/>
          <p:nvPr/>
        </p:nvSpPr>
        <p:spPr>
          <a:xfrm>
            <a:off x="7356296" y="1803584"/>
            <a:ext cx="1177046" cy="532072"/>
          </a:xfrm>
          <a:prstGeom prst="snip1Rect">
            <a:avLst>
              <a:gd name="adj" fmla="val 312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428216" y="3411021"/>
            <a:ext cx="1033207" cy="801383"/>
            <a:chOff x="6103824" y="865683"/>
            <a:chExt cx="1033207" cy="801383"/>
          </a:xfrm>
        </p:grpSpPr>
        <p:sp>
          <p:nvSpPr>
            <p:cNvPr id="9" name="Flowchart: Magnetic Disk 8"/>
            <p:cNvSpPr/>
            <p:nvPr/>
          </p:nvSpPr>
          <p:spPr>
            <a:xfrm>
              <a:off x="6103824" y="865683"/>
              <a:ext cx="1033207" cy="801383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2692" y="125609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Database 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2732" y="2469331"/>
            <a:ext cx="640081" cy="1332106"/>
            <a:chOff x="6503542" y="2905783"/>
            <a:chExt cx="593408" cy="914401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 flipH="1">
              <a:off x="6800246" y="3523480"/>
              <a:ext cx="0" cy="5934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H="1">
              <a:off x="6503542" y="2905783"/>
              <a:ext cx="0" cy="9144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583681" y="183878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Lucence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(Index)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4630" y="1803584"/>
            <a:ext cx="692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Search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35379" y="2183356"/>
            <a:ext cx="733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8270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 Search Dependencies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2" y="867524"/>
            <a:ext cx="39077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search dependencies are provided in the hibernate-search-4.5.2.Final.jar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can be downloaded from the following locations 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://sourceforge.net/projects/hibernate/files/hibernate-search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://repository.jboss.org/nexus/content/groups/public-jboss/org/hibernate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required dependencies for hibernate search are available from the following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http://sourceforge.net/projects/hibernate/files/hibernate4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/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26" y="857250"/>
            <a:ext cx="3918512" cy="175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26" y="2713511"/>
            <a:ext cx="3918512" cy="171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 Search Query DSL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1" y="867524"/>
            <a:ext cx="77361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and efficient API for hibernate search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Queries are created via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help of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SearchFactory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interface from the package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org.hibernate.search.query.dsl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created can be easily attached with an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Queries are created on top of </a:t>
            </a:r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QueryBuilder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3511" y="2339619"/>
            <a:ext cx="5592572" cy="931641"/>
            <a:chOff x="803" y="895"/>
            <a:chExt cx="3183" cy="127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03" y="895"/>
              <a:ext cx="3044" cy="962"/>
            </a:xfrm>
            <a:prstGeom prst="roundRect">
              <a:avLst>
                <a:gd name="adj" fmla="val 6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929" y="938"/>
              <a:ext cx="0" cy="240"/>
            </a:xfrm>
            <a:prstGeom prst="roundRect">
              <a:avLst>
                <a:gd name="adj" fmla="val 46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en-GB" altLang="ja-JP" sz="12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845" y="1120"/>
              <a:ext cx="3141" cy="1048"/>
              <a:chOff x="845" y="1120"/>
              <a:chExt cx="3141" cy="1048"/>
            </a:xfrm>
          </p:grpSpPr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1342" cy="748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>
                <a:off x="845" y="1120"/>
                <a:ext cx="3141" cy="674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QueryBuilder </a:t>
                </a:r>
                <a:r>
                  <a:rPr kumimoji="0" lang="en-GB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queryBuilder</a:t>
                </a: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 </a:t>
                </a:r>
                <a:endParaRPr kumimoji="0" lang="en-GB" altLang="ja-JP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searchFactory.buildQueryBuilder</a:t>
                </a: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().</a:t>
                </a:r>
                <a:r>
                  <a:rPr kumimoji="0" lang="en-GB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forEntity</a:t>
                </a: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kumimoji="0" lang="en-GB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MyEntity.class</a:t>
                </a: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).get();                       </a:t>
                </a:r>
              </a:p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3511" y="3444938"/>
            <a:ext cx="6017770" cy="931641"/>
            <a:chOff x="803" y="895"/>
            <a:chExt cx="3425" cy="1273"/>
          </a:xfrm>
        </p:grpSpPr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803" y="895"/>
              <a:ext cx="3425" cy="744"/>
            </a:xfrm>
            <a:prstGeom prst="roundRect">
              <a:avLst>
                <a:gd name="adj" fmla="val 6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929" y="938"/>
              <a:ext cx="0" cy="240"/>
            </a:xfrm>
            <a:prstGeom prst="roundRect">
              <a:avLst>
                <a:gd name="adj" fmla="val 46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en-GB" altLang="ja-JP" sz="12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845" y="1144"/>
              <a:ext cx="3340" cy="1024"/>
              <a:chOff x="845" y="1144"/>
              <a:chExt cx="3340" cy="1024"/>
            </a:xfrm>
          </p:grpSpPr>
          <p:sp>
            <p:nvSpPr>
              <p:cNvPr id="15" name="AutoShape 10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1342" cy="748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AutoShape 11"/>
              <p:cNvSpPr>
                <a:spLocks noChangeArrowheads="1"/>
              </p:cNvSpPr>
              <p:nvPr/>
            </p:nvSpPr>
            <p:spPr bwMode="auto">
              <a:xfrm>
                <a:off x="845" y="1144"/>
                <a:ext cx="3340" cy="225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US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builder.range</a:t>
                </a:r>
                <a:r>
                  <a:rPr kumimoji="0" lang="en-US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().</a:t>
                </a:r>
                <a:r>
                  <a:rPr kumimoji="0" lang="en-US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onField</a:t>
                </a:r>
                <a:r>
                  <a:rPr kumimoji="0" lang="en-US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("</a:t>
                </a:r>
                <a:r>
                  <a:rPr kumimoji="0" lang="en-US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numberOfPages</a:t>
                </a:r>
                <a:r>
                  <a:rPr kumimoji="0" lang="en-US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").above(1000).</a:t>
                </a:r>
                <a:r>
                  <a:rPr kumimoji="0" lang="en-US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excludeLimit</a:t>
                </a:r>
                <a:r>
                  <a:rPr kumimoji="0" lang="en-US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().</a:t>
                </a:r>
                <a:r>
                  <a:rPr kumimoji="0" lang="en-US" altLang="ja-JP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createQuery</a:t>
                </a:r>
                <a:r>
                  <a:rPr kumimoji="0" lang="en-US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();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04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1074288"/>
            <a:ext cx="387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in Hibernate 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Performance Optimization with Caching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Bring the Power of Search to your Hibernate App  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Validate Application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Constraints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87561"/>
            <a:ext cx="412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module, you will be able to understand: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>
                <a:solidFill>
                  <a:srgbClr val="262626"/>
                </a:solidFill>
                <a:latin typeface="+mj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7164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4743" y="2246664"/>
            <a:ext cx="460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</a:rPr>
              <a:t>DEMO  - Hibernate Search</a:t>
            </a:r>
          </a:p>
        </p:txBody>
      </p:sp>
    </p:spTree>
    <p:extLst>
      <p:ext uri="{BB962C8B-B14F-4D97-AF65-F5344CB8AC3E}">
        <p14:creationId xmlns:p14="http://schemas.microsoft.com/office/powerpoint/2010/main" val="19606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Validation of Beans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1" y="867524"/>
            <a:ext cx="7736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of verifying data follows pre-defined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constraints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Validations of beans are basically constraints on object models via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Validations can also be defined with custom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constraints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bean validation is a java specification effective APIs can be used for validating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Validations of beans has to done on or before persistence of data in-order to maintain data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>
            <a:stCxn id="27" idx="0"/>
          </p:cNvCxnSpPr>
          <p:nvPr/>
        </p:nvCxnSpPr>
        <p:spPr>
          <a:xfrm flipH="1" flipV="1">
            <a:off x="5169557" y="2927523"/>
            <a:ext cx="2360801" cy="4348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</p:cNvCxnSpPr>
          <p:nvPr/>
        </p:nvCxnSpPr>
        <p:spPr>
          <a:xfrm flipH="1">
            <a:off x="5169556" y="2083021"/>
            <a:ext cx="2360802" cy="6181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7525574" y="2917340"/>
            <a:ext cx="0" cy="4450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552154" y="1832095"/>
            <a:ext cx="0" cy="7315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52155" y="1358156"/>
            <a:ext cx="0" cy="3657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Validation in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2" y="867524"/>
            <a:ext cx="33161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Validations can be applied at any stage of application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can be applied at the web layer ,service layer or at the repository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 constraints can be applied with custom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validations are preferred more in repository layer to maintain data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058535" y="857250"/>
            <a:ext cx="943647" cy="629680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82452" y="1729296"/>
            <a:ext cx="1895812" cy="353725"/>
            <a:chOff x="3664258" y="1012293"/>
            <a:chExt cx="1895812" cy="353725"/>
          </a:xfrm>
        </p:grpSpPr>
        <p:sp>
          <p:nvSpPr>
            <p:cNvPr id="6" name="Rounded Rectangle 5"/>
            <p:cNvSpPr/>
            <p:nvPr/>
          </p:nvSpPr>
          <p:spPr>
            <a:xfrm>
              <a:off x="3664258" y="1012293"/>
              <a:ext cx="1895812" cy="353725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9728" y="1050655"/>
              <a:ext cx="14048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Web/Presentation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88989" y="4081868"/>
            <a:ext cx="1082738" cy="635191"/>
            <a:chOff x="6103824" y="865683"/>
            <a:chExt cx="1033207" cy="801383"/>
          </a:xfrm>
        </p:grpSpPr>
        <p:sp>
          <p:nvSpPr>
            <p:cNvPr id="18" name="Flowchart: Magnetic Disk 17"/>
            <p:cNvSpPr/>
            <p:nvPr/>
          </p:nvSpPr>
          <p:spPr>
            <a:xfrm>
              <a:off x="6103824" y="865683"/>
              <a:ext cx="1033207" cy="801383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9057" y="1188640"/>
              <a:ext cx="864339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Database 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42657" y="2563615"/>
            <a:ext cx="1895812" cy="353725"/>
            <a:chOff x="3664258" y="1012293"/>
            <a:chExt cx="1895812" cy="353725"/>
          </a:xfrm>
        </p:grpSpPr>
        <p:sp>
          <p:nvSpPr>
            <p:cNvPr id="24" name="Rounded Rectangle 23"/>
            <p:cNvSpPr/>
            <p:nvPr/>
          </p:nvSpPr>
          <p:spPr>
            <a:xfrm>
              <a:off x="3664258" y="1012293"/>
              <a:ext cx="1895812" cy="353725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6014" y="1050655"/>
              <a:ext cx="672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Service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2452" y="3362383"/>
            <a:ext cx="1895812" cy="353725"/>
            <a:chOff x="3664258" y="1012293"/>
            <a:chExt cx="1895812" cy="353725"/>
          </a:xfrm>
        </p:grpSpPr>
        <p:sp>
          <p:nvSpPr>
            <p:cNvPr id="27" name="Rounded Rectangle 26"/>
            <p:cNvSpPr/>
            <p:nvPr/>
          </p:nvSpPr>
          <p:spPr>
            <a:xfrm>
              <a:off x="3664258" y="1012293"/>
              <a:ext cx="1895812" cy="353725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61976" y="1050655"/>
              <a:ext cx="900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Repository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49672" y="10265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552155" y="3716108"/>
            <a:ext cx="0" cy="3657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255061" y="3865826"/>
            <a:ext cx="1297094" cy="0"/>
          </a:xfrm>
          <a:prstGeom prst="straightConnector1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247274" y="1552737"/>
            <a:ext cx="1304881" cy="0"/>
          </a:xfrm>
          <a:prstGeom prst="straightConnector1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53707" y="1552738"/>
            <a:ext cx="0" cy="2316731"/>
          </a:xfrm>
          <a:prstGeom prst="straightConnector1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968154" y="2429282"/>
            <a:ext cx="1171575" cy="719485"/>
            <a:chOff x="3648075" y="3006897"/>
            <a:chExt cx="1171575" cy="719485"/>
          </a:xfrm>
        </p:grpSpPr>
        <p:sp>
          <p:nvSpPr>
            <p:cNvPr id="42" name="Flowchart: Multidocument 41"/>
            <p:cNvSpPr/>
            <p:nvPr/>
          </p:nvSpPr>
          <p:spPr>
            <a:xfrm>
              <a:off x="3648075" y="3006897"/>
              <a:ext cx="1171575" cy="719485"/>
            </a:xfrm>
            <a:prstGeom prst="flowChartMultidocumen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95688" y="3228139"/>
              <a:ext cx="9103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Validations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>
            <a:off x="5154306" y="2789023"/>
            <a:ext cx="1092968" cy="161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Constraints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512" y="867524"/>
            <a:ext cx="3501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Restrictions/Conditions applied at fields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Belongs to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javax.validation.constraints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on top of fields with annotations like @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NotNull, @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applied at field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class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property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0946"/>
              </p:ext>
            </p:extLst>
          </p:nvPr>
        </p:nvGraphicFramePr>
        <p:xfrm>
          <a:off x="4171348" y="888544"/>
          <a:ext cx="4734029" cy="1876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2508"/>
                <a:gridCol w="3731521"/>
              </a:tblGrid>
              <a:tr h="159685"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AssertFalse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annotated element must be false.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95">
                <a:tc>
                  <a:txBody>
                    <a:bodyPr/>
                    <a:lstStyle/>
                    <a:p>
                      <a:pPr lvl="0" algn="l"/>
                      <a:r>
                        <a:rPr lang="en-US" sz="1050" kern="1200" dirty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AssertFalse.List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Defines several @AssertFalse annotations on the same element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685">
                <a:tc>
                  <a:txBody>
                    <a:bodyPr/>
                    <a:lstStyle/>
                    <a:p>
                      <a:pPr lvl="0" algn="l"/>
                      <a:r>
                        <a:rPr lang="en-US" sz="1050" kern="1200" dirty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AssertTrue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annotated element must be true.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95">
                <a:tc>
                  <a:txBody>
                    <a:bodyPr/>
                    <a:lstStyle/>
                    <a:p>
                      <a:pPr lvl="0" algn="l"/>
                      <a:r>
                        <a:rPr lang="en-US" sz="1050" kern="1200" dirty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AssertTrue.List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Defines several @AssertTrue annotations on the same element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1">
                <a:tc>
                  <a:txBody>
                    <a:bodyPr/>
                    <a:lstStyle/>
                    <a:p>
                      <a:pPr lvl="0" algn="l"/>
                      <a:r>
                        <a:rPr lang="en-US" sz="1050" kern="1200" dirty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DecimalMax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annotated element must be a number whose value must be lower or equal to the specified maximum.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95">
                <a:tc>
                  <a:txBody>
                    <a:bodyPr/>
                    <a:lstStyle/>
                    <a:p>
                      <a:pPr lvl="0" algn="l"/>
                      <a:r>
                        <a:rPr lang="en-US" sz="1050" kern="1200" dirty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DecimalMax.List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Defines several @DecimalMax annotations on the same element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1">
                <a:tc>
                  <a:txBody>
                    <a:bodyPr/>
                    <a:lstStyle/>
                    <a:p>
                      <a:pPr lvl="0" algn="l"/>
                      <a:r>
                        <a:rPr lang="en-US" sz="1050" kern="1200" dirty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DecimalMin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annotated element must be a number whose value must be higher or equal to the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specified </a:t>
                      </a:r>
                      <a:r>
                        <a:rPr lang="en-US" sz="105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minimum.</a:t>
                      </a:r>
                    </a:p>
                  </a:txBody>
                  <a:tcPr marL="8335" marR="8335" marT="8335" marB="833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3511" y="3339240"/>
            <a:ext cx="784254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://docs.oracle.com/javaee/6/api/javax/validation/constraints/package-summary.html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4743" y="2246664"/>
            <a:ext cx="5018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</a:rPr>
              <a:t>DEMO  - Hibernate Validator</a:t>
            </a:r>
          </a:p>
        </p:txBody>
      </p:sp>
    </p:spTree>
    <p:extLst>
      <p:ext uri="{BB962C8B-B14F-4D97-AF65-F5344CB8AC3E}">
        <p14:creationId xmlns:p14="http://schemas.microsoft.com/office/powerpoint/2010/main" val="35940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728" y="154425"/>
            <a:ext cx="5497672" cy="6140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Course Topics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92232" y="956375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ORM and Hibernate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Persistence and Session Factory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Association, Mapping &amp; Inheritance</a:t>
            </a: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 and Query Language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755502" y="956375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,Filter and Performance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and Validation Framework</a:t>
            </a: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OGM, NoSQL and Spring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>
                <a:solidFill>
                  <a:srgbClr val="262626"/>
                </a:solidFill>
                <a:latin typeface="+mj-lt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30904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0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</a:t>
            </a:r>
          </a:p>
        </p:txBody>
      </p:sp>
      <p:sp>
        <p:nvSpPr>
          <p:cNvPr id="3" name="CustomShape 2"/>
          <p:cNvSpPr/>
          <p:nvPr/>
        </p:nvSpPr>
        <p:spPr>
          <a:xfrm>
            <a:off x="516675" y="849972"/>
            <a:ext cx="7916695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Object relational mapping library of java language for Object persistence and SQL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 persistence of java objects with relational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query language 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library</a:t>
            </a: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solutions for object relational impedance mismatch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2"/>
          <p:cNvSpPr/>
          <p:nvPr/>
        </p:nvSpPr>
        <p:spPr>
          <a:xfrm>
            <a:off x="516676" y="860246"/>
            <a:ext cx="3776715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Objective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to solve the complexities existed in EJB2 persistence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Provided an effective Java persistence API enabling hibernate to work with different databases easily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Annotations provide meta data about table column definitions at the model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Entities are developed independent of the underlying database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JavaEE with Hibernate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76940">
            <a:off x="4660884" y="920563"/>
            <a:ext cx="1356825" cy="1263892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7679866" y="3184544"/>
            <a:ext cx="936104" cy="720080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Derby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646722" y="2071986"/>
            <a:ext cx="936104" cy="720080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628923" y="929036"/>
            <a:ext cx="936104" cy="72008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6332779" y="2347909"/>
            <a:ext cx="720080" cy="176454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7196875" y="929036"/>
            <a:ext cx="216024" cy="2975588"/>
          </a:xfrm>
          <a:prstGeom prst="up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22" y="2706090"/>
            <a:ext cx="1225384" cy="119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92190" y="2197278"/>
            <a:ext cx="137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</a:t>
            </a:r>
            <a:r>
              <a:rPr lang="en-US" sz="1800" dirty="0" smtClean="0">
                <a:solidFill>
                  <a:srgbClr val="BBAE7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NATE</a:t>
            </a:r>
            <a:endParaRPr lang="en-US" sz="1800" dirty="0">
              <a:solidFill>
                <a:srgbClr val="BBAE7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2"/>
          <p:cNvSpPr/>
          <p:nvPr/>
        </p:nvSpPr>
        <p:spPr>
          <a:xfrm>
            <a:off x="516675" y="849972"/>
            <a:ext cx="7815667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simple API for storing and retrieving Java objects directly to and from the database 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Non-intrusive: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to follow specific rules or design patterns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object model is unaware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ORM using Hibernate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41752" y="2137992"/>
            <a:ext cx="2570511" cy="1423441"/>
            <a:chOff x="815" y="938"/>
            <a:chExt cx="1463" cy="1945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815" y="1047"/>
              <a:ext cx="1463" cy="1712"/>
            </a:xfrm>
            <a:prstGeom prst="roundRect">
              <a:avLst>
                <a:gd name="adj" fmla="val 6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855" y="938"/>
              <a:ext cx="967" cy="649"/>
              <a:chOff x="855" y="938"/>
              <a:chExt cx="967" cy="649"/>
            </a:xfrm>
          </p:grpSpPr>
          <p:sp>
            <p:nvSpPr>
              <p:cNvPr id="23" name="AutoShape 7"/>
              <p:cNvSpPr>
                <a:spLocks noChangeArrowheads="1"/>
              </p:cNvSpPr>
              <p:nvPr/>
            </p:nvSpPr>
            <p:spPr bwMode="auto">
              <a:xfrm>
                <a:off x="855" y="1145"/>
                <a:ext cx="967" cy="442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JavaObject</a:t>
                </a:r>
              </a:p>
              <a:p>
                <a:pPr eaLnBrk="1" hangingPunct="1"/>
                <a:endParaRPr lang="zh-CN" altLang="en-US" dirty="0"/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929" y="938"/>
                <a:ext cx="0" cy="240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2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929" y="1420"/>
              <a:ext cx="1342" cy="1463"/>
              <a:chOff x="929" y="1420"/>
              <a:chExt cx="1342" cy="1463"/>
            </a:xfrm>
          </p:grpSpPr>
          <p:sp>
            <p:nvSpPr>
              <p:cNvPr id="21" name="AutoShape 10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1342" cy="748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AutoShape 11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820" cy="1463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 id;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String name;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String getName()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 getId()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void setName(String)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400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5518474" y="2201844"/>
            <a:ext cx="2983409" cy="864311"/>
            <a:chOff x="3299" y="1200"/>
            <a:chExt cx="1698" cy="1181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299" y="1211"/>
              <a:ext cx="1299" cy="1170"/>
            </a:xfrm>
            <a:prstGeom prst="roundRect">
              <a:avLst>
                <a:gd name="adj" fmla="val 8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403" y="1200"/>
              <a:ext cx="1069" cy="280"/>
              <a:chOff x="3403" y="1200"/>
              <a:chExt cx="1069" cy="280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3625" y="1252"/>
                <a:ext cx="847" cy="217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3403" y="1200"/>
                <a:ext cx="443" cy="280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SQL</a:t>
                </a:r>
                <a:r>
                  <a:rPr kumimoji="0" lang="en-GB" altLang="ja-JP" sz="12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Table</a:t>
                </a:r>
              </a:p>
            </p:txBody>
          </p:sp>
        </p:grp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04" y="1645"/>
              <a:ext cx="1593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 [int] primary key,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name [</a:t>
              </a:r>
              <a:r>
                <a:rPr kumimoji="0" lang="en-GB" altLang="ja-JP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varchar</a:t>
              </a: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(50</a:t>
              </a:r>
              <a:r>
                <a:rPr kumimoji="0" lang="en-GB" altLang="ja-JP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)],</a:t>
              </a:r>
            </a:p>
          </p:txBody>
        </p:sp>
      </p:grp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3740375" y="2818311"/>
            <a:ext cx="1753500" cy="0"/>
          </a:xfrm>
          <a:prstGeom prst="line">
            <a:avLst/>
          </a:prstGeom>
          <a:noFill/>
          <a:ln w="36720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4577592" y="3443955"/>
            <a:ext cx="4164123" cy="442767"/>
            <a:chOff x="2835" y="2828"/>
            <a:chExt cx="2370" cy="605"/>
          </a:xfrm>
        </p:grpSpPr>
        <p:sp>
          <p:nvSpPr>
            <p:cNvPr id="10" name="AutoShape 20"/>
            <p:cNvSpPr>
              <a:spLocks noChangeArrowheads="1"/>
            </p:cNvSpPr>
            <p:nvPr/>
          </p:nvSpPr>
          <p:spPr bwMode="auto">
            <a:xfrm>
              <a:off x="2877" y="2828"/>
              <a:ext cx="2328" cy="443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AutoShape 21"/>
            <p:cNvSpPr>
              <a:spLocks noChangeArrowheads="1"/>
            </p:cNvSpPr>
            <p:nvPr/>
          </p:nvSpPr>
          <p:spPr bwMode="auto">
            <a:xfrm>
              <a:off x="2835" y="2941"/>
              <a:ext cx="1160" cy="492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Magic Happens Here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(O/R Mapper – i.e. Hibernate</a:t>
              </a: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</p:grpSp>
      <p:sp>
        <p:nvSpPr>
          <p:cNvPr id="9" name="Line 22"/>
          <p:cNvSpPr>
            <a:spLocks noChangeShapeType="1"/>
          </p:cNvSpPr>
          <p:nvPr/>
        </p:nvSpPr>
        <p:spPr bwMode="auto">
          <a:xfrm flipH="1" flipV="1">
            <a:off x="4694433" y="2862729"/>
            <a:ext cx="379515" cy="637438"/>
          </a:xfrm>
          <a:prstGeom prst="line">
            <a:avLst/>
          </a:prstGeom>
          <a:noFill/>
          <a:ln w="936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Batch Processing</a:t>
            </a:r>
          </a:p>
        </p:txBody>
      </p:sp>
      <p:sp>
        <p:nvSpPr>
          <p:cNvPr id="3" name="CustomShape 2"/>
          <p:cNvSpPr/>
          <p:nvPr/>
        </p:nvSpPr>
        <p:spPr>
          <a:xfrm>
            <a:off x="516676" y="860246"/>
            <a:ext cx="7867036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bulk records into database in a particular time is called batch processing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bulk records is a tedious task because CRUD has to be performed in all the records in 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help of batch processing running program multiple times can be avoided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multiple transactions code will be run only once instead of running for each transaction </a:t>
            </a:r>
          </a:p>
        </p:txBody>
      </p:sp>
    </p:spTree>
    <p:extLst>
      <p:ext uri="{BB962C8B-B14F-4D97-AF65-F5344CB8AC3E}">
        <p14:creationId xmlns:p14="http://schemas.microsoft.com/office/powerpoint/2010/main" val="24622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Memory Issue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1" b="992"/>
          <a:stretch/>
        </p:blipFill>
        <p:spPr>
          <a:xfrm>
            <a:off x="6092979" y="1801004"/>
            <a:ext cx="2206774" cy="3010526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1899009" y="700391"/>
            <a:ext cx="3979663" cy="1873491"/>
          </a:xfrm>
          <a:prstGeom prst="cloudCallout">
            <a:avLst>
              <a:gd name="adj1" fmla="val 70953"/>
              <a:gd name="adj2" fmla="val 2626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 smtClean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</a:t>
            </a:r>
            <a:r>
              <a:rPr lang="en-US" sz="12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caches the objects will it result in </a:t>
            </a:r>
          </a:p>
          <a:p>
            <a:pPr algn="ctr"/>
            <a:r>
              <a:rPr lang="en-US" sz="1200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OutOfMemoryException</a:t>
            </a:r>
            <a:r>
              <a:rPr lang="en-US" sz="12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ctr"/>
            <a:r>
              <a:rPr lang="en-US" sz="12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that’s the case how to avoid </a:t>
            </a:r>
            <a:r>
              <a:rPr lang="en-US" sz="12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it?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Batch Processing with Hibernate</a:t>
            </a:r>
          </a:p>
        </p:txBody>
      </p:sp>
      <p:sp>
        <p:nvSpPr>
          <p:cNvPr id="3" name="CustomShape 2"/>
          <p:cNvSpPr/>
          <p:nvPr/>
        </p:nvSpPr>
        <p:spPr>
          <a:xfrm>
            <a:off x="516676" y="860246"/>
            <a:ext cx="7445796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caches persistent objects it will end up in out of memory for huge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overcome this hibernate has configurations defined internally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configuring hibernate to insert the rows 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batch, one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achieve batch processing in hibernate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can also disable the cache of hibernate during the process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21205" y="2581907"/>
            <a:ext cx="3485914" cy="1252921"/>
            <a:chOff x="803" y="924"/>
            <a:chExt cx="1984" cy="171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03" y="924"/>
              <a:ext cx="1984" cy="1712"/>
            </a:xfrm>
            <a:prstGeom prst="roundRect">
              <a:avLst>
                <a:gd name="adj" fmla="val 6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929" y="938"/>
              <a:ext cx="0" cy="240"/>
            </a:xfrm>
            <a:prstGeom prst="roundRect">
              <a:avLst>
                <a:gd name="adj" fmla="val 46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en-GB" altLang="ja-JP" sz="12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885" y="1329"/>
              <a:ext cx="1821" cy="839"/>
              <a:chOff x="885" y="1329"/>
              <a:chExt cx="1821" cy="839"/>
            </a:xfrm>
          </p:grpSpPr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1342" cy="748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>
                <a:off x="885" y="1329"/>
                <a:ext cx="1821" cy="674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hibernate.jdbc.batch_size  50</a:t>
                </a:r>
              </a:p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hibernate.cache.use_second_level_cache  </a:t>
                </a:r>
                <a:r>
                  <a:rPr kumimoji="0" lang="en-GB" altLang="ja-JP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false</a:t>
                </a:r>
                <a:endPara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2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8313" y="2246664"/>
            <a:ext cx="7250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</a:rPr>
              <a:t>DEMO  - Batch Processing With Hibernate</a:t>
            </a:r>
          </a:p>
        </p:txBody>
      </p:sp>
    </p:spTree>
    <p:extLst>
      <p:ext uri="{BB962C8B-B14F-4D97-AF65-F5344CB8AC3E}">
        <p14:creationId xmlns:p14="http://schemas.microsoft.com/office/powerpoint/2010/main" val="17978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1141</Words>
  <Application>Microsoft Office PowerPoint</Application>
  <PresentationFormat>On-screen Show (16:9)</PresentationFormat>
  <Paragraphs>269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Castellar</vt:lpstr>
      <vt:lpstr>Courier New</vt:lpstr>
      <vt:lpstr>Symbol</vt:lpstr>
      <vt:lpstr>Tahoma</vt:lpstr>
      <vt:lpstr>Times New Roman</vt:lpstr>
      <vt:lpstr>3_Brain4ce_course_template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Awanish</cp:lastModifiedBy>
  <cp:revision>276</cp:revision>
  <dcterms:created xsi:type="dcterms:W3CDTF">2014-05-07T12:47:59Z</dcterms:created>
  <dcterms:modified xsi:type="dcterms:W3CDTF">2015-09-07T12:47:01Z</dcterms:modified>
</cp:coreProperties>
</file>