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4" r:id="rId3"/>
    <p:sldId id="275" r:id="rId4"/>
    <p:sldId id="276" r:id="rId5"/>
    <p:sldId id="292" r:id="rId6"/>
    <p:sldId id="259" r:id="rId7"/>
    <p:sldId id="260"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61" r:id="rId23"/>
    <p:sldId id="272" r:id="rId24"/>
    <p:sldId id="291" r:id="rId25"/>
    <p:sldId id="268" r:id="rId2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showGuides="1">
      <p:cViewPr varScale="1">
        <p:scale>
          <a:sx n="98" d="100"/>
          <a:sy n="98" d="100"/>
        </p:scale>
        <p:origin x="600" y="84"/>
      </p:cViewPr>
      <p:guideLst/>
    </p:cSldViewPr>
  </p:slideViewPr>
  <p:notesTextViewPr>
    <p:cViewPr>
      <p:scale>
        <a:sx n="1" d="1"/>
        <a:sy n="1" d="1"/>
      </p:scale>
      <p:origin x="0" y="0"/>
    </p:cViewPr>
  </p:notesText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t>9/21/2015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t>9/21/2015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45391" y="119115"/>
            <a:ext cx="26130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www.edureka.co/mastering-node-js</a:t>
            </a:r>
          </a:p>
        </p:txBody>
      </p:sp>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68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3971311" y="2574648"/>
            <a:ext cx="1304074"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www.edureka.co/mastering-node-js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 id="2147483681" r:id="rId17"/>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les@edureka.co" TargetMode="External"/><Relationship Id="rId2" Type="http://schemas.openxmlformats.org/officeDocument/2006/relationships/hyperlink" Target="http://www.edureka.co/mastering-node-j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fosshub.com/ConEmu.html" TargetMode="External"/><Relationship Id="rId2" Type="http://schemas.openxmlformats.org/officeDocument/2006/relationships/hyperlink" Target="http://sourceforge.net/projects/console/"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1999" y="3105150"/>
            <a:ext cx="7620000" cy="738664"/>
          </a:xfrm>
          <a:prstGeom prst="rect">
            <a:avLst/>
          </a:prstGeom>
        </p:spPr>
        <p:txBody>
          <a:bodyPr wrap="square">
            <a:spAutoFit/>
          </a:bodyPr>
          <a:lstStyle/>
          <a:p>
            <a:pPr algn="ctr"/>
            <a:r>
              <a:rPr lang="en-US" sz="1400" dirty="0">
                <a:latin typeface="Tahoma" pitchFamily="34" charset="0"/>
                <a:ea typeface="Tahoma" pitchFamily="34" charset="0"/>
                <a:cs typeface="Tahoma" pitchFamily="34" charset="0"/>
              </a:rPr>
              <a:t>View Mastering </a:t>
            </a:r>
            <a:r>
              <a:rPr lang="en-US" sz="1400" dirty="0" smtClean="0">
                <a:latin typeface="Tahoma" pitchFamily="34" charset="0"/>
                <a:ea typeface="Tahoma" pitchFamily="34" charset="0"/>
                <a:cs typeface="Tahoma" pitchFamily="34" charset="0"/>
              </a:rPr>
              <a:t>Node.js course details at </a:t>
            </a:r>
            <a:r>
              <a:rPr lang="en-US" sz="1400" dirty="0" smtClean="0">
                <a:latin typeface="Tahoma" pitchFamily="34" charset="0"/>
                <a:ea typeface="Tahoma" pitchFamily="34" charset="0"/>
                <a:cs typeface="Tahoma" pitchFamily="34" charset="0"/>
                <a:hlinkClick r:id="rId2"/>
              </a:rPr>
              <a:t>www.edureka.co/mastering-node-js</a:t>
            </a:r>
            <a:endParaRPr lang="en-US" sz="1400" dirty="0" smtClean="0">
              <a:latin typeface="Tahoma" pitchFamily="34" charset="0"/>
              <a:ea typeface="Tahoma" pitchFamily="34" charset="0"/>
              <a:cs typeface="Tahoma" pitchFamily="34" charset="0"/>
            </a:endParaRPr>
          </a:p>
          <a:p>
            <a:pPr algn="ctr"/>
            <a:endParaRPr lang="en-US" sz="1400" dirty="0" smtClean="0">
              <a:latin typeface="Tahoma" pitchFamily="34" charset="0"/>
              <a:ea typeface="Tahoma" pitchFamily="34" charset="0"/>
              <a:cs typeface="Tahoma" pitchFamily="34" charset="0"/>
            </a:endParaRPr>
          </a:p>
          <a:p>
            <a:pPr algn="ctr"/>
            <a:endParaRPr lang="en-US" sz="1400" dirty="0" smtClean="0">
              <a:latin typeface="Tahoma" pitchFamily="34" charset="0"/>
              <a:ea typeface="Tahoma" pitchFamily="34" charset="0"/>
              <a:cs typeface="Tahoma" pitchFamily="34" charset="0"/>
            </a:endParaRPr>
          </a:p>
        </p:txBody>
      </p:sp>
      <p:sp>
        <p:nvSpPr>
          <p:cNvPr id="6" name="TextBox 5"/>
          <p:cNvSpPr txBox="1"/>
          <p:nvPr/>
        </p:nvSpPr>
        <p:spPr>
          <a:xfrm>
            <a:off x="76200" y="3488862"/>
            <a:ext cx="5029200" cy="646331"/>
          </a:xfrm>
          <a:prstGeom prst="rect">
            <a:avLst/>
          </a:prstGeom>
          <a:noFill/>
        </p:spPr>
        <p:txBody>
          <a:bodyPr wrap="squar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Queries during the session and class recording:</a:t>
            </a: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rPr>
              <a:t>/edurekaIN</a:t>
            </a:r>
          </a:p>
        </p:txBody>
      </p:sp>
      <p:sp>
        <p:nvSpPr>
          <p:cNvPr id="7" name="TextBox 6"/>
          <p:cNvSpPr txBox="1"/>
          <p:nvPr/>
        </p:nvSpPr>
        <p:spPr>
          <a:xfrm>
            <a:off x="5772300" y="3488996"/>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a:t>
            </a:r>
            <a:r>
              <a:rPr lang="en-IN" sz="1200" dirty="0" smtClean="0">
                <a:latin typeface="Tahoma" panose="020B0604030504040204" pitchFamily="34" charset="0"/>
                <a:ea typeface="Tahoma" panose="020B0604030504040204" pitchFamily="34" charset="0"/>
                <a:cs typeface="Tahoma" panose="020B0604030504040204" pitchFamily="34" charset="0"/>
              </a:rPr>
              <a:t>us </a:t>
            </a:r>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587017" y="2705040"/>
            <a:ext cx="7969963" cy="400110"/>
          </a:xfrm>
          <a:prstGeom prst="rect">
            <a:avLst/>
          </a:prstGeom>
          <a:noFill/>
        </p:spPr>
        <p:txBody>
          <a:bodyPr wrap="square" rtlCol="0">
            <a:spAutoFit/>
          </a:bodyPr>
          <a:lstStyle/>
          <a:p>
            <a:pPr algn="ctr"/>
            <a:r>
              <a:rPr lang="en-US" sz="2000" b="1" dirty="0">
                <a:latin typeface="Castellar" panose="020A0402060406010301" pitchFamily="18" charset="0"/>
              </a:rPr>
              <a:t>Node JS Express - Steps to create Restful Web App</a:t>
            </a:r>
            <a:endParaRPr lang="en-IN" sz="2000" b="1" dirty="0">
              <a:latin typeface="Castellar" panose="020A0402060406010301" pitchFamily="18" charset="0"/>
            </a:endParaRPr>
          </a:p>
        </p:txBody>
      </p:sp>
    </p:spTree>
    <p:extLst>
      <p:ext uri="{BB962C8B-B14F-4D97-AF65-F5344CB8AC3E}">
        <p14:creationId xmlns:p14="http://schemas.microsoft.com/office/powerpoint/2010/main" val="14459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Node.js : </a:t>
            </a:r>
            <a:r>
              <a:rPr lang="en-US" dirty="0" err="1" smtClean="0"/>
              <a:t>npm</a:t>
            </a:r>
            <a:endParaRPr lang="en-US" dirty="0"/>
          </a:p>
        </p:txBody>
      </p:sp>
      <p:sp>
        <p:nvSpPr>
          <p:cNvPr id="3" name="Content Placeholder 2"/>
          <p:cNvSpPr>
            <a:spLocks noGrp="1"/>
          </p:cNvSpPr>
          <p:nvPr>
            <p:ph idx="1"/>
          </p:nvPr>
        </p:nvSpPr>
        <p:spPr/>
        <p:txBody>
          <a:bodyPr/>
          <a:lstStyle/>
          <a:p>
            <a:r>
              <a:rPr lang="en-US" dirty="0" err="1">
                <a:solidFill>
                  <a:srgbClr val="0070C0"/>
                </a:solidFill>
              </a:rPr>
              <a:t>npm</a:t>
            </a:r>
            <a:r>
              <a:rPr lang="en-US" dirty="0">
                <a:solidFill>
                  <a:srgbClr val="0070C0"/>
                </a:solidFill>
              </a:rPr>
              <a:t> </a:t>
            </a:r>
            <a:r>
              <a:rPr lang="en-US" dirty="0"/>
              <a:t>used to stand for Node Package Manager. Now it stands for nothing. Its actually not an acronym. </a:t>
            </a:r>
            <a:r>
              <a:rPr lang="en-US" dirty="0" err="1"/>
              <a:t>npm</a:t>
            </a:r>
            <a:r>
              <a:rPr lang="en-US" dirty="0"/>
              <a:t> is not a Node.js specific tool any more</a:t>
            </a:r>
          </a:p>
          <a:p>
            <a:r>
              <a:rPr lang="en-US" dirty="0" err="1">
                <a:solidFill>
                  <a:srgbClr val="0070C0"/>
                </a:solidFill>
              </a:rPr>
              <a:t>npm</a:t>
            </a:r>
            <a:r>
              <a:rPr lang="en-US" dirty="0">
                <a:solidFill>
                  <a:srgbClr val="0070C0"/>
                </a:solidFill>
              </a:rPr>
              <a:t> </a:t>
            </a:r>
            <a:r>
              <a:rPr lang="en-US" dirty="0"/>
              <a:t>is a registry of reusable modules and packages written by various developers</a:t>
            </a:r>
          </a:p>
          <a:p>
            <a:pPr lvl="1"/>
            <a:r>
              <a:rPr lang="en-US" dirty="0"/>
              <a:t>Yes, you can publish your own </a:t>
            </a:r>
            <a:r>
              <a:rPr lang="en-US" dirty="0" err="1"/>
              <a:t>npm</a:t>
            </a:r>
            <a:r>
              <a:rPr lang="en-US" dirty="0"/>
              <a:t> packages</a:t>
            </a:r>
          </a:p>
          <a:p>
            <a:r>
              <a:rPr lang="en-US" dirty="0"/>
              <a:t>There are two ways to install </a:t>
            </a:r>
            <a:r>
              <a:rPr lang="en-US" dirty="0" err="1"/>
              <a:t>npm</a:t>
            </a:r>
            <a:r>
              <a:rPr lang="en-US" dirty="0"/>
              <a:t> packages : </a:t>
            </a:r>
          </a:p>
          <a:p>
            <a:pPr lvl="1"/>
            <a:r>
              <a:rPr lang="en-US" dirty="0"/>
              <a:t>Locally : To use and depend on the package from your own module or project </a:t>
            </a:r>
          </a:p>
          <a:p>
            <a:pPr lvl="1"/>
            <a:r>
              <a:rPr lang="en-US" dirty="0"/>
              <a:t>Globally : To use across the system, like a command line tool</a:t>
            </a:r>
          </a:p>
          <a:p>
            <a:r>
              <a:rPr lang="en-US" dirty="0"/>
              <a:t>Installing a package locally :</a:t>
            </a:r>
          </a:p>
          <a:p>
            <a:pPr lvl="1"/>
            <a:r>
              <a:rPr lang="en-US" dirty="0"/>
              <a:t>The package is easily downloaded by just saying </a:t>
            </a:r>
            <a:r>
              <a:rPr lang="en-US" dirty="0" err="1"/>
              <a:t>npm</a:t>
            </a:r>
            <a:r>
              <a:rPr lang="en-US" dirty="0"/>
              <a:t> install &lt;</a:t>
            </a:r>
            <a:r>
              <a:rPr lang="en-US" dirty="0" err="1"/>
              <a:t>packagename</a:t>
            </a:r>
            <a:r>
              <a:rPr lang="en-US" dirty="0"/>
              <a:t>&gt;</a:t>
            </a:r>
          </a:p>
          <a:p>
            <a:pPr lvl="1"/>
            <a:r>
              <a:rPr lang="en-US" dirty="0"/>
              <a:t>This will create a </a:t>
            </a:r>
            <a:r>
              <a:rPr lang="en-US" dirty="0" err="1"/>
              <a:t>node_modules</a:t>
            </a:r>
            <a:r>
              <a:rPr lang="en-US" dirty="0"/>
              <a:t> directory (if it does not exist yet) and will download the package there</a:t>
            </a:r>
          </a:p>
          <a:p>
            <a:pPr lvl="1"/>
            <a:r>
              <a:rPr lang="en-US" dirty="0"/>
              <a:t>Once installed you can use it in any js file of your project by saying</a:t>
            </a:r>
          </a:p>
          <a:p>
            <a:pPr lvl="1"/>
            <a:r>
              <a:rPr lang="en-US" dirty="0"/>
              <a:t>var </a:t>
            </a:r>
            <a:r>
              <a:rPr lang="en-US" dirty="0" err="1"/>
              <a:t>obj</a:t>
            </a:r>
            <a:r>
              <a:rPr lang="en-US" dirty="0"/>
              <a:t> = require(‘</a:t>
            </a:r>
            <a:r>
              <a:rPr lang="en-US" dirty="0" err="1"/>
              <a:t>packagename</a:t>
            </a:r>
            <a:r>
              <a:rPr lang="en-US" dirty="0"/>
              <a:t>’);</a:t>
            </a:r>
          </a:p>
          <a:p>
            <a:endParaRPr lang="en-US" dirty="0"/>
          </a:p>
        </p:txBody>
      </p:sp>
    </p:spTree>
    <p:extLst>
      <p:ext uri="{BB962C8B-B14F-4D97-AF65-F5344CB8AC3E}">
        <p14:creationId xmlns:p14="http://schemas.microsoft.com/office/powerpoint/2010/main" val="359800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619" y="2537718"/>
            <a:ext cx="2532579" cy="1253447"/>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Basics of Node.js : </a:t>
            </a:r>
            <a:r>
              <a:rPr lang="en-US" dirty="0" err="1" smtClean="0"/>
              <a:t>npm</a:t>
            </a:r>
            <a:endParaRPr lang="en-US" dirty="0"/>
          </a:p>
        </p:txBody>
      </p:sp>
      <p:grpSp>
        <p:nvGrpSpPr>
          <p:cNvPr id="5" name="Group 4"/>
          <p:cNvGrpSpPr>
            <a:grpSpLocks/>
          </p:cNvGrpSpPr>
          <p:nvPr/>
        </p:nvGrpSpPr>
        <p:grpSpPr bwMode="auto">
          <a:xfrm>
            <a:off x="6283325" y="2049501"/>
            <a:ext cx="2620963" cy="1489039"/>
            <a:chOff x="6574960" y="1379373"/>
            <a:chExt cx="2264236" cy="1488891"/>
          </a:xfrm>
        </p:grpSpPr>
        <p:grpSp>
          <p:nvGrpSpPr>
            <p:cNvPr id="6" name="Group 5"/>
            <p:cNvGrpSpPr>
              <a:grpSpLocks/>
            </p:cNvGrpSpPr>
            <p:nvPr/>
          </p:nvGrpSpPr>
          <p:grpSpPr bwMode="auto">
            <a:xfrm>
              <a:off x="6574960" y="1636486"/>
              <a:ext cx="2264236" cy="1231778"/>
              <a:chOff x="5369000" y="1156923"/>
              <a:chExt cx="1934360" cy="2688239"/>
            </a:xfrm>
          </p:grpSpPr>
          <p:sp>
            <p:nvSpPr>
              <p:cNvPr id="8" name="Folded Corner 7"/>
              <p:cNvSpPr/>
              <p:nvPr/>
            </p:nvSpPr>
            <p:spPr>
              <a:xfrm>
                <a:off x="5379545" y="1156923"/>
                <a:ext cx="1923815" cy="2688239"/>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srgbClr val="FFFFFF"/>
                  </a:solidFill>
                </a:endParaRPr>
              </a:p>
            </p:txBody>
          </p:sp>
          <p:sp>
            <p:nvSpPr>
              <p:cNvPr id="9" name="TextBox 8"/>
              <p:cNvSpPr txBox="1">
                <a:spLocks noChangeArrowheads="1"/>
              </p:cNvSpPr>
              <p:nvPr/>
            </p:nvSpPr>
            <p:spPr bwMode="auto">
              <a:xfrm>
                <a:off x="5369000" y="1589444"/>
                <a:ext cx="1934359" cy="221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fontAlgn="base">
                  <a:spcBef>
                    <a:spcPct val="0"/>
                  </a:spcBef>
                  <a:spcAft>
                    <a:spcPct val="0"/>
                  </a:spcAft>
                </a:pPr>
                <a:r>
                  <a:rPr lang="en-US" altLang="en-US" sz="1200" kern="1200" dirty="0" smtClean="0">
                    <a:solidFill>
                      <a:srgbClr val="0070C0"/>
                    </a:solidFill>
                    <a:latin typeface="Tahoma" panose="020B0604030504040204" pitchFamily="34" charset="0"/>
                    <a:ea typeface="+mn-ea"/>
                    <a:cs typeface="Tahoma" panose="020B0604030504040204" pitchFamily="34" charset="0"/>
                  </a:rPr>
                  <a:t>Tip: </a:t>
                </a:r>
                <a:r>
                  <a:rPr lang="en-US" altLang="en-US" sz="1200" kern="1200" dirty="0" smtClean="0">
                    <a:solidFill>
                      <a:schemeClr val="tx1"/>
                    </a:solidFill>
                    <a:latin typeface="Tahoma" panose="020B0604030504040204" pitchFamily="34" charset="0"/>
                    <a:ea typeface="+mn-ea"/>
                    <a:cs typeface="Tahoma" panose="020B0604030504040204" pitchFamily="34" charset="0"/>
                  </a:rPr>
                  <a:t>Next time you want to clone or copy your project to another server, just copy the code you wrote and the </a:t>
                </a:r>
                <a:r>
                  <a:rPr lang="en-US" altLang="en-US" sz="1200" kern="1200" dirty="0" err="1" smtClean="0">
                    <a:solidFill>
                      <a:schemeClr val="tx1"/>
                    </a:solidFill>
                    <a:latin typeface="Tahoma" panose="020B0604030504040204" pitchFamily="34" charset="0"/>
                    <a:ea typeface="+mn-ea"/>
                    <a:cs typeface="Tahoma" panose="020B0604030504040204" pitchFamily="34" charset="0"/>
                  </a:rPr>
                  <a:t>package.json</a:t>
                </a:r>
                <a:r>
                  <a:rPr lang="en-US" altLang="en-US" sz="1200" kern="1200" dirty="0" smtClean="0">
                    <a:solidFill>
                      <a:schemeClr val="tx1"/>
                    </a:solidFill>
                    <a:latin typeface="Tahoma" panose="020B0604030504040204" pitchFamily="34" charset="0"/>
                    <a:ea typeface="+mn-ea"/>
                    <a:cs typeface="Tahoma" panose="020B0604030504040204" pitchFamily="34" charset="0"/>
                  </a:rPr>
                  <a:t> file. Then run </a:t>
                </a:r>
                <a:r>
                  <a:rPr lang="en-US" altLang="en-US" sz="1200" kern="1200" dirty="0" err="1" smtClean="0">
                    <a:solidFill>
                      <a:schemeClr val="tx1"/>
                    </a:solidFill>
                    <a:latin typeface="Tahoma" panose="020B0604030504040204" pitchFamily="34" charset="0"/>
                    <a:ea typeface="+mn-ea"/>
                    <a:cs typeface="Tahoma" panose="020B0604030504040204" pitchFamily="34" charset="0"/>
                  </a:rPr>
                  <a:t>npm</a:t>
                </a:r>
                <a:r>
                  <a:rPr lang="en-US" altLang="en-US" sz="1200" kern="1200" dirty="0" smtClean="0">
                    <a:solidFill>
                      <a:schemeClr val="tx1"/>
                    </a:solidFill>
                    <a:latin typeface="Tahoma" panose="020B0604030504040204" pitchFamily="34" charset="0"/>
                    <a:ea typeface="+mn-ea"/>
                    <a:cs typeface="Tahoma" panose="020B0604030504040204" pitchFamily="34" charset="0"/>
                  </a:rPr>
                  <a:t> install on that server</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9456" y="1379373"/>
              <a:ext cx="470417" cy="51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Content Placeholder 2"/>
          <p:cNvSpPr>
            <a:spLocks noGrp="1"/>
          </p:cNvSpPr>
          <p:nvPr>
            <p:ph idx="1"/>
          </p:nvPr>
        </p:nvSpPr>
        <p:spPr/>
        <p:txBody>
          <a:bodyPr/>
          <a:lstStyle/>
          <a:p>
            <a:r>
              <a:rPr lang="en-US" dirty="0"/>
              <a:t>Installing a package locally ...contd. :</a:t>
            </a:r>
          </a:p>
          <a:p>
            <a:pPr lvl="1">
              <a:lnSpc>
                <a:spcPct val="100000"/>
              </a:lnSpc>
            </a:pPr>
            <a:r>
              <a:rPr lang="en-US" dirty="0"/>
              <a:t>Another way to save packages locally is by using a </a:t>
            </a:r>
            <a:r>
              <a:rPr lang="en-US" dirty="0" err="1"/>
              <a:t>package.json</a:t>
            </a:r>
            <a:r>
              <a:rPr lang="en-US" dirty="0"/>
              <a:t> file. </a:t>
            </a:r>
          </a:p>
          <a:p>
            <a:pPr lvl="1">
              <a:lnSpc>
                <a:spcPct val="100000"/>
              </a:lnSpc>
            </a:pPr>
            <a:r>
              <a:rPr lang="en-US" dirty="0"/>
              <a:t>Advantage &gt; ?</a:t>
            </a:r>
          </a:p>
          <a:p>
            <a:pPr lvl="1">
              <a:lnSpc>
                <a:spcPct val="100000"/>
              </a:lnSpc>
            </a:pPr>
            <a:r>
              <a:rPr lang="en-US" dirty="0"/>
              <a:t>Once you have a </a:t>
            </a:r>
            <a:r>
              <a:rPr lang="en-US" dirty="0" err="1"/>
              <a:t>package.json</a:t>
            </a:r>
            <a:r>
              <a:rPr lang="en-US" dirty="0"/>
              <a:t> file in your directory, and you run </a:t>
            </a:r>
            <a:r>
              <a:rPr lang="en-US" dirty="0" err="1"/>
              <a:t>npm</a:t>
            </a:r>
            <a:r>
              <a:rPr lang="en-US" dirty="0"/>
              <a:t> install, all package names listed in there are downloaded</a:t>
            </a:r>
          </a:p>
          <a:p>
            <a:pPr lvl="1">
              <a:lnSpc>
                <a:spcPct val="100000"/>
              </a:lnSpc>
            </a:pPr>
            <a:r>
              <a:rPr lang="en-US" dirty="0" err="1"/>
              <a:t>Thats</a:t>
            </a:r>
            <a:r>
              <a:rPr lang="en-US" dirty="0"/>
              <a:t> really cool. Because now, your build is “reproducible” </a:t>
            </a:r>
          </a:p>
          <a:p>
            <a:pPr lvl="1">
              <a:lnSpc>
                <a:spcPct val="100000"/>
              </a:lnSpc>
            </a:pPr>
            <a:r>
              <a:rPr lang="en-US" dirty="0" err="1"/>
              <a:t>package.json</a:t>
            </a:r>
            <a:r>
              <a:rPr lang="en-US" dirty="0"/>
              <a:t> :</a:t>
            </a:r>
          </a:p>
          <a:p>
            <a:pPr marL="785790" lvl="3" algn="l"/>
            <a:r>
              <a:rPr lang="en-US" dirty="0">
                <a:solidFill>
                  <a:srgbClr val="0070C0"/>
                </a:solidFill>
              </a:rPr>
              <a:t>{</a:t>
            </a:r>
          </a:p>
          <a:p>
            <a:pPr marL="785790" lvl="3" algn="l"/>
            <a:r>
              <a:rPr lang="en-US" dirty="0">
                <a:solidFill>
                  <a:srgbClr val="0070C0"/>
                </a:solidFill>
              </a:rPr>
              <a:t>    "name": "demo-app",</a:t>
            </a:r>
          </a:p>
          <a:p>
            <a:pPr marL="785790" lvl="3" algn="l"/>
            <a:r>
              <a:rPr lang="en-US" dirty="0">
                <a:solidFill>
                  <a:srgbClr val="0070C0"/>
                </a:solidFill>
              </a:rPr>
              <a:t>    "version": "1.0.0"</a:t>
            </a:r>
          </a:p>
          <a:p>
            <a:pPr marL="785790" lvl="3" algn="l"/>
            <a:r>
              <a:rPr lang="en-US" dirty="0">
                <a:solidFill>
                  <a:srgbClr val="0070C0"/>
                </a:solidFill>
              </a:rPr>
              <a:t>}</a:t>
            </a:r>
          </a:p>
          <a:p>
            <a:pPr lvl="1"/>
            <a:r>
              <a:rPr lang="en-US" dirty="0"/>
              <a:t>Then </a:t>
            </a:r>
            <a:r>
              <a:rPr lang="en-US" dirty="0" err="1"/>
              <a:t>npm</a:t>
            </a:r>
            <a:r>
              <a:rPr lang="en-US" dirty="0"/>
              <a:t> install --save &lt;</a:t>
            </a:r>
            <a:r>
              <a:rPr lang="en-US" dirty="0" err="1"/>
              <a:t>packagename</a:t>
            </a:r>
            <a:r>
              <a:rPr lang="en-US" dirty="0"/>
              <a:t>&gt;. This adds the package name to the </a:t>
            </a:r>
            <a:r>
              <a:rPr lang="en-US" dirty="0" err="1"/>
              <a:t>package.json</a:t>
            </a:r>
            <a:endParaRPr lang="en-US" dirty="0"/>
          </a:p>
          <a:p>
            <a:endParaRPr lang="en-US" dirty="0"/>
          </a:p>
        </p:txBody>
      </p:sp>
    </p:spTree>
    <p:extLst>
      <p:ext uri="{BB962C8B-B14F-4D97-AF65-F5344CB8AC3E}">
        <p14:creationId xmlns:p14="http://schemas.microsoft.com/office/powerpoint/2010/main" val="312763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296" y="1578540"/>
            <a:ext cx="2696967" cy="2150979"/>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Basics of Node.js : </a:t>
            </a:r>
            <a:r>
              <a:rPr lang="en-US" dirty="0" err="1" smtClean="0"/>
              <a:t>npm</a:t>
            </a:r>
            <a:endParaRPr lang="en-US" dirty="0"/>
          </a:p>
        </p:txBody>
      </p:sp>
      <p:sp>
        <p:nvSpPr>
          <p:cNvPr id="3" name="Content Placeholder 2"/>
          <p:cNvSpPr>
            <a:spLocks noGrp="1"/>
          </p:cNvSpPr>
          <p:nvPr>
            <p:ph idx="1"/>
          </p:nvPr>
        </p:nvSpPr>
        <p:spPr>
          <a:xfrm>
            <a:off x="457199" y="868136"/>
            <a:ext cx="8070351" cy="3927702"/>
          </a:xfrm>
        </p:spPr>
        <p:txBody>
          <a:bodyPr/>
          <a:lstStyle/>
          <a:p>
            <a:r>
              <a:rPr lang="en-US" dirty="0"/>
              <a:t>Installing a package locally ...contd. :</a:t>
            </a:r>
          </a:p>
          <a:p>
            <a:r>
              <a:rPr lang="en-US" dirty="0"/>
              <a:t>You can also manually enter the name of the package and the version number to your </a:t>
            </a:r>
            <a:r>
              <a:rPr lang="en-US" dirty="0" err="1"/>
              <a:t>package.json</a:t>
            </a:r>
            <a:r>
              <a:rPr lang="en-US" dirty="0"/>
              <a:t> file like so : </a:t>
            </a:r>
          </a:p>
          <a:p>
            <a:pPr marL="0" lvl="1" indent="0" algn="l">
              <a:buNone/>
            </a:pPr>
            <a:r>
              <a:rPr lang="en-US" dirty="0">
                <a:solidFill>
                  <a:srgbClr val="0070C0"/>
                </a:solidFill>
              </a:rPr>
              <a:t>{</a:t>
            </a:r>
          </a:p>
          <a:p>
            <a:pPr marL="0" lvl="1" indent="0" algn="l">
              <a:buNone/>
            </a:pPr>
            <a:r>
              <a:rPr lang="en-US" dirty="0">
                <a:solidFill>
                  <a:srgbClr val="0070C0"/>
                </a:solidFill>
              </a:rPr>
              <a:t>    "name": "demo-app",</a:t>
            </a:r>
          </a:p>
          <a:p>
            <a:pPr marL="0" lvl="1" indent="0" algn="l">
              <a:buNone/>
            </a:pPr>
            <a:r>
              <a:rPr lang="en-US" dirty="0">
                <a:solidFill>
                  <a:srgbClr val="0070C0"/>
                </a:solidFill>
              </a:rPr>
              <a:t>    "version": "1.0.0",</a:t>
            </a:r>
          </a:p>
          <a:p>
            <a:pPr marL="0" lvl="1" indent="0" algn="l">
              <a:buNone/>
            </a:pPr>
            <a:r>
              <a:rPr lang="en-US" dirty="0">
                <a:solidFill>
                  <a:srgbClr val="0070C0"/>
                </a:solidFill>
              </a:rPr>
              <a:t>"dependencies": {</a:t>
            </a:r>
          </a:p>
          <a:p>
            <a:pPr marL="0" lvl="1" indent="0" algn="l">
              <a:buNone/>
            </a:pPr>
            <a:r>
              <a:rPr lang="en-US" dirty="0">
                <a:solidFill>
                  <a:srgbClr val="0070C0"/>
                </a:solidFill>
              </a:rPr>
              <a:t>    "</a:t>
            </a:r>
            <a:r>
              <a:rPr lang="en-US" dirty="0" err="1">
                <a:solidFill>
                  <a:srgbClr val="0070C0"/>
                </a:solidFill>
              </a:rPr>
              <a:t>packagename</a:t>
            </a:r>
            <a:r>
              <a:rPr lang="en-US" dirty="0">
                <a:solidFill>
                  <a:srgbClr val="0070C0"/>
                </a:solidFill>
              </a:rPr>
              <a:t>": "^2.4.1"</a:t>
            </a:r>
          </a:p>
          <a:p>
            <a:pPr marL="0" lvl="1" indent="0" algn="l">
              <a:buNone/>
            </a:pPr>
            <a:r>
              <a:rPr lang="en-US" dirty="0">
                <a:solidFill>
                  <a:srgbClr val="0070C0"/>
                </a:solidFill>
              </a:rPr>
              <a:t>  }</a:t>
            </a:r>
          </a:p>
          <a:p>
            <a:pPr marL="0" lvl="1" indent="0" algn="l">
              <a:buNone/>
            </a:pPr>
            <a:r>
              <a:rPr lang="en-US" dirty="0">
                <a:solidFill>
                  <a:srgbClr val="0070C0"/>
                </a:solidFill>
              </a:rPr>
              <a:t>}</a:t>
            </a:r>
          </a:p>
          <a:p>
            <a:endParaRPr lang="en-US" dirty="0"/>
          </a:p>
        </p:txBody>
      </p:sp>
    </p:spTree>
    <p:extLst>
      <p:ext uri="{BB962C8B-B14F-4D97-AF65-F5344CB8AC3E}">
        <p14:creationId xmlns:p14="http://schemas.microsoft.com/office/powerpoint/2010/main" val="196250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8136"/>
            <a:ext cx="4073704" cy="3927702"/>
          </a:xfrm>
        </p:spPr>
        <p:txBody>
          <a:bodyPr/>
          <a:lstStyle/>
          <a:p>
            <a:r>
              <a:rPr lang="en-US" dirty="0"/>
              <a:t>To install an </a:t>
            </a:r>
            <a:r>
              <a:rPr lang="en-US" dirty="0" err="1"/>
              <a:t>npm</a:t>
            </a:r>
            <a:r>
              <a:rPr lang="en-US" dirty="0"/>
              <a:t> package globally :</a:t>
            </a:r>
          </a:p>
          <a:p>
            <a:r>
              <a:rPr lang="en-US" dirty="0"/>
              <a:t>just run </a:t>
            </a:r>
            <a:r>
              <a:rPr lang="en-US" dirty="0" err="1"/>
              <a:t>npm</a:t>
            </a:r>
            <a:r>
              <a:rPr lang="en-US" dirty="0"/>
              <a:t> install </a:t>
            </a:r>
            <a:r>
              <a:rPr lang="en-US" dirty="0">
                <a:solidFill>
                  <a:srgbClr val="0070C0"/>
                </a:solidFill>
              </a:rPr>
              <a:t>-g </a:t>
            </a:r>
            <a:r>
              <a:rPr lang="en-US" dirty="0"/>
              <a:t>&lt;</a:t>
            </a:r>
            <a:r>
              <a:rPr lang="en-US" dirty="0" err="1"/>
              <a:t>packagename</a:t>
            </a:r>
            <a:r>
              <a:rPr lang="en-US" dirty="0"/>
              <a:t>&gt;</a:t>
            </a:r>
          </a:p>
          <a:p>
            <a:r>
              <a:rPr lang="en-US" dirty="0"/>
              <a:t>To update or uninstall a globally installed package, just run </a:t>
            </a:r>
            <a:r>
              <a:rPr lang="en-US" dirty="0" err="1"/>
              <a:t>npm</a:t>
            </a:r>
            <a:r>
              <a:rPr lang="en-US" dirty="0"/>
              <a:t> update or </a:t>
            </a:r>
            <a:r>
              <a:rPr lang="en-US" dirty="0" err="1"/>
              <a:t>npm</a:t>
            </a:r>
            <a:r>
              <a:rPr lang="en-US" dirty="0"/>
              <a:t> uninstall with the </a:t>
            </a:r>
            <a:r>
              <a:rPr lang="en-US" dirty="0">
                <a:solidFill>
                  <a:srgbClr val="0070C0"/>
                </a:solidFill>
              </a:rPr>
              <a:t>-g </a:t>
            </a:r>
            <a:r>
              <a:rPr lang="en-US" dirty="0"/>
              <a:t>option</a:t>
            </a:r>
          </a:p>
          <a:p>
            <a:endParaRPr lang="en-US" dirty="0"/>
          </a:p>
        </p:txBody>
      </p:sp>
      <p:sp>
        <p:nvSpPr>
          <p:cNvPr id="2" name="Title 1"/>
          <p:cNvSpPr>
            <a:spLocks noGrp="1"/>
          </p:cNvSpPr>
          <p:nvPr>
            <p:ph type="title"/>
          </p:nvPr>
        </p:nvSpPr>
        <p:spPr/>
        <p:txBody>
          <a:bodyPr/>
          <a:lstStyle/>
          <a:p>
            <a:r>
              <a:rPr lang="en-US" dirty="0"/>
              <a:t>Basics of Node.js : </a:t>
            </a:r>
            <a:r>
              <a:rPr lang="en-US" dirty="0" err="1" smtClean="0"/>
              <a:t>npm</a:t>
            </a:r>
            <a:endParaRPr lang="en-US" dirty="0"/>
          </a:p>
        </p:txBody>
      </p:sp>
      <p:pic>
        <p:nvPicPr>
          <p:cNvPr id="5" name="Shape 329"/>
          <p:cNvPicPr preferRelativeResize="0"/>
          <p:nvPr/>
        </p:nvPicPr>
        <p:blipFill>
          <a:blip r:embed="rId2"/>
          <a:stretch>
            <a:fillRect/>
          </a:stretch>
        </p:blipFill>
        <p:spPr>
          <a:xfrm>
            <a:off x="5024438" y="930275"/>
            <a:ext cx="3687762" cy="1747838"/>
          </a:xfrm>
          <a:prstGeom prst="rect">
            <a:avLst/>
          </a:prstGeom>
          <a:noFill/>
          <a:ln>
            <a:noFill/>
          </a:ln>
          <a:effectLst>
            <a:outerShdw blurRad="63500" sx="102000" sy="102000" algn="ctr" rotWithShape="0">
              <a:prstClr val="black">
                <a:alpha val="40000"/>
              </a:prstClr>
            </a:outerShdw>
          </a:effectLst>
        </p:spPr>
      </p:pic>
      <p:grpSp>
        <p:nvGrpSpPr>
          <p:cNvPr id="6" name="Group 4"/>
          <p:cNvGrpSpPr>
            <a:grpSpLocks/>
          </p:cNvGrpSpPr>
          <p:nvPr/>
        </p:nvGrpSpPr>
        <p:grpSpPr bwMode="auto">
          <a:xfrm>
            <a:off x="462320" y="3344863"/>
            <a:ext cx="5729979" cy="1525587"/>
            <a:chOff x="5745580" y="1412774"/>
            <a:chExt cx="3149847" cy="1525131"/>
          </a:xfrm>
        </p:grpSpPr>
        <p:grpSp>
          <p:nvGrpSpPr>
            <p:cNvPr id="7" name="Group 5"/>
            <p:cNvGrpSpPr>
              <a:grpSpLocks/>
            </p:cNvGrpSpPr>
            <p:nvPr/>
          </p:nvGrpSpPr>
          <p:grpSpPr bwMode="auto">
            <a:xfrm>
              <a:off x="5745580" y="1636544"/>
              <a:ext cx="3149847" cy="1301361"/>
              <a:chOff x="4660452" y="1157049"/>
              <a:chExt cx="2690946" cy="2840099"/>
            </a:xfrm>
          </p:grpSpPr>
          <p:sp>
            <p:nvSpPr>
              <p:cNvPr id="9" name="Folded Corner 8"/>
              <p:cNvSpPr/>
              <p:nvPr/>
            </p:nvSpPr>
            <p:spPr>
              <a:xfrm>
                <a:off x="4660452" y="1157049"/>
                <a:ext cx="2642908" cy="2351742"/>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srgbClr val="FFFFFF"/>
                  </a:solidFill>
                </a:endParaRPr>
              </a:p>
            </p:txBody>
          </p:sp>
          <p:sp>
            <p:nvSpPr>
              <p:cNvPr id="10" name="TextBox 9"/>
              <p:cNvSpPr txBox="1"/>
              <p:nvPr/>
            </p:nvSpPr>
            <p:spPr>
              <a:xfrm>
                <a:off x="4667486" y="1579600"/>
                <a:ext cx="2683912" cy="2417548"/>
              </a:xfrm>
              <a:prstGeom prst="rect">
                <a:avLst/>
              </a:prstGeom>
              <a:noFill/>
            </p:spPr>
            <p:txBody>
              <a:bodyPr>
                <a:spAutoFit/>
              </a:bodyPr>
              <a:lstStyle/>
              <a:p>
                <a:pPr>
                  <a:lnSpc>
                    <a:spcPct val="150000"/>
                  </a:lnSpc>
                  <a:buClr>
                    <a:srgbClr val="262626"/>
                  </a:buClr>
                  <a:buSzPct val="100000"/>
                  <a:defRP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Tip: </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Pr>
                  <a:t>Most often when globally installing a package you would need root access : </a:t>
                </a:r>
              </a:p>
              <a:p>
                <a:pPr marL="285750" indent="-285750">
                  <a:lnSpc>
                    <a:spcPct val="150000"/>
                  </a:lnSpc>
                  <a:buClr>
                    <a:srgbClr val="262626"/>
                  </a:buClr>
                  <a:buSzPct val="100000"/>
                  <a:buFont typeface="Tahoma"/>
                  <a:buChar char="→"/>
                  <a:defRP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sym typeface="Tahoma"/>
                  </a:rPr>
                  <a:t>On Windows the following command will open the Command Line as Administrator</a:t>
                </a:r>
              </a:p>
              <a:p>
                <a:pPr>
                  <a:defRP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2388" y="1412774"/>
              <a:ext cx="276967" cy="47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2893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Node.js : </a:t>
            </a:r>
            <a:r>
              <a:rPr lang="en-US" dirty="0" err="1" smtClean="0"/>
              <a:t>npm</a:t>
            </a:r>
            <a:endParaRPr lang="en-US" dirty="0"/>
          </a:p>
        </p:txBody>
      </p:sp>
      <p:grpSp>
        <p:nvGrpSpPr>
          <p:cNvPr id="4" name="Group 3"/>
          <p:cNvGrpSpPr>
            <a:grpSpLocks/>
          </p:cNvGrpSpPr>
          <p:nvPr/>
        </p:nvGrpSpPr>
        <p:grpSpPr bwMode="auto">
          <a:xfrm>
            <a:off x="1714500" y="1484313"/>
            <a:ext cx="5715000" cy="2365375"/>
            <a:chOff x="5697583" y="1500060"/>
            <a:chExt cx="3141613" cy="2365936"/>
          </a:xfrm>
        </p:grpSpPr>
        <p:grpSp>
          <p:nvGrpSpPr>
            <p:cNvPr id="5" name="Group 4"/>
            <p:cNvGrpSpPr>
              <a:grpSpLocks/>
            </p:cNvGrpSpPr>
            <p:nvPr/>
          </p:nvGrpSpPr>
          <p:grpSpPr bwMode="auto">
            <a:xfrm>
              <a:off x="5697583" y="1636241"/>
              <a:ext cx="3141613" cy="2229755"/>
              <a:chOff x="4619448" y="1156388"/>
              <a:chExt cx="2683912" cy="4866232"/>
            </a:xfrm>
          </p:grpSpPr>
          <p:sp>
            <p:nvSpPr>
              <p:cNvPr id="7" name="Folded Corner 6"/>
              <p:cNvSpPr/>
              <p:nvPr/>
            </p:nvSpPr>
            <p:spPr>
              <a:xfrm>
                <a:off x="4660452" y="1157209"/>
                <a:ext cx="2642908" cy="4782242"/>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srgbClr val="FFFFFF"/>
                  </a:solidFill>
                </a:endParaRPr>
              </a:p>
            </p:txBody>
          </p:sp>
          <p:sp>
            <p:nvSpPr>
              <p:cNvPr id="8" name="TextBox 7"/>
              <p:cNvSpPr txBox="1">
                <a:spLocks noChangeArrowheads="1"/>
              </p:cNvSpPr>
              <p:nvPr/>
            </p:nvSpPr>
            <p:spPr bwMode="auto">
              <a:xfrm>
                <a:off x="4619448" y="1589443"/>
                <a:ext cx="2683911" cy="443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914400" indent="-31750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fontAlgn="base">
                  <a:lnSpc>
                    <a:spcPct val="150000"/>
                  </a:lnSpc>
                  <a:spcBef>
                    <a:spcPct val="0"/>
                  </a:spcBef>
                  <a:spcAft>
                    <a:spcPct val="0"/>
                  </a:spcAft>
                  <a:buClr>
                    <a:srgbClr val="262626"/>
                  </a:buClr>
                  <a:buSzPct val="100000"/>
                  <a:buFont typeface="Tahoma" panose="020B0604030504040204" pitchFamily="34" charset="0"/>
                  <a:buChar char="→"/>
                </a:pPr>
                <a:r>
                  <a:rPr lang="en-US" altLang="en-US" sz="1200" kern="1200" dirty="0" smtClean="0">
                    <a:solidFill>
                      <a:srgbClr val="0070C0"/>
                    </a:solidFill>
                    <a:latin typeface="Tahoma" panose="020B0604030504040204" pitchFamily="34" charset="0"/>
                    <a:ea typeface="+mn-ea"/>
                    <a:cs typeface="Tahoma" panose="020B0604030504040204" pitchFamily="34" charset="0"/>
                  </a:rPr>
                  <a:t>Tip: </a:t>
                </a:r>
                <a:r>
                  <a:rPr lang="en-IN" altLang="en-US" sz="1200" kern="1200" dirty="0" smtClean="0">
                    <a:solidFill>
                      <a:srgbClr val="262626"/>
                    </a:solidFill>
                    <a:latin typeface="Tahoma" panose="020B0604030504040204" pitchFamily="34" charset="0"/>
                    <a:ea typeface="+mn-ea"/>
                    <a:cs typeface="Tahoma" panose="020B0604030504040204" pitchFamily="34" charset="0"/>
                    <a:sym typeface="Tahoma" panose="020B0604030504040204" pitchFamily="34" charset="0"/>
                  </a:rPr>
                  <a:t>Most often when globally installing a package you would need root access : </a:t>
                </a:r>
              </a:p>
              <a:p>
                <a:pPr lvl="1" fontAlgn="base">
                  <a:lnSpc>
                    <a:spcPct val="150000"/>
                  </a:lnSpc>
                  <a:spcBef>
                    <a:spcPct val="0"/>
                  </a:spcBef>
                  <a:spcAft>
                    <a:spcPct val="0"/>
                  </a:spcAft>
                  <a:buClr>
                    <a:srgbClr val="262626"/>
                  </a:buClr>
                  <a:buSzPct val="100000"/>
                  <a:buFont typeface="Tahoma" panose="020B0604030504040204" pitchFamily="34" charset="0"/>
                  <a:buChar char="»"/>
                </a:pPr>
                <a:r>
                  <a:rPr lang="en-IN" altLang="en-US" sz="1200" kern="1200" dirty="0" smtClean="0">
                    <a:solidFill>
                      <a:srgbClr val="262626"/>
                    </a:solidFill>
                    <a:latin typeface="Tahoma" panose="020B0604030504040204" pitchFamily="34" charset="0"/>
                    <a:ea typeface="+mn-ea"/>
                    <a:cs typeface="Tahoma" panose="020B0604030504040204" pitchFamily="34" charset="0"/>
                    <a:sym typeface="Tahoma" panose="020B0604030504040204" pitchFamily="34" charset="0"/>
                  </a:rPr>
                  <a:t>Another alternative for Windows which will come in handy is installing some other Command Line alternative like</a:t>
                </a:r>
                <a:r>
                  <a:rPr lang="en-IN" altLang="en-US" sz="1200" kern="1200" dirty="0" smtClean="0">
                    <a:solidFill>
                      <a:srgbClr val="0070C0"/>
                    </a:solidFill>
                    <a:latin typeface="Tahoma" panose="020B0604030504040204" pitchFamily="34" charset="0"/>
                    <a:ea typeface="+mn-ea"/>
                    <a:cs typeface="Tahoma" panose="020B0604030504040204" pitchFamily="34" charset="0"/>
                    <a:sym typeface="Tahoma" panose="020B0604030504040204" pitchFamily="34" charset="0"/>
                  </a:rPr>
                  <a:t> Console2 </a:t>
                </a:r>
                <a:r>
                  <a:rPr lang="en-IN" altLang="en-US" sz="1200" kern="1200" dirty="0" smtClean="0">
                    <a:solidFill>
                      <a:srgbClr val="262626"/>
                    </a:solidFill>
                    <a:latin typeface="Tahoma" panose="020B0604030504040204" pitchFamily="34" charset="0"/>
                    <a:ea typeface="+mn-ea"/>
                    <a:cs typeface="Tahoma" panose="020B0604030504040204" pitchFamily="34" charset="0"/>
                    <a:sym typeface="Tahoma" panose="020B0604030504040204" pitchFamily="34" charset="0"/>
                  </a:rPr>
                  <a:t>(</a:t>
                </a:r>
                <a:r>
                  <a:rPr lang="en-IN" altLang="en-US" sz="1200" u="sng" kern="1200" dirty="0" smtClean="0">
                    <a:solidFill>
                      <a:srgbClr val="00B0F0"/>
                    </a:solidFill>
                    <a:latin typeface="Tahoma" panose="020B0604030504040204" pitchFamily="34" charset="0"/>
                    <a:ea typeface="+mn-ea"/>
                    <a:cs typeface="Tahoma" panose="020B0604030504040204" pitchFamily="34" charset="0"/>
                    <a:sym typeface="Tahoma" panose="020B0604030504040204" pitchFamily="34" charset="0"/>
                    <a:hlinkClick r:id="rId2"/>
                  </a:rPr>
                  <a:t>http://sourceforge.net/projects/console/</a:t>
                </a:r>
                <a:r>
                  <a:rPr lang="en-IN" altLang="en-US" sz="1200" kern="1200" dirty="0" smtClean="0">
                    <a:solidFill>
                      <a:srgbClr val="262626"/>
                    </a:solidFill>
                    <a:latin typeface="Tahoma" panose="020B0604030504040204" pitchFamily="34" charset="0"/>
                    <a:ea typeface="+mn-ea"/>
                    <a:cs typeface="Tahoma" panose="020B0604030504040204" pitchFamily="34" charset="0"/>
                    <a:sym typeface="Tahoma" panose="020B0604030504040204" pitchFamily="34" charset="0"/>
                  </a:rPr>
                  <a:t>) or </a:t>
                </a:r>
                <a:r>
                  <a:rPr lang="en-IN" altLang="en-US" sz="1200" kern="1200" dirty="0" err="1" smtClean="0">
                    <a:solidFill>
                      <a:srgbClr val="0070C0"/>
                    </a:solidFill>
                    <a:latin typeface="Tahoma" panose="020B0604030504040204" pitchFamily="34" charset="0"/>
                    <a:ea typeface="+mn-ea"/>
                    <a:cs typeface="Tahoma" panose="020B0604030504040204" pitchFamily="34" charset="0"/>
                    <a:sym typeface="Tahoma" panose="020B0604030504040204" pitchFamily="34" charset="0"/>
                  </a:rPr>
                  <a:t>ConEmu</a:t>
                </a:r>
                <a:r>
                  <a:rPr lang="en-IN" altLang="en-US" sz="1200" kern="1200" dirty="0" smtClean="0">
                    <a:solidFill>
                      <a:srgbClr val="0070C0"/>
                    </a:solidFill>
                    <a:latin typeface="Tahoma" panose="020B0604030504040204" pitchFamily="34" charset="0"/>
                    <a:ea typeface="+mn-ea"/>
                    <a:cs typeface="Tahoma" panose="020B0604030504040204" pitchFamily="34" charset="0"/>
                    <a:sym typeface="Tahoma" panose="020B0604030504040204" pitchFamily="34" charset="0"/>
                  </a:rPr>
                  <a:t> </a:t>
                </a:r>
                <a:r>
                  <a:rPr lang="en-IN" altLang="en-US" sz="1200" kern="1200" dirty="0" smtClean="0">
                    <a:solidFill>
                      <a:srgbClr val="262626"/>
                    </a:solidFill>
                    <a:latin typeface="Tahoma" panose="020B0604030504040204" pitchFamily="34" charset="0"/>
                    <a:ea typeface="+mn-ea"/>
                    <a:cs typeface="Tahoma" panose="020B0604030504040204" pitchFamily="34" charset="0"/>
                    <a:sym typeface="Tahoma" panose="020B0604030504040204" pitchFamily="34" charset="0"/>
                  </a:rPr>
                  <a:t>(</a:t>
                </a:r>
                <a:r>
                  <a:rPr lang="en-IN" altLang="en-US" sz="1200" u="sng" kern="1200" dirty="0" smtClean="0">
                    <a:solidFill>
                      <a:srgbClr val="00B0F0"/>
                    </a:solidFill>
                    <a:latin typeface="Tahoma" panose="020B0604030504040204" pitchFamily="34" charset="0"/>
                    <a:ea typeface="+mn-ea"/>
                    <a:cs typeface="Tahoma" panose="020B0604030504040204" pitchFamily="34" charset="0"/>
                    <a:sym typeface="Tahoma" panose="020B0604030504040204" pitchFamily="34" charset="0"/>
                    <a:hlinkClick r:id="rId3"/>
                  </a:rPr>
                  <a:t>http://www.fosshub.com/ConEmu.html</a:t>
                </a:r>
                <a:r>
                  <a:rPr lang="en-IN" altLang="en-US" sz="1200" kern="1200" dirty="0" smtClean="0">
                    <a:solidFill>
                      <a:srgbClr val="262626"/>
                    </a:solidFill>
                    <a:latin typeface="Tahoma" panose="020B0604030504040204" pitchFamily="34" charset="0"/>
                    <a:ea typeface="+mn-ea"/>
                    <a:cs typeface="Tahoma" panose="020B0604030504040204" pitchFamily="34" charset="0"/>
                    <a:sym typeface="Tahoma" panose="020B0604030504040204" pitchFamily="34" charset="0"/>
                  </a:rPr>
                  <a:t>) , etc. </a:t>
                </a:r>
              </a:p>
              <a:p>
                <a:pPr lvl="1" fontAlgn="base">
                  <a:lnSpc>
                    <a:spcPct val="150000"/>
                  </a:lnSpc>
                  <a:spcBef>
                    <a:spcPct val="0"/>
                  </a:spcBef>
                  <a:spcAft>
                    <a:spcPct val="0"/>
                  </a:spcAft>
                  <a:buClr>
                    <a:srgbClr val="262626"/>
                  </a:buClr>
                  <a:buSzPct val="100000"/>
                  <a:buFont typeface="Tahoma" panose="020B0604030504040204" pitchFamily="34" charset="0"/>
                  <a:buChar char="»"/>
                </a:pPr>
                <a:r>
                  <a:rPr lang="en-IN" altLang="en-US" sz="1200" kern="1200" dirty="0" smtClean="0">
                    <a:solidFill>
                      <a:srgbClr val="262626"/>
                    </a:solidFill>
                    <a:latin typeface="Tahoma" panose="020B0604030504040204" pitchFamily="34" charset="0"/>
                    <a:ea typeface="+mn-ea"/>
                    <a:cs typeface="Tahoma" panose="020B0604030504040204" pitchFamily="34" charset="0"/>
                    <a:sym typeface="Tahoma" panose="020B0604030504040204" pitchFamily="34" charset="0"/>
                  </a:rPr>
                  <a:t>For Linux/Unix/Mac : </a:t>
                </a:r>
                <a:r>
                  <a:rPr lang="en-IN" altLang="en-US" sz="1200" kern="1200" dirty="0" err="1" smtClean="0">
                    <a:solidFill>
                      <a:srgbClr val="262626"/>
                    </a:solidFill>
                    <a:latin typeface="Tahoma" panose="020B0604030504040204" pitchFamily="34" charset="0"/>
                    <a:ea typeface="+mn-ea"/>
                    <a:cs typeface="Tahoma" panose="020B0604030504040204" pitchFamily="34" charset="0"/>
                    <a:sym typeface="Consolas" panose="020B0609020204030204" pitchFamily="49" charset="0"/>
                  </a:rPr>
                  <a:t>sudo</a:t>
                </a:r>
                <a:r>
                  <a:rPr lang="en-IN" altLang="en-US" sz="1200" kern="1200" dirty="0" smtClean="0">
                    <a:solidFill>
                      <a:srgbClr val="262626"/>
                    </a:solidFill>
                    <a:latin typeface="Tahoma" panose="020B0604030504040204" pitchFamily="34" charset="0"/>
                    <a:ea typeface="+mn-ea"/>
                    <a:cs typeface="Tahoma" panose="020B0604030504040204" pitchFamily="34" charset="0"/>
                    <a:sym typeface="Consolas" panose="020B0609020204030204" pitchFamily="49" charset="0"/>
                  </a:rPr>
                  <a:t> </a:t>
                </a:r>
                <a:r>
                  <a:rPr lang="en-IN" altLang="en-US" sz="1200" kern="1200" dirty="0" err="1" smtClean="0">
                    <a:solidFill>
                      <a:srgbClr val="262626"/>
                    </a:solidFill>
                    <a:latin typeface="Tahoma" panose="020B0604030504040204" pitchFamily="34" charset="0"/>
                    <a:ea typeface="+mn-ea"/>
                    <a:cs typeface="Tahoma" panose="020B0604030504040204" pitchFamily="34" charset="0"/>
                    <a:sym typeface="Consolas" panose="020B0609020204030204" pitchFamily="49" charset="0"/>
                  </a:rPr>
                  <a:t>npm</a:t>
                </a:r>
                <a:r>
                  <a:rPr lang="en-IN" altLang="en-US" sz="1200" kern="1200" dirty="0" smtClean="0">
                    <a:solidFill>
                      <a:srgbClr val="262626"/>
                    </a:solidFill>
                    <a:latin typeface="Tahoma" panose="020B0604030504040204" pitchFamily="34" charset="0"/>
                    <a:ea typeface="+mn-ea"/>
                    <a:cs typeface="Tahoma" panose="020B0604030504040204" pitchFamily="34" charset="0"/>
                    <a:sym typeface="Consolas" panose="020B0609020204030204" pitchFamily="49" charset="0"/>
                  </a:rPr>
                  <a:t> install -g &lt;</a:t>
                </a:r>
                <a:r>
                  <a:rPr lang="en-IN" altLang="en-US" sz="1200" kern="1200" dirty="0" err="1" smtClean="0">
                    <a:solidFill>
                      <a:srgbClr val="262626"/>
                    </a:solidFill>
                    <a:latin typeface="Tahoma" panose="020B0604030504040204" pitchFamily="34" charset="0"/>
                    <a:ea typeface="+mn-ea"/>
                    <a:cs typeface="Tahoma" panose="020B0604030504040204" pitchFamily="34" charset="0"/>
                    <a:sym typeface="Consolas" panose="020B0609020204030204" pitchFamily="49" charset="0"/>
                  </a:rPr>
                  <a:t>packagename</a:t>
                </a:r>
                <a:r>
                  <a:rPr lang="en-IN" altLang="en-US" sz="1200" kern="1200" dirty="0" smtClean="0">
                    <a:solidFill>
                      <a:srgbClr val="262626"/>
                    </a:solidFill>
                    <a:latin typeface="Tahoma" panose="020B0604030504040204" pitchFamily="34" charset="0"/>
                    <a:ea typeface="+mn-ea"/>
                    <a:cs typeface="Tahoma" panose="020B0604030504040204" pitchFamily="34" charset="0"/>
                    <a:sym typeface="Consolas" panose="020B0609020204030204" pitchFamily="49" charset="0"/>
                  </a:rPr>
                  <a:t>&gt;</a:t>
                </a:r>
                <a:endParaRPr lang="en-US" altLang="en-US" sz="1200" kern="1200" dirty="0" smtClean="0">
                  <a:solidFill>
                    <a:srgbClr val="0070C0"/>
                  </a:solidFill>
                  <a:latin typeface="Tahoma" panose="020B0604030504040204" pitchFamily="34" charset="0"/>
                  <a:ea typeface="+mn-ea"/>
                  <a:cs typeface="Tahoma" panose="020B0604030504040204" pitchFamily="34" charset="0"/>
                </a:endParaRPr>
              </a:p>
            </p:txBody>
          </p:sp>
        </p:grpSp>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97527" y="1500060"/>
              <a:ext cx="296063" cy="45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1846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JS </a:t>
            </a:r>
          </a:p>
        </p:txBody>
      </p:sp>
      <p:sp>
        <p:nvSpPr>
          <p:cNvPr id="3" name="Content Placeholder 2"/>
          <p:cNvSpPr>
            <a:spLocks noGrp="1"/>
          </p:cNvSpPr>
          <p:nvPr>
            <p:ph idx="1"/>
          </p:nvPr>
        </p:nvSpPr>
        <p:spPr/>
        <p:txBody>
          <a:bodyPr/>
          <a:lstStyle/>
          <a:p>
            <a:r>
              <a:rPr lang="en-US" dirty="0"/>
              <a:t>Express JS : Web Framework for Node.js. It is an </a:t>
            </a:r>
            <a:r>
              <a:rPr lang="en-US" dirty="0" err="1"/>
              <a:t>npm</a:t>
            </a:r>
            <a:r>
              <a:rPr lang="en-US" dirty="0"/>
              <a:t> package</a:t>
            </a:r>
          </a:p>
          <a:p>
            <a:r>
              <a:rPr lang="en-US" dirty="0"/>
              <a:t>To install : </a:t>
            </a:r>
            <a:r>
              <a:rPr lang="en-US" dirty="0" err="1">
                <a:solidFill>
                  <a:srgbClr val="0070C0"/>
                </a:solidFill>
              </a:rPr>
              <a:t>npm</a:t>
            </a:r>
            <a:r>
              <a:rPr lang="en-US" dirty="0">
                <a:solidFill>
                  <a:srgbClr val="0070C0"/>
                </a:solidFill>
              </a:rPr>
              <a:t> install express //in the main project folder</a:t>
            </a:r>
          </a:p>
          <a:p>
            <a:r>
              <a:rPr lang="en-US" dirty="0"/>
              <a:t>Express JS also provides a tool to create a simple folder structure for your app : express-generator : </a:t>
            </a:r>
            <a:endParaRPr lang="en-US" dirty="0" smtClean="0"/>
          </a:p>
          <a:p>
            <a:pPr marL="0" indent="0">
              <a:buNone/>
            </a:pPr>
            <a:r>
              <a:rPr lang="en-US" dirty="0" err="1" smtClean="0">
                <a:solidFill>
                  <a:srgbClr val="0070C0"/>
                </a:solidFill>
              </a:rPr>
              <a:t>npm</a:t>
            </a:r>
            <a:r>
              <a:rPr lang="en-US" dirty="0" smtClean="0">
                <a:solidFill>
                  <a:srgbClr val="0070C0"/>
                </a:solidFill>
              </a:rPr>
              <a:t> </a:t>
            </a:r>
            <a:r>
              <a:rPr lang="en-US" dirty="0">
                <a:solidFill>
                  <a:srgbClr val="0070C0"/>
                </a:solidFill>
              </a:rPr>
              <a:t>install express-generator -g   //To be installed globally</a:t>
            </a:r>
          </a:p>
          <a:p>
            <a:pPr lvl="1"/>
            <a:r>
              <a:rPr lang="en-US" dirty="0"/>
              <a:t>Now, saying </a:t>
            </a:r>
            <a:r>
              <a:rPr lang="en-US" dirty="0">
                <a:solidFill>
                  <a:srgbClr val="0070C0"/>
                </a:solidFill>
              </a:rPr>
              <a:t>express </a:t>
            </a:r>
            <a:r>
              <a:rPr lang="en-US" dirty="0" err="1">
                <a:solidFill>
                  <a:srgbClr val="0070C0"/>
                </a:solidFill>
              </a:rPr>
              <a:t>newapp</a:t>
            </a:r>
            <a:r>
              <a:rPr lang="en-US" dirty="0">
                <a:solidFill>
                  <a:srgbClr val="0070C0"/>
                </a:solidFill>
              </a:rPr>
              <a:t> </a:t>
            </a:r>
            <a:r>
              <a:rPr lang="en-US" dirty="0"/>
              <a:t>will create a project called </a:t>
            </a:r>
            <a:r>
              <a:rPr lang="en-US" dirty="0" err="1">
                <a:solidFill>
                  <a:srgbClr val="0070C0"/>
                </a:solidFill>
              </a:rPr>
              <a:t>newapp</a:t>
            </a:r>
            <a:r>
              <a:rPr lang="en-US" dirty="0"/>
              <a:t> in the current working directory along with a simple folder structure. </a:t>
            </a:r>
          </a:p>
          <a:p>
            <a:pPr lvl="1"/>
            <a:r>
              <a:rPr lang="en-US" dirty="0"/>
              <a:t>The dependencies will then be installed by doing a </a:t>
            </a:r>
            <a:r>
              <a:rPr lang="en-US" dirty="0">
                <a:solidFill>
                  <a:srgbClr val="0070C0"/>
                </a:solidFill>
              </a:rPr>
              <a:t>cd </a:t>
            </a:r>
            <a:r>
              <a:rPr lang="en-US" dirty="0" err="1">
                <a:solidFill>
                  <a:srgbClr val="0070C0"/>
                </a:solidFill>
              </a:rPr>
              <a:t>newapp</a:t>
            </a:r>
            <a:r>
              <a:rPr lang="en-US" dirty="0">
                <a:solidFill>
                  <a:srgbClr val="0070C0"/>
                </a:solidFill>
              </a:rPr>
              <a:t> </a:t>
            </a:r>
            <a:r>
              <a:rPr lang="en-US" dirty="0"/>
              <a:t>and then </a:t>
            </a:r>
            <a:r>
              <a:rPr lang="en-US" dirty="0" err="1">
                <a:solidFill>
                  <a:srgbClr val="0070C0"/>
                </a:solidFill>
              </a:rPr>
              <a:t>npm</a:t>
            </a:r>
            <a:r>
              <a:rPr lang="en-US" dirty="0">
                <a:solidFill>
                  <a:srgbClr val="0070C0"/>
                </a:solidFill>
              </a:rPr>
              <a:t> install</a:t>
            </a:r>
          </a:p>
          <a:p>
            <a:pPr lvl="1"/>
            <a:r>
              <a:rPr lang="en-US" dirty="0"/>
              <a:t>To run the app </a:t>
            </a:r>
          </a:p>
          <a:p>
            <a:pPr marL="628640" lvl="2" indent="-171450">
              <a:buFont typeface="Tahoma" panose="020B0604030504040204" pitchFamily="34" charset="0"/>
              <a:buChar char="»"/>
            </a:pPr>
            <a:r>
              <a:rPr lang="en-US" dirty="0">
                <a:solidFill>
                  <a:srgbClr val="0070C0"/>
                </a:solidFill>
              </a:rPr>
              <a:t>node ./bin/www // This is where the server is run and listening on a port</a:t>
            </a:r>
          </a:p>
          <a:p>
            <a:pPr lvl="1"/>
            <a:endParaRPr lang="en-US" dirty="0">
              <a:solidFill>
                <a:srgbClr val="0070C0"/>
              </a:solidFill>
            </a:endParaRPr>
          </a:p>
        </p:txBody>
      </p:sp>
    </p:spTree>
    <p:extLst>
      <p:ext uri="{BB962C8B-B14F-4D97-AF65-F5344CB8AC3E}">
        <p14:creationId xmlns:p14="http://schemas.microsoft.com/office/powerpoint/2010/main" val="2815416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JS : </a:t>
            </a:r>
            <a:r>
              <a:rPr lang="en-US" dirty="0" smtClean="0"/>
              <a:t>Templates</a:t>
            </a:r>
            <a:endParaRPr lang="en-US" dirty="0"/>
          </a:p>
        </p:txBody>
      </p:sp>
      <p:sp>
        <p:nvSpPr>
          <p:cNvPr id="3" name="Content Placeholder 2"/>
          <p:cNvSpPr>
            <a:spLocks noGrp="1"/>
          </p:cNvSpPr>
          <p:nvPr>
            <p:ph idx="1"/>
          </p:nvPr>
        </p:nvSpPr>
        <p:spPr/>
        <p:txBody>
          <a:bodyPr/>
          <a:lstStyle/>
          <a:p>
            <a:r>
              <a:rPr lang="en-US" dirty="0"/>
              <a:t>By default Express supports the Jade Template Engine for the HTML Views. </a:t>
            </a:r>
          </a:p>
          <a:p>
            <a:r>
              <a:rPr lang="en-US" dirty="0"/>
              <a:t>What is an Javascript Template Engine : it is a framework to help bind data to your HTML views</a:t>
            </a:r>
          </a:p>
          <a:p>
            <a:r>
              <a:rPr lang="en-US" dirty="0"/>
              <a:t>Why do you need one ? </a:t>
            </a:r>
          </a:p>
          <a:p>
            <a:pPr lvl="1"/>
            <a:r>
              <a:rPr lang="en-US" dirty="0"/>
              <a:t>Helps you easily bind data from the back end with the HTML view</a:t>
            </a:r>
          </a:p>
          <a:p>
            <a:pPr lvl="1"/>
            <a:r>
              <a:rPr lang="en-US" dirty="0"/>
              <a:t>Helps in bundling HTML code into reusable modules/layouts</a:t>
            </a:r>
          </a:p>
          <a:p>
            <a:pPr lvl="1"/>
            <a:r>
              <a:rPr lang="en-US" dirty="0"/>
              <a:t>Adds basic conditionals &amp; iterations / loops to your HTML. HTML does not support “If -Else” or “for” loops.  </a:t>
            </a:r>
          </a:p>
          <a:p>
            <a:r>
              <a:rPr lang="en-US" dirty="0"/>
              <a:t>Many Javascript Template Engines are available : Jade, Handlebars, Hogan, EJS, etc.</a:t>
            </a:r>
          </a:p>
          <a:p>
            <a:endParaRPr lang="en-US" dirty="0"/>
          </a:p>
        </p:txBody>
      </p:sp>
    </p:spTree>
    <p:extLst>
      <p:ext uri="{BB962C8B-B14F-4D97-AF65-F5344CB8AC3E}">
        <p14:creationId xmlns:p14="http://schemas.microsoft.com/office/powerpoint/2010/main" val="609583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JS : </a:t>
            </a:r>
            <a:r>
              <a:rPr lang="en-US" dirty="0" smtClean="0"/>
              <a:t>Templates</a:t>
            </a:r>
            <a:endParaRPr lang="en-US" dirty="0"/>
          </a:p>
        </p:txBody>
      </p:sp>
      <p:sp>
        <p:nvSpPr>
          <p:cNvPr id="3" name="Content Placeholder 2"/>
          <p:cNvSpPr>
            <a:spLocks noGrp="1"/>
          </p:cNvSpPr>
          <p:nvPr>
            <p:ph idx="1"/>
          </p:nvPr>
        </p:nvSpPr>
        <p:spPr/>
        <p:txBody>
          <a:bodyPr/>
          <a:lstStyle/>
          <a:p>
            <a:r>
              <a:rPr lang="en-US" dirty="0"/>
              <a:t>To use the default Jade template engine continue as described before</a:t>
            </a:r>
          </a:p>
          <a:p>
            <a:r>
              <a:rPr lang="en-US" dirty="0"/>
              <a:t>To use Handlebars, </a:t>
            </a:r>
          </a:p>
          <a:p>
            <a:pPr marL="457188" lvl="1" indent="0">
              <a:buNone/>
            </a:pPr>
            <a:r>
              <a:rPr lang="en-US" dirty="0">
                <a:solidFill>
                  <a:srgbClr val="0070C0"/>
                </a:solidFill>
              </a:rPr>
              <a:t>express --</a:t>
            </a:r>
            <a:r>
              <a:rPr lang="en-US" dirty="0" err="1">
                <a:solidFill>
                  <a:srgbClr val="0070C0"/>
                </a:solidFill>
              </a:rPr>
              <a:t>hbs</a:t>
            </a:r>
            <a:r>
              <a:rPr lang="en-US" dirty="0">
                <a:solidFill>
                  <a:srgbClr val="0070C0"/>
                </a:solidFill>
              </a:rPr>
              <a:t> </a:t>
            </a:r>
            <a:r>
              <a:rPr lang="en-US" dirty="0" err="1">
                <a:solidFill>
                  <a:srgbClr val="0070C0"/>
                </a:solidFill>
              </a:rPr>
              <a:t>newapp</a:t>
            </a:r>
            <a:endParaRPr lang="en-US" dirty="0">
              <a:solidFill>
                <a:srgbClr val="0070C0"/>
              </a:solidFill>
            </a:endParaRPr>
          </a:p>
          <a:p>
            <a:r>
              <a:rPr lang="en-US" dirty="0"/>
              <a:t>To use Hogan,</a:t>
            </a:r>
          </a:p>
          <a:p>
            <a:pPr marL="457188" lvl="1" indent="0">
              <a:buNone/>
            </a:pPr>
            <a:r>
              <a:rPr lang="en-US" dirty="0">
                <a:solidFill>
                  <a:srgbClr val="0070C0"/>
                </a:solidFill>
              </a:rPr>
              <a:t>express -H </a:t>
            </a:r>
            <a:r>
              <a:rPr lang="en-US" dirty="0" err="1">
                <a:solidFill>
                  <a:srgbClr val="0070C0"/>
                </a:solidFill>
              </a:rPr>
              <a:t>newapp</a:t>
            </a:r>
            <a:r>
              <a:rPr lang="en-US" dirty="0">
                <a:solidFill>
                  <a:srgbClr val="0070C0"/>
                </a:solidFill>
              </a:rPr>
              <a:t> or express --</a:t>
            </a:r>
            <a:r>
              <a:rPr lang="en-US" dirty="0" err="1">
                <a:solidFill>
                  <a:srgbClr val="0070C0"/>
                </a:solidFill>
              </a:rPr>
              <a:t>hogan</a:t>
            </a:r>
            <a:r>
              <a:rPr lang="en-US" dirty="0">
                <a:solidFill>
                  <a:srgbClr val="0070C0"/>
                </a:solidFill>
              </a:rPr>
              <a:t> </a:t>
            </a:r>
            <a:r>
              <a:rPr lang="en-US" dirty="0" err="1">
                <a:solidFill>
                  <a:srgbClr val="0070C0"/>
                </a:solidFill>
              </a:rPr>
              <a:t>newapp</a:t>
            </a:r>
            <a:endParaRPr lang="en-US" dirty="0">
              <a:solidFill>
                <a:srgbClr val="0070C0"/>
              </a:solidFill>
            </a:endParaRPr>
          </a:p>
          <a:p>
            <a:r>
              <a:rPr lang="en-US" dirty="0"/>
              <a:t>To use EJS,</a:t>
            </a:r>
          </a:p>
          <a:p>
            <a:pPr marL="457188" lvl="1" indent="0">
              <a:buNone/>
            </a:pPr>
            <a:r>
              <a:rPr lang="en-US" dirty="0">
                <a:solidFill>
                  <a:srgbClr val="0070C0"/>
                </a:solidFill>
              </a:rPr>
              <a:t>express -e </a:t>
            </a:r>
            <a:r>
              <a:rPr lang="en-US" dirty="0" err="1">
                <a:solidFill>
                  <a:srgbClr val="0070C0"/>
                </a:solidFill>
              </a:rPr>
              <a:t>newapp</a:t>
            </a:r>
            <a:r>
              <a:rPr lang="en-US" dirty="0">
                <a:solidFill>
                  <a:srgbClr val="0070C0"/>
                </a:solidFill>
              </a:rPr>
              <a:t> or express --</a:t>
            </a:r>
            <a:r>
              <a:rPr lang="en-US" dirty="0" err="1">
                <a:solidFill>
                  <a:srgbClr val="0070C0"/>
                </a:solidFill>
              </a:rPr>
              <a:t>ejs</a:t>
            </a:r>
            <a:r>
              <a:rPr lang="en-US" dirty="0">
                <a:solidFill>
                  <a:srgbClr val="0070C0"/>
                </a:solidFill>
              </a:rPr>
              <a:t> </a:t>
            </a:r>
            <a:r>
              <a:rPr lang="en-US" dirty="0" err="1">
                <a:solidFill>
                  <a:srgbClr val="0070C0"/>
                </a:solidFill>
              </a:rPr>
              <a:t>newapp</a:t>
            </a:r>
            <a:endParaRPr lang="en-US" dirty="0">
              <a:solidFill>
                <a:srgbClr val="0070C0"/>
              </a:solidFill>
            </a:endParaRPr>
          </a:p>
          <a:p>
            <a:r>
              <a:rPr lang="en-US" dirty="0"/>
              <a:t>If you want to use a </a:t>
            </a:r>
            <a:r>
              <a:rPr lang="en-US" dirty="0" err="1"/>
              <a:t>css</a:t>
            </a:r>
            <a:r>
              <a:rPr lang="en-US" dirty="0"/>
              <a:t> engine like stylus or less add the following option :  </a:t>
            </a:r>
            <a:r>
              <a:rPr lang="en-US" dirty="0">
                <a:solidFill>
                  <a:srgbClr val="0070C0"/>
                </a:solidFill>
              </a:rPr>
              <a:t>--</a:t>
            </a:r>
            <a:r>
              <a:rPr lang="en-US" dirty="0" err="1">
                <a:solidFill>
                  <a:srgbClr val="0070C0"/>
                </a:solidFill>
              </a:rPr>
              <a:t>css</a:t>
            </a:r>
            <a:r>
              <a:rPr lang="en-US" dirty="0">
                <a:solidFill>
                  <a:srgbClr val="0070C0"/>
                </a:solidFill>
              </a:rPr>
              <a:t> &lt;engine&gt; </a:t>
            </a:r>
          </a:p>
          <a:p>
            <a:pPr marL="0" indent="0">
              <a:buNone/>
            </a:pPr>
            <a:r>
              <a:rPr lang="en-US" dirty="0"/>
              <a:t>     where &lt;engine&gt; can be less or stylus or compass</a:t>
            </a:r>
          </a:p>
          <a:p>
            <a:r>
              <a:rPr lang="en-US" dirty="0"/>
              <a:t>You can use the </a:t>
            </a:r>
            <a:r>
              <a:rPr lang="en-US" dirty="0">
                <a:solidFill>
                  <a:srgbClr val="0070C0"/>
                </a:solidFill>
              </a:rPr>
              <a:t>--force </a:t>
            </a:r>
            <a:r>
              <a:rPr lang="en-US" dirty="0"/>
              <a:t>or </a:t>
            </a:r>
            <a:r>
              <a:rPr lang="en-US" dirty="0">
                <a:solidFill>
                  <a:srgbClr val="0070C0"/>
                </a:solidFill>
              </a:rPr>
              <a:t>-f </a:t>
            </a:r>
            <a:r>
              <a:rPr lang="en-US" dirty="0"/>
              <a:t>option to force the express generator on a non-empty directory</a:t>
            </a:r>
          </a:p>
        </p:txBody>
      </p:sp>
    </p:spTree>
    <p:extLst>
      <p:ext uri="{BB962C8B-B14F-4D97-AF65-F5344CB8AC3E}">
        <p14:creationId xmlns:p14="http://schemas.microsoft.com/office/powerpoint/2010/main" val="395864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JS : </a:t>
            </a:r>
            <a:r>
              <a:rPr lang="en-US" dirty="0" smtClean="0"/>
              <a:t>Jade</a:t>
            </a:r>
            <a:endParaRPr lang="en-US" dirty="0"/>
          </a:p>
        </p:txBody>
      </p:sp>
      <p:sp>
        <p:nvSpPr>
          <p:cNvPr id="3" name="Content Placeholder 2"/>
          <p:cNvSpPr>
            <a:spLocks noGrp="1"/>
          </p:cNvSpPr>
          <p:nvPr>
            <p:ph idx="1"/>
          </p:nvPr>
        </p:nvSpPr>
        <p:spPr/>
        <p:txBody>
          <a:bodyPr/>
          <a:lstStyle/>
          <a:p>
            <a:r>
              <a:rPr lang="en-US" dirty="0"/>
              <a:t>Jade is a simple Javascript Template engine for writing HTML. No </a:t>
            </a:r>
            <a:r>
              <a:rPr lang="en-US" dirty="0" err="1"/>
              <a:t>config</a:t>
            </a:r>
            <a:r>
              <a:rPr lang="en-US" dirty="0"/>
              <a:t> has to be set up for </a:t>
            </a:r>
            <a:r>
              <a:rPr lang="en-US" dirty="0" err="1"/>
              <a:t>ExpressJS</a:t>
            </a:r>
            <a:r>
              <a:rPr lang="en-US" dirty="0"/>
              <a:t> since it is the default view engine</a:t>
            </a:r>
          </a:p>
          <a:p>
            <a:r>
              <a:rPr lang="en-US" dirty="0"/>
              <a:t>However, Jade has a different syntax as compared to HTML, may not preferred by some developers. </a:t>
            </a:r>
            <a:endParaRPr lang="en-US" dirty="0" smtClean="0"/>
          </a:p>
          <a:p>
            <a:r>
              <a:rPr lang="en-US" dirty="0" smtClean="0"/>
              <a:t>Example </a:t>
            </a:r>
            <a:r>
              <a:rPr lang="en-US" dirty="0"/>
              <a:t>of Jade syntax :</a:t>
            </a:r>
          </a:p>
          <a:p>
            <a:endParaRPr lang="en-US" dirty="0"/>
          </a:p>
        </p:txBody>
      </p:sp>
      <p:sp>
        <p:nvSpPr>
          <p:cNvPr id="5" name="Shape 289"/>
          <p:cNvSpPr txBox="1"/>
          <p:nvPr/>
        </p:nvSpPr>
        <p:spPr>
          <a:xfrm>
            <a:off x="1076025" y="2097657"/>
            <a:ext cx="3341863" cy="2910618"/>
          </a:xfrm>
          <a:prstGeom prst="rect">
            <a:avLst/>
          </a:prstGeom>
          <a:ln/>
        </p:spPr>
        <p:style>
          <a:lnRef idx="1">
            <a:schemeClr val="accent4"/>
          </a:lnRef>
          <a:fillRef idx="2">
            <a:schemeClr val="accent4"/>
          </a:fillRef>
          <a:effectRef idx="1">
            <a:schemeClr val="accent4"/>
          </a:effectRef>
          <a:fontRef idx="minor">
            <a:schemeClr val="dk1"/>
          </a:fontRef>
        </p:style>
        <p:txBody>
          <a:bodyPr lIns="91425" tIns="91425" rIns="91425" bIns="91425" anchor="t" anchorCtr="0">
            <a:noAutofit/>
          </a:bodyPr>
          <a:lstStyle/>
          <a:p>
            <a:r>
              <a:rPr lang="en-IN" b="1" dirty="0"/>
              <a:t>JADE</a:t>
            </a:r>
          </a:p>
          <a:p>
            <a:r>
              <a:rPr lang="en-IN" sz="1200" dirty="0">
                <a:latin typeface="Consolas"/>
                <a:ea typeface="Consolas"/>
                <a:cs typeface="Consolas"/>
                <a:sym typeface="Consolas"/>
              </a:rPr>
              <a:t>html</a:t>
            </a:r>
          </a:p>
          <a:p>
            <a:r>
              <a:rPr lang="en-IN" sz="1200" dirty="0">
                <a:latin typeface="Consolas"/>
                <a:ea typeface="Consolas"/>
                <a:cs typeface="Consolas"/>
                <a:sym typeface="Consolas"/>
              </a:rPr>
              <a:t>	head</a:t>
            </a:r>
          </a:p>
          <a:p>
            <a:r>
              <a:rPr lang="en-IN" sz="1200" dirty="0">
                <a:latin typeface="Consolas"/>
                <a:ea typeface="Consolas"/>
                <a:cs typeface="Consolas"/>
                <a:sym typeface="Consolas"/>
              </a:rPr>
              <a:t>		title My App Title</a:t>
            </a:r>
          </a:p>
          <a:p>
            <a:r>
              <a:rPr lang="en-IN" sz="1200" dirty="0">
                <a:latin typeface="Consolas"/>
                <a:ea typeface="Consolas"/>
                <a:cs typeface="Consolas"/>
                <a:sym typeface="Consolas"/>
              </a:rPr>
              <a:t>         body </a:t>
            </a:r>
          </a:p>
          <a:p>
            <a:r>
              <a:rPr lang="en-IN" sz="1200" dirty="0">
                <a:latin typeface="Consolas"/>
                <a:ea typeface="Consolas"/>
                <a:cs typeface="Consolas"/>
                <a:sym typeface="Consolas"/>
              </a:rPr>
              <a:t>		h1= </a:t>
            </a:r>
            <a:r>
              <a:rPr lang="en-IN" sz="1200" dirty="0" err="1">
                <a:latin typeface="Consolas"/>
                <a:ea typeface="Consolas"/>
                <a:cs typeface="Consolas"/>
                <a:sym typeface="Consolas"/>
              </a:rPr>
              <a:t>pageHeaderVar</a:t>
            </a:r>
            <a:endParaRPr lang="en-IN" sz="1200" dirty="0">
              <a:latin typeface="Consolas"/>
              <a:ea typeface="Consolas"/>
              <a:cs typeface="Consolas"/>
              <a:sym typeface="Consolas"/>
            </a:endParaRPr>
          </a:p>
          <a:p>
            <a:r>
              <a:rPr lang="en-IN" sz="1200" dirty="0">
                <a:latin typeface="Consolas"/>
                <a:ea typeface="Consolas"/>
                <a:cs typeface="Consolas"/>
                <a:sym typeface="Consolas"/>
              </a:rPr>
              <a:t>		</a:t>
            </a:r>
            <a:r>
              <a:rPr lang="en-IN" sz="1200" dirty="0" err="1">
                <a:latin typeface="Consolas"/>
                <a:ea typeface="Consolas"/>
                <a:cs typeface="Consolas"/>
                <a:sym typeface="Consolas"/>
              </a:rPr>
              <a:t>div.className</a:t>
            </a:r>
            <a:endParaRPr lang="en-IN" sz="1200" dirty="0">
              <a:latin typeface="Consolas"/>
              <a:ea typeface="Consolas"/>
              <a:cs typeface="Consolas"/>
              <a:sym typeface="Consolas"/>
            </a:endParaRPr>
          </a:p>
          <a:p>
            <a:r>
              <a:rPr lang="en-IN" sz="1200" dirty="0">
                <a:latin typeface="Consolas"/>
                <a:ea typeface="Consolas"/>
                <a:cs typeface="Consolas"/>
                <a:sym typeface="Consolas"/>
              </a:rPr>
              <a:t>			p. </a:t>
            </a:r>
          </a:p>
          <a:p>
            <a:r>
              <a:rPr lang="en-IN" sz="1200" dirty="0">
                <a:latin typeface="Consolas"/>
                <a:ea typeface="Consolas"/>
                <a:cs typeface="Consolas"/>
                <a:sym typeface="Consolas"/>
              </a:rPr>
              <a:t>				some content</a:t>
            </a:r>
          </a:p>
        </p:txBody>
      </p:sp>
      <p:sp>
        <p:nvSpPr>
          <p:cNvPr id="6" name="Shape 290"/>
          <p:cNvSpPr txBox="1"/>
          <p:nvPr/>
        </p:nvSpPr>
        <p:spPr>
          <a:xfrm>
            <a:off x="4557905" y="2097657"/>
            <a:ext cx="3281277" cy="2910618"/>
          </a:xfrm>
          <a:prstGeom prst="rect">
            <a:avLst/>
          </a:prstGeom>
          <a:ln/>
        </p:spPr>
        <p:style>
          <a:lnRef idx="1">
            <a:schemeClr val="accent3"/>
          </a:lnRef>
          <a:fillRef idx="2">
            <a:schemeClr val="accent3"/>
          </a:fillRef>
          <a:effectRef idx="1">
            <a:schemeClr val="accent3"/>
          </a:effectRef>
          <a:fontRef idx="minor">
            <a:schemeClr val="dk1"/>
          </a:fontRef>
        </p:style>
        <p:txBody>
          <a:bodyPr lIns="91425" tIns="91425" rIns="91425" bIns="91425" anchor="t" anchorCtr="0">
            <a:noAutofit/>
          </a:bodyPr>
          <a:lstStyle/>
          <a:p>
            <a:r>
              <a:rPr lang="en-IN" sz="1100" b="1" dirty="0"/>
              <a:t>HTML</a:t>
            </a:r>
          </a:p>
          <a:p>
            <a:r>
              <a:rPr lang="en-IN" sz="1050" dirty="0">
                <a:latin typeface="Consolas"/>
                <a:ea typeface="Consolas"/>
                <a:cs typeface="Consolas"/>
                <a:sym typeface="Consolas"/>
              </a:rPr>
              <a:t>&lt;html&gt;</a:t>
            </a:r>
          </a:p>
          <a:p>
            <a:r>
              <a:rPr lang="en-IN" sz="1050" dirty="0">
                <a:latin typeface="Consolas"/>
                <a:ea typeface="Consolas"/>
                <a:cs typeface="Consolas"/>
                <a:sym typeface="Consolas"/>
              </a:rPr>
              <a:t>	&lt;head&gt;</a:t>
            </a:r>
          </a:p>
          <a:p>
            <a:r>
              <a:rPr lang="en-IN" sz="1050" dirty="0">
                <a:latin typeface="Consolas"/>
                <a:ea typeface="Consolas"/>
                <a:cs typeface="Consolas"/>
                <a:sym typeface="Consolas"/>
              </a:rPr>
              <a:t>		&lt;title&gt; My App Title &lt;/title&gt;</a:t>
            </a:r>
          </a:p>
          <a:p>
            <a:r>
              <a:rPr lang="en-IN" sz="1050" dirty="0">
                <a:latin typeface="Consolas"/>
                <a:ea typeface="Consolas"/>
                <a:cs typeface="Consolas"/>
                <a:sym typeface="Consolas"/>
              </a:rPr>
              <a:t>	&lt;/head&gt;</a:t>
            </a:r>
          </a:p>
          <a:p>
            <a:r>
              <a:rPr lang="en-IN" sz="1050" dirty="0">
                <a:latin typeface="Consolas"/>
                <a:ea typeface="Consolas"/>
                <a:cs typeface="Consolas"/>
                <a:sym typeface="Consolas"/>
              </a:rPr>
              <a:t>	&lt;body&gt;</a:t>
            </a:r>
          </a:p>
          <a:p>
            <a:r>
              <a:rPr lang="en-IN" sz="1050" dirty="0">
                <a:latin typeface="Consolas"/>
                <a:ea typeface="Consolas"/>
                <a:cs typeface="Consolas"/>
                <a:sym typeface="Consolas"/>
              </a:rPr>
              <a:t>		&lt;h1&gt;Page Header&lt;/h1&gt;</a:t>
            </a:r>
          </a:p>
          <a:p>
            <a:r>
              <a:rPr lang="en-IN" sz="1050" dirty="0">
                <a:latin typeface="Consolas"/>
                <a:ea typeface="Consolas"/>
                <a:cs typeface="Consolas"/>
                <a:sym typeface="Consolas"/>
              </a:rPr>
              <a:t>                 &lt;div class=”</a:t>
            </a:r>
            <a:r>
              <a:rPr lang="en-IN" sz="1050" dirty="0" err="1">
                <a:latin typeface="Consolas"/>
                <a:ea typeface="Consolas"/>
                <a:cs typeface="Consolas"/>
                <a:sym typeface="Consolas"/>
              </a:rPr>
              <a:t>className</a:t>
            </a:r>
            <a:r>
              <a:rPr lang="en-IN" sz="1050" dirty="0">
                <a:latin typeface="Consolas"/>
                <a:ea typeface="Consolas"/>
                <a:cs typeface="Consolas"/>
                <a:sym typeface="Consolas"/>
              </a:rPr>
              <a:t>”&gt;</a:t>
            </a:r>
          </a:p>
          <a:p>
            <a:r>
              <a:rPr lang="en-IN" sz="1050" dirty="0">
                <a:latin typeface="Consolas"/>
                <a:ea typeface="Consolas"/>
                <a:cs typeface="Consolas"/>
                <a:sym typeface="Consolas"/>
              </a:rPr>
              <a:t>			&lt;p&gt;</a:t>
            </a:r>
          </a:p>
          <a:p>
            <a:r>
              <a:rPr lang="en-IN" sz="1050" dirty="0">
                <a:latin typeface="Consolas"/>
                <a:ea typeface="Consolas"/>
                <a:cs typeface="Consolas"/>
                <a:sym typeface="Consolas"/>
              </a:rPr>
              <a:t>				some content</a:t>
            </a:r>
          </a:p>
          <a:p>
            <a:r>
              <a:rPr lang="en-IN" sz="1050" dirty="0">
                <a:latin typeface="Consolas"/>
                <a:ea typeface="Consolas"/>
                <a:cs typeface="Consolas"/>
                <a:sym typeface="Consolas"/>
              </a:rPr>
              <a:t>			&lt;/p&gt;</a:t>
            </a:r>
          </a:p>
          <a:p>
            <a:r>
              <a:rPr lang="en-IN" sz="1050" dirty="0">
                <a:latin typeface="Consolas"/>
                <a:ea typeface="Consolas"/>
                <a:cs typeface="Consolas"/>
                <a:sym typeface="Consolas"/>
              </a:rPr>
              <a:t>	        &lt;/div&gt;</a:t>
            </a:r>
          </a:p>
          <a:p>
            <a:r>
              <a:rPr lang="en-IN" sz="1050" dirty="0">
                <a:latin typeface="Consolas"/>
                <a:ea typeface="Consolas"/>
                <a:cs typeface="Consolas"/>
                <a:sym typeface="Consolas"/>
              </a:rPr>
              <a:t>	&lt;/body&gt;</a:t>
            </a:r>
          </a:p>
          <a:p>
            <a:r>
              <a:rPr lang="en-IN" sz="1050" dirty="0">
                <a:latin typeface="Consolas"/>
                <a:ea typeface="Consolas"/>
                <a:cs typeface="Consolas"/>
                <a:sym typeface="Consolas"/>
              </a:rPr>
              <a:t>&lt;/html&gt;</a:t>
            </a:r>
          </a:p>
        </p:txBody>
      </p:sp>
    </p:spTree>
    <p:extLst>
      <p:ext uri="{BB962C8B-B14F-4D97-AF65-F5344CB8AC3E}">
        <p14:creationId xmlns:p14="http://schemas.microsoft.com/office/powerpoint/2010/main" val="2254199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JS : </a:t>
            </a:r>
            <a:r>
              <a:rPr lang="en-US" dirty="0" smtClean="0"/>
              <a:t>Handlebars</a:t>
            </a:r>
            <a:endParaRPr lang="en-US" dirty="0"/>
          </a:p>
        </p:txBody>
      </p:sp>
      <p:sp>
        <p:nvSpPr>
          <p:cNvPr id="3" name="Content Placeholder 2"/>
          <p:cNvSpPr>
            <a:spLocks noGrp="1"/>
          </p:cNvSpPr>
          <p:nvPr>
            <p:ph idx="1"/>
          </p:nvPr>
        </p:nvSpPr>
        <p:spPr/>
        <p:txBody>
          <a:bodyPr/>
          <a:lstStyle/>
          <a:p>
            <a:r>
              <a:rPr lang="en-US" dirty="0"/>
              <a:t>Handlebars is a Javascript Template Engine having a much more simple HTML like syntax. Actually Handlebars templates are HTML with a few added operators and some </a:t>
            </a:r>
            <a:r>
              <a:rPr lang="en-US" dirty="0" err="1"/>
              <a:t>javascript</a:t>
            </a:r>
            <a:r>
              <a:rPr lang="en-US" dirty="0"/>
              <a:t> functions available for use. </a:t>
            </a:r>
          </a:p>
          <a:p>
            <a:r>
              <a:rPr lang="en-US" dirty="0"/>
              <a:t>To use Handlebars in Express JS, we use the “</a:t>
            </a:r>
            <a:r>
              <a:rPr lang="en-US" dirty="0" err="1"/>
              <a:t>hbs</a:t>
            </a:r>
            <a:r>
              <a:rPr lang="en-US" dirty="0"/>
              <a:t>” </a:t>
            </a:r>
            <a:r>
              <a:rPr lang="en-US" dirty="0" err="1"/>
              <a:t>npm</a:t>
            </a:r>
            <a:r>
              <a:rPr lang="en-US" dirty="0"/>
              <a:t> package which is a simple wrapper for Handlebars.js. To use this as the view engine in place of Jade, we first have to </a:t>
            </a:r>
            <a:r>
              <a:rPr lang="en-US" dirty="0" err="1"/>
              <a:t>npm</a:t>
            </a:r>
            <a:r>
              <a:rPr lang="en-US" dirty="0"/>
              <a:t> install </a:t>
            </a:r>
            <a:r>
              <a:rPr lang="en-US" dirty="0" err="1"/>
              <a:t>hbs</a:t>
            </a:r>
            <a:r>
              <a:rPr lang="en-US" dirty="0"/>
              <a:t> if you have not already used the express-generator’s --</a:t>
            </a:r>
            <a:r>
              <a:rPr lang="en-US" dirty="0" err="1"/>
              <a:t>hbs</a:t>
            </a:r>
            <a:r>
              <a:rPr lang="en-US" dirty="0"/>
              <a:t> option to express command.</a:t>
            </a:r>
          </a:p>
          <a:p>
            <a:r>
              <a:rPr lang="en-US" dirty="0"/>
              <a:t>Set view engine in app.js to </a:t>
            </a:r>
            <a:r>
              <a:rPr lang="en-US" dirty="0" err="1"/>
              <a:t>app.set</a:t>
            </a:r>
            <a:r>
              <a:rPr lang="en-US" dirty="0"/>
              <a:t>(‘view-engine’,’</a:t>
            </a:r>
            <a:r>
              <a:rPr lang="en-US" dirty="0" err="1"/>
              <a:t>hbs</a:t>
            </a:r>
            <a:r>
              <a:rPr lang="en-US" dirty="0"/>
              <a:t>’)</a:t>
            </a:r>
          </a:p>
          <a:p>
            <a:r>
              <a:rPr lang="en-US" dirty="0"/>
              <a:t>For the most part, Handlebars is nothing but HTML, intermingled with Handlebar Expressions. A Handlebar Expression is, {{ with some expression/variable or content followed by }}.</a:t>
            </a:r>
          </a:p>
        </p:txBody>
      </p:sp>
    </p:spTree>
    <p:extLst>
      <p:ext uri="{BB962C8B-B14F-4D97-AF65-F5344CB8AC3E}">
        <p14:creationId xmlns:p14="http://schemas.microsoft.com/office/powerpoint/2010/main" val="260047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Importance </a:t>
            </a:r>
            <a:r>
              <a:rPr lang="en-US" dirty="0"/>
              <a:t>or </a:t>
            </a:r>
            <a:r>
              <a:rPr lang="en-US" dirty="0" smtClean="0"/>
              <a:t>Reason </a:t>
            </a:r>
            <a:r>
              <a:rPr lang="en-US" dirty="0"/>
              <a:t>for this </a:t>
            </a:r>
            <a:r>
              <a:rPr lang="en-US" dirty="0" smtClean="0"/>
              <a:t>Course</a:t>
            </a:r>
            <a:endParaRPr lang="en-US" dirty="0"/>
          </a:p>
        </p:txBody>
      </p:sp>
      <p:sp>
        <p:nvSpPr>
          <p:cNvPr id="3" name="Content Placeholder 2"/>
          <p:cNvSpPr>
            <a:spLocks noGrp="1"/>
          </p:cNvSpPr>
          <p:nvPr>
            <p:ph idx="1"/>
          </p:nvPr>
        </p:nvSpPr>
        <p:spPr/>
        <p:txBody>
          <a:bodyPr/>
          <a:lstStyle/>
          <a:p>
            <a:r>
              <a:rPr lang="en-US" dirty="0" smtClean="0"/>
              <a:t>Node.js </a:t>
            </a:r>
            <a:r>
              <a:rPr lang="en-US" dirty="0"/>
              <a:t>is a platform for building high performance, event-driven, real-time and scalable networking applications just using </a:t>
            </a:r>
            <a:r>
              <a:rPr lang="en-US" dirty="0" err="1"/>
              <a:t>javascript</a:t>
            </a:r>
            <a:r>
              <a:rPr lang="en-US" dirty="0" smtClean="0"/>
              <a:t>.</a:t>
            </a:r>
            <a:endParaRPr lang="en-US" dirty="0"/>
          </a:p>
          <a:p>
            <a:r>
              <a:rPr lang="en-US" dirty="0"/>
              <a:t>You will receive hands-on training in Node.js, building networking and web based applications that are far superior and efficient than your regular languages. </a:t>
            </a:r>
          </a:p>
          <a:p>
            <a:r>
              <a:rPr lang="en-US" dirty="0"/>
              <a:t>And the best part : It's all in Javascript – on the server or on the client – Javascript Everywhere</a:t>
            </a:r>
            <a:r>
              <a:rPr lang="en-US" dirty="0" smtClean="0"/>
              <a:t>!</a:t>
            </a:r>
            <a:endParaRPr lang="en-US" dirty="0"/>
          </a:p>
          <a:p>
            <a:r>
              <a:rPr lang="en-US" dirty="0"/>
              <a:t>This course is designed to help you learn this amazing platform with great ease, with the help of hands-on training, code snippets, live sessions and expert support.</a:t>
            </a:r>
          </a:p>
          <a:p>
            <a:endParaRPr lang="en-US" dirty="0"/>
          </a:p>
        </p:txBody>
      </p:sp>
    </p:spTree>
    <p:extLst>
      <p:ext uri="{BB962C8B-B14F-4D97-AF65-F5344CB8AC3E}">
        <p14:creationId xmlns:p14="http://schemas.microsoft.com/office/powerpoint/2010/main" val="38100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JS : </a:t>
            </a:r>
            <a:r>
              <a:rPr lang="en-US" dirty="0" smtClean="0"/>
              <a:t>Handlebars</a:t>
            </a:r>
            <a:endParaRPr lang="en-US" dirty="0"/>
          </a:p>
        </p:txBody>
      </p:sp>
      <p:sp>
        <p:nvSpPr>
          <p:cNvPr id="3" name="Content Placeholder 2"/>
          <p:cNvSpPr>
            <a:spLocks noGrp="1"/>
          </p:cNvSpPr>
          <p:nvPr>
            <p:ph idx="1"/>
          </p:nvPr>
        </p:nvSpPr>
        <p:spPr/>
        <p:txBody>
          <a:bodyPr/>
          <a:lstStyle/>
          <a:p>
            <a:r>
              <a:rPr lang="en-US" dirty="0"/>
              <a:t>So if a Handlebar template is being rendered and an object, {greeting: “Hello World”, </a:t>
            </a:r>
            <a:r>
              <a:rPr lang="en-US" dirty="0" err="1"/>
              <a:t>subgreeting</a:t>
            </a:r>
            <a:r>
              <a:rPr lang="en-US" dirty="0"/>
              <a:t>: “Hey folks I’m using HBS”}  is passed to it, the handlebar syntax will look something like this : </a:t>
            </a:r>
          </a:p>
          <a:p>
            <a:endParaRPr lang="en-US" dirty="0"/>
          </a:p>
        </p:txBody>
      </p:sp>
      <p:sp>
        <p:nvSpPr>
          <p:cNvPr id="4" name="Shape 374"/>
          <p:cNvSpPr txBox="1"/>
          <p:nvPr/>
        </p:nvSpPr>
        <p:spPr>
          <a:xfrm>
            <a:off x="1149725" y="1956721"/>
            <a:ext cx="3109799" cy="2187299"/>
          </a:xfrm>
          <a:prstGeom prst="rect">
            <a:avLst/>
          </a:prstGeom>
          <a:ln/>
        </p:spPr>
        <p:style>
          <a:lnRef idx="1">
            <a:schemeClr val="accent4"/>
          </a:lnRef>
          <a:fillRef idx="2">
            <a:schemeClr val="accent4"/>
          </a:fillRef>
          <a:effectRef idx="1">
            <a:schemeClr val="accent4"/>
          </a:effectRef>
          <a:fontRef idx="minor">
            <a:schemeClr val="dk1"/>
          </a:fontRef>
        </p:style>
        <p:txBody>
          <a:bodyPr lIns="91425" tIns="91425" rIns="91425" bIns="91425" anchor="t" anchorCtr="0">
            <a:noAutofit/>
          </a:bodyPr>
          <a:lstStyle/>
          <a:p>
            <a:pPr>
              <a:lnSpc>
                <a:spcPct val="120000"/>
              </a:lnSpc>
              <a:spcAft>
                <a:spcPts val="800"/>
              </a:spcAft>
            </a:pPr>
            <a:r>
              <a:rPr lang="en-IN" sz="1200" dirty="0">
                <a:latin typeface="Consolas"/>
                <a:ea typeface="Consolas"/>
                <a:cs typeface="Consolas"/>
                <a:sym typeface="Consolas"/>
              </a:rPr>
              <a:t>//- </a:t>
            </a:r>
            <a:r>
              <a:rPr lang="en-IN" sz="1200" dirty="0" err="1">
                <a:latin typeface="Consolas"/>
                <a:ea typeface="Consolas"/>
                <a:cs typeface="Consolas"/>
                <a:sym typeface="Consolas"/>
              </a:rPr>
              <a:t>index.hbs</a:t>
            </a:r>
            <a:r>
              <a:rPr lang="en-IN" sz="1200" dirty="0">
                <a:latin typeface="Consolas"/>
                <a:ea typeface="Consolas"/>
                <a:cs typeface="Consolas"/>
                <a:sym typeface="Consolas"/>
              </a:rPr>
              <a:t/>
            </a:r>
            <a:br>
              <a:rPr lang="en-IN" sz="1200" dirty="0">
                <a:latin typeface="Consolas"/>
                <a:ea typeface="Consolas"/>
                <a:cs typeface="Consolas"/>
                <a:sym typeface="Consolas"/>
              </a:rPr>
            </a:br>
            <a:r>
              <a:rPr lang="en-IN" sz="1200" dirty="0">
                <a:latin typeface="Consolas"/>
                <a:ea typeface="Consolas"/>
                <a:cs typeface="Consolas"/>
                <a:sym typeface="Consolas"/>
              </a:rPr>
              <a:t>&lt;div&gt;</a:t>
            </a:r>
          </a:p>
          <a:p>
            <a:pPr>
              <a:lnSpc>
                <a:spcPct val="120000"/>
              </a:lnSpc>
              <a:spcAft>
                <a:spcPts val="800"/>
              </a:spcAft>
            </a:pPr>
            <a:r>
              <a:rPr lang="en-IN" sz="1200" dirty="0">
                <a:latin typeface="Consolas"/>
                <a:ea typeface="Consolas"/>
                <a:cs typeface="Consolas"/>
                <a:sym typeface="Consolas"/>
              </a:rPr>
              <a:t>	&lt;h1&gt;{{greeting}}&lt;/h1&gt;</a:t>
            </a:r>
          </a:p>
          <a:p>
            <a:pPr>
              <a:lnSpc>
                <a:spcPct val="120000"/>
              </a:lnSpc>
              <a:spcAft>
                <a:spcPts val="800"/>
              </a:spcAft>
            </a:pPr>
            <a:r>
              <a:rPr lang="en-IN" sz="1200" dirty="0">
                <a:latin typeface="Consolas"/>
                <a:ea typeface="Consolas"/>
                <a:cs typeface="Consolas"/>
                <a:sym typeface="Consolas"/>
              </a:rPr>
              <a:t>	&lt;h5&gt;{{</a:t>
            </a:r>
            <a:r>
              <a:rPr lang="en-IN" sz="1200" dirty="0" err="1">
                <a:latin typeface="Consolas"/>
                <a:ea typeface="Consolas"/>
                <a:cs typeface="Consolas"/>
                <a:sym typeface="Consolas"/>
              </a:rPr>
              <a:t>subgreeting</a:t>
            </a:r>
            <a:r>
              <a:rPr lang="en-IN" sz="1200" dirty="0">
                <a:latin typeface="Consolas"/>
                <a:ea typeface="Consolas"/>
                <a:cs typeface="Consolas"/>
                <a:sym typeface="Consolas"/>
              </a:rPr>
              <a:t>}}&lt;/h5&gt;</a:t>
            </a:r>
          </a:p>
          <a:p>
            <a:pPr>
              <a:lnSpc>
                <a:spcPct val="120000"/>
              </a:lnSpc>
              <a:spcAft>
                <a:spcPts val="800"/>
              </a:spcAft>
            </a:pPr>
            <a:r>
              <a:rPr lang="en-IN" sz="1200" dirty="0">
                <a:latin typeface="Consolas"/>
                <a:ea typeface="Consolas"/>
                <a:cs typeface="Consolas"/>
                <a:sym typeface="Consolas"/>
              </a:rPr>
              <a:t>&lt;/div&gt;</a:t>
            </a:r>
          </a:p>
        </p:txBody>
      </p:sp>
      <p:sp>
        <p:nvSpPr>
          <p:cNvPr id="5" name="Shape 375"/>
          <p:cNvSpPr txBox="1"/>
          <p:nvPr/>
        </p:nvSpPr>
        <p:spPr>
          <a:xfrm>
            <a:off x="4753325" y="1956725"/>
            <a:ext cx="3401700" cy="2187299"/>
          </a:xfrm>
          <a:prstGeom prst="rect">
            <a:avLst/>
          </a:prstGeom>
          <a:ln/>
        </p:spPr>
        <p:style>
          <a:lnRef idx="1">
            <a:schemeClr val="accent3"/>
          </a:lnRef>
          <a:fillRef idx="2">
            <a:schemeClr val="accent3"/>
          </a:fillRef>
          <a:effectRef idx="1">
            <a:schemeClr val="accent3"/>
          </a:effectRef>
          <a:fontRef idx="minor">
            <a:schemeClr val="dk1"/>
          </a:fontRef>
        </p:style>
        <p:txBody>
          <a:bodyPr lIns="91425" tIns="91425" rIns="91425" bIns="91425" anchor="t" anchorCtr="0">
            <a:noAutofit/>
          </a:bodyPr>
          <a:lstStyle/>
          <a:p>
            <a:pPr>
              <a:lnSpc>
                <a:spcPct val="120000"/>
              </a:lnSpc>
              <a:spcAft>
                <a:spcPts val="800"/>
              </a:spcAft>
            </a:pPr>
            <a:r>
              <a:rPr lang="en-IN" sz="1200">
                <a:latin typeface="Consolas"/>
                <a:ea typeface="Consolas"/>
                <a:cs typeface="Consolas"/>
                <a:sym typeface="Consolas"/>
              </a:rPr>
              <a:t>//After Rendering : </a:t>
            </a:r>
          </a:p>
          <a:p>
            <a:pPr>
              <a:lnSpc>
                <a:spcPct val="120000"/>
              </a:lnSpc>
              <a:spcAft>
                <a:spcPts val="800"/>
              </a:spcAft>
            </a:pPr>
            <a:r>
              <a:rPr lang="en-IN" sz="1200">
                <a:latin typeface="Consolas"/>
                <a:ea typeface="Consolas"/>
                <a:cs typeface="Consolas"/>
                <a:sym typeface="Consolas"/>
              </a:rPr>
              <a:t>&lt;div&gt;</a:t>
            </a:r>
          </a:p>
          <a:p>
            <a:pPr>
              <a:lnSpc>
                <a:spcPct val="120000"/>
              </a:lnSpc>
              <a:spcAft>
                <a:spcPts val="800"/>
              </a:spcAft>
            </a:pPr>
            <a:r>
              <a:rPr lang="en-IN" sz="1200">
                <a:latin typeface="Consolas"/>
                <a:ea typeface="Consolas"/>
                <a:cs typeface="Consolas"/>
                <a:sym typeface="Consolas"/>
              </a:rPr>
              <a:t>	&lt;h1&gt;Hello World&lt;/h1&gt;</a:t>
            </a:r>
          </a:p>
          <a:p>
            <a:pPr>
              <a:lnSpc>
                <a:spcPct val="120000"/>
              </a:lnSpc>
              <a:spcAft>
                <a:spcPts val="800"/>
              </a:spcAft>
            </a:pPr>
            <a:r>
              <a:rPr lang="en-IN" sz="1200">
                <a:latin typeface="Consolas"/>
                <a:ea typeface="Consolas"/>
                <a:cs typeface="Consolas"/>
                <a:sym typeface="Consolas"/>
              </a:rPr>
              <a:t>	&lt;h5&gt;Hey folks I’m using HBS&lt;/h5&gt;</a:t>
            </a:r>
          </a:p>
          <a:p>
            <a:pPr>
              <a:lnSpc>
                <a:spcPct val="120000"/>
              </a:lnSpc>
              <a:spcAft>
                <a:spcPts val="800"/>
              </a:spcAft>
            </a:pPr>
            <a:r>
              <a:rPr lang="en-IN" sz="1200">
                <a:latin typeface="Consolas"/>
                <a:ea typeface="Consolas"/>
                <a:cs typeface="Consolas"/>
                <a:sym typeface="Consolas"/>
              </a:rPr>
              <a:t>&lt;/div&gt;</a:t>
            </a:r>
          </a:p>
        </p:txBody>
      </p:sp>
    </p:spTree>
    <p:extLst>
      <p:ext uri="{BB962C8B-B14F-4D97-AF65-F5344CB8AC3E}">
        <p14:creationId xmlns:p14="http://schemas.microsoft.com/office/powerpoint/2010/main" val="1723757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JS : A Simple Express </a:t>
            </a:r>
            <a:r>
              <a:rPr lang="en-US" dirty="0" smtClean="0"/>
              <a:t>Application</a:t>
            </a:r>
            <a:endParaRPr lang="en-US" dirty="0"/>
          </a:p>
        </p:txBody>
      </p:sp>
      <p:sp>
        <p:nvSpPr>
          <p:cNvPr id="4" name="Shape 415"/>
          <p:cNvSpPr/>
          <p:nvPr/>
        </p:nvSpPr>
        <p:spPr>
          <a:xfrm>
            <a:off x="457200" y="857250"/>
            <a:ext cx="5859299" cy="3432899"/>
          </a:xfrm>
          <a:prstGeom prst="rect">
            <a:avLst/>
          </a:prstGeom>
          <a:ln/>
        </p:spPr>
        <p:style>
          <a:lnRef idx="1">
            <a:schemeClr val="accent4"/>
          </a:lnRef>
          <a:fillRef idx="2">
            <a:schemeClr val="accent4"/>
          </a:fillRef>
          <a:effectRef idx="1">
            <a:schemeClr val="accent4"/>
          </a:effectRef>
          <a:fontRef idx="minor">
            <a:schemeClr val="dk1"/>
          </a:fontRef>
        </p:style>
        <p:txBody>
          <a:bodyPr lIns="91425" tIns="45700" rIns="91425" bIns="45700" anchor="t" anchorCtr="0">
            <a:noAutofit/>
          </a:bodyPr>
          <a:lstStyle/>
          <a:p>
            <a:pPr>
              <a:lnSpc>
                <a:spcPct val="150000"/>
              </a:lnSpc>
            </a:pPr>
            <a:r>
              <a:rPr lang="en-IN" dirty="0">
                <a:latin typeface="Consolas"/>
                <a:ea typeface="Consolas"/>
                <a:cs typeface="Consolas"/>
                <a:sym typeface="Consolas"/>
              </a:rPr>
              <a:t>var express = require(‘express’);</a:t>
            </a:r>
          </a:p>
          <a:p>
            <a:pPr>
              <a:lnSpc>
                <a:spcPct val="150000"/>
              </a:lnSpc>
            </a:pPr>
            <a:r>
              <a:rPr lang="en-IN" dirty="0">
                <a:latin typeface="Consolas"/>
                <a:ea typeface="Consolas"/>
                <a:cs typeface="Consolas"/>
                <a:sym typeface="Consolas"/>
              </a:rPr>
              <a:t>var app = express();</a:t>
            </a:r>
          </a:p>
          <a:p>
            <a:pPr>
              <a:lnSpc>
                <a:spcPct val="150000"/>
              </a:lnSpc>
            </a:pPr>
            <a:endParaRPr dirty="0">
              <a:latin typeface="Consolas"/>
              <a:ea typeface="Consolas"/>
              <a:cs typeface="Consolas"/>
              <a:sym typeface="Consolas"/>
            </a:endParaRPr>
          </a:p>
          <a:p>
            <a:pPr>
              <a:lnSpc>
                <a:spcPct val="150000"/>
              </a:lnSpc>
            </a:pPr>
            <a:r>
              <a:rPr lang="en-IN" dirty="0" err="1">
                <a:latin typeface="Consolas"/>
                <a:ea typeface="Consolas"/>
                <a:cs typeface="Consolas"/>
                <a:sym typeface="Consolas"/>
              </a:rPr>
              <a:t>app.get</a:t>
            </a:r>
            <a:r>
              <a:rPr lang="en-IN" dirty="0">
                <a:latin typeface="Consolas"/>
                <a:ea typeface="Consolas"/>
                <a:cs typeface="Consolas"/>
                <a:sym typeface="Consolas"/>
              </a:rPr>
              <a:t>(‘/’,function(</a:t>
            </a:r>
            <a:r>
              <a:rPr lang="en-IN" dirty="0" err="1">
                <a:latin typeface="Consolas"/>
                <a:ea typeface="Consolas"/>
                <a:cs typeface="Consolas"/>
                <a:sym typeface="Consolas"/>
              </a:rPr>
              <a:t>req,res</a:t>
            </a:r>
            <a:r>
              <a:rPr lang="en-IN" dirty="0">
                <a:latin typeface="Consolas"/>
                <a:ea typeface="Consolas"/>
                <a:cs typeface="Consolas"/>
                <a:sym typeface="Consolas"/>
              </a:rPr>
              <a:t>){</a:t>
            </a:r>
          </a:p>
          <a:p>
            <a:pPr>
              <a:lnSpc>
                <a:spcPct val="150000"/>
              </a:lnSpc>
            </a:pPr>
            <a:r>
              <a:rPr lang="en-IN" dirty="0" err="1">
                <a:latin typeface="Consolas"/>
                <a:ea typeface="Consolas"/>
                <a:cs typeface="Consolas"/>
                <a:sym typeface="Consolas"/>
              </a:rPr>
              <a:t>res.send</a:t>
            </a:r>
            <a:r>
              <a:rPr lang="en-IN" dirty="0">
                <a:latin typeface="Consolas"/>
                <a:ea typeface="Consolas"/>
                <a:cs typeface="Consolas"/>
                <a:sym typeface="Consolas"/>
              </a:rPr>
              <a:t>(‘Hello World !!”);</a:t>
            </a:r>
          </a:p>
          <a:p>
            <a:pPr>
              <a:lnSpc>
                <a:spcPct val="150000"/>
              </a:lnSpc>
            </a:pPr>
            <a:r>
              <a:rPr lang="en-IN" dirty="0">
                <a:latin typeface="Consolas"/>
                <a:ea typeface="Consolas"/>
                <a:cs typeface="Consolas"/>
                <a:sym typeface="Consolas"/>
              </a:rPr>
              <a:t>})     </a:t>
            </a:r>
          </a:p>
          <a:p>
            <a:pPr>
              <a:lnSpc>
                <a:spcPct val="150000"/>
              </a:lnSpc>
            </a:pPr>
            <a:endParaRPr dirty="0">
              <a:latin typeface="Consolas"/>
              <a:ea typeface="Consolas"/>
              <a:cs typeface="Consolas"/>
              <a:sym typeface="Consolas"/>
            </a:endParaRPr>
          </a:p>
          <a:p>
            <a:pPr>
              <a:lnSpc>
                <a:spcPct val="150000"/>
              </a:lnSpc>
            </a:pPr>
            <a:r>
              <a:rPr lang="en-IN" dirty="0" err="1">
                <a:latin typeface="Consolas"/>
                <a:ea typeface="Consolas"/>
                <a:cs typeface="Consolas"/>
                <a:sym typeface="Consolas"/>
              </a:rPr>
              <a:t>app.listen</a:t>
            </a:r>
            <a:r>
              <a:rPr lang="en-IN" dirty="0">
                <a:latin typeface="Consolas"/>
                <a:ea typeface="Consolas"/>
                <a:cs typeface="Consolas"/>
                <a:sym typeface="Consolas"/>
              </a:rPr>
              <a:t>(3000,function(){</a:t>
            </a:r>
          </a:p>
          <a:p>
            <a:pPr>
              <a:lnSpc>
                <a:spcPct val="150000"/>
              </a:lnSpc>
            </a:pPr>
            <a:r>
              <a:rPr lang="en-IN" dirty="0">
                <a:latin typeface="Consolas"/>
                <a:ea typeface="Consolas"/>
                <a:cs typeface="Consolas"/>
                <a:sym typeface="Consolas"/>
              </a:rPr>
              <a:t>console.log(‘Express Server listening on port 3000);</a:t>
            </a:r>
          </a:p>
          <a:p>
            <a:pPr>
              <a:lnSpc>
                <a:spcPct val="150000"/>
              </a:lnSpc>
            </a:pPr>
            <a:r>
              <a:rPr lang="en-IN" dirty="0">
                <a:latin typeface="Consolas"/>
                <a:ea typeface="Consolas"/>
                <a:cs typeface="Consolas"/>
                <a:sym typeface="Consolas"/>
              </a:rPr>
              <a:t>})</a:t>
            </a:r>
          </a:p>
        </p:txBody>
      </p:sp>
    </p:spTree>
    <p:extLst>
      <p:ext uri="{BB962C8B-B14F-4D97-AF65-F5344CB8AC3E}">
        <p14:creationId xmlns:p14="http://schemas.microsoft.com/office/powerpoint/2010/main" val="261750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727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5" name="Shape 244"/>
          <p:cNvSpPr/>
          <p:nvPr/>
        </p:nvSpPr>
        <p:spPr>
          <a:xfrm>
            <a:off x="4539709" y="867524"/>
            <a:ext cx="4106862" cy="3802063"/>
          </a:xfrm>
          <a:prstGeom prst="rect">
            <a:avLst/>
          </a:prstGeom>
          <a:noFill/>
          <a:ln>
            <a:noFill/>
          </a:ln>
        </p:spPr>
        <p:txBody>
          <a:bodyPr lIns="91425" tIns="45700" rIns="91425" bIns="45700"/>
          <a:lstStyle/>
          <a:p>
            <a:pPr marL="342900" indent="-342900" eaLnBrk="1" fontAlgn="auto" hangingPunct="1">
              <a:spcBef>
                <a:spcPts val="0"/>
              </a:spcBef>
              <a:spcAft>
                <a:spcPts val="0"/>
              </a:spcAft>
              <a:buClr>
                <a:srgbClr val="0070C0"/>
              </a:buClr>
              <a:buSzPct val="100000"/>
              <a:buFont typeface="Noto Symbol"/>
              <a:buChar char="→"/>
              <a:defRPr/>
            </a:pPr>
            <a:r>
              <a:rPr lang="en-IN" sz="1200" kern="0" dirty="0">
                <a:solidFill>
                  <a:srgbClr val="0070C0"/>
                </a:solidFill>
                <a:latin typeface="Tahoma"/>
                <a:ea typeface="Tahoma"/>
                <a:cs typeface="Tahoma"/>
                <a:sym typeface="Tahoma"/>
                <a:rtl val="0"/>
              </a:rPr>
              <a:t>Module 7</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solidFill>
                  <a:schemeClr val="dk1"/>
                </a:solidFill>
                <a:latin typeface="Tahoma"/>
                <a:ea typeface="Tahoma"/>
                <a:cs typeface="Tahoma"/>
                <a:sym typeface="Tahoma"/>
                <a:rtl val="0"/>
              </a:rPr>
              <a:t>Forks, Spawns and the Process Module</a:t>
            </a:r>
          </a:p>
          <a:p>
            <a:pPr marL="457200" eaLnBrk="1" fontAlgn="auto" hangingPunct="1">
              <a:spcBef>
                <a:spcPts val="240"/>
              </a:spcBef>
              <a:spcAft>
                <a:spcPts val="0"/>
              </a:spcAft>
              <a:defRPr/>
            </a:pPr>
            <a:endParaRPr sz="1200" kern="0" dirty="0">
              <a:solidFill>
                <a:schemeClr val="dk1"/>
              </a:solidFill>
              <a:latin typeface="Tahoma"/>
              <a:ea typeface="Tahoma"/>
              <a:cs typeface="Tahoma"/>
              <a:sym typeface="Tahoma"/>
              <a:rtl val="0"/>
            </a:endParaRPr>
          </a:p>
          <a:p>
            <a:pPr marL="342900" indent="-342900" eaLnBrk="1" fontAlgn="auto" hangingPunct="1">
              <a:spcBef>
                <a:spcPts val="240"/>
              </a:spcBef>
              <a:spcAft>
                <a:spcPts val="0"/>
              </a:spcAft>
              <a:buClr>
                <a:srgbClr val="0070C0"/>
              </a:buClr>
              <a:buSzPct val="100000"/>
              <a:buFont typeface="Noto Symbol"/>
              <a:buChar char="→"/>
              <a:defRPr/>
            </a:pPr>
            <a:r>
              <a:rPr lang="en-IN" sz="1200" kern="0" dirty="0">
                <a:solidFill>
                  <a:srgbClr val="0070C0"/>
                </a:solidFill>
                <a:latin typeface="Tahoma"/>
                <a:ea typeface="Tahoma"/>
                <a:cs typeface="Tahoma"/>
                <a:sym typeface="Tahoma"/>
                <a:rtl val="0"/>
              </a:rPr>
              <a:t>Module 8</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solidFill>
                  <a:schemeClr val="dk1"/>
                </a:solidFill>
                <a:latin typeface="Tahoma"/>
                <a:ea typeface="Tahoma"/>
                <a:cs typeface="Tahoma"/>
                <a:sym typeface="Tahoma"/>
                <a:rtl val="0"/>
              </a:rPr>
              <a:t>Testing in Node.js</a:t>
            </a:r>
          </a:p>
          <a:p>
            <a:pPr marL="742950" lvl="1" indent="-209550" eaLnBrk="1" fontAlgn="auto" hangingPunct="1">
              <a:spcBef>
                <a:spcPts val="240"/>
              </a:spcBef>
              <a:spcAft>
                <a:spcPts val="0"/>
              </a:spcAft>
              <a:buClr>
                <a:schemeClr val="dk1"/>
              </a:buClr>
              <a:buFont typeface="Noto Symbol"/>
              <a:buNone/>
              <a:defRPr/>
            </a:pPr>
            <a:endParaRPr sz="1200" kern="0" dirty="0">
              <a:solidFill>
                <a:schemeClr val="dk1"/>
              </a:solidFill>
              <a:latin typeface="Tahoma"/>
              <a:ea typeface="Tahoma"/>
              <a:cs typeface="Tahoma"/>
              <a:sym typeface="Tahoma"/>
              <a:rtl val="0"/>
            </a:endParaRPr>
          </a:p>
          <a:p>
            <a:pPr marL="342900" indent="-342900" eaLnBrk="1" fontAlgn="auto" hangingPunct="1">
              <a:spcBef>
                <a:spcPts val="0"/>
              </a:spcBef>
              <a:spcAft>
                <a:spcPts val="0"/>
              </a:spcAft>
              <a:buClr>
                <a:srgbClr val="0070C0"/>
              </a:buClr>
              <a:buSzPct val="100000"/>
              <a:buFont typeface="Noto Symbol"/>
              <a:buChar char="→"/>
              <a:defRPr/>
            </a:pPr>
            <a:r>
              <a:rPr lang="en-IN" sz="1200" kern="0" dirty="0">
                <a:solidFill>
                  <a:srgbClr val="0070C0"/>
                </a:solidFill>
                <a:latin typeface="Tahoma"/>
                <a:ea typeface="Tahoma"/>
                <a:cs typeface="Tahoma"/>
                <a:sym typeface="Tahoma"/>
                <a:rtl val="0"/>
              </a:rPr>
              <a:t>Module 9</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solidFill>
                  <a:schemeClr val="dk1"/>
                </a:solidFill>
                <a:latin typeface="Tahoma"/>
                <a:ea typeface="Tahoma"/>
                <a:cs typeface="Tahoma"/>
                <a:sym typeface="Tahoma"/>
                <a:rtl val="0"/>
              </a:rPr>
              <a:t>Node.js in the Tech World</a:t>
            </a:r>
            <a:endParaRPr sz="1200" b="1" kern="0" dirty="0">
              <a:solidFill>
                <a:schemeClr val="dk1"/>
              </a:solidFill>
              <a:latin typeface="Tahoma"/>
              <a:ea typeface="Tahoma"/>
              <a:cs typeface="Tahoma"/>
              <a:sym typeface="Tahoma"/>
              <a:rtl val="0"/>
            </a:endParaRPr>
          </a:p>
        </p:txBody>
      </p:sp>
      <p:sp>
        <p:nvSpPr>
          <p:cNvPr id="6" name="Shape 245"/>
          <p:cNvSpPr/>
          <p:nvPr/>
        </p:nvSpPr>
        <p:spPr>
          <a:xfrm>
            <a:off x="477296" y="867524"/>
            <a:ext cx="4373563" cy="3802063"/>
          </a:xfrm>
          <a:prstGeom prst="rect">
            <a:avLst/>
          </a:prstGeom>
          <a:noFill/>
          <a:ln>
            <a:noFill/>
          </a:ln>
        </p:spPr>
        <p:txBody>
          <a:bodyPr lIns="91425" tIns="45700" rIns="91425" bIns="45700"/>
          <a:lstStyle/>
          <a:p>
            <a:pPr marL="342900" indent="-342900" eaLnBrk="1" fontAlgn="auto" hangingPunct="1">
              <a:spcBef>
                <a:spcPts val="0"/>
              </a:spcBef>
              <a:spcAft>
                <a:spcPts val="0"/>
              </a:spcAft>
              <a:buClr>
                <a:srgbClr val="0070C0"/>
              </a:buClr>
              <a:buSzPct val="100000"/>
              <a:buFont typeface="Tahoma"/>
              <a:buChar char="→"/>
              <a:defRPr/>
            </a:pPr>
            <a:r>
              <a:rPr lang="en-IN" sz="1200" kern="0" dirty="0">
                <a:solidFill>
                  <a:srgbClr val="0070C0"/>
                </a:solidFill>
                <a:latin typeface="Tahoma"/>
                <a:ea typeface="Tahoma"/>
                <a:cs typeface="Tahoma"/>
                <a:sym typeface="Tahoma"/>
                <a:rtl val="0"/>
              </a:rPr>
              <a:t>Module 1 </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latin typeface="Tahoma"/>
                <a:ea typeface="Tahoma"/>
                <a:cs typeface="Tahoma"/>
                <a:sym typeface="Tahoma"/>
                <a:rtl val="0"/>
              </a:rPr>
              <a:t>Introduction to Objects in </a:t>
            </a:r>
            <a:r>
              <a:rPr lang="en-IN" sz="1200" kern="0" dirty="0" err="1">
                <a:latin typeface="Tahoma"/>
                <a:ea typeface="Tahoma"/>
                <a:cs typeface="Tahoma"/>
                <a:sym typeface="Tahoma"/>
                <a:rtl val="0"/>
              </a:rPr>
              <a:t>Javascript</a:t>
            </a:r>
            <a:r>
              <a:rPr lang="en-IN" sz="1200" kern="0" dirty="0">
                <a:latin typeface="Tahoma"/>
                <a:ea typeface="Tahoma"/>
                <a:cs typeface="Tahoma"/>
                <a:sym typeface="Tahoma"/>
                <a:rtl val="0"/>
              </a:rPr>
              <a:t> &amp; Node.js</a:t>
            </a:r>
            <a:r>
              <a:rPr lang="en-IN" sz="1200" b="1" kern="0" dirty="0">
                <a:solidFill>
                  <a:schemeClr val="dk1"/>
                </a:solidFill>
                <a:latin typeface="Tahoma"/>
                <a:ea typeface="Tahoma"/>
                <a:cs typeface="Tahoma"/>
                <a:sym typeface="Tahoma"/>
                <a:rtl val="0"/>
              </a:rPr>
              <a:t/>
            </a:r>
            <a:br>
              <a:rPr lang="en-IN" sz="1200" b="1" kern="0" dirty="0">
                <a:solidFill>
                  <a:schemeClr val="dk1"/>
                </a:solidFill>
                <a:latin typeface="Tahoma"/>
                <a:ea typeface="Tahoma"/>
                <a:cs typeface="Tahoma"/>
                <a:sym typeface="Tahoma"/>
                <a:rtl val="0"/>
              </a:rPr>
            </a:br>
            <a:endParaRPr lang="en-IN" sz="1200" b="1" kern="0" dirty="0">
              <a:solidFill>
                <a:schemeClr val="dk1"/>
              </a:solidFill>
              <a:latin typeface="Tahoma"/>
              <a:ea typeface="Tahoma"/>
              <a:cs typeface="Tahoma"/>
              <a:sym typeface="Tahoma"/>
              <a:rtl val="0"/>
            </a:endParaRPr>
          </a:p>
          <a:p>
            <a:pPr marL="342900" indent="-342900" eaLnBrk="1" fontAlgn="auto" hangingPunct="1">
              <a:spcBef>
                <a:spcPts val="240"/>
              </a:spcBef>
              <a:spcAft>
                <a:spcPts val="0"/>
              </a:spcAft>
              <a:buClr>
                <a:srgbClr val="0070C0"/>
              </a:buClr>
              <a:buSzPct val="100000"/>
              <a:buFont typeface="Tahoma"/>
              <a:buChar char="→"/>
              <a:defRPr/>
            </a:pPr>
            <a:r>
              <a:rPr lang="en-IN" sz="1200" kern="0" dirty="0">
                <a:solidFill>
                  <a:srgbClr val="0070C0"/>
                </a:solidFill>
                <a:latin typeface="Tahoma"/>
                <a:ea typeface="Tahoma"/>
                <a:cs typeface="Tahoma"/>
                <a:sym typeface="Tahoma"/>
                <a:rtl val="0"/>
              </a:rPr>
              <a:t>Module 2</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solidFill>
                  <a:schemeClr val="dk1"/>
                </a:solidFill>
                <a:latin typeface="Tahoma"/>
                <a:ea typeface="Tahoma"/>
                <a:cs typeface="Tahoma"/>
                <a:sym typeface="Tahoma"/>
                <a:rtl val="0"/>
              </a:rPr>
              <a:t>Modules / Packages</a:t>
            </a:r>
            <a:br>
              <a:rPr lang="en-IN" sz="1200" kern="0" dirty="0">
                <a:solidFill>
                  <a:schemeClr val="dk1"/>
                </a:solidFill>
                <a:latin typeface="Tahoma"/>
                <a:ea typeface="Tahoma"/>
                <a:cs typeface="Tahoma"/>
                <a:sym typeface="Tahoma"/>
                <a:rtl val="0"/>
              </a:rPr>
            </a:br>
            <a:endParaRPr lang="en-IN" sz="1200" kern="0" dirty="0">
              <a:solidFill>
                <a:schemeClr val="dk1"/>
              </a:solidFill>
              <a:latin typeface="Tahoma"/>
              <a:ea typeface="Tahoma"/>
              <a:cs typeface="Tahoma"/>
              <a:sym typeface="Tahoma"/>
              <a:rtl val="0"/>
            </a:endParaRPr>
          </a:p>
          <a:p>
            <a:pPr marL="342900" indent="-342900" eaLnBrk="1" fontAlgn="auto" hangingPunct="1">
              <a:spcBef>
                <a:spcPts val="240"/>
              </a:spcBef>
              <a:spcAft>
                <a:spcPts val="0"/>
              </a:spcAft>
              <a:buClr>
                <a:srgbClr val="0070C0"/>
              </a:buClr>
              <a:buSzPct val="100000"/>
              <a:buFont typeface="Tahoma"/>
              <a:buChar char="→"/>
              <a:defRPr/>
            </a:pPr>
            <a:r>
              <a:rPr lang="en-IN" sz="1200" kern="0" dirty="0">
                <a:solidFill>
                  <a:srgbClr val="0070C0"/>
                </a:solidFill>
                <a:latin typeface="Tahoma"/>
                <a:ea typeface="Tahoma"/>
                <a:cs typeface="Tahoma"/>
                <a:sym typeface="Tahoma"/>
                <a:rtl val="0"/>
              </a:rPr>
              <a:t>Module 3</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solidFill>
                  <a:schemeClr val="dk1"/>
                </a:solidFill>
                <a:latin typeface="Tahoma"/>
                <a:ea typeface="Tahoma"/>
                <a:cs typeface="Tahoma"/>
                <a:sym typeface="Tahoma"/>
                <a:rtl val="0"/>
              </a:rPr>
              <a:t>Events &amp; Streams </a:t>
            </a:r>
          </a:p>
          <a:p>
            <a:pPr marL="457200" eaLnBrk="1" fontAlgn="auto" hangingPunct="1">
              <a:spcBef>
                <a:spcPts val="240"/>
              </a:spcBef>
              <a:spcAft>
                <a:spcPts val="0"/>
              </a:spcAft>
              <a:defRPr/>
            </a:pPr>
            <a:endParaRPr sz="1200" kern="0" dirty="0">
              <a:solidFill>
                <a:schemeClr val="dk1"/>
              </a:solidFill>
              <a:latin typeface="Tahoma"/>
              <a:ea typeface="Tahoma"/>
              <a:cs typeface="Tahoma"/>
              <a:sym typeface="Tahoma"/>
              <a:rtl val="0"/>
            </a:endParaRPr>
          </a:p>
          <a:p>
            <a:pPr marL="342900" indent="-342900" eaLnBrk="1" fontAlgn="auto" hangingPunct="1">
              <a:spcBef>
                <a:spcPts val="240"/>
              </a:spcBef>
              <a:spcAft>
                <a:spcPts val="0"/>
              </a:spcAft>
              <a:buClr>
                <a:srgbClr val="0070C0"/>
              </a:buClr>
              <a:buSzPct val="100000"/>
              <a:buFont typeface="Tahoma"/>
              <a:buChar char="→"/>
              <a:defRPr/>
            </a:pPr>
            <a:r>
              <a:rPr lang="en-IN" sz="1200" kern="0" dirty="0">
                <a:solidFill>
                  <a:srgbClr val="0070C0"/>
                </a:solidFill>
                <a:latin typeface="Tahoma"/>
                <a:ea typeface="Tahoma"/>
                <a:cs typeface="Tahoma"/>
                <a:sym typeface="Tahoma"/>
                <a:rtl val="0"/>
              </a:rPr>
              <a:t>Module 4</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solidFill>
                  <a:schemeClr val="dk1"/>
                </a:solidFill>
                <a:latin typeface="Tahoma"/>
                <a:ea typeface="Tahoma"/>
                <a:cs typeface="Tahoma"/>
                <a:sym typeface="Tahoma"/>
                <a:rtl val="0"/>
              </a:rPr>
              <a:t>Network Communication &amp; Web Technology in Node.js</a:t>
            </a:r>
            <a:br>
              <a:rPr lang="en-IN" sz="1200" kern="0" dirty="0">
                <a:solidFill>
                  <a:schemeClr val="dk1"/>
                </a:solidFill>
                <a:latin typeface="Tahoma"/>
                <a:ea typeface="Tahoma"/>
                <a:cs typeface="Tahoma"/>
                <a:sym typeface="Tahoma"/>
                <a:rtl val="0"/>
              </a:rPr>
            </a:br>
            <a:endParaRPr lang="en-IN" sz="1200" kern="0" dirty="0">
              <a:solidFill>
                <a:schemeClr val="dk1"/>
              </a:solidFill>
              <a:latin typeface="Tahoma"/>
              <a:ea typeface="Tahoma"/>
              <a:cs typeface="Tahoma"/>
              <a:sym typeface="Tahoma"/>
              <a:rtl val="0"/>
            </a:endParaRPr>
          </a:p>
          <a:p>
            <a:pPr marL="342900" indent="-342900" eaLnBrk="1" fontAlgn="auto" hangingPunct="1">
              <a:spcBef>
                <a:spcPts val="240"/>
              </a:spcBef>
              <a:spcAft>
                <a:spcPts val="0"/>
              </a:spcAft>
              <a:buClr>
                <a:srgbClr val="0070C0"/>
              </a:buClr>
              <a:buSzPct val="100000"/>
              <a:buFont typeface="Tahoma"/>
              <a:buChar char="→"/>
              <a:defRPr/>
            </a:pPr>
            <a:r>
              <a:rPr lang="en-IN" sz="1200" kern="0" dirty="0">
                <a:solidFill>
                  <a:srgbClr val="0070C0"/>
                </a:solidFill>
                <a:latin typeface="Tahoma"/>
                <a:ea typeface="Tahoma"/>
                <a:cs typeface="Tahoma"/>
                <a:sym typeface="Tahoma"/>
                <a:rtl val="0"/>
              </a:rPr>
              <a:t>Module 5 </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solidFill>
                  <a:schemeClr val="dk1"/>
                </a:solidFill>
                <a:latin typeface="Tahoma"/>
                <a:ea typeface="Tahoma"/>
                <a:cs typeface="Tahoma"/>
                <a:sym typeface="Tahoma"/>
                <a:rtl val="0"/>
              </a:rPr>
              <a:t>Building a Web Application</a:t>
            </a:r>
            <a:br>
              <a:rPr lang="en-IN" sz="1200" kern="0" dirty="0">
                <a:solidFill>
                  <a:schemeClr val="dk1"/>
                </a:solidFill>
                <a:latin typeface="Tahoma"/>
                <a:ea typeface="Tahoma"/>
                <a:cs typeface="Tahoma"/>
                <a:sym typeface="Tahoma"/>
                <a:rtl val="0"/>
              </a:rPr>
            </a:br>
            <a:endParaRPr lang="en-IN" sz="1200" kern="0" dirty="0">
              <a:solidFill>
                <a:schemeClr val="dk1"/>
              </a:solidFill>
              <a:latin typeface="Tahoma"/>
              <a:ea typeface="Tahoma"/>
              <a:cs typeface="Tahoma"/>
              <a:sym typeface="Tahoma"/>
              <a:rtl val="0"/>
            </a:endParaRPr>
          </a:p>
          <a:p>
            <a:pPr marL="342900" indent="-342900" eaLnBrk="1" fontAlgn="auto" hangingPunct="1">
              <a:spcBef>
                <a:spcPts val="240"/>
              </a:spcBef>
              <a:spcAft>
                <a:spcPts val="0"/>
              </a:spcAft>
              <a:buClr>
                <a:srgbClr val="0070C0"/>
              </a:buClr>
              <a:buSzPct val="100000"/>
              <a:buFont typeface="Tahoma"/>
              <a:buChar char="→"/>
              <a:defRPr/>
            </a:pPr>
            <a:r>
              <a:rPr lang="en-IN" sz="1200" kern="0" dirty="0">
                <a:solidFill>
                  <a:srgbClr val="0070C0"/>
                </a:solidFill>
                <a:latin typeface="Tahoma"/>
                <a:ea typeface="Tahoma"/>
                <a:cs typeface="Tahoma"/>
                <a:sym typeface="Tahoma"/>
                <a:rtl val="0"/>
              </a:rPr>
              <a:t>Module 6</a:t>
            </a:r>
          </a:p>
          <a:p>
            <a:pPr marL="742950" lvl="1" indent="-285750" eaLnBrk="1" fontAlgn="auto" hangingPunct="1">
              <a:spcBef>
                <a:spcPts val="240"/>
              </a:spcBef>
              <a:spcAft>
                <a:spcPts val="0"/>
              </a:spcAft>
              <a:buClr>
                <a:schemeClr val="dk1"/>
              </a:buClr>
              <a:buSzPct val="100000"/>
              <a:buFont typeface="Tahoma"/>
              <a:buChar char="»"/>
              <a:defRPr/>
            </a:pPr>
            <a:r>
              <a:rPr lang="en-IN" sz="1200" kern="0" dirty="0">
                <a:solidFill>
                  <a:schemeClr val="dk1"/>
                </a:solidFill>
                <a:latin typeface="Tahoma"/>
                <a:ea typeface="Tahoma"/>
                <a:cs typeface="Tahoma"/>
                <a:sym typeface="Tahoma"/>
                <a:rtl val="0"/>
              </a:rPr>
              <a:t>Real-time Communication</a:t>
            </a:r>
          </a:p>
          <a:p>
            <a:pPr marL="742950" lvl="1" indent="-209550" eaLnBrk="1" fontAlgn="auto" hangingPunct="1">
              <a:spcBef>
                <a:spcPts val="240"/>
              </a:spcBef>
              <a:spcAft>
                <a:spcPts val="0"/>
              </a:spcAft>
              <a:buClr>
                <a:schemeClr val="dk1"/>
              </a:buClr>
              <a:buFont typeface="Noto Symbol"/>
              <a:buNone/>
              <a:defRPr/>
            </a:pPr>
            <a:endParaRPr sz="1200" kern="0" dirty="0">
              <a:solidFill>
                <a:schemeClr val="dk1"/>
              </a:solidFill>
              <a:latin typeface="Tahoma"/>
              <a:ea typeface="Tahoma"/>
              <a:cs typeface="Tahoma"/>
              <a:sym typeface="Tahoma"/>
              <a:rtl val="0"/>
            </a:endParaRPr>
          </a:p>
          <a:p>
            <a:pPr marL="342900" indent="-266700" eaLnBrk="1" fontAlgn="auto" hangingPunct="1">
              <a:spcBef>
                <a:spcPts val="240"/>
              </a:spcBef>
              <a:spcAft>
                <a:spcPts val="0"/>
              </a:spcAft>
              <a:buClr>
                <a:schemeClr val="dk1"/>
              </a:buClr>
              <a:buFont typeface="Noto Symbol"/>
              <a:buNone/>
              <a:defRPr/>
            </a:pPr>
            <a:endParaRPr sz="1200" b="1" kern="0" dirty="0">
              <a:solidFill>
                <a:schemeClr val="dk1"/>
              </a:solidFill>
              <a:latin typeface="Tahoma"/>
              <a:ea typeface="Tahoma"/>
              <a:cs typeface="Tahoma"/>
              <a:sym typeface="Tahoma"/>
              <a:rtl val="0"/>
            </a:endParaRPr>
          </a:p>
          <a:p>
            <a:pPr marL="342900" indent="-266700" eaLnBrk="1" fontAlgn="auto" hangingPunct="1">
              <a:spcBef>
                <a:spcPts val="240"/>
              </a:spcBef>
              <a:spcAft>
                <a:spcPts val="0"/>
              </a:spcAft>
              <a:buClr>
                <a:schemeClr val="dk1"/>
              </a:buClr>
              <a:buFont typeface="Noto Symbol"/>
              <a:buNone/>
              <a:defRPr/>
            </a:pPr>
            <a:endParaRPr sz="1200" b="1" kern="0" dirty="0">
              <a:solidFill>
                <a:schemeClr val="dk1"/>
              </a:solidFill>
              <a:latin typeface="Tahoma"/>
              <a:ea typeface="Tahoma"/>
              <a:cs typeface="Tahoma"/>
              <a:sym typeface="Tahoma"/>
              <a:rtl val="0"/>
            </a:endParaRPr>
          </a:p>
        </p:txBody>
      </p:sp>
    </p:spTree>
    <p:extLst>
      <p:ext uri="{BB962C8B-B14F-4D97-AF65-F5344CB8AC3E}">
        <p14:creationId xmlns:p14="http://schemas.microsoft.com/office/powerpoint/2010/main" val="30134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399190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this </a:t>
            </a:r>
            <a:r>
              <a:rPr lang="en-US" dirty="0" smtClean="0"/>
              <a:t>Course</a:t>
            </a:r>
            <a:endParaRPr lang="en-US" dirty="0"/>
          </a:p>
        </p:txBody>
      </p:sp>
      <p:sp>
        <p:nvSpPr>
          <p:cNvPr id="3" name="Content Placeholder 2"/>
          <p:cNvSpPr>
            <a:spLocks noGrp="1"/>
          </p:cNvSpPr>
          <p:nvPr>
            <p:ph idx="1"/>
          </p:nvPr>
        </p:nvSpPr>
        <p:spPr/>
        <p:txBody>
          <a:bodyPr/>
          <a:lstStyle/>
          <a:p>
            <a:r>
              <a:rPr lang="en-US" dirty="0"/>
              <a:t>Javascript is an ubiquitous language known by millions of developers worldwide. When using Node.js, Javascript becomes a fully-functional server side programming language that is well suited for making real-time business apps and </a:t>
            </a:r>
            <a:r>
              <a:rPr lang="en-US" dirty="0" smtClean="0"/>
              <a:t>APIs</a:t>
            </a:r>
            <a:endParaRPr lang="en-US" dirty="0"/>
          </a:p>
          <a:p>
            <a:r>
              <a:rPr lang="en-US" dirty="0"/>
              <a:t>More and more employers &amp; entrepreneurs are switching their technologies to </a:t>
            </a:r>
            <a:r>
              <a:rPr lang="en-US" dirty="0" smtClean="0"/>
              <a:t>Node.js</a:t>
            </a:r>
            <a:endParaRPr lang="en-US" dirty="0"/>
          </a:p>
          <a:p>
            <a:r>
              <a:rPr lang="en-US" dirty="0"/>
              <a:t>Cases in </a:t>
            </a:r>
            <a:r>
              <a:rPr lang="en-US" dirty="0" smtClean="0"/>
              <a:t>point </a:t>
            </a:r>
            <a:r>
              <a:rPr lang="en-US" dirty="0"/>
              <a:t>: Walmart, </a:t>
            </a:r>
            <a:r>
              <a:rPr lang="en-US" dirty="0" err="1"/>
              <a:t>Paypal</a:t>
            </a:r>
            <a:r>
              <a:rPr lang="en-US" dirty="0"/>
              <a:t>/</a:t>
            </a:r>
            <a:r>
              <a:rPr lang="en-US" dirty="0" err="1"/>
              <a:t>Ebay</a:t>
            </a:r>
            <a:r>
              <a:rPr lang="en-US" dirty="0"/>
              <a:t>, Microsoft, LinkedIn, Yahoo, Yammer (Now part of Microsoft) and the list is never ending</a:t>
            </a:r>
            <a:r>
              <a:rPr lang="en-US" dirty="0" smtClean="0"/>
              <a:t>.</a:t>
            </a:r>
            <a:endParaRPr lang="en-US" dirty="0"/>
          </a:p>
        </p:txBody>
      </p:sp>
    </p:spTree>
    <p:extLst>
      <p:ext uri="{BB962C8B-B14F-4D97-AF65-F5344CB8AC3E}">
        <p14:creationId xmlns:p14="http://schemas.microsoft.com/office/powerpoint/2010/main" val="207815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Trends </a:t>
            </a:r>
            <a:endParaRPr lang="en-US" dirty="0"/>
          </a:p>
        </p:txBody>
      </p:sp>
      <p:sp>
        <p:nvSpPr>
          <p:cNvPr id="3" name="Content Placeholder 2"/>
          <p:cNvSpPr>
            <a:spLocks noGrp="1"/>
          </p:cNvSpPr>
          <p:nvPr>
            <p:ph idx="1"/>
          </p:nvPr>
        </p:nvSpPr>
        <p:spPr/>
        <p:txBody>
          <a:bodyPr/>
          <a:lstStyle/>
          <a:p>
            <a:r>
              <a:rPr lang="en-US" dirty="0"/>
              <a:t>Salaries for Node.js Developers are already in the $60,000 range and much more. </a:t>
            </a:r>
            <a:endParaRPr lang="en-US" dirty="0" smtClean="0"/>
          </a:p>
          <a:p>
            <a:pPr marL="0" indent="0" algn="ctr">
              <a:buNone/>
            </a:pPr>
            <a:r>
              <a:rPr lang="en-US" dirty="0" smtClean="0">
                <a:solidFill>
                  <a:srgbClr val="0070C0"/>
                </a:solidFill>
              </a:rPr>
              <a:t>From </a:t>
            </a:r>
            <a:r>
              <a:rPr lang="en-US" dirty="0">
                <a:solidFill>
                  <a:srgbClr val="0070C0"/>
                </a:solidFill>
              </a:rPr>
              <a:t>the graph below : </a:t>
            </a:r>
            <a:r>
              <a:rPr lang="en-US" dirty="0" smtClean="0">
                <a:solidFill>
                  <a:srgbClr val="0070C0"/>
                </a:solidFill>
              </a:rPr>
              <a:t>The </a:t>
            </a:r>
            <a:r>
              <a:rPr lang="en-US" dirty="0">
                <a:solidFill>
                  <a:srgbClr val="0070C0"/>
                </a:solidFill>
              </a:rPr>
              <a:t>number of jobs are skyrocketing.</a:t>
            </a:r>
          </a:p>
        </p:txBody>
      </p:sp>
      <p:pic>
        <p:nvPicPr>
          <p:cNvPr id="4" name="Shape 75"/>
          <p:cNvPicPr preferRelativeResize="0"/>
          <p:nvPr/>
        </p:nvPicPr>
        <p:blipFill rotWithShape="1">
          <a:blip r:embed="rId2">
            <a:alphaModFix/>
          </a:blip>
          <a:srcRect t="1292" b="1"/>
          <a:stretch/>
        </p:blipFill>
        <p:spPr>
          <a:xfrm>
            <a:off x="1890458" y="1736332"/>
            <a:ext cx="5383646" cy="3059506"/>
          </a:xfrm>
          <a:prstGeom prst="rect">
            <a:avLst/>
          </a:prstGeom>
          <a:noFill/>
          <a:ln>
            <a:noFill/>
          </a:ln>
        </p:spPr>
      </p:pic>
    </p:spTree>
    <p:extLst>
      <p:ext uri="{BB962C8B-B14F-4D97-AF65-F5344CB8AC3E}">
        <p14:creationId xmlns:p14="http://schemas.microsoft.com/office/powerpoint/2010/main" val="362913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Features	</a:t>
            </a:r>
            <a:endParaRPr lang="en-US" dirty="0"/>
          </a:p>
        </p:txBody>
      </p:sp>
    </p:spTree>
    <p:extLst>
      <p:ext uri="{BB962C8B-B14F-4D97-AF65-F5344CB8AC3E}">
        <p14:creationId xmlns:p14="http://schemas.microsoft.com/office/powerpoint/2010/main" val="302557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t>At the end of the session you will be able to learn:</a:t>
            </a:r>
          </a:p>
          <a:p>
            <a:r>
              <a:rPr lang="en-US" dirty="0" err="1" smtClean="0"/>
              <a:t>Nodejs</a:t>
            </a:r>
            <a:r>
              <a:rPr lang="en-US" dirty="0" smtClean="0"/>
              <a:t> </a:t>
            </a:r>
            <a:r>
              <a:rPr lang="en-US" dirty="0"/>
              <a:t>express</a:t>
            </a:r>
          </a:p>
          <a:p>
            <a:r>
              <a:rPr lang="en-US" dirty="0"/>
              <a:t>Creating Restful Web App</a:t>
            </a:r>
          </a:p>
          <a:p>
            <a:r>
              <a:rPr lang="en-US" dirty="0"/>
              <a:t>NPM</a:t>
            </a:r>
          </a:p>
          <a:p>
            <a:r>
              <a:rPr lang="en-US" dirty="0"/>
              <a:t>Templates in Express</a:t>
            </a:r>
          </a:p>
        </p:txBody>
      </p:sp>
    </p:spTree>
    <p:extLst>
      <p:ext uri="{BB962C8B-B14F-4D97-AF65-F5344CB8AC3E}">
        <p14:creationId xmlns:p14="http://schemas.microsoft.com/office/powerpoint/2010/main" val="174073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Node.js ? </a:t>
            </a:r>
          </a:p>
        </p:txBody>
      </p:sp>
      <p:sp>
        <p:nvSpPr>
          <p:cNvPr id="3" name="Content Placeholder 2"/>
          <p:cNvSpPr>
            <a:spLocks noGrp="1"/>
          </p:cNvSpPr>
          <p:nvPr>
            <p:ph idx="1"/>
          </p:nvPr>
        </p:nvSpPr>
        <p:spPr/>
        <p:txBody>
          <a:bodyPr/>
          <a:lstStyle/>
          <a:p>
            <a:r>
              <a:rPr lang="en-US" dirty="0"/>
              <a:t>It is an Open-Source, Cross-Platform runtime environment for networking applications</a:t>
            </a:r>
          </a:p>
          <a:p>
            <a:r>
              <a:rPr lang="en-US" dirty="0"/>
              <a:t>It is built on top of Google Chrome’s JavaScript Runtime : V8</a:t>
            </a:r>
          </a:p>
          <a:p>
            <a:r>
              <a:rPr lang="en-US" dirty="0"/>
              <a:t>This lets us build fast, highly scalable networking applications just using JavaScript</a:t>
            </a:r>
          </a:p>
          <a:p>
            <a:r>
              <a:rPr lang="en-US" dirty="0"/>
              <a:t>It is an Asynchronous Event driven framework</a:t>
            </a:r>
          </a:p>
          <a:p>
            <a:pPr marL="0" indent="0">
              <a:buNone/>
            </a:pPr>
            <a:r>
              <a:rPr lang="en-US" dirty="0"/>
              <a:t>Guess What ? </a:t>
            </a:r>
          </a:p>
          <a:p>
            <a:pPr lvl="1"/>
            <a:r>
              <a:rPr lang="en-US" dirty="0"/>
              <a:t>IT’s SINGLE THREADED !!</a:t>
            </a:r>
          </a:p>
          <a:p>
            <a:pPr lvl="1"/>
            <a:r>
              <a:rPr lang="en-US" dirty="0"/>
              <a:t>No worries about : race conditions, deadlocks and other problems that go with multi-threading.</a:t>
            </a:r>
          </a:p>
          <a:p>
            <a:pPr lvl="1"/>
            <a:r>
              <a:rPr lang="en-US" dirty="0"/>
              <a:t>“Almost no function in Node directly performs I/O, so the process never blocks. Because nothing blocks, less-than-expert programmers are able to develop scalable systems.” - (courtesy : nodejs.org)</a:t>
            </a:r>
          </a:p>
          <a:p>
            <a:endParaRPr lang="en-US" dirty="0"/>
          </a:p>
        </p:txBody>
      </p:sp>
    </p:spTree>
    <p:extLst>
      <p:ext uri="{BB962C8B-B14F-4D97-AF65-F5344CB8AC3E}">
        <p14:creationId xmlns:p14="http://schemas.microsoft.com/office/powerpoint/2010/main" val="245409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Node.js ? </a:t>
            </a:r>
          </a:p>
        </p:txBody>
      </p:sp>
      <p:sp>
        <p:nvSpPr>
          <p:cNvPr id="3" name="Content Placeholder 2"/>
          <p:cNvSpPr>
            <a:spLocks noGrp="1"/>
          </p:cNvSpPr>
          <p:nvPr>
            <p:ph idx="1"/>
          </p:nvPr>
        </p:nvSpPr>
        <p:spPr/>
        <p:txBody>
          <a:bodyPr/>
          <a:lstStyle/>
          <a:p>
            <a:r>
              <a:rPr lang="en-US" dirty="0"/>
              <a:t>Node.js is Event Driven. Uses the Event Emitter </a:t>
            </a:r>
            <a:r>
              <a:rPr lang="en-US" dirty="0" smtClean="0"/>
              <a:t>model</a:t>
            </a:r>
            <a:endParaRPr lang="en-US" dirty="0"/>
          </a:p>
          <a:p>
            <a:r>
              <a:rPr lang="en-US" dirty="0"/>
              <a:t>Just because Node.js is Single Threaded does not mean you can’t have multiple cores in your application. We can fork or spawn child processes from the main node process any time</a:t>
            </a:r>
          </a:p>
          <a:p>
            <a:pPr lvl="1"/>
            <a:r>
              <a:rPr lang="en-US" dirty="0"/>
              <a:t>This lets us even fire shell commands or even start up another Application straight from your Node.js Application</a:t>
            </a:r>
          </a:p>
          <a:p>
            <a:endParaRPr lang="en-US" dirty="0"/>
          </a:p>
        </p:txBody>
      </p:sp>
    </p:spTree>
    <p:extLst>
      <p:ext uri="{BB962C8B-B14F-4D97-AF65-F5344CB8AC3E}">
        <p14:creationId xmlns:p14="http://schemas.microsoft.com/office/powerpoint/2010/main" val="84562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0575"/>
            <a:ext cx="4053155" cy="1633591"/>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Your First Node.js Program</a:t>
            </a:r>
          </a:p>
        </p:txBody>
      </p:sp>
      <p:sp>
        <p:nvSpPr>
          <p:cNvPr id="3" name="Content Placeholder 2"/>
          <p:cNvSpPr>
            <a:spLocks noGrp="1"/>
          </p:cNvSpPr>
          <p:nvPr>
            <p:ph idx="1"/>
          </p:nvPr>
        </p:nvSpPr>
        <p:spPr/>
        <p:txBody>
          <a:bodyPr>
            <a:normAutofit/>
          </a:bodyPr>
          <a:lstStyle/>
          <a:p>
            <a:r>
              <a:rPr lang="en-US" dirty="0" err="1"/>
              <a:t>Thats</a:t>
            </a:r>
            <a:r>
              <a:rPr lang="en-US" dirty="0"/>
              <a:t> right : since we deal with good ol’ Javascript. Lets write our first program : </a:t>
            </a:r>
            <a:endParaRPr lang="en-US" dirty="0" smtClean="0"/>
          </a:p>
          <a:p>
            <a:pPr marL="0" indent="0">
              <a:buNone/>
            </a:pPr>
            <a:endParaRPr lang="en-US" dirty="0"/>
          </a:p>
          <a:p>
            <a:pPr marL="0" indent="0" algn="l">
              <a:buNone/>
            </a:pPr>
            <a:r>
              <a:rPr lang="en-US" dirty="0">
                <a:solidFill>
                  <a:srgbClr val="0070C0"/>
                </a:solidFill>
              </a:rPr>
              <a:t>function </a:t>
            </a:r>
            <a:r>
              <a:rPr lang="en-US" dirty="0" err="1">
                <a:solidFill>
                  <a:srgbClr val="0070C0"/>
                </a:solidFill>
              </a:rPr>
              <a:t>yooohoooWorld</a:t>
            </a:r>
            <a:r>
              <a:rPr lang="en-US" dirty="0">
                <a:solidFill>
                  <a:srgbClr val="0070C0"/>
                </a:solidFill>
              </a:rPr>
              <a:t>()</a:t>
            </a:r>
          </a:p>
          <a:p>
            <a:pPr marL="0" indent="0" algn="l">
              <a:buNone/>
            </a:pPr>
            <a:r>
              <a:rPr lang="en-US" dirty="0">
                <a:solidFill>
                  <a:srgbClr val="0070C0"/>
                </a:solidFill>
              </a:rPr>
              <a:t>{</a:t>
            </a:r>
          </a:p>
          <a:p>
            <a:pPr marL="0" indent="0" algn="l">
              <a:buNone/>
            </a:pPr>
            <a:r>
              <a:rPr lang="en-US" dirty="0">
                <a:solidFill>
                  <a:srgbClr val="0070C0"/>
                </a:solidFill>
              </a:rPr>
              <a:t> console.log(‘</a:t>
            </a:r>
            <a:r>
              <a:rPr lang="en-US" dirty="0" err="1">
                <a:solidFill>
                  <a:srgbClr val="0070C0"/>
                </a:solidFill>
              </a:rPr>
              <a:t>Yooddleeeyodleeyodleeeeooooo</a:t>
            </a:r>
            <a:r>
              <a:rPr lang="en-US" dirty="0">
                <a:solidFill>
                  <a:srgbClr val="0070C0"/>
                </a:solidFill>
              </a:rPr>
              <a:t> World!!!’);</a:t>
            </a:r>
          </a:p>
          <a:p>
            <a:pPr marL="0" indent="0" algn="l">
              <a:buNone/>
            </a:pPr>
            <a:r>
              <a:rPr lang="en-US" dirty="0">
                <a:solidFill>
                  <a:srgbClr val="0070C0"/>
                </a:solidFill>
              </a:rPr>
              <a:t>}</a:t>
            </a:r>
          </a:p>
          <a:p>
            <a:pPr marL="0" indent="0" algn="l">
              <a:buNone/>
            </a:pPr>
            <a:r>
              <a:rPr lang="en-US" dirty="0" err="1">
                <a:solidFill>
                  <a:srgbClr val="0070C0"/>
                </a:solidFill>
              </a:rPr>
              <a:t>yooohoooWorld</a:t>
            </a:r>
            <a:r>
              <a:rPr lang="en-US" dirty="0" smtClean="0">
                <a:solidFill>
                  <a:srgbClr val="0070C0"/>
                </a:solidFill>
              </a:rPr>
              <a:t>();</a:t>
            </a:r>
          </a:p>
          <a:p>
            <a:pPr marL="0" indent="0" algn="l">
              <a:buNone/>
            </a:pPr>
            <a:endParaRPr lang="en-US" dirty="0"/>
          </a:p>
          <a:p>
            <a:r>
              <a:rPr lang="en-US" dirty="0"/>
              <a:t>Copy that onto a new file and save it with a “.js” </a:t>
            </a:r>
            <a:r>
              <a:rPr lang="en-US" dirty="0" smtClean="0"/>
              <a:t>extension</a:t>
            </a:r>
            <a:endParaRPr lang="en-US" dirty="0"/>
          </a:p>
          <a:p>
            <a:r>
              <a:rPr lang="en-US" dirty="0"/>
              <a:t>Go to command line, cd to the folder with that file and run : node example.js </a:t>
            </a:r>
          </a:p>
          <a:p>
            <a:r>
              <a:rPr lang="en-US" dirty="0"/>
              <a:t>In fact, Node.js comes with an REPL (Read-</a:t>
            </a:r>
            <a:r>
              <a:rPr lang="en-US" dirty="0" err="1"/>
              <a:t>Eval</a:t>
            </a:r>
            <a:r>
              <a:rPr lang="en-US" dirty="0"/>
              <a:t>-Print-Loop) : a simple command line tool to interactively run Javascript and see the results. Just type “node” on the command line and hit enter </a:t>
            </a:r>
          </a:p>
          <a:p>
            <a:endParaRPr lang="en-US" dirty="0"/>
          </a:p>
        </p:txBody>
      </p:sp>
    </p:spTree>
    <p:extLst>
      <p:ext uri="{BB962C8B-B14F-4D97-AF65-F5344CB8AC3E}">
        <p14:creationId xmlns:p14="http://schemas.microsoft.com/office/powerpoint/2010/main" val="3518152001"/>
      </p:ext>
    </p:extLst>
  </p:cSld>
  <p:clrMapOvr>
    <a:masterClrMapping/>
  </p:clrMapOvr>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ebinar EdurekaTemplate" id="{452A3A16-C0C5-41A8-9027-3FB0E2E247B2}" vid="{95E9C04D-E104-4D45-BFF2-79ABBB5D25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Webinar EdurekaTemplate</Template>
  <TotalTime>32</TotalTime>
  <Words>1707</Words>
  <Application>Microsoft Office PowerPoint</Application>
  <PresentationFormat>On-screen Show (16:9)</PresentationFormat>
  <Paragraphs>203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Castellar</vt:lpstr>
      <vt:lpstr>Consolas</vt:lpstr>
      <vt:lpstr>Noto Symbol</vt:lpstr>
      <vt:lpstr>Symbol</vt:lpstr>
      <vt:lpstr>Tahoma</vt:lpstr>
      <vt:lpstr>Brain4ce_course_template</vt:lpstr>
      <vt:lpstr>PowerPoint Presentation</vt:lpstr>
      <vt:lpstr>The Importance or Reason for this Course</vt:lpstr>
      <vt:lpstr>Demand for this Course</vt:lpstr>
      <vt:lpstr>Job Trends </vt:lpstr>
      <vt:lpstr>Course Features </vt:lpstr>
      <vt:lpstr>Objectives</vt:lpstr>
      <vt:lpstr>What is Node.js ? </vt:lpstr>
      <vt:lpstr>What is Node.js ? </vt:lpstr>
      <vt:lpstr>Your First Node.js Program</vt:lpstr>
      <vt:lpstr>Basics of Node.js : npm</vt:lpstr>
      <vt:lpstr>Basics of Node.js : npm</vt:lpstr>
      <vt:lpstr>Basics of Node.js : npm</vt:lpstr>
      <vt:lpstr>Basics of Node.js : npm</vt:lpstr>
      <vt:lpstr>Basics of Node.js : npm</vt:lpstr>
      <vt:lpstr>Express JS </vt:lpstr>
      <vt:lpstr>Express JS : Templates</vt:lpstr>
      <vt:lpstr>Express JS : Templates</vt:lpstr>
      <vt:lpstr>Express JS : Jade</vt:lpstr>
      <vt:lpstr>Express JS : Handlebars</vt:lpstr>
      <vt:lpstr>Express JS : Handlebars</vt:lpstr>
      <vt:lpstr>Express JS : A Simple Express Application</vt:lpstr>
      <vt:lpstr>PowerPoint Presentation</vt:lpstr>
      <vt:lpstr>Course Topics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Komala</dc:creator>
  <cp:lastModifiedBy>Awanish</cp:lastModifiedBy>
  <cp:revision>12</cp:revision>
  <dcterms:created xsi:type="dcterms:W3CDTF">2015-04-07T13:08:00Z</dcterms:created>
  <dcterms:modified xsi:type="dcterms:W3CDTF">2015-09-21T10:39:10Z</dcterms:modified>
</cp:coreProperties>
</file>