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  <p:sldMasterId id="2147483751" r:id="rId3"/>
  </p:sldMasterIdLst>
  <p:notesMasterIdLst>
    <p:notesMasterId r:id="rId25"/>
  </p:notesMasterIdLst>
  <p:handoutMasterIdLst>
    <p:handoutMasterId r:id="rId26"/>
  </p:handoutMasterIdLst>
  <p:sldIdLst>
    <p:sldId id="256" r:id="rId4"/>
    <p:sldId id="480" r:id="rId5"/>
    <p:sldId id="481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486" r:id="rId14"/>
    <p:sldId id="540" r:id="rId15"/>
    <p:sldId id="547" r:id="rId16"/>
    <p:sldId id="543" r:id="rId17"/>
    <p:sldId id="545" r:id="rId18"/>
    <p:sldId id="546" r:id="rId19"/>
    <p:sldId id="541" r:id="rId20"/>
    <p:sldId id="542" r:id="rId21"/>
    <p:sldId id="525" r:id="rId22"/>
    <p:sldId id="519" r:id="rId23"/>
    <p:sldId id="268" r:id="rId2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eet_vinci" initials="v" lastIdx="10" clrIdx="0">
    <p:extLst>
      <p:ext uri="{19B8F6BF-5375-455C-9EA6-DF929625EA0E}">
        <p15:presenceInfo xmlns:p15="http://schemas.microsoft.com/office/powerpoint/2012/main" userId="vineet_vinc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8D0"/>
    <a:srgbClr val="A4765E"/>
    <a:srgbClr val="832C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 autoAdjust="0"/>
    <p:restoredTop sz="94434" autoAdjust="0"/>
  </p:normalViewPr>
  <p:slideViewPr>
    <p:cSldViewPr snapToGrid="0" showGuides="1">
      <p:cViewPr varScale="1">
        <p:scale>
          <a:sx n="98" d="100"/>
          <a:sy n="98" d="100"/>
        </p:scale>
        <p:origin x="6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9D668-99ED-49CF-831F-A840C6D76BAE}" type="datetimeFigureOut">
              <a:rPr lang="en-US" smtClean="0"/>
              <a:pPr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92529-66D3-43A7-9086-539AA4A35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62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4A736-C162-4D71-AF44-405F76366576}" type="datetimeFigureOut">
              <a:rPr lang="en-US" smtClean="0"/>
              <a:pPr/>
              <a:t>7/7/2015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97AD8-F30C-4F9C-820E-149D077B2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PRD layout, </a:t>
            </a:r>
            <a:br>
              <a:rPr lang="en-IN" dirty="0" smtClean="0"/>
            </a:br>
            <a:r>
              <a:rPr lang="en-IN" dirty="0" smtClean="0"/>
              <a:t>Understanding it's basic features, </a:t>
            </a:r>
            <a:br>
              <a:rPr lang="en-IN" dirty="0" smtClean="0"/>
            </a:br>
            <a:r>
              <a:rPr lang="en-IN" dirty="0" smtClean="0"/>
              <a:t>designing basic report containing graphical chart,</a:t>
            </a:r>
            <a:br>
              <a:rPr lang="en-IN" dirty="0" smtClean="0"/>
            </a:br>
            <a:r>
              <a:rPr lang="en-IN" dirty="0" smtClean="0"/>
              <a:t>Conditional Formatting, </a:t>
            </a:r>
            <a:br>
              <a:rPr lang="en-IN" dirty="0" smtClean="0"/>
            </a:br>
            <a:r>
              <a:rPr lang="en-IN" dirty="0" smtClean="0"/>
              <a:t>studying the PRPT file format, </a:t>
            </a:r>
            <a:br>
              <a:rPr lang="en-IN" dirty="0" smtClean="0"/>
            </a:br>
            <a:r>
              <a:rPr lang="en-IN" dirty="0" smtClean="0"/>
              <a:t>building a basic report in PDF report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2DF32-8D47-42FD-B435-FE4F3C14D774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592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383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208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6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22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7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471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8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651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9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3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10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86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>
                <a:solidFill>
                  <a:prstClr val="black"/>
                </a:solidFill>
              </a:rPr>
              <a:pPr/>
              <a:t>12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1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5.png"/><Relationship Id="rId5" Type="http://schemas.openxmlformats.org/officeDocument/2006/relationships/image" Target="../media/image5.jpe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9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8.png"/><Relationship Id="rId4" Type="http://schemas.microsoft.com/office/2007/relationships/hdphoto" Target="../media/hdphoto2.wdp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8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8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8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8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8.png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8.png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8.png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8.png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8.png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8.png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8.png"/><Relationship Id="rId4" Type="http://schemas.microsoft.com/office/2007/relationships/hdphoto" Target="../media/hdphoto2.wdp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8.png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8.png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8.png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8.png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8.png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8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3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8.jpeg"/><Relationship Id="rId7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2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5.png"/><Relationship Id="rId5" Type="http://schemas.openxmlformats.org/officeDocument/2006/relationships/image" Target="../media/image5.jpe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9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8.png"/><Relationship Id="rId4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8.png"/><Relationship Id="rId4" Type="http://schemas.microsoft.com/office/2007/relationships/hdphoto" Target="../media/hdphoto2.wdp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png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3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8.jpeg"/><Relationship Id="rId7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jpeg"/><Relationship Id="rId5" Type="http://schemas.openxmlformats.org/officeDocument/2006/relationships/image" Target="../media/image2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9.pn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9.png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png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4.png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7.png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7.png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ourse Title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71192"/>
            <a:ext cx="7010400" cy="85725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00">
                <a:latin typeface="Castellar" panose="020A0402060406010301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www.edureka.co/php-mysql</a:t>
            </a:r>
          </a:p>
        </p:txBody>
      </p:sp>
    </p:spTree>
    <p:extLst>
      <p:ext uri="{BB962C8B-B14F-4D97-AF65-F5344CB8AC3E}">
        <p14:creationId xmlns:p14="http://schemas.microsoft.com/office/powerpoint/2010/main" val="184952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66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1519642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6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34925" y="4795844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611901" y="4857436"/>
            <a:ext cx="208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2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7950" y="142280"/>
            <a:ext cx="8403020" cy="514350"/>
          </a:xfrm>
        </p:spPr>
        <p:txBody>
          <a:bodyPr anchor="ctr" anchorCtr="0">
            <a:normAutofit/>
          </a:bodyPr>
          <a:lstStyle>
            <a:lvl1pPr algn="l">
              <a:defRPr sz="2600" b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 on Large Data Base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26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  <p:sp>
        <p:nvSpPr>
          <p:cNvPr id="17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3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7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09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70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2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722076" y="2258041"/>
            <a:ext cx="2601913" cy="2371712"/>
            <a:chOff x="684209" y="1762202"/>
            <a:chExt cx="2804581" cy="2175717"/>
          </a:xfrm>
        </p:grpSpPr>
        <p:sp>
          <p:nvSpPr>
            <p:cNvPr id="18" name="object 4"/>
            <p:cNvSpPr>
              <a:spLocks/>
            </p:cNvSpPr>
            <p:nvPr/>
          </p:nvSpPr>
          <p:spPr bwMode="auto">
            <a:xfrm>
              <a:off x="684209" y="1849496"/>
              <a:ext cx="2804581" cy="1965606"/>
            </a:xfrm>
            <a:custGeom>
              <a:avLst/>
              <a:gdLst>
                <a:gd name="T0" fmla="*/ 1259027 w 2804581"/>
                <a:gd name="T1" fmla="*/ 5527 h 1965606"/>
                <a:gd name="T2" fmla="*/ 1051882 w 2804581"/>
                <a:gd name="T3" fmla="*/ 31015 h 1965606"/>
                <a:gd name="T4" fmla="*/ 856487 w 2804581"/>
                <a:gd name="T5" fmla="*/ 77538 h 1965606"/>
                <a:gd name="T6" fmla="*/ 675790 w 2804581"/>
                <a:gd name="T7" fmla="*/ 141719 h 1965606"/>
                <a:gd name="T8" fmla="*/ 509771 w 2804581"/>
                <a:gd name="T9" fmla="*/ 224785 h 1965606"/>
                <a:gd name="T10" fmla="*/ 364346 w 2804581"/>
                <a:gd name="T11" fmla="*/ 322284 h 1965606"/>
                <a:gd name="T12" fmla="*/ 239453 w 2804581"/>
                <a:gd name="T13" fmla="*/ 432988 h 1965606"/>
                <a:gd name="T14" fmla="*/ 138095 w 2804581"/>
                <a:gd name="T15" fmla="*/ 555899 h 1965606"/>
                <a:gd name="T16" fmla="*/ 63172 w 2804581"/>
                <a:gd name="T17" fmla="*/ 689895 h 1965606"/>
                <a:gd name="T18" fmla="*/ 16159 w 2804581"/>
                <a:gd name="T19" fmla="*/ 832751 h 1965606"/>
                <a:gd name="T20" fmla="*/ 0 w 2804581"/>
                <a:gd name="T21" fmla="*/ 982239 h 1965606"/>
                <a:gd name="T22" fmla="*/ 16159 w 2804581"/>
                <a:gd name="T23" fmla="*/ 1131743 h 1965606"/>
                <a:gd name="T24" fmla="*/ 63172 w 2804581"/>
                <a:gd name="T25" fmla="*/ 1274599 h 1965606"/>
                <a:gd name="T26" fmla="*/ 138095 w 2804581"/>
                <a:gd name="T27" fmla="*/ 1408595 h 1965606"/>
                <a:gd name="T28" fmla="*/ 239453 w 2804581"/>
                <a:gd name="T29" fmla="*/ 1532611 h 1965606"/>
                <a:gd name="T30" fmla="*/ 364346 w 2804581"/>
                <a:gd name="T31" fmla="*/ 1643361 h 1965606"/>
                <a:gd name="T32" fmla="*/ 509771 w 2804581"/>
                <a:gd name="T33" fmla="*/ 1740799 h 1965606"/>
                <a:gd name="T34" fmla="*/ 675790 w 2804581"/>
                <a:gd name="T35" fmla="*/ 1823865 h 1965606"/>
                <a:gd name="T36" fmla="*/ 856487 w 2804581"/>
                <a:gd name="T37" fmla="*/ 1888092 h 1965606"/>
                <a:gd name="T38" fmla="*/ 1051882 w 2804581"/>
                <a:gd name="T39" fmla="*/ 1934600 h 1965606"/>
                <a:gd name="T40" fmla="*/ 1259027 w 2804581"/>
                <a:gd name="T41" fmla="*/ 1960069 h 1965606"/>
                <a:gd name="T42" fmla="*/ 1474975 w 2804581"/>
                <a:gd name="T43" fmla="*/ 1964499 h 1965606"/>
                <a:gd name="T44" fmla="*/ 1685068 w 2804581"/>
                <a:gd name="T45" fmla="*/ 1945673 h 1965606"/>
                <a:gd name="T46" fmla="*/ 1884864 w 2804581"/>
                <a:gd name="T47" fmla="*/ 1905811 h 1965606"/>
                <a:gd name="T48" fmla="*/ 2071518 w 2804581"/>
                <a:gd name="T49" fmla="*/ 1847112 h 1965606"/>
                <a:gd name="T50" fmla="*/ 2294651 w 2804581"/>
                <a:gd name="T51" fmla="*/ 1740799 h 1965606"/>
                <a:gd name="T52" fmla="*/ 2440199 w 2804581"/>
                <a:gd name="T53" fmla="*/ 1643361 h 1965606"/>
                <a:gd name="T54" fmla="*/ 2565072 w 2804581"/>
                <a:gd name="T55" fmla="*/ 1532611 h 1965606"/>
                <a:gd name="T56" fmla="*/ 2666403 w 2804581"/>
                <a:gd name="T57" fmla="*/ 1408595 h 1965606"/>
                <a:gd name="T58" fmla="*/ 2741326 w 2804581"/>
                <a:gd name="T59" fmla="*/ 1274599 h 1965606"/>
                <a:gd name="T60" fmla="*/ 2788409 w 2804581"/>
                <a:gd name="T61" fmla="*/ 1131743 h 1965606"/>
                <a:gd name="T62" fmla="*/ 2804581 w 2804581"/>
                <a:gd name="T63" fmla="*/ 982239 h 1965606"/>
                <a:gd name="T64" fmla="*/ 2788409 w 2804581"/>
                <a:gd name="T65" fmla="*/ 832751 h 1965606"/>
                <a:gd name="T66" fmla="*/ 2741326 w 2804581"/>
                <a:gd name="T67" fmla="*/ 689895 h 1965606"/>
                <a:gd name="T68" fmla="*/ 2666403 w 2804581"/>
                <a:gd name="T69" fmla="*/ 555899 h 1965606"/>
                <a:gd name="T70" fmla="*/ 2565072 w 2804581"/>
                <a:gd name="T71" fmla="*/ 432988 h 1965606"/>
                <a:gd name="T72" fmla="*/ 2440199 w 2804581"/>
                <a:gd name="T73" fmla="*/ 322285 h 1965606"/>
                <a:gd name="T74" fmla="*/ 2294651 w 2804581"/>
                <a:gd name="T75" fmla="*/ 224785 h 1965606"/>
                <a:gd name="T76" fmla="*/ 2130269 w 2804581"/>
                <a:gd name="T77" fmla="*/ 141719 h 1965606"/>
                <a:gd name="T78" fmla="*/ 1948037 w 2804581"/>
                <a:gd name="T79" fmla="*/ 77538 h 1965606"/>
                <a:gd name="T80" fmla="*/ 1752642 w 2804581"/>
                <a:gd name="T81" fmla="*/ 31015 h 1965606"/>
                <a:gd name="T82" fmla="*/ 1546971 w 2804581"/>
                <a:gd name="T83" fmla="*/ 5527 h 1965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800">
                <a:solidFill>
                  <a:srgbClr val="262626"/>
                </a:solidFill>
              </a:endParaRPr>
            </a:p>
          </p:txBody>
        </p:sp>
        <p:sp>
          <p:nvSpPr>
            <p:cNvPr id="19" name="object 5"/>
            <p:cNvSpPr>
              <a:spLocks noChangeArrowheads="1"/>
            </p:cNvSpPr>
            <p:nvPr/>
          </p:nvSpPr>
          <p:spPr bwMode="auto">
            <a:xfrm>
              <a:off x="943438" y="1762202"/>
              <a:ext cx="2033679" cy="2175717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sz="1800">
                <a:solidFill>
                  <a:srgbClr val="262626"/>
                </a:solidFill>
              </a:endParaRPr>
            </a:p>
          </p:txBody>
        </p:sp>
      </p:grpSp>
      <p:pic>
        <p:nvPicPr>
          <p:cNvPr id="9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3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31" y="698986"/>
            <a:ext cx="5424375" cy="4068281"/>
          </a:xfrm>
          <a:prstGeom prst="rect">
            <a:avLst/>
          </a:prstGeom>
        </p:spPr>
      </p:pic>
      <p:sp>
        <p:nvSpPr>
          <p:cNvPr id="7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47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78" y="743186"/>
            <a:ext cx="6624736" cy="4161000"/>
          </a:xfrm>
          <a:prstGeom prst="rect">
            <a:avLst/>
          </a:prstGeom>
        </p:spPr>
      </p:pic>
      <p:sp>
        <p:nvSpPr>
          <p:cNvPr id="9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9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2600534" y="923498"/>
            <a:ext cx="3743325" cy="3668757"/>
          </a:xfrm>
          <a:prstGeom prst="rect">
            <a:avLst/>
          </a:prstGeom>
        </p:spPr>
      </p:pic>
      <p:sp>
        <p:nvSpPr>
          <p:cNvPr id="7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12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82612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3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  <p:sp>
        <p:nvSpPr>
          <p:cNvPr id="7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4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important to us, be it a compliment, a suggestion or a complaint. It helps us to make the course better!</a:t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571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93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2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722076" y="2258041"/>
            <a:ext cx="2601913" cy="2371712"/>
            <a:chOff x="684209" y="1762202"/>
            <a:chExt cx="2804581" cy="2175717"/>
          </a:xfrm>
        </p:grpSpPr>
        <p:sp>
          <p:nvSpPr>
            <p:cNvPr id="18" name="object 4"/>
            <p:cNvSpPr>
              <a:spLocks/>
            </p:cNvSpPr>
            <p:nvPr/>
          </p:nvSpPr>
          <p:spPr bwMode="auto">
            <a:xfrm>
              <a:off x="684209" y="1849496"/>
              <a:ext cx="2804581" cy="1965606"/>
            </a:xfrm>
            <a:custGeom>
              <a:avLst/>
              <a:gdLst>
                <a:gd name="T0" fmla="*/ 1259027 w 2804581"/>
                <a:gd name="T1" fmla="*/ 5527 h 1965606"/>
                <a:gd name="T2" fmla="*/ 1051882 w 2804581"/>
                <a:gd name="T3" fmla="*/ 31015 h 1965606"/>
                <a:gd name="T4" fmla="*/ 856487 w 2804581"/>
                <a:gd name="T5" fmla="*/ 77538 h 1965606"/>
                <a:gd name="T6" fmla="*/ 675790 w 2804581"/>
                <a:gd name="T7" fmla="*/ 141719 h 1965606"/>
                <a:gd name="T8" fmla="*/ 509771 w 2804581"/>
                <a:gd name="T9" fmla="*/ 224785 h 1965606"/>
                <a:gd name="T10" fmla="*/ 364346 w 2804581"/>
                <a:gd name="T11" fmla="*/ 322284 h 1965606"/>
                <a:gd name="T12" fmla="*/ 239453 w 2804581"/>
                <a:gd name="T13" fmla="*/ 432988 h 1965606"/>
                <a:gd name="T14" fmla="*/ 138095 w 2804581"/>
                <a:gd name="T15" fmla="*/ 555899 h 1965606"/>
                <a:gd name="T16" fmla="*/ 63172 w 2804581"/>
                <a:gd name="T17" fmla="*/ 689895 h 1965606"/>
                <a:gd name="T18" fmla="*/ 16159 w 2804581"/>
                <a:gd name="T19" fmla="*/ 832751 h 1965606"/>
                <a:gd name="T20" fmla="*/ 0 w 2804581"/>
                <a:gd name="T21" fmla="*/ 982239 h 1965606"/>
                <a:gd name="T22" fmla="*/ 16159 w 2804581"/>
                <a:gd name="T23" fmla="*/ 1131743 h 1965606"/>
                <a:gd name="T24" fmla="*/ 63172 w 2804581"/>
                <a:gd name="T25" fmla="*/ 1274599 h 1965606"/>
                <a:gd name="T26" fmla="*/ 138095 w 2804581"/>
                <a:gd name="T27" fmla="*/ 1408595 h 1965606"/>
                <a:gd name="T28" fmla="*/ 239453 w 2804581"/>
                <a:gd name="T29" fmla="*/ 1532611 h 1965606"/>
                <a:gd name="T30" fmla="*/ 364346 w 2804581"/>
                <a:gd name="T31" fmla="*/ 1643361 h 1965606"/>
                <a:gd name="T32" fmla="*/ 509771 w 2804581"/>
                <a:gd name="T33" fmla="*/ 1740799 h 1965606"/>
                <a:gd name="T34" fmla="*/ 675790 w 2804581"/>
                <a:gd name="T35" fmla="*/ 1823865 h 1965606"/>
                <a:gd name="T36" fmla="*/ 856487 w 2804581"/>
                <a:gd name="T37" fmla="*/ 1888092 h 1965606"/>
                <a:gd name="T38" fmla="*/ 1051882 w 2804581"/>
                <a:gd name="T39" fmla="*/ 1934600 h 1965606"/>
                <a:gd name="T40" fmla="*/ 1259027 w 2804581"/>
                <a:gd name="T41" fmla="*/ 1960069 h 1965606"/>
                <a:gd name="T42" fmla="*/ 1474975 w 2804581"/>
                <a:gd name="T43" fmla="*/ 1964499 h 1965606"/>
                <a:gd name="T44" fmla="*/ 1685068 w 2804581"/>
                <a:gd name="T45" fmla="*/ 1945673 h 1965606"/>
                <a:gd name="T46" fmla="*/ 1884864 w 2804581"/>
                <a:gd name="T47" fmla="*/ 1905811 h 1965606"/>
                <a:gd name="T48" fmla="*/ 2071518 w 2804581"/>
                <a:gd name="T49" fmla="*/ 1847112 h 1965606"/>
                <a:gd name="T50" fmla="*/ 2294651 w 2804581"/>
                <a:gd name="T51" fmla="*/ 1740799 h 1965606"/>
                <a:gd name="T52" fmla="*/ 2440199 w 2804581"/>
                <a:gd name="T53" fmla="*/ 1643361 h 1965606"/>
                <a:gd name="T54" fmla="*/ 2565072 w 2804581"/>
                <a:gd name="T55" fmla="*/ 1532611 h 1965606"/>
                <a:gd name="T56" fmla="*/ 2666403 w 2804581"/>
                <a:gd name="T57" fmla="*/ 1408595 h 1965606"/>
                <a:gd name="T58" fmla="*/ 2741326 w 2804581"/>
                <a:gd name="T59" fmla="*/ 1274599 h 1965606"/>
                <a:gd name="T60" fmla="*/ 2788409 w 2804581"/>
                <a:gd name="T61" fmla="*/ 1131743 h 1965606"/>
                <a:gd name="T62" fmla="*/ 2804581 w 2804581"/>
                <a:gd name="T63" fmla="*/ 982239 h 1965606"/>
                <a:gd name="T64" fmla="*/ 2788409 w 2804581"/>
                <a:gd name="T65" fmla="*/ 832751 h 1965606"/>
                <a:gd name="T66" fmla="*/ 2741326 w 2804581"/>
                <a:gd name="T67" fmla="*/ 689895 h 1965606"/>
                <a:gd name="T68" fmla="*/ 2666403 w 2804581"/>
                <a:gd name="T69" fmla="*/ 555899 h 1965606"/>
                <a:gd name="T70" fmla="*/ 2565072 w 2804581"/>
                <a:gd name="T71" fmla="*/ 432988 h 1965606"/>
                <a:gd name="T72" fmla="*/ 2440199 w 2804581"/>
                <a:gd name="T73" fmla="*/ 322285 h 1965606"/>
                <a:gd name="T74" fmla="*/ 2294651 w 2804581"/>
                <a:gd name="T75" fmla="*/ 224785 h 1965606"/>
                <a:gd name="T76" fmla="*/ 2130269 w 2804581"/>
                <a:gd name="T77" fmla="*/ 141719 h 1965606"/>
                <a:gd name="T78" fmla="*/ 1948037 w 2804581"/>
                <a:gd name="T79" fmla="*/ 77538 h 1965606"/>
                <a:gd name="T80" fmla="*/ 1752642 w 2804581"/>
                <a:gd name="T81" fmla="*/ 31015 h 1965606"/>
                <a:gd name="T82" fmla="*/ 1546971 w 2804581"/>
                <a:gd name="T83" fmla="*/ 5527 h 1965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800" dirty="0">
                <a:solidFill>
                  <a:srgbClr val="262626"/>
                </a:solidFill>
              </a:endParaRPr>
            </a:p>
          </p:txBody>
        </p:sp>
        <p:sp>
          <p:nvSpPr>
            <p:cNvPr id="19" name="object 5"/>
            <p:cNvSpPr>
              <a:spLocks noChangeArrowheads="1"/>
            </p:cNvSpPr>
            <p:nvPr/>
          </p:nvSpPr>
          <p:spPr bwMode="auto">
            <a:xfrm>
              <a:off x="943438" y="1762202"/>
              <a:ext cx="2033679" cy="2175717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sz="1800" dirty="0">
                <a:solidFill>
                  <a:srgbClr val="262626"/>
                </a:solidFill>
              </a:endParaRPr>
            </a:p>
          </p:txBody>
        </p:sp>
      </p:grpSp>
      <p:sp>
        <p:nvSpPr>
          <p:cNvPr id="9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87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70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1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6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31" y="698986"/>
            <a:ext cx="5424375" cy="4068281"/>
          </a:xfrm>
          <a:prstGeom prst="rect">
            <a:avLst/>
          </a:prstGeom>
        </p:spPr>
      </p:pic>
      <p:sp>
        <p:nvSpPr>
          <p:cNvPr id="7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5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78" y="743186"/>
            <a:ext cx="6624736" cy="4161000"/>
          </a:xfrm>
          <a:prstGeom prst="rect">
            <a:avLst/>
          </a:prstGeom>
        </p:spPr>
      </p:pic>
      <p:sp>
        <p:nvSpPr>
          <p:cNvPr id="9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56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2600534" y="923498"/>
            <a:ext cx="3743325" cy="3668757"/>
          </a:xfrm>
          <a:prstGeom prst="rect">
            <a:avLst/>
          </a:prstGeom>
        </p:spPr>
      </p:pic>
      <p:sp>
        <p:nvSpPr>
          <p:cNvPr id="7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9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82612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4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  <p:sp>
        <p:nvSpPr>
          <p:cNvPr id="7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611901" y="4842922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06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90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3997116" y="843185"/>
            <a:ext cx="2091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Hello There!!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 name is Annie. </a:t>
            </a:r>
            <a:b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 love quizzes and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puzzles and I am here to make you guys think and answer my questions.</a:t>
            </a:r>
          </a:p>
        </p:txBody>
      </p:sp>
      <p:sp>
        <p:nvSpPr>
          <p:cNvPr id="8" name="Oval Callout 7"/>
          <p:cNvSpPr/>
          <p:nvPr userDrawn="1"/>
        </p:nvSpPr>
        <p:spPr>
          <a:xfrm>
            <a:off x="3892021" y="765256"/>
            <a:ext cx="2301413" cy="1520575"/>
          </a:xfrm>
          <a:prstGeom prst="wedgeEllipseCallout">
            <a:avLst>
              <a:gd name="adj1" fmla="val -66422"/>
              <a:gd name="adj2" fmla="val 529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1613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25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15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0"/>
          <p:cNvSpPr txBox="1"/>
          <p:nvPr/>
        </p:nvSpPr>
        <p:spPr>
          <a:xfrm>
            <a:off x="34925" y="4795844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48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6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2600534" y="923498"/>
            <a:ext cx="3743325" cy="3668757"/>
          </a:xfrm>
          <a:prstGeom prst="rect">
            <a:avLst/>
          </a:prstGeom>
        </p:spPr>
      </p:pic>
      <p:sp>
        <p:nvSpPr>
          <p:cNvPr id="7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85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70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24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4680993" y="1265981"/>
            <a:ext cx="3744416" cy="3013258"/>
          </a:xfrm>
          <a:prstGeom prst="rect">
            <a:avLst/>
          </a:prstGeom>
        </p:spPr>
      </p:pic>
      <p:sp>
        <p:nvSpPr>
          <p:cNvPr id="7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9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9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31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32" y="698987"/>
            <a:ext cx="5424375" cy="4068281"/>
          </a:xfrm>
          <a:prstGeom prst="rect">
            <a:avLst/>
          </a:prstGeom>
        </p:spPr>
      </p:pic>
      <p:sp>
        <p:nvSpPr>
          <p:cNvPr id="7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69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6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16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70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4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2" descr="E:\Pradeepa N_2014\Gra_Stocke\Annie\Annie_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-2581" b="-1"/>
          <a:stretch/>
        </p:blipFill>
        <p:spPr bwMode="auto">
          <a:xfrm>
            <a:off x="1503518" y="964642"/>
            <a:ext cx="1779354" cy="3909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44354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11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Annie's Q n A Templat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4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49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49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6611901" y="4857436"/>
            <a:ext cx="208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4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68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270" y="838723"/>
            <a:ext cx="3703320" cy="55221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70" y="1390935"/>
            <a:ext cx="3703320" cy="2533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1750" y="838723"/>
            <a:ext cx="3703320" cy="55221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1750" y="1390935"/>
            <a:ext cx="3703320" cy="2533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76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1" y="1355759"/>
            <a:ext cx="3929586" cy="238222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7139" y="832639"/>
            <a:ext cx="3943350" cy="37639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230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 userDrawn="1"/>
        </p:nvSpPr>
        <p:spPr>
          <a:xfrm>
            <a:off x="0" y="598488"/>
            <a:ext cx="466725" cy="82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4"/>
          <p:cNvGrpSpPr>
            <a:grpSpLocks/>
          </p:cNvGrpSpPr>
          <p:nvPr userDrawn="1"/>
        </p:nvGrpSpPr>
        <p:grpSpPr bwMode="auto">
          <a:xfrm>
            <a:off x="722313" y="2257425"/>
            <a:ext cx="2601912" cy="2371725"/>
            <a:chOff x="684209" y="1762202"/>
            <a:chExt cx="2804581" cy="2175717"/>
          </a:xfrm>
        </p:grpSpPr>
        <p:sp>
          <p:nvSpPr>
            <p:cNvPr id="5" name="object 4"/>
            <p:cNvSpPr>
              <a:spLocks/>
            </p:cNvSpPr>
            <p:nvPr/>
          </p:nvSpPr>
          <p:spPr bwMode="auto">
            <a:xfrm>
              <a:off x="684209" y="1849580"/>
              <a:ext cx="2804581" cy="1966009"/>
            </a:xfrm>
            <a:custGeom>
              <a:avLst/>
              <a:gdLst>
                <a:gd name="T0" fmla="*/ 1259027 w 2804581"/>
                <a:gd name="T1" fmla="*/ 5541 h 1965606"/>
                <a:gd name="T2" fmla="*/ 1051882 w 2804581"/>
                <a:gd name="T3" fmla="*/ 31099 h 1965606"/>
                <a:gd name="T4" fmla="*/ 856487 w 2804581"/>
                <a:gd name="T5" fmla="*/ 77762 h 1965606"/>
                <a:gd name="T6" fmla="*/ 675790 w 2804581"/>
                <a:gd name="T7" fmla="*/ 142125 h 1965606"/>
                <a:gd name="T8" fmla="*/ 509771 w 2804581"/>
                <a:gd name="T9" fmla="*/ 225429 h 1965606"/>
                <a:gd name="T10" fmla="*/ 364346 w 2804581"/>
                <a:gd name="T11" fmla="*/ 323208 h 1965606"/>
                <a:gd name="T12" fmla="*/ 239453 w 2804581"/>
                <a:gd name="T13" fmla="*/ 434234 h 1965606"/>
                <a:gd name="T14" fmla="*/ 138095 w 2804581"/>
                <a:gd name="T15" fmla="*/ 557495 h 1965606"/>
                <a:gd name="T16" fmla="*/ 63172 w 2804581"/>
                <a:gd name="T17" fmla="*/ 691881 h 1965606"/>
                <a:gd name="T18" fmla="*/ 16159 w 2804581"/>
                <a:gd name="T19" fmla="*/ 835145 h 1965606"/>
                <a:gd name="T20" fmla="*/ 0 w 2804581"/>
                <a:gd name="T21" fmla="*/ 985064 h 1965606"/>
                <a:gd name="T22" fmla="*/ 16159 w 2804581"/>
                <a:gd name="T23" fmla="*/ 1134995 h 1965606"/>
                <a:gd name="T24" fmla="*/ 63172 w 2804581"/>
                <a:gd name="T25" fmla="*/ 1278263 h 1965606"/>
                <a:gd name="T26" fmla="*/ 138095 w 2804581"/>
                <a:gd name="T27" fmla="*/ 1412643 h 1965606"/>
                <a:gd name="T28" fmla="*/ 239453 w 2804581"/>
                <a:gd name="T29" fmla="*/ 1537016 h 1965606"/>
                <a:gd name="T30" fmla="*/ 364346 w 2804581"/>
                <a:gd name="T31" fmla="*/ 1648084 h 1965606"/>
                <a:gd name="T32" fmla="*/ 509771 w 2804581"/>
                <a:gd name="T33" fmla="*/ 1745802 h 1965606"/>
                <a:gd name="T34" fmla="*/ 675790 w 2804581"/>
                <a:gd name="T35" fmla="*/ 1829107 h 1965606"/>
                <a:gd name="T36" fmla="*/ 856487 w 2804581"/>
                <a:gd name="T37" fmla="*/ 1893519 h 1965606"/>
                <a:gd name="T38" fmla="*/ 1051882 w 2804581"/>
                <a:gd name="T39" fmla="*/ 1940161 h 1965606"/>
                <a:gd name="T40" fmla="*/ 1259027 w 2804581"/>
                <a:gd name="T41" fmla="*/ 1965703 h 1965606"/>
                <a:gd name="T42" fmla="*/ 1474975 w 2804581"/>
                <a:gd name="T43" fmla="*/ 1970146 h 1965606"/>
                <a:gd name="T44" fmla="*/ 1685068 w 2804581"/>
                <a:gd name="T45" fmla="*/ 1951265 h 1965606"/>
                <a:gd name="T46" fmla="*/ 1884864 w 2804581"/>
                <a:gd name="T47" fmla="*/ 1911289 h 1965606"/>
                <a:gd name="T48" fmla="*/ 2071518 w 2804581"/>
                <a:gd name="T49" fmla="*/ 1852421 h 1965606"/>
                <a:gd name="T50" fmla="*/ 2294651 w 2804581"/>
                <a:gd name="T51" fmla="*/ 1745802 h 1965606"/>
                <a:gd name="T52" fmla="*/ 2440199 w 2804581"/>
                <a:gd name="T53" fmla="*/ 1648084 h 1965606"/>
                <a:gd name="T54" fmla="*/ 2565072 w 2804581"/>
                <a:gd name="T55" fmla="*/ 1537016 h 1965606"/>
                <a:gd name="T56" fmla="*/ 2666403 w 2804581"/>
                <a:gd name="T57" fmla="*/ 1412643 h 1965606"/>
                <a:gd name="T58" fmla="*/ 2741326 w 2804581"/>
                <a:gd name="T59" fmla="*/ 1278263 h 1965606"/>
                <a:gd name="T60" fmla="*/ 2788409 w 2804581"/>
                <a:gd name="T61" fmla="*/ 1134995 h 1965606"/>
                <a:gd name="T62" fmla="*/ 2804581 w 2804581"/>
                <a:gd name="T63" fmla="*/ 985064 h 1965606"/>
                <a:gd name="T64" fmla="*/ 2788409 w 2804581"/>
                <a:gd name="T65" fmla="*/ 835145 h 1965606"/>
                <a:gd name="T66" fmla="*/ 2741326 w 2804581"/>
                <a:gd name="T67" fmla="*/ 691881 h 1965606"/>
                <a:gd name="T68" fmla="*/ 2666403 w 2804581"/>
                <a:gd name="T69" fmla="*/ 557495 h 1965606"/>
                <a:gd name="T70" fmla="*/ 2565072 w 2804581"/>
                <a:gd name="T71" fmla="*/ 434234 h 1965606"/>
                <a:gd name="T72" fmla="*/ 2440199 w 2804581"/>
                <a:gd name="T73" fmla="*/ 323209 h 1965606"/>
                <a:gd name="T74" fmla="*/ 2294651 w 2804581"/>
                <a:gd name="T75" fmla="*/ 225429 h 1965606"/>
                <a:gd name="T76" fmla="*/ 2130269 w 2804581"/>
                <a:gd name="T77" fmla="*/ 142125 h 1965606"/>
                <a:gd name="T78" fmla="*/ 1948037 w 2804581"/>
                <a:gd name="T79" fmla="*/ 77762 h 1965606"/>
                <a:gd name="T80" fmla="*/ 1752642 w 2804581"/>
                <a:gd name="T81" fmla="*/ 31099 h 1965606"/>
                <a:gd name="T82" fmla="*/ 1546971 w 2804581"/>
                <a:gd name="T83" fmla="*/ 5541 h 196560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object 5"/>
            <p:cNvSpPr>
              <a:spLocks noChangeArrowheads="1"/>
            </p:cNvSpPr>
            <p:nvPr/>
          </p:nvSpPr>
          <p:spPr bwMode="auto">
            <a:xfrm>
              <a:off x="942593" y="1762202"/>
              <a:ext cx="2034563" cy="217571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solidFill>
                  <a:srgbClr val="262626"/>
                </a:solidFill>
              </a:endParaRPr>
            </a:p>
          </p:txBody>
        </p:sp>
      </p:grpSp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BFCCD384-0A75-45FE-ACE6-58B5DAFECE50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10"/>
          <p:cNvSpPr txBox="1"/>
          <p:nvPr userDrawn="1"/>
        </p:nvSpPr>
        <p:spPr>
          <a:xfrm>
            <a:off x="5143500" y="4795838"/>
            <a:ext cx="40005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www.edureka.co/pentaho-business-intelligence-training</a:t>
            </a:r>
          </a:p>
        </p:txBody>
      </p:sp>
    </p:spTree>
    <p:extLst>
      <p:ext uri="{BB962C8B-B14F-4D97-AF65-F5344CB8AC3E}">
        <p14:creationId xmlns:p14="http://schemas.microsoft.com/office/powerpoint/2010/main" val="1839182342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 userDrawn="1"/>
        </p:nvSpPr>
        <p:spPr>
          <a:xfrm>
            <a:off x="0" y="598488"/>
            <a:ext cx="466725" cy="82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657225"/>
            <a:ext cx="6624637" cy="416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3A343B10-BEFE-406B-8E87-4016B1B011A4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143500" y="4795838"/>
            <a:ext cx="40005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www.edureka.co/pentaho-business-intelligence-training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474747"/>
                </a:solidFill>
              </a:defRPr>
            </a:lvl1pPr>
          </a:lstStyle>
          <a:p>
            <a:pPr>
              <a:defRPr/>
            </a:pPr>
            <a:fld id="{8BB9BB64-ED26-4122-B0A2-36D9BEE81D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435494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 userDrawn="1"/>
        </p:nvSpPr>
        <p:spPr>
          <a:xfrm>
            <a:off x="0" y="598488"/>
            <a:ext cx="466725" cy="82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/>
          <p:cNvPicPr>
            <a:picLocks noChangeAspect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0" r="3827" b="9027"/>
          <a:stretch>
            <a:fillRect/>
          </a:stretch>
        </p:blipFill>
        <p:spPr bwMode="auto">
          <a:xfrm>
            <a:off x="4681538" y="1265238"/>
            <a:ext cx="3743325" cy="30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FDAC8EFF-7A5E-49B7-B412-E227BE269B62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143500" y="4795838"/>
            <a:ext cx="40005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www.edureka.co/pentaho-business-intelligence-training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474747"/>
                </a:solidFill>
              </a:defRPr>
            </a:lvl1pPr>
          </a:lstStyle>
          <a:p>
            <a:pPr>
              <a:defRPr/>
            </a:pPr>
            <a:fld id="{84CA5575-0FDA-4A87-99DE-EF4ED07BA0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42982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it wor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96403058"/>
              </p:ext>
            </p:extLst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 userDrawn="1"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9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8730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 userDrawn="1"/>
        </p:nvSpPr>
        <p:spPr>
          <a:xfrm>
            <a:off x="0" y="598488"/>
            <a:ext cx="466725" cy="82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3605326" y="698984"/>
            <a:ext cx="5424375" cy="4068281"/>
          </a:xfrm>
          <a:prstGeom prst="rect">
            <a:avLst/>
          </a:prstGeom>
        </p:spPr>
      </p:pic>
      <p:sp>
        <p:nvSpPr>
          <p:cNvPr id="5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0074342E-9D0B-42B2-AF78-AD6FBE8016A0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143500" y="4795838"/>
            <a:ext cx="40005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www.edureka.co/pentaho-business-intelligence-training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474747"/>
                </a:solidFill>
              </a:defRPr>
            </a:lvl1pPr>
          </a:lstStyle>
          <a:p>
            <a:pPr>
              <a:defRPr/>
            </a:pPr>
            <a:fld id="{0B9180CD-2810-4A29-B851-69ACBF8CB1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266782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ic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62" y="285750"/>
            <a:ext cx="1614488" cy="29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945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</a:t>
            </a:r>
            <a:r>
              <a:rPr lang="en-US" sz="1200" baseline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8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19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 userDrawn="1"/>
        </p:nvSpPr>
        <p:spPr>
          <a:xfrm>
            <a:off x="0" y="598488"/>
            <a:ext cx="466725" cy="82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5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4E6B9651-867E-4D20-998C-18529276BC19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474747"/>
                </a:solidFill>
              </a:defRPr>
            </a:lvl1pPr>
          </a:lstStyle>
          <a:p>
            <a:pPr>
              <a:defRPr/>
            </a:pPr>
            <a:fld id="{622A41B4-41A6-4290-9D2C-6D642A58B6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798740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 userDrawn="1"/>
        </p:nvSpPr>
        <p:spPr>
          <a:xfrm>
            <a:off x="0" y="598488"/>
            <a:ext cx="466725" cy="82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07A182C6-DE33-4717-9328-D7A600982F21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6F270763-AED9-45CD-9365-BBCA49DD3BFC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E72573F4-59D0-4B9B-8D74-A125A38C884A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17045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urs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83378" y="4764112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Link</a:t>
            </a:r>
            <a:endParaRPr lang="en-IN" sz="1200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bk object 16"/>
          <p:cNvSpPr/>
          <p:nvPr userDrawn="1"/>
        </p:nvSpPr>
        <p:spPr>
          <a:xfrm>
            <a:off x="0" y="3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pic>
        <p:nvPicPr>
          <p:cNvPr id="9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7683378" y="4764112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Link</a:t>
            </a:r>
            <a:endParaRPr lang="en-IN" sz="1200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1" name="Picture 10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7683378" y="4764112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Link</a:t>
            </a:r>
            <a:endParaRPr lang="en-IN" sz="1200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pic>
        <p:nvPicPr>
          <p:cNvPr id="1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897983"/>
            <a:ext cx="3810000" cy="1185862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6611901" y="4849134"/>
            <a:ext cx="208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www.edureka.co/php-mysql</a:t>
            </a:r>
            <a:endParaRPr lang="en-IN" sz="12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6096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w it works?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14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3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611901" y="4857436"/>
            <a:ext cx="208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7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 Topic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517134" y="771550"/>
            <a:ext cx="4373810" cy="380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1 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b="1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Pentaho BI Suite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2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Report Designer - Basic</a:t>
            </a:r>
            <a:b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3</a:t>
            </a: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Report 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Designer - Advanced</a:t>
            </a: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Data Integration 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Introduction</a:t>
            </a:r>
            <a:b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5 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Data Integration - Transformation</a:t>
            </a:r>
            <a:b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6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Data Integration - Job and More</a:t>
            </a:r>
          </a:p>
          <a:p>
            <a:pPr lvl="1"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4580404" y="771550"/>
            <a:ext cx="4106416" cy="380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BA Server and User 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</a:t>
            </a:r>
            <a:b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8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</a:t>
            </a: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Symbol" panose="05050102010706020507" pitchFamily="18" charset="2"/>
              <a:buChar char="®"/>
            </a:pP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611901" y="4857436"/>
            <a:ext cx="208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10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222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bjectiv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7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611901" y="4857436"/>
            <a:ext cx="208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60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7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34925" y="4795845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49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49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611901" y="4857436"/>
            <a:ext cx="208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8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7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34925" y="4795845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49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49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22042" y="2574651"/>
            <a:ext cx="9322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0070C0"/>
                </a:solidFill>
                <a:ea typeface="Tahoma" pitchFamily="34" charset="0"/>
                <a:cs typeface="Tahoma" pitchFamily="34" charset="0"/>
              </a:rPr>
              <a:t>LAB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07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nnie's Q n A Templat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7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34925" y="4795845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49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49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722078" y="2258041"/>
            <a:ext cx="2601913" cy="2371712"/>
            <a:chOff x="684209" y="1762202"/>
            <a:chExt cx="2804581" cy="2175717"/>
          </a:xfrm>
        </p:grpSpPr>
        <p:sp>
          <p:nvSpPr>
            <p:cNvPr id="11" name="object 4"/>
            <p:cNvSpPr>
              <a:spLocks/>
            </p:cNvSpPr>
            <p:nvPr/>
          </p:nvSpPr>
          <p:spPr bwMode="auto">
            <a:xfrm>
              <a:off x="684209" y="1849496"/>
              <a:ext cx="2804581" cy="1965606"/>
            </a:xfrm>
            <a:custGeom>
              <a:avLst/>
              <a:gdLst>
                <a:gd name="T0" fmla="*/ 1259027 w 2804581"/>
                <a:gd name="T1" fmla="*/ 5527 h 1965606"/>
                <a:gd name="T2" fmla="*/ 1051882 w 2804581"/>
                <a:gd name="T3" fmla="*/ 31015 h 1965606"/>
                <a:gd name="T4" fmla="*/ 856487 w 2804581"/>
                <a:gd name="T5" fmla="*/ 77538 h 1965606"/>
                <a:gd name="T6" fmla="*/ 675790 w 2804581"/>
                <a:gd name="T7" fmla="*/ 141719 h 1965606"/>
                <a:gd name="T8" fmla="*/ 509771 w 2804581"/>
                <a:gd name="T9" fmla="*/ 224785 h 1965606"/>
                <a:gd name="T10" fmla="*/ 364346 w 2804581"/>
                <a:gd name="T11" fmla="*/ 322284 h 1965606"/>
                <a:gd name="T12" fmla="*/ 239453 w 2804581"/>
                <a:gd name="T13" fmla="*/ 432988 h 1965606"/>
                <a:gd name="T14" fmla="*/ 138095 w 2804581"/>
                <a:gd name="T15" fmla="*/ 555899 h 1965606"/>
                <a:gd name="T16" fmla="*/ 63172 w 2804581"/>
                <a:gd name="T17" fmla="*/ 689895 h 1965606"/>
                <a:gd name="T18" fmla="*/ 16159 w 2804581"/>
                <a:gd name="T19" fmla="*/ 832751 h 1965606"/>
                <a:gd name="T20" fmla="*/ 0 w 2804581"/>
                <a:gd name="T21" fmla="*/ 982239 h 1965606"/>
                <a:gd name="T22" fmla="*/ 16159 w 2804581"/>
                <a:gd name="T23" fmla="*/ 1131743 h 1965606"/>
                <a:gd name="T24" fmla="*/ 63172 w 2804581"/>
                <a:gd name="T25" fmla="*/ 1274599 h 1965606"/>
                <a:gd name="T26" fmla="*/ 138095 w 2804581"/>
                <a:gd name="T27" fmla="*/ 1408595 h 1965606"/>
                <a:gd name="T28" fmla="*/ 239453 w 2804581"/>
                <a:gd name="T29" fmla="*/ 1532611 h 1965606"/>
                <a:gd name="T30" fmla="*/ 364346 w 2804581"/>
                <a:gd name="T31" fmla="*/ 1643361 h 1965606"/>
                <a:gd name="T32" fmla="*/ 509771 w 2804581"/>
                <a:gd name="T33" fmla="*/ 1740799 h 1965606"/>
                <a:gd name="T34" fmla="*/ 675790 w 2804581"/>
                <a:gd name="T35" fmla="*/ 1823865 h 1965606"/>
                <a:gd name="T36" fmla="*/ 856487 w 2804581"/>
                <a:gd name="T37" fmla="*/ 1888092 h 1965606"/>
                <a:gd name="T38" fmla="*/ 1051882 w 2804581"/>
                <a:gd name="T39" fmla="*/ 1934600 h 1965606"/>
                <a:gd name="T40" fmla="*/ 1259027 w 2804581"/>
                <a:gd name="T41" fmla="*/ 1960069 h 1965606"/>
                <a:gd name="T42" fmla="*/ 1474975 w 2804581"/>
                <a:gd name="T43" fmla="*/ 1964499 h 1965606"/>
                <a:gd name="T44" fmla="*/ 1685068 w 2804581"/>
                <a:gd name="T45" fmla="*/ 1945673 h 1965606"/>
                <a:gd name="T46" fmla="*/ 1884864 w 2804581"/>
                <a:gd name="T47" fmla="*/ 1905811 h 1965606"/>
                <a:gd name="T48" fmla="*/ 2071518 w 2804581"/>
                <a:gd name="T49" fmla="*/ 1847112 h 1965606"/>
                <a:gd name="T50" fmla="*/ 2294651 w 2804581"/>
                <a:gd name="T51" fmla="*/ 1740799 h 1965606"/>
                <a:gd name="T52" fmla="*/ 2440199 w 2804581"/>
                <a:gd name="T53" fmla="*/ 1643361 h 1965606"/>
                <a:gd name="T54" fmla="*/ 2565072 w 2804581"/>
                <a:gd name="T55" fmla="*/ 1532611 h 1965606"/>
                <a:gd name="T56" fmla="*/ 2666403 w 2804581"/>
                <a:gd name="T57" fmla="*/ 1408595 h 1965606"/>
                <a:gd name="T58" fmla="*/ 2741326 w 2804581"/>
                <a:gd name="T59" fmla="*/ 1274599 h 1965606"/>
                <a:gd name="T60" fmla="*/ 2788409 w 2804581"/>
                <a:gd name="T61" fmla="*/ 1131743 h 1965606"/>
                <a:gd name="T62" fmla="*/ 2804581 w 2804581"/>
                <a:gd name="T63" fmla="*/ 982239 h 1965606"/>
                <a:gd name="T64" fmla="*/ 2788409 w 2804581"/>
                <a:gd name="T65" fmla="*/ 832751 h 1965606"/>
                <a:gd name="T66" fmla="*/ 2741326 w 2804581"/>
                <a:gd name="T67" fmla="*/ 689895 h 1965606"/>
                <a:gd name="T68" fmla="*/ 2666403 w 2804581"/>
                <a:gd name="T69" fmla="*/ 555899 h 1965606"/>
                <a:gd name="T70" fmla="*/ 2565072 w 2804581"/>
                <a:gd name="T71" fmla="*/ 432988 h 1965606"/>
                <a:gd name="T72" fmla="*/ 2440199 w 2804581"/>
                <a:gd name="T73" fmla="*/ 322285 h 1965606"/>
                <a:gd name="T74" fmla="*/ 2294651 w 2804581"/>
                <a:gd name="T75" fmla="*/ 224785 h 1965606"/>
                <a:gd name="T76" fmla="*/ 2130269 w 2804581"/>
                <a:gd name="T77" fmla="*/ 141719 h 1965606"/>
                <a:gd name="T78" fmla="*/ 1948037 w 2804581"/>
                <a:gd name="T79" fmla="*/ 77538 h 1965606"/>
                <a:gd name="T80" fmla="*/ 1752642 w 2804581"/>
                <a:gd name="T81" fmla="*/ 31015 h 1965606"/>
                <a:gd name="T82" fmla="*/ 1546971 w 2804581"/>
                <a:gd name="T83" fmla="*/ 5527 h 1965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685783"/>
              <a:endParaRPr lang="en-IN" sz="1800" dirty="0">
                <a:solidFill>
                  <a:srgbClr val="262626"/>
                </a:solidFill>
              </a:endParaRPr>
            </a:p>
          </p:txBody>
        </p:sp>
        <p:sp>
          <p:nvSpPr>
            <p:cNvPr id="13" name="object 5"/>
            <p:cNvSpPr>
              <a:spLocks noChangeArrowheads="1"/>
            </p:cNvSpPr>
            <p:nvPr/>
          </p:nvSpPr>
          <p:spPr bwMode="auto">
            <a:xfrm>
              <a:off x="943438" y="1762202"/>
              <a:ext cx="2033679" cy="217571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783"/>
              <a:endParaRPr lang="en-US" sz="1800" dirty="0">
                <a:solidFill>
                  <a:srgbClr val="262626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725056" y="4795841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1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nnie's intro only in module 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7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34925" y="4795845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49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49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722078" y="2258041"/>
            <a:ext cx="2601913" cy="2371712"/>
            <a:chOff x="684209" y="1762202"/>
            <a:chExt cx="2804581" cy="2175717"/>
          </a:xfrm>
        </p:grpSpPr>
        <p:sp>
          <p:nvSpPr>
            <p:cNvPr id="11" name="object 4"/>
            <p:cNvSpPr>
              <a:spLocks/>
            </p:cNvSpPr>
            <p:nvPr/>
          </p:nvSpPr>
          <p:spPr bwMode="auto">
            <a:xfrm>
              <a:off x="684209" y="1849496"/>
              <a:ext cx="2804581" cy="1965606"/>
            </a:xfrm>
            <a:custGeom>
              <a:avLst/>
              <a:gdLst>
                <a:gd name="T0" fmla="*/ 1259027 w 2804581"/>
                <a:gd name="T1" fmla="*/ 5527 h 1965606"/>
                <a:gd name="T2" fmla="*/ 1051882 w 2804581"/>
                <a:gd name="T3" fmla="*/ 31015 h 1965606"/>
                <a:gd name="T4" fmla="*/ 856487 w 2804581"/>
                <a:gd name="T5" fmla="*/ 77538 h 1965606"/>
                <a:gd name="T6" fmla="*/ 675790 w 2804581"/>
                <a:gd name="T7" fmla="*/ 141719 h 1965606"/>
                <a:gd name="T8" fmla="*/ 509771 w 2804581"/>
                <a:gd name="T9" fmla="*/ 224785 h 1965606"/>
                <a:gd name="T10" fmla="*/ 364346 w 2804581"/>
                <a:gd name="T11" fmla="*/ 322284 h 1965606"/>
                <a:gd name="T12" fmla="*/ 239453 w 2804581"/>
                <a:gd name="T13" fmla="*/ 432988 h 1965606"/>
                <a:gd name="T14" fmla="*/ 138095 w 2804581"/>
                <a:gd name="T15" fmla="*/ 555899 h 1965606"/>
                <a:gd name="T16" fmla="*/ 63172 w 2804581"/>
                <a:gd name="T17" fmla="*/ 689895 h 1965606"/>
                <a:gd name="T18" fmla="*/ 16159 w 2804581"/>
                <a:gd name="T19" fmla="*/ 832751 h 1965606"/>
                <a:gd name="T20" fmla="*/ 0 w 2804581"/>
                <a:gd name="T21" fmla="*/ 982239 h 1965606"/>
                <a:gd name="T22" fmla="*/ 16159 w 2804581"/>
                <a:gd name="T23" fmla="*/ 1131743 h 1965606"/>
                <a:gd name="T24" fmla="*/ 63172 w 2804581"/>
                <a:gd name="T25" fmla="*/ 1274599 h 1965606"/>
                <a:gd name="T26" fmla="*/ 138095 w 2804581"/>
                <a:gd name="T27" fmla="*/ 1408595 h 1965606"/>
                <a:gd name="T28" fmla="*/ 239453 w 2804581"/>
                <a:gd name="T29" fmla="*/ 1532611 h 1965606"/>
                <a:gd name="T30" fmla="*/ 364346 w 2804581"/>
                <a:gd name="T31" fmla="*/ 1643361 h 1965606"/>
                <a:gd name="T32" fmla="*/ 509771 w 2804581"/>
                <a:gd name="T33" fmla="*/ 1740799 h 1965606"/>
                <a:gd name="T34" fmla="*/ 675790 w 2804581"/>
                <a:gd name="T35" fmla="*/ 1823865 h 1965606"/>
                <a:gd name="T36" fmla="*/ 856487 w 2804581"/>
                <a:gd name="T37" fmla="*/ 1888092 h 1965606"/>
                <a:gd name="T38" fmla="*/ 1051882 w 2804581"/>
                <a:gd name="T39" fmla="*/ 1934600 h 1965606"/>
                <a:gd name="T40" fmla="*/ 1259027 w 2804581"/>
                <a:gd name="T41" fmla="*/ 1960069 h 1965606"/>
                <a:gd name="T42" fmla="*/ 1474975 w 2804581"/>
                <a:gd name="T43" fmla="*/ 1964499 h 1965606"/>
                <a:gd name="T44" fmla="*/ 1685068 w 2804581"/>
                <a:gd name="T45" fmla="*/ 1945673 h 1965606"/>
                <a:gd name="T46" fmla="*/ 1884864 w 2804581"/>
                <a:gd name="T47" fmla="*/ 1905811 h 1965606"/>
                <a:gd name="T48" fmla="*/ 2071518 w 2804581"/>
                <a:gd name="T49" fmla="*/ 1847112 h 1965606"/>
                <a:gd name="T50" fmla="*/ 2294651 w 2804581"/>
                <a:gd name="T51" fmla="*/ 1740799 h 1965606"/>
                <a:gd name="T52" fmla="*/ 2440199 w 2804581"/>
                <a:gd name="T53" fmla="*/ 1643361 h 1965606"/>
                <a:gd name="T54" fmla="*/ 2565072 w 2804581"/>
                <a:gd name="T55" fmla="*/ 1532611 h 1965606"/>
                <a:gd name="T56" fmla="*/ 2666403 w 2804581"/>
                <a:gd name="T57" fmla="*/ 1408595 h 1965606"/>
                <a:gd name="T58" fmla="*/ 2741326 w 2804581"/>
                <a:gd name="T59" fmla="*/ 1274599 h 1965606"/>
                <a:gd name="T60" fmla="*/ 2788409 w 2804581"/>
                <a:gd name="T61" fmla="*/ 1131743 h 1965606"/>
                <a:gd name="T62" fmla="*/ 2804581 w 2804581"/>
                <a:gd name="T63" fmla="*/ 982239 h 1965606"/>
                <a:gd name="T64" fmla="*/ 2788409 w 2804581"/>
                <a:gd name="T65" fmla="*/ 832751 h 1965606"/>
                <a:gd name="T66" fmla="*/ 2741326 w 2804581"/>
                <a:gd name="T67" fmla="*/ 689895 h 1965606"/>
                <a:gd name="T68" fmla="*/ 2666403 w 2804581"/>
                <a:gd name="T69" fmla="*/ 555899 h 1965606"/>
                <a:gd name="T70" fmla="*/ 2565072 w 2804581"/>
                <a:gd name="T71" fmla="*/ 432988 h 1965606"/>
                <a:gd name="T72" fmla="*/ 2440199 w 2804581"/>
                <a:gd name="T73" fmla="*/ 322285 h 1965606"/>
                <a:gd name="T74" fmla="*/ 2294651 w 2804581"/>
                <a:gd name="T75" fmla="*/ 224785 h 1965606"/>
                <a:gd name="T76" fmla="*/ 2130269 w 2804581"/>
                <a:gd name="T77" fmla="*/ 141719 h 1965606"/>
                <a:gd name="T78" fmla="*/ 1948037 w 2804581"/>
                <a:gd name="T79" fmla="*/ 77538 h 1965606"/>
                <a:gd name="T80" fmla="*/ 1752642 w 2804581"/>
                <a:gd name="T81" fmla="*/ 31015 h 1965606"/>
                <a:gd name="T82" fmla="*/ 1546971 w 2804581"/>
                <a:gd name="T83" fmla="*/ 5527 h 1965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685783"/>
              <a:endParaRPr lang="en-IN" sz="1800" dirty="0">
                <a:solidFill>
                  <a:srgbClr val="262626"/>
                </a:solidFill>
              </a:endParaRPr>
            </a:p>
          </p:txBody>
        </p:sp>
        <p:sp>
          <p:nvSpPr>
            <p:cNvPr id="13" name="object 5"/>
            <p:cNvSpPr>
              <a:spLocks noChangeArrowheads="1"/>
            </p:cNvSpPr>
            <p:nvPr/>
          </p:nvSpPr>
          <p:spPr bwMode="auto">
            <a:xfrm>
              <a:off x="943438" y="1762202"/>
              <a:ext cx="2033679" cy="217571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783"/>
              <a:endParaRPr lang="en-US" sz="1800" dirty="0">
                <a:solidFill>
                  <a:srgbClr val="262626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725056" y="4795841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34408" y="1064251"/>
            <a:ext cx="2091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Hello There!!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 name is Annie. </a:t>
            </a:r>
            <a:b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 love quizzes and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puzzles and I am here to make you guys think and answer my questions.</a:t>
            </a:r>
          </a:p>
        </p:txBody>
      </p:sp>
      <p:sp>
        <p:nvSpPr>
          <p:cNvPr id="14" name="Oval Callout 13"/>
          <p:cNvSpPr/>
          <p:nvPr/>
        </p:nvSpPr>
        <p:spPr>
          <a:xfrm>
            <a:off x="3329319" y="986322"/>
            <a:ext cx="2301413" cy="1520575"/>
          </a:xfrm>
          <a:prstGeom prst="wedgeEllipseCallout">
            <a:avLst>
              <a:gd name="adj1" fmla="val -66422"/>
              <a:gd name="adj2" fmla="val 529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3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7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66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611901" y="4857436"/>
            <a:ext cx="208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2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nds - 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70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611901" y="4857436"/>
            <a:ext cx="208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31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rther Reading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611901" y="4857436"/>
            <a:ext cx="208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62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for the next clas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31" y="698986"/>
            <a:ext cx="5424375" cy="4068281"/>
          </a:xfrm>
          <a:prstGeom prst="rect">
            <a:avLst/>
          </a:prstGeom>
        </p:spPr>
      </p:pic>
      <p:sp>
        <p:nvSpPr>
          <p:cNvPr id="9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611901" y="4857436"/>
            <a:ext cx="208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76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ssignmen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85" y="555627"/>
            <a:ext cx="6624736" cy="41610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611901" y="4857436"/>
            <a:ext cx="208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2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40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-wor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2600534" y="923498"/>
            <a:ext cx="3743325" cy="3668757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611901" y="4857436"/>
            <a:ext cx="208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47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rve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819153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important to us, be it a compliment, a suggestion or a complaint. It helps us to make the course better!</a:t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611901" y="4857436"/>
            <a:ext cx="208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46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25056" y="4795841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1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200900" y="101589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8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pyrigh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2" descr="copyright stamp - stock phot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82" y="729258"/>
            <a:ext cx="4226401" cy="441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33400" y="819153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courseware is copyright © </a:t>
            </a:r>
            <a:r>
              <a:rPr lang="en-US" sz="14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edureka</a:t>
            </a:r>
            <a:r>
              <a:rPr 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2014. Any reproduction without expressed written</a:t>
            </a:r>
          </a:p>
          <a:p>
            <a:r>
              <a:rPr 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 from </a:t>
            </a:r>
            <a:r>
              <a:rPr lang="en-US" sz="14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edureka</a:t>
            </a:r>
            <a:r>
              <a:rPr 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strictly forbidden. PMI members, credential holders, and REP’s</a:t>
            </a:r>
          </a:p>
          <a:p>
            <a:r>
              <a:rPr 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who Engage in unauthorized duplication of the courseware will be held duly accountable by</a:t>
            </a:r>
          </a:p>
          <a:p>
            <a:r>
              <a:rPr 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PMI Ethics Committee.</a:t>
            </a:r>
            <a:endParaRPr lang="en-IN" sz="14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0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ferenc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mul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0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at’s within the LMS?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0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6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34925" y="4795844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611901" y="4857436"/>
            <a:ext cx="208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5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7950" y="142280"/>
            <a:ext cx="8403020" cy="514350"/>
          </a:xfrm>
        </p:spPr>
        <p:txBody>
          <a:bodyPr anchor="ctr" anchorCtr="0">
            <a:normAutofit/>
          </a:bodyPr>
          <a:lstStyle>
            <a:lvl1pPr algn="l">
              <a:defRPr sz="2600" b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 on Large Data Base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26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  <p:sp>
        <p:nvSpPr>
          <p:cNvPr id="17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46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7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28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/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1393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70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59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722076" y="2258041"/>
            <a:ext cx="2601913" cy="2371712"/>
            <a:chOff x="684209" y="1762202"/>
            <a:chExt cx="2804581" cy="2175717"/>
          </a:xfrm>
        </p:grpSpPr>
        <p:sp>
          <p:nvSpPr>
            <p:cNvPr id="18" name="object 4"/>
            <p:cNvSpPr>
              <a:spLocks/>
            </p:cNvSpPr>
            <p:nvPr/>
          </p:nvSpPr>
          <p:spPr bwMode="auto">
            <a:xfrm>
              <a:off x="684209" y="1849496"/>
              <a:ext cx="2804581" cy="1965606"/>
            </a:xfrm>
            <a:custGeom>
              <a:avLst/>
              <a:gdLst>
                <a:gd name="T0" fmla="*/ 1259027 w 2804581"/>
                <a:gd name="T1" fmla="*/ 5527 h 1965606"/>
                <a:gd name="T2" fmla="*/ 1051882 w 2804581"/>
                <a:gd name="T3" fmla="*/ 31015 h 1965606"/>
                <a:gd name="T4" fmla="*/ 856487 w 2804581"/>
                <a:gd name="T5" fmla="*/ 77538 h 1965606"/>
                <a:gd name="T6" fmla="*/ 675790 w 2804581"/>
                <a:gd name="T7" fmla="*/ 141719 h 1965606"/>
                <a:gd name="T8" fmla="*/ 509771 w 2804581"/>
                <a:gd name="T9" fmla="*/ 224785 h 1965606"/>
                <a:gd name="T10" fmla="*/ 364346 w 2804581"/>
                <a:gd name="T11" fmla="*/ 322284 h 1965606"/>
                <a:gd name="T12" fmla="*/ 239453 w 2804581"/>
                <a:gd name="T13" fmla="*/ 432988 h 1965606"/>
                <a:gd name="T14" fmla="*/ 138095 w 2804581"/>
                <a:gd name="T15" fmla="*/ 555899 h 1965606"/>
                <a:gd name="T16" fmla="*/ 63172 w 2804581"/>
                <a:gd name="T17" fmla="*/ 689895 h 1965606"/>
                <a:gd name="T18" fmla="*/ 16159 w 2804581"/>
                <a:gd name="T19" fmla="*/ 832751 h 1965606"/>
                <a:gd name="T20" fmla="*/ 0 w 2804581"/>
                <a:gd name="T21" fmla="*/ 982239 h 1965606"/>
                <a:gd name="T22" fmla="*/ 16159 w 2804581"/>
                <a:gd name="T23" fmla="*/ 1131743 h 1965606"/>
                <a:gd name="T24" fmla="*/ 63172 w 2804581"/>
                <a:gd name="T25" fmla="*/ 1274599 h 1965606"/>
                <a:gd name="T26" fmla="*/ 138095 w 2804581"/>
                <a:gd name="T27" fmla="*/ 1408595 h 1965606"/>
                <a:gd name="T28" fmla="*/ 239453 w 2804581"/>
                <a:gd name="T29" fmla="*/ 1532611 h 1965606"/>
                <a:gd name="T30" fmla="*/ 364346 w 2804581"/>
                <a:gd name="T31" fmla="*/ 1643361 h 1965606"/>
                <a:gd name="T32" fmla="*/ 509771 w 2804581"/>
                <a:gd name="T33" fmla="*/ 1740799 h 1965606"/>
                <a:gd name="T34" fmla="*/ 675790 w 2804581"/>
                <a:gd name="T35" fmla="*/ 1823865 h 1965606"/>
                <a:gd name="T36" fmla="*/ 856487 w 2804581"/>
                <a:gd name="T37" fmla="*/ 1888092 h 1965606"/>
                <a:gd name="T38" fmla="*/ 1051882 w 2804581"/>
                <a:gd name="T39" fmla="*/ 1934600 h 1965606"/>
                <a:gd name="T40" fmla="*/ 1259027 w 2804581"/>
                <a:gd name="T41" fmla="*/ 1960069 h 1965606"/>
                <a:gd name="T42" fmla="*/ 1474975 w 2804581"/>
                <a:gd name="T43" fmla="*/ 1964499 h 1965606"/>
                <a:gd name="T44" fmla="*/ 1685068 w 2804581"/>
                <a:gd name="T45" fmla="*/ 1945673 h 1965606"/>
                <a:gd name="T46" fmla="*/ 1884864 w 2804581"/>
                <a:gd name="T47" fmla="*/ 1905811 h 1965606"/>
                <a:gd name="T48" fmla="*/ 2071518 w 2804581"/>
                <a:gd name="T49" fmla="*/ 1847112 h 1965606"/>
                <a:gd name="T50" fmla="*/ 2294651 w 2804581"/>
                <a:gd name="T51" fmla="*/ 1740799 h 1965606"/>
                <a:gd name="T52" fmla="*/ 2440199 w 2804581"/>
                <a:gd name="T53" fmla="*/ 1643361 h 1965606"/>
                <a:gd name="T54" fmla="*/ 2565072 w 2804581"/>
                <a:gd name="T55" fmla="*/ 1532611 h 1965606"/>
                <a:gd name="T56" fmla="*/ 2666403 w 2804581"/>
                <a:gd name="T57" fmla="*/ 1408595 h 1965606"/>
                <a:gd name="T58" fmla="*/ 2741326 w 2804581"/>
                <a:gd name="T59" fmla="*/ 1274599 h 1965606"/>
                <a:gd name="T60" fmla="*/ 2788409 w 2804581"/>
                <a:gd name="T61" fmla="*/ 1131743 h 1965606"/>
                <a:gd name="T62" fmla="*/ 2804581 w 2804581"/>
                <a:gd name="T63" fmla="*/ 982239 h 1965606"/>
                <a:gd name="T64" fmla="*/ 2788409 w 2804581"/>
                <a:gd name="T65" fmla="*/ 832751 h 1965606"/>
                <a:gd name="T66" fmla="*/ 2741326 w 2804581"/>
                <a:gd name="T67" fmla="*/ 689895 h 1965606"/>
                <a:gd name="T68" fmla="*/ 2666403 w 2804581"/>
                <a:gd name="T69" fmla="*/ 555899 h 1965606"/>
                <a:gd name="T70" fmla="*/ 2565072 w 2804581"/>
                <a:gd name="T71" fmla="*/ 432988 h 1965606"/>
                <a:gd name="T72" fmla="*/ 2440199 w 2804581"/>
                <a:gd name="T73" fmla="*/ 322285 h 1965606"/>
                <a:gd name="T74" fmla="*/ 2294651 w 2804581"/>
                <a:gd name="T75" fmla="*/ 224785 h 1965606"/>
                <a:gd name="T76" fmla="*/ 2130269 w 2804581"/>
                <a:gd name="T77" fmla="*/ 141719 h 1965606"/>
                <a:gd name="T78" fmla="*/ 1948037 w 2804581"/>
                <a:gd name="T79" fmla="*/ 77538 h 1965606"/>
                <a:gd name="T80" fmla="*/ 1752642 w 2804581"/>
                <a:gd name="T81" fmla="*/ 31015 h 1965606"/>
                <a:gd name="T82" fmla="*/ 1546971 w 2804581"/>
                <a:gd name="T83" fmla="*/ 5527 h 1965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800">
                <a:solidFill>
                  <a:srgbClr val="262626"/>
                </a:solidFill>
              </a:endParaRPr>
            </a:p>
          </p:txBody>
        </p:sp>
        <p:sp>
          <p:nvSpPr>
            <p:cNvPr id="19" name="object 5"/>
            <p:cNvSpPr>
              <a:spLocks noChangeArrowheads="1"/>
            </p:cNvSpPr>
            <p:nvPr/>
          </p:nvSpPr>
          <p:spPr bwMode="auto">
            <a:xfrm>
              <a:off x="943438" y="1762202"/>
              <a:ext cx="2033679" cy="2175717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sz="1800">
                <a:solidFill>
                  <a:srgbClr val="262626"/>
                </a:solidFill>
              </a:endParaRPr>
            </a:p>
          </p:txBody>
        </p:sp>
      </p:grpSp>
      <p:pic>
        <p:nvPicPr>
          <p:cNvPr id="9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9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31" y="698986"/>
            <a:ext cx="5424375" cy="4068281"/>
          </a:xfrm>
          <a:prstGeom prst="rect">
            <a:avLst/>
          </a:prstGeom>
        </p:spPr>
      </p:pic>
      <p:sp>
        <p:nvSpPr>
          <p:cNvPr id="7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25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78" y="743186"/>
            <a:ext cx="6624736" cy="4161000"/>
          </a:xfrm>
          <a:prstGeom prst="rect">
            <a:avLst/>
          </a:prstGeom>
        </p:spPr>
      </p:pic>
      <p:sp>
        <p:nvSpPr>
          <p:cNvPr id="9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53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2600534" y="923498"/>
            <a:ext cx="3743325" cy="3668757"/>
          </a:xfrm>
          <a:prstGeom prst="rect">
            <a:avLst/>
          </a:prstGeom>
        </p:spPr>
      </p:pic>
      <p:sp>
        <p:nvSpPr>
          <p:cNvPr id="7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74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82612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2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  <p:sp>
        <p:nvSpPr>
          <p:cNvPr id="7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1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52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35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722076" y="2258041"/>
            <a:ext cx="2601913" cy="2371712"/>
            <a:chOff x="684209" y="1762202"/>
            <a:chExt cx="2804581" cy="2175717"/>
          </a:xfrm>
        </p:grpSpPr>
        <p:sp>
          <p:nvSpPr>
            <p:cNvPr id="18" name="object 4"/>
            <p:cNvSpPr>
              <a:spLocks/>
            </p:cNvSpPr>
            <p:nvPr/>
          </p:nvSpPr>
          <p:spPr bwMode="auto">
            <a:xfrm>
              <a:off x="684209" y="1849496"/>
              <a:ext cx="2804581" cy="1965606"/>
            </a:xfrm>
            <a:custGeom>
              <a:avLst/>
              <a:gdLst>
                <a:gd name="T0" fmla="*/ 1259027 w 2804581"/>
                <a:gd name="T1" fmla="*/ 5527 h 1965606"/>
                <a:gd name="T2" fmla="*/ 1051882 w 2804581"/>
                <a:gd name="T3" fmla="*/ 31015 h 1965606"/>
                <a:gd name="T4" fmla="*/ 856487 w 2804581"/>
                <a:gd name="T5" fmla="*/ 77538 h 1965606"/>
                <a:gd name="T6" fmla="*/ 675790 w 2804581"/>
                <a:gd name="T7" fmla="*/ 141719 h 1965606"/>
                <a:gd name="T8" fmla="*/ 509771 w 2804581"/>
                <a:gd name="T9" fmla="*/ 224785 h 1965606"/>
                <a:gd name="T10" fmla="*/ 364346 w 2804581"/>
                <a:gd name="T11" fmla="*/ 322284 h 1965606"/>
                <a:gd name="T12" fmla="*/ 239453 w 2804581"/>
                <a:gd name="T13" fmla="*/ 432988 h 1965606"/>
                <a:gd name="T14" fmla="*/ 138095 w 2804581"/>
                <a:gd name="T15" fmla="*/ 555899 h 1965606"/>
                <a:gd name="T16" fmla="*/ 63172 w 2804581"/>
                <a:gd name="T17" fmla="*/ 689895 h 1965606"/>
                <a:gd name="T18" fmla="*/ 16159 w 2804581"/>
                <a:gd name="T19" fmla="*/ 832751 h 1965606"/>
                <a:gd name="T20" fmla="*/ 0 w 2804581"/>
                <a:gd name="T21" fmla="*/ 982239 h 1965606"/>
                <a:gd name="T22" fmla="*/ 16159 w 2804581"/>
                <a:gd name="T23" fmla="*/ 1131743 h 1965606"/>
                <a:gd name="T24" fmla="*/ 63172 w 2804581"/>
                <a:gd name="T25" fmla="*/ 1274599 h 1965606"/>
                <a:gd name="T26" fmla="*/ 138095 w 2804581"/>
                <a:gd name="T27" fmla="*/ 1408595 h 1965606"/>
                <a:gd name="T28" fmla="*/ 239453 w 2804581"/>
                <a:gd name="T29" fmla="*/ 1532611 h 1965606"/>
                <a:gd name="T30" fmla="*/ 364346 w 2804581"/>
                <a:gd name="T31" fmla="*/ 1643361 h 1965606"/>
                <a:gd name="T32" fmla="*/ 509771 w 2804581"/>
                <a:gd name="T33" fmla="*/ 1740799 h 1965606"/>
                <a:gd name="T34" fmla="*/ 675790 w 2804581"/>
                <a:gd name="T35" fmla="*/ 1823865 h 1965606"/>
                <a:gd name="T36" fmla="*/ 856487 w 2804581"/>
                <a:gd name="T37" fmla="*/ 1888092 h 1965606"/>
                <a:gd name="T38" fmla="*/ 1051882 w 2804581"/>
                <a:gd name="T39" fmla="*/ 1934600 h 1965606"/>
                <a:gd name="T40" fmla="*/ 1259027 w 2804581"/>
                <a:gd name="T41" fmla="*/ 1960069 h 1965606"/>
                <a:gd name="T42" fmla="*/ 1474975 w 2804581"/>
                <a:gd name="T43" fmla="*/ 1964499 h 1965606"/>
                <a:gd name="T44" fmla="*/ 1685068 w 2804581"/>
                <a:gd name="T45" fmla="*/ 1945673 h 1965606"/>
                <a:gd name="T46" fmla="*/ 1884864 w 2804581"/>
                <a:gd name="T47" fmla="*/ 1905811 h 1965606"/>
                <a:gd name="T48" fmla="*/ 2071518 w 2804581"/>
                <a:gd name="T49" fmla="*/ 1847112 h 1965606"/>
                <a:gd name="T50" fmla="*/ 2294651 w 2804581"/>
                <a:gd name="T51" fmla="*/ 1740799 h 1965606"/>
                <a:gd name="T52" fmla="*/ 2440199 w 2804581"/>
                <a:gd name="T53" fmla="*/ 1643361 h 1965606"/>
                <a:gd name="T54" fmla="*/ 2565072 w 2804581"/>
                <a:gd name="T55" fmla="*/ 1532611 h 1965606"/>
                <a:gd name="T56" fmla="*/ 2666403 w 2804581"/>
                <a:gd name="T57" fmla="*/ 1408595 h 1965606"/>
                <a:gd name="T58" fmla="*/ 2741326 w 2804581"/>
                <a:gd name="T59" fmla="*/ 1274599 h 1965606"/>
                <a:gd name="T60" fmla="*/ 2788409 w 2804581"/>
                <a:gd name="T61" fmla="*/ 1131743 h 1965606"/>
                <a:gd name="T62" fmla="*/ 2804581 w 2804581"/>
                <a:gd name="T63" fmla="*/ 982239 h 1965606"/>
                <a:gd name="T64" fmla="*/ 2788409 w 2804581"/>
                <a:gd name="T65" fmla="*/ 832751 h 1965606"/>
                <a:gd name="T66" fmla="*/ 2741326 w 2804581"/>
                <a:gd name="T67" fmla="*/ 689895 h 1965606"/>
                <a:gd name="T68" fmla="*/ 2666403 w 2804581"/>
                <a:gd name="T69" fmla="*/ 555899 h 1965606"/>
                <a:gd name="T70" fmla="*/ 2565072 w 2804581"/>
                <a:gd name="T71" fmla="*/ 432988 h 1965606"/>
                <a:gd name="T72" fmla="*/ 2440199 w 2804581"/>
                <a:gd name="T73" fmla="*/ 322285 h 1965606"/>
                <a:gd name="T74" fmla="*/ 2294651 w 2804581"/>
                <a:gd name="T75" fmla="*/ 224785 h 1965606"/>
                <a:gd name="T76" fmla="*/ 2130269 w 2804581"/>
                <a:gd name="T77" fmla="*/ 141719 h 1965606"/>
                <a:gd name="T78" fmla="*/ 1948037 w 2804581"/>
                <a:gd name="T79" fmla="*/ 77538 h 1965606"/>
                <a:gd name="T80" fmla="*/ 1752642 w 2804581"/>
                <a:gd name="T81" fmla="*/ 31015 h 1965606"/>
                <a:gd name="T82" fmla="*/ 1546971 w 2804581"/>
                <a:gd name="T83" fmla="*/ 5527 h 1965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800" dirty="0">
                <a:solidFill>
                  <a:srgbClr val="262626"/>
                </a:solidFill>
              </a:endParaRPr>
            </a:p>
          </p:txBody>
        </p:sp>
        <p:sp>
          <p:nvSpPr>
            <p:cNvPr id="19" name="object 5"/>
            <p:cNvSpPr>
              <a:spLocks noChangeArrowheads="1"/>
            </p:cNvSpPr>
            <p:nvPr/>
          </p:nvSpPr>
          <p:spPr bwMode="auto">
            <a:xfrm>
              <a:off x="943438" y="1762202"/>
              <a:ext cx="2033679" cy="2175717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sz="1800" dirty="0">
                <a:solidFill>
                  <a:srgbClr val="262626"/>
                </a:solidFill>
              </a:endParaRPr>
            </a:p>
          </p:txBody>
        </p:sp>
      </p:grpSp>
      <p:sp>
        <p:nvSpPr>
          <p:cNvPr id="9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9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g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85" y="555627"/>
            <a:ext cx="6624736" cy="416100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6875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70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82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6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31" y="698986"/>
            <a:ext cx="5424375" cy="4068281"/>
          </a:xfrm>
          <a:prstGeom prst="rect">
            <a:avLst/>
          </a:prstGeom>
        </p:spPr>
      </p:pic>
      <p:sp>
        <p:nvSpPr>
          <p:cNvPr id="7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05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78" y="743186"/>
            <a:ext cx="6624736" cy="4161000"/>
          </a:xfrm>
          <a:prstGeom prst="rect">
            <a:avLst/>
          </a:prstGeom>
        </p:spPr>
      </p:pic>
      <p:sp>
        <p:nvSpPr>
          <p:cNvPr id="9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50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2600534" y="923498"/>
            <a:ext cx="3743325" cy="3668757"/>
          </a:xfrm>
          <a:prstGeom prst="rect">
            <a:avLst/>
          </a:prstGeom>
        </p:spPr>
      </p:pic>
      <p:sp>
        <p:nvSpPr>
          <p:cNvPr id="7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4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9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82612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98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  <p:sp>
        <p:nvSpPr>
          <p:cNvPr id="7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611901" y="4842922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9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66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35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57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0"/>
          <p:cNvSpPr txBox="1"/>
          <p:nvPr/>
        </p:nvSpPr>
        <p:spPr>
          <a:xfrm>
            <a:off x="34925" y="4795844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58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rther R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373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6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2600534" y="923498"/>
            <a:ext cx="3743325" cy="3668757"/>
          </a:xfrm>
          <a:prstGeom prst="rect">
            <a:avLst/>
          </a:prstGeom>
        </p:spPr>
      </p:pic>
      <p:sp>
        <p:nvSpPr>
          <p:cNvPr id="7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42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70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4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4680993" y="1265981"/>
            <a:ext cx="3744416" cy="3013258"/>
          </a:xfrm>
          <a:prstGeom prst="rect">
            <a:avLst/>
          </a:prstGeom>
        </p:spPr>
      </p:pic>
      <p:sp>
        <p:nvSpPr>
          <p:cNvPr id="7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90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9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13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32" y="698987"/>
            <a:ext cx="5424375" cy="4068281"/>
          </a:xfrm>
          <a:prstGeom prst="rect">
            <a:avLst/>
          </a:prstGeom>
        </p:spPr>
      </p:pic>
      <p:sp>
        <p:nvSpPr>
          <p:cNvPr id="7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00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6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9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70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1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211139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37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Annie's Q n A Templat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4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49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49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6611901" y="4857436"/>
            <a:ext cx="208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71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urs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83378" y="4764112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Link</a:t>
            </a:r>
            <a:endParaRPr lang="en-IN" sz="1200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bk object 16"/>
          <p:cNvSpPr/>
          <p:nvPr userDrawn="1"/>
        </p:nvSpPr>
        <p:spPr>
          <a:xfrm>
            <a:off x="0" y="3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pic>
        <p:nvPicPr>
          <p:cNvPr id="9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7683378" y="4764112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Link</a:t>
            </a:r>
            <a:endParaRPr lang="en-IN" sz="1200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1" name="Picture 10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7683378" y="4764112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Link</a:t>
            </a:r>
            <a:endParaRPr lang="en-IN" sz="1200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pic>
        <p:nvPicPr>
          <p:cNvPr id="1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897983"/>
            <a:ext cx="3810000" cy="1185862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6611901" y="4849134"/>
            <a:ext cx="208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www.edureka.co/php-mysql</a:t>
            </a:r>
            <a:endParaRPr lang="en-IN" sz="12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0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-work for next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650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w it works?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14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0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611901" y="4857436"/>
            <a:ext cx="208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20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 Topic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517134" y="771550"/>
            <a:ext cx="4373810" cy="380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1 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b="1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Pentaho BI Suite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2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Report Designer - Basic</a:t>
            </a:r>
            <a:b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3</a:t>
            </a: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Report 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Designer - Advanced</a:t>
            </a: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Data Integration 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Introduction</a:t>
            </a:r>
            <a:b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5 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Data Integration - Transformation</a:t>
            </a:r>
            <a:b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6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Data Integration - Job and More</a:t>
            </a:r>
          </a:p>
          <a:p>
            <a:pPr lvl="1"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4580404" y="771550"/>
            <a:ext cx="4106416" cy="380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BA Server and User 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</a:t>
            </a:r>
            <a:b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8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</a:t>
            </a: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Symbol" panose="05050102010706020507" pitchFamily="18" charset="2"/>
              <a:buChar char="®"/>
            </a:pP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611901" y="4857436"/>
            <a:ext cx="208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5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bjectiv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7" name="TextBox 10"/>
          <p:cNvSpPr txBox="1"/>
          <p:nvPr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611901" y="4857436"/>
            <a:ext cx="208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1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7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34925" y="4795845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49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49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611901" y="4857436"/>
            <a:ext cx="208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4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7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34925" y="4795845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49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49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22042" y="2574651"/>
            <a:ext cx="9322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0070C0"/>
                </a:solidFill>
                <a:ea typeface="Tahoma" pitchFamily="34" charset="0"/>
                <a:cs typeface="Tahoma" pitchFamily="34" charset="0"/>
              </a:rPr>
              <a:t>LAB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39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nnie's Q n A Templat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7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34925" y="4795845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49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49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722078" y="2258041"/>
            <a:ext cx="2601913" cy="2371712"/>
            <a:chOff x="684209" y="1762202"/>
            <a:chExt cx="2804581" cy="2175717"/>
          </a:xfrm>
        </p:grpSpPr>
        <p:sp>
          <p:nvSpPr>
            <p:cNvPr id="11" name="object 4"/>
            <p:cNvSpPr>
              <a:spLocks/>
            </p:cNvSpPr>
            <p:nvPr/>
          </p:nvSpPr>
          <p:spPr bwMode="auto">
            <a:xfrm>
              <a:off x="684209" y="1849496"/>
              <a:ext cx="2804581" cy="1965606"/>
            </a:xfrm>
            <a:custGeom>
              <a:avLst/>
              <a:gdLst>
                <a:gd name="T0" fmla="*/ 1259027 w 2804581"/>
                <a:gd name="T1" fmla="*/ 5527 h 1965606"/>
                <a:gd name="T2" fmla="*/ 1051882 w 2804581"/>
                <a:gd name="T3" fmla="*/ 31015 h 1965606"/>
                <a:gd name="T4" fmla="*/ 856487 w 2804581"/>
                <a:gd name="T5" fmla="*/ 77538 h 1965606"/>
                <a:gd name="T6" fmla="*/ 675790 w 2804581"/>
                <a:gd name="T7" fmla="*/ 141719 h 1965606"/>
                <a:gd name="T8" fmla="*/ 509771 w 2804581"/>
                <a:gd name="T9" fmla="*/ 224785 h 1965606"/>
                <a:gd name="T10" fmla="*/ 364346 w 2804581"/>
                <a:gd name="T11" fmla="*/ 322284 h 1965606"/>
                <a:gd name="T12" fmla="*/ 239453 w 2804581"/>
                <a:gd name="T13" fmla="*/ 432988 h 1965606"/>
                <a:gd name="T14" fmla="*/ 138095 w 2804581"/>
                <a:gd name="T15" fmla="*/ 555899 h 1965606"/>
                <a:gd name="T16" fmla="*/ 63172 w 2804581"/>
                <a:gd name="T17" fmla="*/ 689895 h 1965606"/>
                <a:gd name="T18" fmla="*/ 16159 w 2804581"/>
                <a:gd name="T19" fmla="*/ 832751 h 1965606"/>
                <a:gd name="T20" fmla="*/ 0 w 2804581"/>
                <a:gd name="T21" fmla="*/ 982239 h 1965606"/>
                <a:gd name="T22" fmla="*/ 16159 w 2804581"/>
                <a:gd name="T23" fmla="*/ 1131743 h 1965606"/>
                <a:gd name="T24" fmla="*/ 63172 w 2804581"/>
                <a:gd name="T25" fmla="*/ 1274599 h 1965606"/>
                <a:gd name="T26" fmla="*/ 138095 w 2804581"/>
                <a:gd name="T27" fmla="*/ 1408595 h 1965606"/>
                <a:gd name="T28" fmla="*/ 239453 w 2804581"/>
                <a:gd name="T29" fmla="*/ 1532611 h 1965606"/>
                <a:gd name="T30" fmla="*/ 364346 w 2804581"/>
                <a:gd name="T31" fmla="*/ 1643361 h 1965606"/>
                <a:gd name="T32" fmla="*/ 509771 w 2804581"/>
                <a:gd name="T33" fmla="*/ 1740799 h 1965606"/>
                <a:gd name="T34" fmla="*/ 675790 w 2804581"/>
                <a:gd name="T35" fmla="*/ 1823865 h 1965606"/>
                <a:gd name="T36" fmla="*/ 856487 w 2804581"/>
                <a:gd name="T37" fmla="*/ 1888092 h 1965606"/>
                <a:gd name="T38" fmla="*/ 1051882 w 2804581"/>
                <a:gd name="T39" fmla="*/ 1934600 h 1965606"/>
                <a:gd name="T40" fmla="*/ 1259027 w 2804581"/>
                <a:gd name="T41" fmla="*/ 1960069 h 1965606"/>
                <a:gd name="T42" fmla="*/ 1474975 w 2804581"/>
                <a:gd name="T43" fmla="*/ 1964499 h 1965606"/>
                <a:gd name="T44" fmla="*/ 1685068 w 2804581"/>
                <a:gd name="T45" fmla="*/ 1945673 h 1965606"/>
                <a:gd name="T46" fmla="*/ 1884864 w 2804581"/>
                <a:gd name="T47" fmla="*/ 1905811 h 1965606"/>
                <a:gd name="T48" fmla="*/ 2071518 w 2804581"/>
                <a:gd name="T49" fmla="*/ 1847112 h 1965606"/>
                <a:gd name="T50" fmla="*/ 2294651 w 2804581"/>
                <a:gd name="T51" fmla="*/ 1740799 h 1965606"/>
                <a:gd name="T52" fmla="*/ 2440199 w 2804581"/>
                <a:gd name="T53" fmla="*/ 1643361 h 1965606"/>
                <a:gd name="T54" fmla="*/ 2565072 w 2804581"/>
                <a:gd name="T55" fmla="*/ 1532611 h 1965606"/>
                <a:gd name="T56" fmla="*/ 2666403 w 2804581"/>
                <a:gd name="T57" fmla="*/ 1408595 h 1965606"/>
                <a:gd name="T58" fmla="*/ 2741326 w 2804581"/>
                <a:gd name="T59" fmla="*/ 1274599 h 1965606"/>
                <a:gd name="T60" fmla="*/ 2788409 w 2804581"/>
                <a:gd name="T61" fmla="*/ 1131743 h 1965606"/>
                <a:gd name="T62" fmla="*/ 2804581 w 2804581"/>
                <a:gd name="T63" fmla="*/ 982239 h 1965606"/>
                <a:gd name="T64" fmla="*/ 2788409 w 2804581"/>
                <a:gd name="T65" fmla="*/ 832751 h 1965606"/>
                <a:gd name="T66" fmla="*/ 2741326 w 2804581"/>
                <a:gd name="T67" fmla="*/ 689895 h 1965606"/>
                <a:gd name="T68" fmla="*/ 2666403 w 2804581"/>
                <a:gd name="T69" fmla="*/ 555899 h 1965606"/>
                <a:gd name="T70" fmla="*/ 2565072 w 2804581"/>
                <a:gd name="T71" fmla="*/ 432988 h 1965606"/>
                <a:gd name="T72" fmla="*/ 2440199 w 2804581"/>
                <a:gd name="T73" fmla="*/ 322285 h 1965606"/>
                <a:gd name="T74" fmla="*/ 2294651 w 2804581"/>
                <a:gd name="T75" fmla="*/ 224785 h 1965606"/>
                <a:gd name="T76" fmla="*/ 2130269 w 2804581"/>
                <a:gd name="T77" fmla="*/ 141719 h 1965606"/>
                <a:gd name="T78" fmla="*/ 1948037 w 2804581"/>
                <a:gd name="T79" fmla="*/ 77538 h 1965606"/>
                <a:gd name="T80" fmla="*/ 1752642 w 2804581"/>
                <a:gd name="T81" fmla="*/ 31015 h 1965606"/>
                <a:gd name="T82" fmla="*/ 1546971 w 2804581"/>
                <a:gd name="T83" fmla="*/ 5527 h 1965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685783"/>
              <a:endParaRPr lang="en-IN" sz="1800" dirty="0">
                <a:solidFill>
                  <a:srgbClr val="262626"/>
                </a:solidFill>
              </a:endParaRPr>
            </a:p>
          </p:txBody>
        </p:sp>
        <p:sp>
          <p:nvSpPr>
            <p:cNvPr id="13" name="object 5"/>
            <p:cNvSpPr>
              <a:spLocks noChangeArrowheads="1"/>
            </p:cNvSpPr>
            <p:nvPr/>
          </p:nvSpPr>
          <p:spPr bwMode="auto">
            <a:xfrm>
              <a:off x="943438" y="1762202"/>
              <a:ext cx="2033679" cy="217571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783"/>
              <a:endParaRPr lang="en-US" sz="1800" dirty="0">
                <a:solidFill>
                  <a:srgbClr val="262626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725056" y="4795841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9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nnie's intro only in module 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7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34925" y="4795845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49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49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722078" y="2258041"/>
            <a:ext cx="2601913" cy="2371712"/>
            <a:chOff x="684209" y="1762202"/>
            <a:chExt cx="2804581" cy="2175717"/>
          </a:xfrm>
        </p:grpSpPr>
        <p:sp>
          <p:nvSpPr>
            <p:cNvPr id="11" name="object 4"/>
            <p:cNvSpPr>
              <a:spLocks/>
            </p:cNvSpPr>
            <p:nvPr/>
          </p:nvSpPr>
          <p:spPr bwMode="auto">
            <a:xfrm>
              <a:off x="684209" y="1849496"/>
              <a:ext cx="2804581" cy="1965606"/>
            </a:xfrm>
            <a:custGeom>
              <a:avLst/>
              <a:gdLst>
                <a:gd name="T0" fmla="*/ 1259027 w 2804581"/>
                <a:gd name="T1" fmla="*/ 5527 h 1965606"/>
                <a:gd name="T2" fmla="*/ 1051882 w 2804581"/>
                <a:gd name="T3" fmla="*/ 31015 h 1965606"/>
                <a:gd name="T4" fmla="*/ 856487 w 2804581"/>
                <a:gd name="T5" fmla="*/ 77538 h 1965606"/>
                <a:gd name="T6" fmla="*/ 675790 w 2804581"/>
                <a:gd name="T7" fmla="*/ 141719 h 1965606"/>
                <a:gd name="T8" fmla="*/ 509771 w 2804581"/>
                <a:gd name="T9" fmla="*/ 224785 h 1965606"/>
                <a:gd name="T10" fmla="*/ 364346 w 2804581"/>
                <a:gd name="T11" fmla="*/ 322284 h 1965606"/>
                <a:gd name="T12" fmla="*/ 239453 w 2804581"/>
                <a:gd name="T13" fmla="*/ 432988 h 1965606"/>
                <a:gd name="T14" fmla="*/ 138095 w 2804581"/>
                <a:gd name="T15" fmla="*/ 555899 h 1965606"/>
                <a:gd name="T16" fmla="*/ 63172 w 2804581"/>
                <a:gd name="T17" fmla="*/ 689895 h 1965606"/>
                <a:gd name="T18" fmla="*/ 16159 w 2804581"/>
                <a:gd name="T19" fmla="*/ 832751 h 1965606"/>
                <a:gd name="T20" fmla="*/ 0 w 2804581"/>
                <a:gd name="T21" fmla="*/ 982239 h 1965606"/>
                <a:gd name="T22" fmla="*/ 16159 w 2804581"/>
                <a:gd name="T23" fmla="*/ 1131743 h 1965606"/>
                <a:gd name="T24" fmla="*/ 63172 w 2804581"/>
                <a:gd name="T25" fmla="*/ 1274599 h 1965606"/>
                <a:gd name="T26" fmla="*/ 138095 w 2804581"/>
                <a:gd name="T27" fmla="*/ 1408595 h 1965606"/>
                <a:gd name="T28" fmla="*/ 239453 w 2804581"/>
                <a:gd name="T29" fmla="*/ 1532611 h 1965606"/>
                <a:gd name="T30" fmla="*/ 364346 w 2804581"/>
                <a:gd name="T31" fmla="*/ 1643361 h 1965606"/>
                <a:gd name="T32" fmla="*/ 509771 w 2804581"/>
                <a:gd name="T33" fmla="*/ 1740799 h 1965606"/>
                <a:gd name="T34" fmla="*/ 675790 w 2804581"/>
                <a:gd name="T35" fmla="*/ 1823865 h 1965606"/>
                <a:gd name="T36" fmla="*/ 856487 w 2804581"/>
                <a:gd name="T37" fmla="*/ 1888092 h 1965606"/>
                <a:gd name="T38" fmla="*/ 1051882 w 2804581"/>
                <a:gd name="T39" fmla="*/ 1934600 h 1965606"/>
                <a:gd name="T40" fmla="*/ 1259027 w 2804581"/>
                <a:gd name="T41" fmla="*/ 1960069 h 1965606"/>
                <a:gd name="T42" fmla="*/ 1474975 w 2804581"/>
                <a:gd name="T43" fmla="*/ 1964499 h 1965606"/>
                <a:gd name="T44" fmla="*/ 1685068 w 2804581"/>
                <a:gd name="T45" fmla="*/ 1945673 h 1965606"/>
                <a:gd name="T46" fmla="*/ 1884864 w 2804581"/>
                <a:gd name="T47" fmla="*/ 1905811 h 1965606"/>
                <a:gd name="T48" fmla="*/ 2071518 w 2804581"/>
                <a:gd name="T49" fmla="*/ 1847112 h 1965606"/>
                <a:gd name="T50" fmla="*/ 2294651 w 2804581"/>
                <a:gd name="T51" fmla="*/ 1740799 h 1965606"/>
                <a:gd name="T52" fmla="*/ 2440199 w 2804581"/>
                <a:gd name="T53" fmla="*/ 1643361 h 1965606"/>
                <a:gd name="T54" fmla="*/ 2565072 w 2804581"/>
                <a:gd name="T55" fmla="*/ 1532611 h 1965606"/>
                <a:gd name="T56" fmla="*/ 2666403 w 2804581"/>
                <a:gd name="T57" fmla="*/ 1408595 h 1965606"/>
                <a:gd name="T58" fmla="*/ 2741326 w 2804581"/>
                <a:gd name="T59" fmla="*/ 1274599 h 1965606"/>
                <a:gd name="T60" fmla="*/ 2788409 w 2804581"/>
                <a:gd name="T61" fmla="*/ 1131743 h 1965606"/>
                <a:gd name="T62" fmla="*/ 2804581 w 2804581"/>
                <a:gd name="T63" fmla="*/ 982239 h 1965606"/>
                <a:gd name="T64" fmla="*/ 2788409 w 2804581"/>
                <a:gd name="T65" fmla="*/ 832751 h 1965606"/>
                <a:gd name="T66" fmla="*/ 2741326 w 2804581"/>
                <a:gd name="T67" fmla="*/ 689895 h 1965606"/>
                <a:gd name="T68" fmla="*/ 2666403 w 2804581"/>
                <a:gd name="T69" fmla="*/ 555899 h 1965606"/>
                <a:gd name="T70" fmla="*/ 2565072 w 2804581"/>
                <a:gd name="T71" fmla="*/ 432988 h 1965606"/>
                <a:gd name="T72" fmla="*/ 2440199 w 2804581"/>
                <a:gd name="T73" fmla="*/ 322285 h 1965606"/>
                <a:gd name="T74" fmla="*/ 2294651 w 2804581"/>
                <a:gd name="T75" fmla="*/ 224785 h 1965606"/>
                <a:gd name="T76" fmla="*/ 2130269 w 2804581"/>
                <a:gd name="T77" fmla="*/ 141719 h 1965606"/>
                <a:gd name="T78" fmla="*/ 1948037 w 2804581"/>
                <a:gd name="T79" fmla="*/ 77538 h 1965606"/>
                <a:gd name="T80" fmla="*/ 1752642 w 2804581"/>
                <a:gd name="T81" fmla="*/ 31015 h 1965606"/>
                <a:gd name="T82" fmla="*/ 1546971 w 2804581"/>
                <a:gd name="T83" fmla="*/ 5527 h 1965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685783"/>
              <a:endParaRPr lang="en-IN" sz="1800" dirty="0">
                <a:solidFill>
                  <a:srgbClr val="262626"/>
                </a:solidFill>
              </a:endParaRPr>
            </a:p>
          </p:txBody>
        </p:sp>
        <p:sp>
          <p:nvSpPr>
            <p:cNvPr id="13" name="object 5"/>
            <p:cNvSpPr>
              <a:spLocks noChangeArrowheads="1"/>
            </p:cNvSpPr>
            <p:nvPr/>
          </p:nvSpPr>
          <p:spPr bwMode="auto">
            <a:xfrm>
              <a:off x="943438" y="1762202"/>
              <a:ext cx="2033679" cy="217571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783"/>
              <a:endParaRPr lang="en-US" sz="1800" dirty="0">
                <a:solidFill>
                  <a:srgbClr val="262626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725056" y="4795841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34408" y="1064251"/>
            <a:ext cx="2091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Hello There!!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 name is Annie. </a:t>
            </a:r>
            <a:b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 love quizzes and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puzzles and I am here to make you guys think and answer my questions.</a:t>
            </a:r>
          </a:p>
        </p:txBody>
      </p:sp>
      <p:sp>
        <p:nvSpPr>
          <p:cNvPr id="14" name="Oval Callout 13"/>
          <p:cNvSpPr/>
          <p:nvPr/>
        </p:nvSpPr>
        <p:spPr>
          <a:xfrm>
            <a:off x="3329319" y="986322"/>
            <a:ext cx="2301413" cy="1520575"/>
          </a:xfrm>
          <a:prstGeom prst="wedgeEllipseCallout">
            <a:avLst>
              <a:gd name="adj1" fmla="val -66422"/>
              <a:gd name="adj2" fmla="val 529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46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7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66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611901" y="4857436"/>
            <a:ext cx="208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7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nds - 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70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611901" y="4857436"/>
            <a:ext cx="208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64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for next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5" y="698983"/>
            <a:ext cx="5424375" cy="4068281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3753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rther Reading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611901" y="4857436"/>
            <a:ext cx="208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09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for the next clas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31" y="698986"/>
            <a:ext cx="5424375" cy="4068281"/>
          </a:xfrm>
          <a:prstGeom prst="rect">
            <a:avLst/>
          </a:prstGeom>
        </p:spPr>
      </p:pic>
      <p:sp>
        <p:nvSpPr>
          <p:cNvPr id="9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611901" y="4857436"/>
            <a:ext cx="208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31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ssignmen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85" y="555627"/>
            <a:ext cx="6624736" cy="41610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611901" y="4857436"/>
            <a:ext cx="208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18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-wor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2600534" y="923498"/>
            <a:ext cx="3743325" cy="3668757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611901" y="4857436"/>
            <a:ext cx="208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80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rve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819153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important to us, be it a compliment, a suggestion or a complaint. It helps us to make the course better!</a:t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611901" y="4857436"/>
            <a:ext cx="208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90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25056" y="4795841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1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200900" y="101589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pyrigh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2" descr="copyright stamp - stock phot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82" y="729258"/>
            <a:ext cx="4226401" cy="441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33400" y="819153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courseware is copyright © </a:t>
            </a:r>
            <a:r>
              <a:rPr lang="en-US" sz="14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edureka</a:t>
            </a:r>
            <a:r>
              <a:rPr 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2014. Any reproduction without expressed written</a:t>
            </a:r>
          </a:p>
          <a:p>
            <a:r>
              <a:rPr 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 from </a:t>
            </a:r>
            <a:r>
              <a:rPr lang="en-US" sz="14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edureka</a:t>
            </a:r>
            <a:r>
              <a:rPr 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strictly forbidden. PMI members, credential holders, and REP’s</a:t>
            </a:r>
          </a:p>
          <a:p>
            <a:r>
              <a:rPr 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who Engage in unauthorized duplication of the courseware will be held duly accountable by</a:t>
            </a:r>
          </a:p>
          <a:p>
            <a:r>
              <a:rPr 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PMI Ethics Committee.</a:t>
            </a:r>
            <a:endParaRPr lang="en-IN" sz="14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3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ferenc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2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mul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12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at’s within the LMS?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611901" y="4857436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09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hyperlink" Target="http://www.edureka.co/php-mysql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9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59.xml"/><Relationship Id="rId42" Type="http://schemas.openxmlformats.org/officeDocument/2006/relationships/slideLayout" Target="../slideLayouts/slideLayout67.xml"/><Relationship Id="rId47" Type="http://schemas.openxmlformats.org/officeDocument/2006/relationships/slideLayout" Target="../slideLayouts/slideLayout72.xml"/><Relationship Id="rId50" Type="http://schemas.openxmlformats.org/officeDocument/2006/relationships/slideLayout" Target="../slideLayouts/slideLayout75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32" Type="http://schemas.openxmlformats.org/officeDocument/2006/relationships/slideLayout" Target="../slideLayouts/slideLayout57.xml"/><Relationship Id="rId37" Type="http://schemas.openxmlformats.org/officeDocument/2006/relationships/slideLayout" Target="../slideLayouts/slideLayout62.xml"/><Relationship Id="rId40" Type="http://schemas.openxmlformats.org/officeDocument/2006/relationships/slideLayout" Target="../slideLayouts/slideLayout65.xml"/><Relationship Id="rId45" Type="http://schemas.openxmlformats.org/officeDocument/2006/relationships/slideLayout" Target="../slideLayouts/slideLayout70.xml"/><Relationship Id="rId53" Type="http://schemas.openxmlformats.org/officeDocument/2006/relationships/slideLayout" Target="../slideLayouts/slideLayout78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56.xml"/><Relationship Id="rId44" Type="http://schemas.openxmlformats.org/officeDocument/2006/relationships/slideLayout" Target="../slideLayouts/slideLayout69.xml"/><Relationship Id="rId52" Type="http://schemas.openxmlformats.org/officeDocument/2006/relationships/slideLayout" Target="../slideLayouts/slideLayout77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slideLayout" Target="../slideLayouts/slideLayout55.xml"/><Relationship Id="rId35" Type="http://schemas.openxmlformats.org/officeDocument/2006/relationships/slideLayout" Target="../slideLayouts/slideLayout60.xml"/><Relationship Id="rId43" Type="http://schemas.openxmlformats.org/officeDocument/2006/relationships/slideLayout" Target="../slideLayouts/slideLayout68.xml"/><Relationship Id="rId48" Type="http://schemas.openxmlformats.org/officeDocument/2006/relationships/slideLayout" Target="../slideLayouts/slideLayout73.xml"/><Relationship Id="rId8" Type="http://schemas.openxmlformats.org/officeDocument/2006/relationships/slideLayout" Target="../slideLayouts/slideLayout33.xml"/><Relationship Id="rId51" Type="http://schemas.openxmlformats.org/officeDocument/2006/relationships/slideLayout" Target="../slideLayouts/slideLayout76.xml"/><Relationship Id="rId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33" Type="http://schemas.openxmlformats.org/officeDocument/2006/relationships/slideLayout" Target="../slideLayouts/slideLayout58.xml"/><Relationship Id="rId38" Type="http://schemas.openxmlformats.org/officeDocument/2006/relationships/slideLayout" Target="../slideLayouts/slideLayout63.xml"/><Relationship Id="rId46" Type="http://schemas.openxmlformats.org/officeDocument/2006/relationships/slideLayout" Target="../slideLayouts/slideLayout71.xml"/><Relationship Id="rId20" Type="http://schemas.openxmlformats.org/officeDocument/2006/relationships/slideLayout" Target="../slideLayouts/slideLayout45.xml"/><Relationship Id="rId41" Type="http://schemas.openxmlformats.org/officeDocument/2006/relationships/slideLayout" Target="../slideLayouts/slideLayout66.xml"/><Relationship Id="rId54" Type="http://schemas.openxmlformats.org/officeDocument/2006/relationships/theme" Target="../theme/theme2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36" Type="http://schemas.openxmlformats.org/officeDocument/2006/relationships/slideLayout" Target="../slideLayouts/slideLayout61.xml"/><Relationship Id="rId49" Type="http://schemas.openxmlformats.org/officeDocument/2006/relationships/slideLayout" Target="../slideLayouts/slideLayout74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1.xml"/><Relationship Id="rId18" Type="http://schemas.openxmlformats.org/officeDocument/2006/relationships/slideLayout" Target="../slideLayouts/slideLayout96.xml"/><Relationship Id="rId26" Type="http://schemas.openxmlformats.org/officeDocument/2006/relationships/slideLayout" Target="../slideLayouts/slideLayout104.xml"/><Relationship Id="rId39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99.xml"/><Relationship Id="rId34" Type="http://schemas.openxmlformats.org/officeDocument/2006/relationships/slideLayout" Target="../slideLayouts/slideLayout112.xml"/><Relationship Id="rId42" Type="http://schemas.openxmlformats.org/officeDocument/2006/relationships/slideLayout" Target="../slideLayouts/slideLayout120.xml"/><Relationship Id="rId47" Type="http://schemas.openxmlformats.org/officeDocument/2006/relationships/slideLayout" Target="../slideLayouts/slideLayout125.xml"/><Relationship Id="rId50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94.xml"/><Relationship Id="rId29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89.xml"/><Relationship Id="rId24" Type="http://schemas.openxmlformats.org/officeDocument/2006/relationships/slideLayout" Target="../slideLayouts/slideLayout102.xml"/><Relationship Id="rId32" Type="http://schemas.openxmlformats.org/officeDocument/2006/relationships/slideLayout" Target="../slideLayouts/slideLayout110.xml"/><Relationship Id="rId37" Type="http://schemas.openxmlformats.org/officeDocument/2006/relationships/slideLayout" Target="../slideLayouts/slideLayout115.xml"/><Relationship Id="rId40" Type="http://schemas.openxmlformats.org/officeDocument/2006/relationships/slideLayout" Target="../slideLayouts/slideLayout118.xml"/><Relationship Id="rId45" Type="http://schemas.openxmlformats.org/officeDocument/2006/relationships/slideLayout" Target="../slideLayouts/slideLayout123.xml"/><Relationship Id="rId53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97.xml"/><Relationship Id="rId31" Type="http://schemas.openxmlformats.org/officeDocument/2006/relationships/slideLayout" Target="../slideLayouts/slideLayout109.xml"/><Relationship Id="rId44" Type="http://schemas.openxmlformats.org/officeDocument/2006/relationships/slideLayout" Target="../slideLayouts/slideLayout122.xml"/><Relationship Id="rId52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Relationship Id="rId22" Type="http://schemas.openxmlformats.org/officeDocument/2006/relationships/slideLayout" Target="../slideLayouts/slideLayout100.xml"/><Relationship Id="rId27" Type="http://schemas.openxmlformats.org/officeDocument/2006/relationships/slideLayout" Target="../slideLayouts/slideLayout105.xml"/><Relationship Id="rId30" Type="http://schemas.openxmlformats.org/officeDocument/2006/relationships/slideLayout" Target="../slideLayouts/slideLayout108.xml"/><Relationship Id="rId35" Type="http://schemas.openxmlformats.org/officeDocument/2006/relationships/slideLayout" Target="../slideLayouts/slideLayout113.xml"/><Relationship Id="rId43" Type="http://schemas.openxmlformats.org/officeDocument/2006/relationships/slideLayout" Target="../slideLayouts/slideLayout121.xml"/><Relationship Id="rId48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86.xml"/><Relationship Id="rId51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90.xml"/><Relationship Id="rId17" Type="http://schemas.openxmlformats.org/officeDocument/2006/relationships/slideLayout" Target="../slideLayouts/slideLayout95.xml"/><Relationship Id="rId25" Type="http://schemas.openxmlformats.org/officeDocument/2006/relationships/slideLayout" Target="../slideLayouts/slideLayout103.xml"/><Relationship Id="rId33" Type="http://schemas.openxmlformats.org/officeDocument/2006/relationships/slideLayout" Target="../slideLayouts/slideLayout111.xml"/><Relationship Id="rId38" Type="http://schemas.openxmlformats.org/officeDocument/2006/relationships/slideLayout" Target="../slideLayouts/slideLayout116.xml"/><Relationship Id="rId46" Type="http://schemas.openxmlformats.org/officeDocument/2006/relationships/slideLayout" Target="../slideLayouts/slideLayout124.xml"/><Relationship Id="rId20" Type="http://schemas.openxmlformats.org/officeDocument/2006/relationships/slideLayout" Target="../slideLayouts/slideLayout98.xml"/><Relationship Id="rId41" Type="http://schemas.openxmlformats.org/officeDocument/2006/relationships/slideLayout" Target="../slideLayouts/slideLayout119.xml"/><Relationship Id="rId54" Type="http://schemas.openxmlformats.org/officeDocument/2006/relationships/theme" Target="../theme/theme3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3.xml"/><Relationship Id="rId23" Type="http://schemas.openxmlformats.org/officeDocument/2006/relationships/slideLayout" Target="../slideLayouts/slideLayout101.xml"/><Relationship Id="rId28" Type="http://schemas.openxmlformats.org/officeDocument/2006/relationships/slideLayout" Target="../slideLayouts/slideLayout106.xml"/><Relationship Id="rId36" Type="http://schemas.openxmlformats.org/officeDocument/2006/relationships/slideLayout" Target="../slideLayouts/slideLayout114.xml"/><Relationship Id="rId49" Type="http://schemas.openxmlformats.org/officeDocument/2006/relationships/slideLayout" Target="../slideLayouts/slideLayout1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10"/>
          <p:cNvSpPr txBox="1"/>
          <p:nvPr userDrawn="1"/>
        </p:nvSpPr>
        <p:spPr>
          <a:xfrm>
            <a:off x="5137985" y="4764109"/>
            <a:ext cx="39084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8"/>
              </a:rPr>
              <a:t>www.edureka.co/php-mysql</a:t>
            </a:r>
            <a:endParaRPr lang="en-I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>
              <a:defRPr/>
            </a:pPr>
            <a:endParaRPr lang="en-I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77296" y="90432"/>
            <a:ext cx="7886700" cy="6478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78" r:id="rId3"/>
    <p:sldLayoutId id="2147483663" r:id="rId4"/>
    <p:sldLayoutId id="2147483670" r:id="rId5"/>
    <p:sldLayoutId id="2147483674" r:id="rId6"/>
    <p:sldLayoutId id="2147483672" r:id="rId7"/>
    <p:sldLayoutId id="2147483675" r:id="rId8"/>
    <p:sldLayoutId id="2147483673" r:id="rId9"/>
    <p:sldLayoutId id="2147483671" r:id="rId10"/>
    <p:sldLayoutId id="2147483676" r:id="rId11"/>
    <p:sldLayoutId id="2147483679" r:id="rId12"/>
    <p:sldLayoutId id="2147483680" r:id="rId13"/>
    <p:sldLayoutId id="2147483677" r:id="rId14"/>
    <p:sldLayoutId id="2147483667" r:id="rId15"/>
    <p:sldLayoutId id="2147483668" r:id="rId16"/>
    <p:sldLayoutId id="2147483683" r:id="rId17"/>
    <p:sldLayoutId id="2147483685" r:id="rId18"/>
    <p:sldLayoutId id="2147483686" r:id="rId19"/>
    <p:sldLayoutId id="2147483688" r:id="rId20"/>
    <p:sldLayoutId id="2147483689" r:id="rId21"/>
    <p:sldLayoutId id="2147483690" r:id="rId22"/>
    <p:sldLayoutId id="2147483693" r:id="rId23"/>
    <p:sldLayoutId id="2147483694" r:id="rId24"/>
    <p:sldLayoutId id="2147483695" r:id="rId25"/>
  </p:sldLayoutIdLst>
  <p:timing>
    <p:tnLst>
      <p:par>
        <p:cTn id="1" dur="indefinite" restart="never" nodeType="tmRoot"/>
      </p:par>
    </p:tnLst>
  </p:timing>
  <p:txStyles>
    <p:titleStyle>
      <a:lvl1pPr algn="l" defTabSz="914378" rtl="0" eaLnBrk="1" latinLnBrk="0" hangingPunct="1">
        <a:spcBef>
          <a:spcPct val="0"/>
        </a:spcBef>
        <a:buNone/>
        <a:defRPr lang="en-US" sz="26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just" defTabSz="914378" rtl="0" eaLnBrk="1" latinLnBrk="0" hangingPunct="1">
        <a:lnSpc>
          <a:spcPct val="150000"/>
        </a:lnSpc>
        <a:spcBef>
          <a:spcPct val="20000"/>
        </a:spcBef>
        <a:buFont typeface="Symbol" panose="05050102010706020507" pitchFamily="18" charset="2"/>
        <a:buChar char="®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85776" indent="-128588" algn="just" defTabSz="914378" rtl="0" eaLnBrk="1" latinLnBrk="0" hangingPunct="1">
        <a:lnSpc>
          <a:spcPct val="150000"/>
        </a:lnSpc>
        <a:spcBef>
          <a:spcPct val="20000"/>
        </a:spcBef>
        <a:buFont typeface="Tahoma" panose="020B0604030504040204" pitchFamily="34" charset="0"/>
        <a:buChar char="»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14378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371566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828754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40" userDrawn="1">
          <p15:clr>
            <a:srgbClr val="F26B43"/>
          </p15:clr>
        </p15:guide>
        <p15:guide id="2" pos="2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66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611901" y="4857436"/>
            <a:ext cx="208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34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  <p:sldLayoutId id="2147483735" r:id="rId38"/>
    <p:sldLayoutId id="2147483736" r:id="rId39"/>
    <p:sldLayoutId id="2147483737" r:id="rId40"/>
    <p:sldLayoutId id="2147483738" r:id="rId41"/>
    <p:sldLayoutId id="2147483739" r:id="rId42"/>
    <p:sldLayoutId id="2147483740" r:id="rId43"/>
    <p:sldLayoutId id="2147483741" r:id="rId44"/>
    <p:sldLayoutId id="2147483742" r:id="rId45"/>
    <p:sldLayoutId id="2147483743" r:id="rId46"/>
    <p:sldLayoutId id="2147483744" r:id="rId47"/>
    <p:sldLayoutId id="2147483745" r:id="rId48"/>
    <p:sldLayoutId id="2147483746" r:id="rId49"/>
    <p:sldLayoutId id="2147483747" r:id="rId50"/>
    <p:sldLayoutId id="2147483748" r:id="rId51"/>
    <p:sldLayoutId id="2147483749" r:id="rId52"/>
    <p:sldLayoutId id="2147483750" r:id="rId5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66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611901" y="4857436"/>
            <a:ext cx="208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www.edureka.co/php-mysql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07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  <p:sldLayoutId id="2147483775" r:id="rId24"/>
    <p:sldLayoutId id="2147483776" r:id="rId25"/>
    <p:sldLayoutId id="2147483777" r:id="rId26"/>
    <p:sldLayoutId id="2147483778" r:id="rId27"/>
    <p:sldLayoutId id="2147483779" r:id="rId28"/>
    <p:sldLayoutId id="2147483780" r:id="rId29"/>
    <p:sldLayoutId id="2147483781" r:id="rId30"/>
    <p:sldLayoutId id="2147483782" r:id="rId31"/>
    <p:sldLayoutId id="2147483783" r:id="rId32"/>
    <p:sldLayoutId id="2147483784" r:id="rId33"/>
    <p:sldLayoutId id="2147483785" r:id="rId34"/>
    <p:sldLayoutId id="2147483786" r:id="rId35"/>
    <p:sldLayoutId id="2147483787" r:id="rId36"/>
    <p:sldLayoutId id="2147483788" r:id="rId37"/>
    <p:sldLayoutId id="2147483789" r:id="rId38"/>
    <p:sldLayoutId id="2147483790" r:id="rId39"/>
    <p:sldLayoutId id="2147483791" r:id="rId40"/>
    <p:sldLayoutId id="2147483792" r:id="rId41"/>
    <p:sldLayoutId id="2147483793" r:id="rId42"/>
    <p:sldLayoutId id="2147483794" r:id="rId43"/>
    <p:sldLayoutId id="2147483795" r:id="rId44"/>
    <p:sldLayoutId id="2147483796" r:id="rId45"/>
    <p:sldLayoutId id="2147483797" r:id="rId46"/>
    <p:sldLayoutId id="2147483798" r:id="rId47"/>
    <p:sldLayoutId id="2147483799" r:id="rId48"/>
    <p:sldLayoutId id="2147483800" r:id="rId49"/>
    <p:sldLayoutId id="2147483801" r:id="rId50"/>
    <p:sldLayoutId id="2147483802" r:id="rId51"/>
    <p:sldLayoutId id="2147483803" r:id="rId52"/>
    <p:sldLayoutId id="2147483804" r:id="rId5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edureka.co" TargetMode="External"/><Relationship Id="rId2" Type="http://schemas.openxmlformats.org/officeDocument/2006/relationships/hyperlink" Target="http://www.edureka.co/php-mysq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kephp/cakephp/archive/2.5.6.zip" TargetMode="Externa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akephp-2.5.6/" TargetMode="External"/><Relationship Id="rId1" Type="http://schemas.openxmlformats.org/officeDocument/2006/relationships/slideLayout" Target="../slideLayouts/slideLayout8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1146" y="2858640"/>
            <a:ext cx="762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 PHP </a:t>
            </a: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&amp; MySQL with MVC Frameworks course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details at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www.edureka.co/php-mysql</a:t>
            </a:r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6670" y="3346301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For Queries:</a:t>
            </a:r>
          </a:p>
          <a:p>
            <a:pPr lvl="1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on Twitter @edurekaIN: 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#askEdureka</a:t>
            </a:r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on Facebook </a:t>
            </a:r>
            <a:r>
              <a:rPr lang="en-US" sz="1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/edurekaIN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5336" y="3346301"/>
            <a:ext cx="2619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more details please contact us: </a:t>
            </a: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 : 1800 275 9730 (toll free)</a:t>
            </a: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INDIA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+91 88808 62004</a:t>
            </a:r>
          </a:p>
          <a:p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sales@edureka.co</a:t>
            </a: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838" y="2480350"/>
            <a:ext cx="7969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astellar" panose="020A0402060406010301" pitchFamily="18" charset="0"/>
              </a:rPr>
              <a:t>Rapid Development with </a:t>
            </a:r>
            <a:r>
              <a:rPr lang="en-US" sz="2000" b="1" dirty="0" err="1" smtClean="0">
                <a:latin typeface="Castellar" panose="020A0402060406010301" pitchFamily="18" charset="0"/>
              </a:rPr>
              <a:t>CakePHP</a:t>
            </a:r>
            <a:endParaRPr lang="en-IN" sz="2000" b="1" dirty="0">
              <a:latin typeface="Castellar" panose="020A0402060406010301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456" y="382589"/>
            <a:ext cx="5914368" cy="184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3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/>
          <p:cNvSpPr txBox="1">
            <a:spLocks/>
          </p:cNvSpPr>
          <p:nvPr/>
        </p:nvSpPr>
        <p:spPr>
          <a:xfrm>
            <a:off x="377020" y="204045"/>
            <a:ext cx="621347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400">
                <a:latin typeface="Calibri"/>
                <a:ea typeface="+mj-ea"/>
                <a:cs typeface="Calibri"/>
              </a:defRPr>
            </a:lvl1pPr>
          </a:lstStyle>
          <a:p>
            <a:pPr marL="84453"/>
            <a:r>
              <a:rPr lang="en-IN" sz="2600" kern="0" spc="-5" dirty="0" smtClean="0">
                <a:solidFill>
                  <a:sysClr val="windowText" lastClr="000000"/>
                </a:solidFill>
              </a:rPr>
              <a:t>CakePHP - Introduction</a:t>
            </a:r>
            <a:endParaRPr lang="en-IN" sz="2600" kern="0" spc="-5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9401" y="900244"/>
            <a:ext cx="1832694" cy="37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Why CakePHP?</a:t>
            </a:r>
          </a:p>
        </p:txBody>
      </p:sp>
      <p:sp>
        <p:nvSpPr>
          <p:cNvPr id="7" name="Rectangle 6"/>
          <p:cNvSpPr/>
          <p:nvPr/>
        </p:nvSpPr>
        <p:spPr>
          <a:xfrm>
            <a:off x="542925" y="1447801"/>
            <a:ext cx="80676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Open source with flexible licensing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Supports MVC architecture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Easy to install with minimal configuration, faster to learn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Powerful in-build form validation using models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IN" sz="1200" dirty="0" err="1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CakeBake</a:t>
            </a:r>
            <a:r>
              <a:rPr lang="en-IN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to generate ready to use code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Integrated CRUD for database interaction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View helpers for AJAX, JavaScript, HTML forms and more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Email, cookie, security, session, and request handling Components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endParaRPr lang="en-IN" sz="12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35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mtClean="0"/>
              <a:t>Cake PHP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46947" y="799968"/>
            <a:ext cx="3287308" cy="1546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Code generation and </a:t>
            </a:r>
            <a:r>
              <a:rPr lang="en-US" b="1" dirty="0" smtClean="0">
                <a:solidFill>
                  <a:srgbClr val="0070C0"/>
                </a:solidFill>
              </a:rPr>
              <a:t>scaffolding</a:t>
            </a:r>
          </a:p>
          <a:p>
            <a:endParaRPr lang="en-US" b="1" dirty="0"/>
          </a:p>
          <a:p>
            <a:pPr marL="285750" indent="-285750" algn="just">
              <a:buFont typeface="Symbol" panose="05050102010706020507" pitchFamily="18" charset="2"/>
              <a:buChar char="®"/>
            </a:pPr>
            <a:r>
              <a:rPr lang="en-US" dirty="0" smtClean="0"/>
              <a:t>Scaffolding </a:t>
            </a:r>
            <a:r>
              <a:rPr lang="en-US" dirty="0"/>
              <a:t>is a programming technique popularized by Ruby on Rails where code is generated for basic DB operations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946" y="2518943"/>
            <a:ext cx="3287309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Easy </a:t>
            </a:r>
            <a:r>
              <a:rPr lang="en-US" b="1" dirty="0" smtClean="0">
                <a:solidFill>
                  <a:srgbClr val="0070C0"/>
                </a:solidFill>
              </a:rPr>
              <a:t>configuration</a:t>
            </a:r>
          </a:p>
          <a:p>
            <a:endParaRPr lang="en-US" dirty="0"/>
          </a:p>
          <a:p>
            <a:pPr marL="285750" indent="-285750" algn="just">
              <a:buFont typeface="Symbol" panose="05050102010706020507" pitchFamily="18" charset="2"/>
              <a:buChar char="®"/>
            </a:pPr>
            <a:r>
              <a:rPr lang="en-US" dirty="0"/>
              <a:t>Two changes to a file, generate database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26477" y="1366546"/>
            <a:ext cx="3394955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Out-of-the-box </a:t>
            </a:r>
            <a:r>
              <a:rPr lang="en-US" b="1" dirty="0" smtClean="0">
                <a:solidFill>
                  <a:srgbClr val="0070C0"/>
                </a:solidFill>
              </a:rPr>
              <a:t>functionality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 DB Support, Form creation , validation Users, authentication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6477" y="2518943"/>
            <a:ext cx="3433864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Community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 smtClean="0"/>
              <a:t>Strong, Active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 smtClean="0"/>
              <a:t>Maintained Plugins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6947" y="3648165"/>
            <a:ext cx="3287308" cy="11310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Clean </a:t>
            </a:r>
            <a:r>
              <a:rPr lang="en-US" b="1" dirty="0">
                <a:solidFill>
                  <a:srgbClr val="0070C0"/>
                </a:solidFill>
              </a:rPr>
              <a:t>MVC </a:t>
            </a:r>
            <a:r>
              <a:rPr lang="en-US" b="1" dirty="0" smtClean="0">
                <a:solidFill>
                  <a:srgbClr val="0070C0"/>
                </a:solidFill>
              </a:rPr>
              <a:t>Implementation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Industry standard design pattern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Structured application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Easy for developers to 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5931" y="3671340"/>
            <a:ext cx="3433863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Cake PHP for a long time from </a:t>
            </a:r>
            <a:r>
              <a:rPr lang="en-US" b="1" dirty="0" smtClean="0">
                <a:solidFill>
                  <a:srgbClr val="0070C0"/>
                </a:solidFill>
              </a:rPr>
              <a:t>2005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Broad user base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Available documentation</a:t>
            </a:r>
          </a:p>
        </p:txBody>
      </p:sp>
      <p:pic>
        <p:nvPicPr>
          <p:cNvPr id="14" name="Picture 7" descr="edureka logol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3735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/>
          <p:cNvSpPr txBox="1">
            <a:spLocks/>
          </p:cNvSpPr>
          <p:nvPr/>
        </p:nvSpPr>
        <p:spPr>
          <a:xfrm>
            <a:off x="377020" y="204045"/>
            <a:ext cx="621347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400">
                <a:latin typeface="Calibri"/>
                <a:ea typeface="+mj-ea"/>
                <a:cs typeface="Calibri"/>
              </a:defRPr>
            </a:lvl1pPr>
          </a:lstStyle>
          <a:p>
            <a:pPr marL="84453"/>
            <a:r>
              <a:rPr lang="en-IN" sz="2600" kern="0" spc="-5" dirty="0" err="1" smtClean="0">
                <a:solidFill>
                  <a:sysClr val="windowText" lastClr="000000"/>
                </a:solidFill>
              </a:rPr>
              <a:t>CakePHP</a:t>
            </a:r>
            <a:r>
              <a:rPr lang="en-IN" sz="2600" kern="0" spc="-5" dirty="0" smtClean="0">
                <a:solidFill>
                  <a:sysClr val="windowText" lastClr="000000"/>
                </a:solidFill>
              </a:rPr>
              <a:t> - Prerequisite</a:t>
            </a:r>
            <a:endParaRPr lang="en-IN" sz="2600" kern="0" spc="-5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9399" y="789404"/>
            <a:ext cx="6645691" cy="37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Prerequisite for CakePHP 2.5.6</a:t>
            </a: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9400" y="1268744"/>
            <a:ext cx="6416329" cy="20078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Apache </a:t>
            </a:r>
            <a:r>
              <a:rPr lang="en-US" sz="1200" dirty="0" err="1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httpd</a:t>
            </a: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server 2.4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PHP 5.2.8 or higher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MySQL 4 or higher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 are assuming that we already have PHP and MySQL setup running on the machine</a:t>
            </a:r>
          </a:p>
        </p:txBody>
      </p:sp>
    </p:spTree>
    <p:extLst>
      <p:ext uri="{BB962C8B-B14F-4D97-AF65-F5344CB8AC3E}">
        <p14:creationId xmlns:p14="http://schemas.microsoft.com/office/powerpoint/2010/main" val="132331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377020" y="204045"/>
            <a:ext cx="621347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400">
                <a:latin typeface="Calibri"/>
                <a:ea typeface="+mj-ea"/>
                <a:cs typeface="Calibri"/>
              </a:defRPr>
            </a:lvl1pPr>
          </a:lstStyle>
          <a:p>
            <a:pPr marL="84453"/>
            <a:r>
              <a:rPr lang="en-IN" sz="2600" kern="0" spc="-5" dirty="0" smtClean="0">
                <a:solidFill>
                  <a:sysClr val="windowText" lastClr="000000"/>
                </a:solidFill>
              </a:rPr>
              <a:t>Configuring CakePHP </a:t>
            </a:r>
            <a:r>
              <a:rPr lang="en-US" sz="2600" kern="0" spc="-5" dirty="0" smtClean="0">
                <a:solidFill>
                  <a:sysClr val="windowText" lastClr="000000"/>
                </a:solidFill>
              </a:rPr>
              <a:t>(</a:t>
            </a:r>
            <a:r>
              <a:rPr lang="en-US" sz="2600" kern="0" spc="-5" dirty="0" err="1" smtClean="0">
                <a:solidFill>
                  <a:sysClr val="windowText" lastClr="000000"/>
                </a:solidFill>
              </a:rPr>
              <a:t>Contd</a:t>
            </a:r>
            <a:r>
              <a:rPr lang="en-US" sz="2600" kern="0" spc="-5" dirty="0" smtClean="0">
                <a:solidFill>
                  <a:sysClr val="windowText" lastClr="000000"/>
                </a:solidFill>
              </a:rPr>
              <a:t>…)</a:t>
            </a:r>
            <a:endParaRPr lang="en-IN" sz="2600" kern="0" spc="-5" dirty="0">
              <a:solidFill>
                <a:sysClr val="windowText" lastClr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7500" y="1440194"/>
            <a:ext cx="6416329" cy="22174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IN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Download the CakePHP version 2.5.6 zip file from </a:t>
            </a:r>
            <a:r>
              <a:rPr lang="en-IN" sz="12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https://github.com/cakephp/cakephp/archive/2.5.6.zip</a:t>
            </a: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Extract the zip file to the apache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webserver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document root directory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To get the document root directory location –</a:t>
            </a:r>
          </a:p>
          <a:p>
            <a:pPr marL="514350" lvl="1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Tahoma" pitchFamily="34" charset="0"/>
              <a:buChar char="»"/>
              <a:tabLst>
                <a:tab pos="457200" algn="l"/>
              </a:tabLst>
            </a:pP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Browse to Apache 2.4 directory</a:t>
            </a:r>
            <a:endParaRPr lang="en-IN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lvl="1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Tahoma" pitchFamily="34" charset="0"/>
              <a:buChar char="»"/>
              <a:tabLst>
                <a:tab pos="457200" algn="l"/>
              </a:tabLst>
            </a:pPr>
            <a:r>
              <a:rPr lang="en-IN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Click on conf folder and edit the </a:t>
            </a:r>
            <a:r>
              <a:rPr lang="en-IN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httpd.conf</a:t>
            </a:r>
            <a:r>
              <a:rPr lang="en-IN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file</a:t>
            </a:r>
          </a:p>
          <a:p>
            <a:pPr marL="514350" lvl="1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Tahoma" pitchFamily="34" charset="0"/>
              <a:buChar char="»"/>
              <a:tabLst>
                <a:tab pos="457200" algn="l"/>
              </a:tabLst>
            </a:pPr>
            <a:r>
              <a:rPr lang="en-IN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Find the word “</a:t>
            </a:r>
            <a:r>
              <a:rPr lang="en-IN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DocumentRoot</a:t>
            </a:r>
            <a:r>
              <a:rPr lang="en-IN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”. It will have the document root directory path.</a:t>
            </a: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8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3" y="2052638"/>
            <a:ext cx="77247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2"/>
          <p:cNvSpPr txBox="1">
            <a:spLocks/>
          </p:cNvSpPr>
          <p:nvPr/>
        </p:nvSpPr>
        <p:spPr>
          <a:xfrm>
            <a:off x="377020" y="204045"/>
            <a:ext cx="621347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400">
                <a:latin typeface="Calibri"/>
                <a:ea typeface="+mj-ea"/>
                <a:cs typeface="Calibri"/>
              </a:defRPr>
            </a:lvl1pPr>
          </a:lstStyle>
          <a:p>
            <a:pPr marL="84453"/>
            <a:r>
              <a:rPr lang="en-IN" sz="2600" kern="0" spc="-5" dirty="0" smtClean="0">
                <a:solidFill>
                  <a:sysClr val="windowText" lastClr="000000"/>
                </a:solidFill>
              </a:rPr>
              <a:t>Configuring CakePHP </a:t>
            </a:r>
            <a:r>
              <a:rPr lang="en-US" sz="2600" kern="0" spc="-5" dirty="0" smtClean="0">
                <a:solidFill>
                  <a:sysClr val="windowText" lastClr="000000"/>
                </a:solidFill>
              </a:rPr>
              <a:t>(</a:t>
            </a:r>
            <a:r>
              <a:rPr lang="en-US" sz="2600" kern="0" spc="-5" dirty="0" err="1" smtClean="0">
                <a:solidFill>
                  <a:sysClr val="windowText" lastClr="000000"/>
                </a:solidFill>
              </a:rPr>
              <a:t>Contd</a:t>
            </a:r>
            <a:r>
              <a:rPr lang="en-US" sz="2600" kern="0" spc="-5" dirty="0" smtClean="0">
                <a:solidFill>
                  <a:sysClr val="windowText" lastClr="000000"/>
                </a:solidFill>
              </a:rPr>
              <a:t>…)</a:t>
            </a:r>
            <a:endParaRPr lang="en-IN" sz="2600" kern="0" spc="-5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9399" y="789404"/>
            <a:ext cx="6645691" cy="37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Document root </a:t>
            </a: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25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377020" y="204045"/>
            <a:ext cx="621347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400">
                <a:latin typeface="Calibri"/>
                <a:ea typeface="+mj-ea"/>
                <a:cs typeface="Calibri"/>
              </a:defRPr>
            </a:lvl1pPr>
          </a:lstStyle>
          <a:p>
            <a:pPr marL="84453"/>
            <a:r>
              <a:rPr lang="en-IN" sz="2600" kern="0" spc="-5" dirty="0" smtClean="0">
                <a:solidFill>
                  <a:sysClr val="windowText" lastClr="000000"/>
                </a:solidFill>
              </a:rPr>
              <a:t>Configuring CakePHP </a:t>
            </a:r>
            <a:r>
              <a:rPr lang="en-US" sz="2600" kern="0" spc="-5" dirty="0" smtClean="0">
                <a:solidFill>
                  <a:sysClr val="windowText" lastClr="000000"/>
                </a:solidFill>
              </a:rPr>
              <a:t>(</a:t>
            </a:r>
            <a:r>
              <a:rPr lang="en-US" sz="2600" kern="0" spc="-5" dirty="0" err="1" smtClean="0">
                <a:solidFill>
                  <a:sysClr val="windowText" lastClr="000000"/>
                </a:solidFill>
              </a:rPr>
              <a:t>Contd</a:t>
            </a:r>
            <a:r>
              <a:rPr lang="en-US" sz="2600" kern="0" spc="-5" dirty="0" smtClean="0">
                <a:solidFill>
                  <a:sysClr val="windowText" lastClr="000000"/>
                </a:solidFill>
              </a:rPr>
              <a:t>…)</a:t>
            </a:r>
            <a:endParaRPr lang="en-IN" sz="2600" kern="0" spc="-5" dirty="0">
              <a:solidFill>
                <a:sysClr val="windowText" lastClr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89400" y="1268745"/>
            <a:ext cx="8092625" cy="15792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Now Start the apache and MySQL server if it is not already running.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Open web browser and enter </a:t>
            </a: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http://localhost/cakephp-2.5.6/</a:t>
            </a: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Browser will show the CakePHP index page. This means your CakePHP has been setup correctly.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There are some </a:t>
            </a:r>
            <a:r>
              <a:rPr lang="en-US" sz="1200" b="1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warnings</a:t>
            </a: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displayed in the index page. We will resolve them in post installation steps next.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60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1204913"/>
            <a:ext cx="65055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2"/>
          <p:cNvSpPr txBox="1">
            <a:spLocks/>
          </p:cNvSpPr>
          <p:nvPr/>
        </p:nvSpPr>
        <p:spPr>
          <a:xfrm>
            <a:off x="377020" y="204045"/>
            <a:ext cx="621347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400">
                <a:latin typeface="Calibri"/>
                <a:ea typeface="+mj-ea"/>
                <a:cs typeface="Calibri"/>
              </a:defRPr>
            </a:lvl1pPr>
          </a:lstStyle>
          <a:p>
            <a:pPr marL="84453"/>
            <a:r>
              <a:rPr lang="en-IN" sz="2600" kern="0" spc="-5" dirty="0" smtClean="0">
                <a:solidFill>
                  <a:sysClr val="windowText" lastClr="000000"/>
                </a:solidFill>
              </a:rPr>
              <a:t>Configuring CakePHP </a:t>
            </a:r>
            <a:r>
              <a:rPr lang="en-US" sz="2600" kern="0" spc="-5" dirty="0" smtClean="0">
                <a:solidFill>
                  <a:sysClr val="windowText" lastClr="000000"/>
                </a:solidFill>
              </a:rPr>
              <a:t>(</a:t>
            </a:r>
            <a:r>
              <a:rPr lang="en-US" sz="2600" kern="0" spc="-5" dirty="0" err="1" smtClean="0">
                <a:solidFill>
                  <a:sysClr val="windowText" lastClr="000000"/>
                </a:solidFill>
              </a:rPr>
              <a:t>Contd</a:t>
            </a:r>
            <a:r>
              <a:rPr lang="en-US" sz="2600" kern="0" spc="-5" dirty="0" smtClean="0">
                <a:solidFill>
                  <a:sysClr val="windowText" lastClr="000000"/>
                </a:solidFill>
              </a:rPr>
              <a:t>…)</a:t>
            </a:r>
            <a:endParaRPr lang="en-IN" sz="2600" kern="0" spc="-5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9399" y="789404"/>
            <a:ext cx="66456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Check the installation - Output</a:t>
            </a: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91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377020" y="204045"/>
            <a:ext cx="621347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400">
                <a:latin typeface="Calibri"/>
                <a:ea typeface="+mj-ea"/>
                <a:cs typeface="Calibri"/>
              </a:defRPr>
            </a:lvl1pPr>
          </a:lstStyle>
          <a:p>
            <a:pPr marL="84453"/>
            <a:r>
              <a:rPr lang="en-IN" sz="2600" kern="0" spc="-5" dirty="0" smtClean="0">
                <a:solidFill>
                  <a:sysClr val="windowText" lastClr="000000"/>
                </a:solidFill>
              </a:rPr>
              <a:t>CakePHP </a:t>
            </a:r>
            <a:r>
              <a:rPr lang="en-US" sz="2600" kern="0" spc="-5" dirty="0" smtClean="0">
                <a:solidFill>
                  <a:sysClr val="windowText" lastClr="000000"/>
                </a:solidFill>
              </a:rPr>
              <a:t>folder structure</a:t>
            </a:r>
            <a:endParaRPr lang="en-IN" sz="2600" kern="0" spc="-5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9399" y="789404"/>
            <a:ext cx="6645691" cy="37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CakePHP core directories</a:t>
            </a: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2925" y="1171575"/>
            <a:ext cx="8067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There are 4 core directories under CakePHP 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app, lib, </a:t>
            </a:r>
            <a:r>
              <a:rPr lang="en-IN" sz="1200" dirty="0" err="1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plugins</a:t>
            </a:r>
            <a:r>
              <a:rPr lang="en-IN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and vendors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213" y="1976438"/>
            <a:ext cx="2416899" cy="1490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660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377020" y="204045"/>
            <a:ext cx="621347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400">
                <a:latin typeface="Calibri"/>
                <a:ea typeface="+mj-ea"/>
                <a:cs typeface="Calibri"/>
              </a:defRPr>
            </a:lvl1pPr>
          </a:lstStyle>
          <a:p>
            <a:pPr marL="84453"/>
            <a:r>
              <a:rPr lang="en-IN" sz="2600" kern="0" spc="-5" dirty="0" smtClean="0">
                <a:solidFill>
                  <a:sysClr val="windowText" lastClr="000000"/>
                </a:solidFill>
              </a:rPr>
              <a:t>CakePHP </a:t>
            </a:r>
            <a:r>
              <a:rPr lang="en-US" sz="2600" kern="0" spc="-5" dirty="0" smtClean="0">
                <a:solidFill>
                  <a:sysClr val="windowText" lastClr="000000"/>
                </a:solidFill>
              </a:rPr>
              <a:t>folder structure</a:t>
            </a:r>
            <a:endParaRPr lang="en-IN" sz="2600" kern="0" spc="-5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8449" y="665579"/>
            <a:ext cx="6645691" cy="37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CakePHP core directories</a:t>
            </a: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8450" y="1011569"/>
            <a:ext cx="7102025" cy="38652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US" sz="1200" b="1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</a:t>
            </a:r>
          </a:p>
          <a:p>
            <a:pPr marL="514350" lvl="1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Tahoma" pitchFamily="34" charset="0"/>
              <a:buChar char="»"/>
              <a:tabLst>
                <a:tab pos="457200" algn="l"/>
              </a:tabLst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Main working directory for CakePHP development</a:t>
            </a:r>
          </a:p>
          <a:p>
            <a:pPr marL="514350" lvl="1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Tahoma" pitchFamily="34" charset="0"/>
              <a:buChar char="»"/>
              <a:tabLst>
                <a:tab pos="457200" algn="l"/>
              </a:tabLst>
            </a:pPr>
            <a:r>
              <a:rPr lang="en-IN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Contains all custom application code including model, view and controller.</a:t>
            </a:r>
          </a:p>
          <a:p>
            <a:pPr marL="514350" lvl="1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Tahoma" pitchFamily="34" charset="0"/>
              <a:buChar char="»"/>
              <a:tabLst>
                <a:tab pos="457200" algn="l"/>
              </a:tabLst>
            </a:pPr>
            <a:r>
              <a:rPr lang="en-IN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Also contains public </a:t>
            </a:r>
            <a:r>
              <a:rPr lang="en-IN" sz="1200" dirty="0" err="1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webroot</a:t>
            </a:r>
            <a:r>
              <a:rPr lang="en-IN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directory (document root)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US" sz="1200" b="1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lib</a:t>
            </a:r>
          </a:p>
          <a:p>
            <a:pPr marL="514350" lvl="1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Tahoma" pitchFamily="34" charset="0"/>
              <a:buChar char="»"/>
              <a:tabLst>
                <a:tab pos="457200" algn="l"/>
              </a:tabLst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Contains all the core CakePHP libraries</a:t>
            </a:r>
          </a:p>
          <a:p>
            <a:pPr marL="514350" lvl="1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Tahoma" pitchFamily="34" charset="0"/>
              <a:buChar char="»"/>
              <a:tabLst>
                <a:tab pos="457200" algn="l"/>
              </a:tabLst>
            </a:pPr>
            <a:r>
              <a:rPr lang="en-IN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 NOT modify any files in this directory as it will affect the core CakePHP functionality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US" sz="1200" b="1" dirty="0" err="1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plugins</a:t>
            </a:r>
            <a:endParaRPr lang="en-US" sz="1200" b="1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lvl="1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Tahoma" pitchFamily="34" charset="0"/>
              <a:buChar char="»"/>
              <a:tabLst>
                <a:tab pos="457200" algn="l"/>
              </a:tabLst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Empty by default</a:t>
            </a:r>
          </a:p>
          <a:p>
            <a:pPr marL="514350" lvl="1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Tahoma" pitchFamily="34" charset="0"/>
              <a:buChar char="»"/>
              <a:tabLst>
                <a:tab pos="457200" algn="l"/>
              </a:tabLst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Can contain custom </a:t>
            </a:r>
            <a:r>
              <a:rPr lang="en-US" sz="1200" dirty="0" err="1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plugins</a:t>
            </a: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made available to enhance CakePHP functionality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US" sz="1200" b="1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vendors</a:t>
            </a:r>
          </a:p>
          <a:p>
            <a:pPr marL="514350" lvl="1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Tahoma" pitchFamily="34" charset="0"/>
              <a:buChar char="»"/>
              <a:tabLst>
                <a:tab pos="457200" algn="l"/>
              </a:tabLst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Empty by default</a:t>
            </a:r>
          </a:p>
          <a:p>
            <a:pPr marL="514350" lvl="1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Tahoma" pitchFamily="34" charset="0"/>
              <a:buChar char="»"/>
              <a:tabLst>
                <a:tab pos="457200" algn="l"/>
              </a:tabLst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Can contains third party libraries </a:t>
            </a:r>
          </a:p>
        </p:txBody>
      </p:sp>
    </p:spTree>
    <p:extLst>
      <p:ext uri="{BB962C8B-B14F-4D97-AF65-F5344CB8AC3E}">
        <p14:creationId xmlns:p14="http://schemas.microsoft.com/office/powerpoint/2010/main" val="410657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2400" dirty="0" smtClean="0"/>
              <a:t>Creating a Simple </a:t>
            </a:r>
            <a:r>
              <a:rPr sz="2400" dirty="0"/>
              <a:t>W</a:t>
            </a:r>
            <a:r>
              <a:rPr sz="2400" dirty="0" smtClean="0"/>
              <a:t>eb </a:t>
            </a:r>
            <a:r>
              <a:rPr sz="2400" dirty="0"/>
              <a:t>A</a:t>
            </a:r>
            <a:r>
              <a:rPr sz="2400" dirty="0" smtClean="0"/>
              <a:t>pplication </a:t>
            </a:r>
            <a:r>
              <a:rPr sz="2400" dirty="0"/>
              <a:t>U</a:t>
            </a:r>
            <a:r>
              <a:rPr sz="2400" dirty="0" smtClean="0"/>
              <a:t>sing </a:t>
            </a:r>
            <a:r>
              <a:rPr sz="2400" dirty="0" err="1" smtClean="0"/>
              <a:t>CakePHP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7296" y="1274321"/>
            <a:ext cx="8552404" cy="3550595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Web application to display all the user details with an option to add a new user, edit an existing user and to delete a user using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CakePHP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perform simple CRUD (Create, Read, Update and Delete)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Database with name '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Edureka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create database </a:t>
            </a:r>
            <a:r>
              <a:rPr lang="en-US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Edureka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Database Table with name "users" in "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Edureka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Database with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following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fields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FIRST_NAME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LAST_NAME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</a:t>
            </a:r>
            <a:endParaRPr lang="en-US" sz="1200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7296" y="865760"/>
            <a:ext cx="20619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User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92669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6" y="145917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>
                <a:solidFill>
                  <a:srgbClr val="262626"/>
                </a:solidFill>
                <a:latin typeface="+mj-lt"/>
              </a:rPr>
              <a:t>Objectives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313" y="824359"/>
            <a:ext cx="4936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module, you will be able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understand:</a:t>
            </a: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587" y="1163002"/>
            <a:ext cx="7202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Architecture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CakePHP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Introduction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to Use </a:t>
            </a:r>
            <a:r>
              <a:rPr lang="en-IN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CakePHP</a:t>
            </a: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Configure </a:t>
            </a:r>
            <a:r>
              <a:rPr lang="en-IN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CakePHP</a:t>
            </a: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a Simple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eb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pplication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CakePHP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2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edureka logol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5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18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748" y="867524"/>
            <a:ext cx="81020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783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Coding in straight PHP can lead to spaghetti code. Long lines of code that have multiple interactions and typically have HTML code in it</a:t>
            </a:r>
          </a:p>
          <a:p>
            <a:pPr marL="171450" indent="-171450" defTabSz="685783"/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685783">
              <a:buFont typeface="Symbol" panose="05050102010706020507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Leads to disorganization</a:t>
            </a:r>
          </a:p>
          <a:p>
            <a:pPr marL="171450" indent="-171450" defTabSz="685783"/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685783">
              <a:buFont typeface="Symbol" panose="05050102010706020507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Difficult to re-use code</a:t>
            </a:r>
          </a:p>
          <a:p>
            <a:pPr marL="171450" indent="-171450" defTabSz="685783"/>
            <a:endParaRPr lang="en-IN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685783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Change one thing, break another</a:t>
            </a:r>
          </a:p>
          <a:p>
            <a:pPr marL="171450" indent="-171450" defTabSz="685783"/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685783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Everything must be tested, which is difficult</a:t>
            </a:r>
          </a:p>
          <a:p>
            <a:pPr marL="171450" indent="-171450" defTabSz="685783"/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685783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Hard code everything from scratch</a:t>
            </a:r>
          </a:p>
          <a:p>
            <a:pPr marL="171450" indent="-171450" defTabSz="685783"/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685783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Teamwork challenges - parallel programming cannot be done efficiently</a:t>
            </a:r>
            <a:endParaRPr lang="en-IN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77295" y="116736"/>
            <a:ext cx="7955434" cy="359920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2000" dirty="0" smtClean="0"/>
              <a:t>Drawbacks of Designing an Application Without </a:t>
            </a:r>
            <a:r>
              <a:rPr sz="2000" dirty="0"/>
              <a:t>U</a:t>
            </a:r>
            <a:r>
              <a:rPr sz="2000" dirty="0" smtClean="0"/>
              <a:t>sing a Framework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477295" y="3772200"/>
            <a:ext cx="8102501" cy="6927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Patterns is a way to organize a program in a proper manner</a:t>
            </a:r>
          </a:p>
          <a:p>
            <a:pPr algn="ctr"/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such design pattern is </a:t>
            </a: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89401" y="838809"/>
            <a:ext cx="2571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 – What is MVC</a:t>
            </a:r>
          </a:p>
        </p:txBody>
      </p:sp>
      <p:sp>
        <p:nvSpPr>
          <p:cNvPr id="15" name="object 2"/>
          <p:cNvSpPr txBox="1">
            <a:spLocks/>
          </p:cNvSpPr>
          <p:nvPr/>
        </p:nvSpPr>
        <p:spPr>
          <a:xfrm>
            <a:off x="377020" y="204045"/>
            <a:ext cx="621347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400">
                <a:latin typeface="Calibri"/>
                <a:ea typeface="+mj-ea"/>
                <a:cs typeface="Calibri"/>
              </a:defRPr>
            </a:lvl1pPr>
          </a:lstStyle>
          <a:p>
            <a:pPr marL="84453"/>
            <a:r>
              <a:rPr lang="en-US" sz="2600" kern="0" spc="-5" dirty="0" smtClean="0">
                <a:solidFill>
                  <a:sysClr val="windowText" lastClr="000000"/>
                </a:solidFill>
              </a:rPr>
              <a:t>MVC Introduction</a:t>
            </a:r>
            <a:endParaRPr lang="en-IN" sz="2600" kern="0" spc="-5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9401" y="1303762"/>
            <a:ext cx="6416329" cy="16870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MVC is acronym for Model-View-Controller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MVC is software design pattern for developing web and desktop applications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 separates the application logic in easily manageable containers </a:t>
            </a:r>
            <a:r>
              <a:rPr lang="en-US" sz="1200" dirty="0" err="1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viz</a:t>
            </a: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Model, View and Controller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/>
          <p:cNvSpPr txBox="1">
            <a:spLocks/>
          </p:cNvSpPr>
          <p:nvPr/>
        </p:nvSpPr>
        <p:spPr>
          <a:xfrm>
            <a:off x="377020" y="204045"/>
            <a:ext cx="621347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400">
                <a:latin typeface="Calibri"/>
                <a:ea typeface="+mj-ea"/>
                <a:cs typeface="Calibri"/>
              </a:defRPr>
            </a:lvl1pPr>
          </a:lstStyle>
          <a:p>
            <a:pPr marL="84453"/>
            <a:r>
              <a:rPr lang="en-US" sz="2600" kern="0" spc="-5" dirty="0" smtClean="0">
                <a:solidFill>
                  <a:sysClr val="windowText" lastClr="000000"/>
                </a:solidFill>
              </a:rPr>
              <a:t>MVC Introduction - Model</a:t>
            </a:r>
            <a:endParaRPr lang="en-IN" sz="2600" kern="0" spc="-5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9401" y="1274235"/>
            <a:ext cx="6416329" cy="16122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Model container manages the data and business logic of the application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receives requests for data access from View 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 also receives requests from Controller to update the data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encapsulates the database and file access from rest of the application logic</a:t>
            </a:r>
          </a:p>
        </p:txBody>
      </p:sp>
      <p:sp>
        <p:nvSpPr>
          <p:cNvPr id="5" name="Rectangle 4"/>
          <p:cNvSpPr/>
          <p:nvPr/>
        </p:nvSpPr>
        <p:spPr>
          <a:xfrm>
            <a:off x="489401" y="784948"/>
            <a:ext cx="1712378" cy="37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</a:t>
            </a:r>
            <a:endParaRPr lang="en-US" sz="14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2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/>
          <p:cNvSpPr txBox="1">
            <a:spLocks/>
          </p:cNvSpPr>
          <p:nvPr/>
        </p:nvSpPr>
        <p:spPr>
          <a:xfrm>
            <a:off x="377020" y="204045"/>
            <a:ext cx="621347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400">
                <a:latin typeface="Calibri"/>
                <a:ea typeface="+mj-ea"/>
                <a:cs typeface="Calibri"/>
              </a:defRPr>
            </a:lvl1pPr>
          </a:lstStyle>
          <a:p>
            <a:pPr marL="84453"/>
            <a:r>
              <a:rPr lang="en-US" sz="2600" kern="0" spc="-5" dirty="0" smtClean="0">
                <a:solidFill>
                  <a:sysClr val="windowText" lastClr="000000"/>
                </a:solidFill>
              </a:rPr>
              <a:t>MVC Introduction - View</a:t>
            </a:r>
            <a:endParaRPr lang="en-IN" sz="2600" kern="0" spc="-5" dirty="0">
              <a:solidFill>
                <a:sysClr val="windowText" lastClr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89401" y="1274235"/>
            <a:ext cx="6416329" cy="16122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View container manages the presentation of data in specific format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Each model can have multiple views associated with it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View handles all the user interface elements e.g. forms, tables, formatted data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View also implements templates to unify the overall look and feel of the website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9401" y="784948"/>
            <a:ext cx="1712378" cy="37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View</a:t>
            </a:r>
            <a:endParaRPr lang="en-US" sz="14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46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377020" y="204045"/>
            <a:ext cx="621347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400">
                <a:latin typeface="Calibri"/>
                <a:ea typeface="+mj-ea"/>
                <a:cs typeface="Calibri"/>
              </a:defRPr>
            </a:lvl1pPr>
          </a:lstStyle>
          <a:p>
            <a:pPr marL="84453"/>
            <a:r>
              <a:rPr lang="en-US" sz="2600" kern="0" spc="-5" dirty="0" smtClean="0">
                <a:solidFill>
                  <a:sysClr val="windowText" lastClr="000000"/>
                </a:solidFill>
              </a:rPr>
              <a:t>MVC Introduction - Controller</a:t>
            </a:r>
            <a:endParaRPr lang="en-IN" sz="2600" kern="0" spc="-5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9401" y="1274235"/>
            <a:ext cx="6416329" cy="16122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Controller container manages all the communication between Model and view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Controller is the entry point of all the requests made in the web application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Controller responds to the events, communicate with model and sets data for view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Controller can be considered as brain of the application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9401" y="784948"/>
            <a:ext cx="1712378" cy="37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Controller</a:t>
            </a:r>
            <a:endParaRPr lang="en-US" sz="14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42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377020" y="204045"/>
            <a:ext cx="621347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400">
                <a:latin typeface="Calibri"/>
                <a:ea typeface="+mj-ea"/>
                <a:cs typeface="Calibri"/>
              </a:defRPr>
            </a:lvl1pPr>
          </a:lstStyle>
          <a:p>
            <a:pPr marL="84453"/>
            <a:r>
              <a:rPr lang="en-US" sz="2600" kern="0" spc="-5" dirty="0" smtClean="0">
                <a:solidFill>
                  <a:sysClr val="windowText" lastClr="000000"/>
                </a:solidFill>
              </a:rPr>
              <a:t>MVC Introduction - Illustration</a:t>
            </a:r>
            <a:endParaRPr lang="en-IN" sz="2600" kern="0" spc="-5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1" y="816182"/>
            <a:ext cx="6286500" cy="39653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62626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861" y="1156409"/>
            <a:ext cx="1417263" cy="681916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IN" kern="0" dirty="0" smtClean="0">
                <a:solidFill>
                  <a:prstClr val="black"/>
                </a:solidFill>
              </a:rPr>
              <a:t>Web Browser/Client</a:t>
            </a:r>
            <a:endParaRPr lang="en-IN" kern="0" dirty="0">
              <a:solidFill>
                <a:prstClr val="black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52600" y="1365012"/>
            <a:ext cx="1476375" cy="16113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752815" y="1673081"/>
            <a:ext cx="1476160" cy="0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47850" y="1038225"/>
            <a:ext cx="13525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HTTP Request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5000" y="1704975"/>
            <a:ext cx="13525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HTTP Response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219450" y="1038224"/>
            <a:ext cx="1828799" cy="8858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262626"/>
                </a:solidFill>
              </a:rPr>
              <a:t>CONTROLLER</a:t>
            </a:r>
            <a:endParaRPr lang="en-IN" dirty="0">
              <a:solidFill>
                <a:srgbClr val="262626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332538" y="1145276"/>
            <a:ext cx="1541319" cy="6267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262626"/>
                </a:solidFill>
              </a:rPr>
              <a:t>MODEL</a:t>
            </a:r>
            <a:endParaRPr lang="en-IN" dirty="0">
              <a:solidFill>
                <a:srgbClr val="262626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67898" y="3089380"/>
            <a:ext cx="1718451" cy="1006370"/>
          </a:xfrm>
          <a:prstGeom prst="round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IN" kern="0" dirty="0" smtClean="0">
                <a:solidFill>
                  <a:prstClr val="black"/>
                </a:solidFill>
              </a:rPr>
              <a:t>VIEW</a:t>
            </a:r>
            <a:endParaRPr lang="en-IN" kern="0" dirty="0">
              <a:solidFill>
                <a:prstClr val="black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019675" y="1319258"/>
            <a:ext cx="1304925" cy="14243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019890" y="1625456"/>
            <a:ext cx="1276135" cy="0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05400" y="838200"/>
            <a:ext cx="13525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Data object Request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72075" y="1562100"/>
            <a:ext cx="13525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Data Objects Response</a:t>
            </a:r>
            <a:endParaRPr lang="en-US" dirty="0">
              <a:solidFill>
                <a:srgbClr val="262626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502966" y="1912167"/>
            <a:ext cx="12813" cy="1173933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905250" y="1952625"/>
            <a:ext cx="108" cy="1139574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43425" y="2381250"/>
            <a:ext cx="13525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Render data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33701" y="2314575"/>
            <a:ext cx="10096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Events (GET/POST)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72200" y="1895475"/>
            <a:ext cx="2247899" cy="21145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prstClr val="white"/>
              </a:solidFill>
            </a:endParaRPr>
          </a:p>
          <a:p>
            <a:pPr algn="ctr"/>
            <a:endParaRPr lang="en-IN" dirty="0" smtClean="0">
              <a:solidFill>
                <a:prstClr val="white"/>
              </a:solidFill>
            </a:endParaRPr>
          </a:p>
          <a:p>
            <a:pPr algn="ctr"/>
            <a:endParaRPr lang="en-IN" dirty="0" smtClean="0">
              <a:solidFill>
                <a:prstClr val="white"/>
              </a:solidFill>
            </a:endParaRPr>
          </a:p>
          <a:p>
            <a:pPr algn="ctr"/>
            <a:endParaRPr lang="en-IN" dirty="0" smtClean="0">
              <a:solidFill>
                <a:prstClr val="white"/>
              </a:solidFill>
            </a:endParaRPr>
          </a:p>
          <a:p>
            <a:pPr algn="ctr"/>
            <a:endParaRPr lang="en-IN" dirty="0" smtClean="0">
              <a:solidFill>
                <a:srgbClr val="FF0000"/>
              </a:solidFill>
            </a:endParaRPr>
          </a:p>
          <a:p>
            <a:pPr algn="ctr"/>
            <a:r>
              <a:rPr lang="en-IN" dirty="0" smtClean="0">
                <a:solidFill>
                  <a:srgbClr val="FF0000"/>
                </a:solidFill>
              </a:rPr>
              <a:t>Handled by Framework (Hidden from user)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4" name="Flowchart: Magnetic Disk 33"/>
          <p:cNvSpPr/>
          <p:nvPr/>
        </p:nvSpPr>
        <p:spPr>
          <a:xfrm>
            <a:off x="6781800" y="2371725"/>
            <a:ext cx="857250" cy="8191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Database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553071" y="1790700"/>
            <a:ext cx="7277" cy="666750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953358" y="1790700"/>
            <a:ext cx="0" cy="600075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62850" y="1905000"/>
            <a:ext cx="9334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Database Request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62676" y="1962150"/>
            <a:ext cx="10096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Raw Data Response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4850" y="4276725"/>
            <a:ext cx="2076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62626"/>
                </a:solidFill>
              </a:rPr>
              <a:t>MVC Container</a:t>
            </a:r>
            <a:endParaRPr lang="en-US" sz="2000" b="1" dirty="0">
              <a:solidFill>
                <a:srgbClr val="26262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013" y="2884488"/>
            <a:ext cx="50472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Box 44"/>
          <p:cNvSpPr txBox="1"/>
          <p:nvPr/>
        </p:nvSpPr>
        <p:spPr>
          <a:xfrm>
            <a:off x="409575" y="3400425"/>
            <a:ext cx="13525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Website User</a:t>
            </a:r>
            <a:endParaRPr lang="en-US" dirty="0">
              <a:solidFill>
                <a:srgbClr val="262626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981075" y="1847850"/>
            <a:ext cx="0" cy="790575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4775" y="2590800"/>
            <a:ext cx="1771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262626"/>
                </a:solidFill>
              </a:rPr>
              <a:t>http://www.mywebsite.com</a:t>
            </a:r>
            <a:endParaRPr lang="en-US" sz="10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5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/>
          <p:cNvSpPr txBox="1">
            <a:spLocks/>
          </p:cNvSpPr>
          <p:nvPr/>
        </p:nvSpPr>
        <p:spPr>
          <a:xfrm>
            <a:off x="377020" y="204045"/>
            <a:ext cx="621347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400">
                <a:latin typeface="Calibri"/>
                <a:ea typeface="+mj-ea"/>
                <a:cs typeface="Calibri"/>
              </a:defRPr>
            </a:lvl1pPr>
          </a:lstStyle>
          <a:p>
            <a:pPr marL="84453"/>
            <a:r>
              <a:rPr lang="en-IN" sz="2600" kern="0" spc="-5" dirty="0" smtClean="0">
                <a:solidFill>
                  <a:sysClr val="windowText" lastClr="000000"/>
                </a:solidFill>
              </a:rPr>
              <a:t>CakePHP - Introduction</a:t>
            </a:r>
            <a:endParaRPr lang="en-IN" sz="2600" kern="0" spc="-5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9401" y="900244"/>
            <a:ext cx="1832694" cy="37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What is CakePHP?</a:t>
            </a:r>
          </a:p>
        </p:txBody>
      </p:sp>
      <p:sp>
        <p:nvSpPr>
          <p:cNvPr id="7" name="Rectangle 6"/>
          <p:cNvSpPr/>
          <p:nvPr/>
        </p:nvSpPr>
        <p:spPr>
          <a:xfrm>
            <a:off x="542925" y="1447801"/>
            <a:ext cx="80676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 is free, open source, rapid development framework for PHP 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Follows and implements MVC architecture</a:t>
            </a: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Provides </a:t>
            </a:r>
            <a:r>
              <a:rPr lang="en-US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basic structure for </a:t>
            </a: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organizing </a:t>
            </a:r>
            <a:r>
              <a:rPr lang="en-US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files and database table names - keeping everything consistent and logical</a:t>
            </a: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IN" sz="12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3464" indent="-2834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Other available frameworks are </a:t>
            </a:r>
            <a:r>
              <a:rPr lang="en-IN" sz="1200" dirty="0" err="1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Zend</a:t>
            </a:r>
            <a:r>
              <a:rPr lang="en-IN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framework, </a:t>
            </a:r>
            <a:r>
              <a:rPr lang="en-IN" sz="1200" dirty="0" err="1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CodeIgniter</a:t>
            </a:r>
            <a:r>
              <a:rPr lang="en-IN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IN" sz="1200" dirty="0" err="1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Laravel</a:t>
            </a:r>
            <a:r>
              <a:rPr lang="en-IN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etc.</a:t>
            </a:r>
            <a:endParaRPr lang="en-US" sz="1200" dirty="0" err="1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42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Custom 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reka Template" id="{F9F14CF6-D38C-49D2-99F2-2C9F9AA9BBAF}" vid="{DDA1398E-4555-467B-8376-8AFFDA04FD4C}"/>
    </a:ext>
  </a:extLst>
</a:theme>
</file>

<file path=ppt/theme/theme2.xml><?xml version="1.0" encoding="utf-8"?>
<a:theme xmlns:a="http://schemas.openxmlformats.org/drawingml/2006/main" name="4_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Edureka Template</Template>
  <TotalTime>3524</TotalTime>
  <Words>943</Words>
  <Application>Microsoft Office PowerPoint</Application>
  <PresentationFormat>On-screen Show (16:9)</PresentationFormat>
  <Paragraphs>179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Castellar</vt:lpstr>
      <vt:lpstr>Symbol</vt:lpstr>
      <vt:lpstr>Tahoma</vt:lpstr>
      <vt:lpstr>Brain4ce_course_template</vt:lpstr>
      <vt:lpstr>4_Brain4ce_course_template</vt:lpstr>
      <vt:lpstr>5_Brain4ce_course_template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Module-1  Name of the Module</dc:title>
  <dc:creator>Prachi Agrawal</dc:creator>
  <cp:lastModifiedBy>Awanish</cp:lastModifiedBy>
  <cp:revision>799</cp:revision>
  <dcterms:created xsi:type="dcterms:W3CDTF">2015-02-16T06:07:34Z</dcterms:created>
  <dcterms:modified xsi:type="dcterms:W3CDTF">2015-07-07T14:08:08Z</dcterms:modified>
</cp:coreProperties>
</file>