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6" r:id="rId3"/>
    <p:sldMasterId id="2147483707" r:id="rId4"/>
    <p:sldMasterId id="2147483718" r:id="rId5"/>
  </p:sldMasterIdLst>
  <p:notesMasterIdLst>
    <p:notesMasterId r:id="rId32"/>
  </p:notesMasterIdLst>
  <p:handoutMasterIdLst>
    <p:handoutMasterId r:id="rId33"/>
  </p:handoutMasterIdLst>
  <p:sldIdLst>
    <p:sldId id="374" r:id="rId6"/>
    <p:sldId id="376" r:id="rId7"/>
    <p:sldId id="377" r:id="rId8"/>
    <p:sldId id="378" r:id="rId9"/>
    <p:sldId id="342" r:id="rId10"/>
    <p:sldId id="372" r:id="rId11"/>
    <p:sldId id="362" r:id="rId12"/>
    <p:sldId id="344" r:id="rId13"/>
    <p:sldId id="341" r:id="rId14"/>
    <p:sldId id="373" r:id="rId15"/>
    <p:sldId id="364" r:id="rId16"/>
    <p:sldId id="348" r:id="rId17"/>
    <p:sldId id="365" r:id="rId18"/>
    <p:sldId id="368" r:id="rId19"/>
    <p:sldId id="351" r:id="rId20"/>
    <p:sldId id="352" r:id="rId21"/>
    <p:sldId id="353" r:id="rId22"/>
    <p:sldId id="367" r:id="rId23"/>
    <p:sldId id="369" r:id="rId24"/>
    <p:sldId id="354" r:id="rId25"/>
    <p:sldId id="356" r:id="rId26"/>
    <p:sldId id="366" r:id="rId27"/>
    <p:sldId id="358" r:id="rId28"/>
    <p:sldId id="357" r:id="rId29"/>
    <p:sldId id="359" r:id="rId30"/>
    <p:sldId id="360" r:id="rId3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 showGuides="1">
      <p:cViewPr varScale="1">
        <p:scale>
          <a:sx n="93" d="100"/>
          <a:sy n="93" d="100"/>
        </p:scale>
        <p:origin x="666" y="90"/>
      </p:cViewPr>
      <p:guideLst>
        <p:guide orient="horz" pos="1620"/>
        <p:guide pos="39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7B95D-54C3-41C2-A747-785D56A40775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A12B38-4FA6-4ADB-9073-29CB74F52F8F}">
      <dgm:prSet phldrT="[Text]" custT="1"/>
      <dgm:spPr/>
      <dgm:t>
        <a:bodyPr/>
        <a:lstStyle/>
        <a:p>
          <a:r>
            <a:rPr lang="en-US" sz="1200" dirty="0" smtClean="0"/>
            <a:t>Supplier stage market product</a:t>
          </a:r>
        </a:p>
      </dgm:t>
    </dgm:pt>
    <dgm:pt modelId="{26A02D9F-FCF9-4FC6-8C80-0AE417E96CD3}" type="parTrans" cxnId="{1AFDCAEA-162F-4EA9-BE77-0A4C1E948B08}">
      <dgm:prSet/>
      <dgm:spPr/>
      <dgm:t>
        <a:bodyPr/>
        <a:lstStyle/>
        <a:p>
          <a:endParaRPr lang="en-US"/>
        </a:p>
      </dgm:t>
    </dgm:pt>
    <dgm:pt modelId="{59026B84-576E-4BD2-82F3-159ED96D0104}" type="sibTrans" cxnId="{1AFDCAEA-162F-4EA9-BE77-0A4C1E948B08}">
      <dgm:prSet/>
      <dgm:spPr/>
      <dgm:t>
        <a:bodyPr/>
        <a:lstStyle/>
        <a:p>
          <a:endParaRPr lang="en-US"/>
        </a:p>
      </dgm:t>
    </dgm:pt>
    <dgm:pt modelId="{E00F8C44-C61B-4FF3-AE2C-787BC3AB3C49}">
      <dgm:prSet phldrT="[Text]" custT="1"/>
      <dgm:spPr/>
      <dgm:t>
        <a:bodyPr/>
        <a:lstStyle/>
        <a:p>
          <a:r>
            <a:rPr lang="en-US" sz="1200" dirty="0" smtClean="0"/>
            <a:t>Buyer stage places order</a:t>
          </a:r>
          <a:endParaRPr lang="en-US" sz="1200" dirty="0"/>
        </a:p>
      </dgm:t>
    </dgm:pt>
    <dgm:pt modelId="{190791CB-1D31-44C1-BE84-26B22A902FE1}" type="parTrans" cxnId="{7E2D64E7-E0D1-4544-BF9C-2E39E5844BA0}">
      <dgm:prSet/>
      <dgm:spPr/>
      <dgm:t>
        <a:bodyPr/>
        <a:lstStyle/>
        <a:p>
          <a:endParaRPr lang="en-US"/>
        </a:p>
      </dgm:t>
    </dgm:pt>
    <dgm:pt modelId="{559A40EF-E717-4D7B-A4E9-C44D4CCE5B1B}" type="sibTrans" cxnId="{7E2D64E7-E0D1-4544-BF9C-2E39E5844BA0}">
      <dgm:prSet/>
      <dgm:spPr/>
      <dgm:t>
        <a:bodyPr/>
        <a:lstStyle/>
        <a:p>
          <a:endParaRPr lang="en-US"/>
        </a:p>
      </dgm:t>
    </dgm:pt>
    <dgm:pt modelId="{938C2C19-49A9-46DD-B9A4-476F2E58A4F6}">
      <dgm:prSet phldrT="[Text]" custT="1"/>
      <dgm:spPr/>
      <dgm:t>
        <a:bodyPr/>
        <a:lstStyle/>
        <a:p>
          <a:r>
            <a:rPr lang="en-US" sz="1200" dirty="0" smtClean="0"/>
            <a:t>Supply stage supplies  orders</a:t>
          </a:r>
          <a:endParaRPr lang="en-US" sz="1200" dirty="0"/>
        </a:p>
      </dgm:t>
    </dgm:pt>
    <dgm:pt modelId="{EC34882D-B2A4-4415-92B2-8F75C4B98429}" type="parTrans" cxnId="{9F9D276B-D57D-464F-8A07-54E984E46D60}">
      <dgm:prSet/>
      <dgm:spPr/>
      <dgm:t>
        <a:bodyPr/>
        <a:lstStyle/>
        <a:p>
          <a:endParaRPr lang="en-US"/>
        </a:p>
      </dgm:t>
    </dgm:pt>
    <dgm:pt modelId="{C6D801B0-68A9-4C7D-9355-7DB32E7F4FC9}" type="sibTrans" cxnId="{9F9D276B-D57D-464F-8A07-54E984E46D60}">
      <dgm:prSet/>
      <dgm:spPr/>
      <dgm:t>
        <a:bodyPr/>
        <a:lstStyle/>
        <a:p>
          <a:endParaRPr lang="en-US"/>
        </a:p>
      </dgm:t>
    </dgm:pt>
    <dgm:pt modelId="{ECA230B5-5E40-4E66-98AF-E07D2C3048C1}">
      <dgm:prSet phldrT="[Text]" custT="1"/>
      <dgm:spPr/>
      <dgm:t>
        <a:bodyPr/>
        <a:lstStyle/>
        <a:p>
          <a:r>
            <a:rPr lang="en-US" sz="1200" dirty="0" smtClean="0"/>
            <a:t>Buyer stage receives supply</a:t>
          </a:r>
          <a:endParaRPr lang="en-US" sz="1200" dirty="0"/>
        </a:p>
      </dgm:t>
    </dgm:pt>
    <dgm:pt modelId="{544A8460-9EB4-47B8-98C1-33E18D6A134B}" type="parTrans" cxnId="{1B2812D6-F947-46B0-8699-60B47F7FDD30}">
      <dgm:prSet/>
      <dgm:spPr/>
      <dgm:t>
        <a:bodyPr/>
        <a:lstStyle/>
        <a:p>
          <a:endParaRPr lang="en-US"/>
        </a:p>
      </dgm:t>
    </dgm:pt>
    <dgm:pt modelId="{DC005332-BFF6-4E12-902F-FE68184094CF}" type="sibTrans" cxnId="{1B2812D6-F947-46B0-8699-60B47F7FDD30}">
      <dgm:prSet/>
      <dgm:spPr/>
      <dgm:t>
        <a:bodyPr/>
        <a:lstStyle/>
        <a:p>
          <a:endParaRPr lang="en-US"/>
        </a:p>
      </dgm:t>
    </dgm:pt>
    <dgm:pt modelId="{797D58AA-9631-49FE-89B9-8D3A62A12837}">
      <dgm:prSet phldrT="[Text]" custT="1"/>
      <dgm:spPr/>
      <dgm:t>
        <a:bodyPr/>
        <a:lstStyle/>
        <a:p>
          <a:r>
            <a:rPr lang="en-US" sz="1200" dirty="0" smtClean="0"/>
            <a:t>Buyer returns reverse flows to supplier</a:t>
          </a:r>
          <a:endParaRPr lang="en-US" sz="1200" dirty="0"/>
        </a:p>
      </dgm:t>
    </dgm:pt>
    <dgm:pt modelId="{9E485EBD-0F11-4EBD-92D3-BC90D064C89B}" type="sibTrans" cxnId="{0A7CB5C1-EDEE-4485-9D01-68B0E61AEAF4}">
      <dgm:prSet/>
      <dgm:spPr/>
      <dgm:t>
        <a:bodyPr/>
        <a:lstStyle/>
        <a:p>
          <a:endParaRPr lang="en-US"/>
        </a:p>
      </dgm:t>
    </dgm:pt>
    <dgm:pt modelId="{102E3D0A-DB27-46F4-975F-775D42C815CC}" type="parTrans" cxnId="{0A7CB5C1-EDEE-4485-9D01-68B0E61AEAF4}">
      <dgm:prSet/>
      <dgm:spPr/>
      <dgm:t>
        <a:bodyPr/>
        <a:lstStyle/>
        <a:p>
          <a:endParaRPr lang="en-US"/>
        </a:p>
      </dgm:t>
    </dgm:pt>
    <dgm:pt modelId="{84D49C15-8A9A-4705-9D46-81D8DE893045}">
      <dgm:prSet custT="1"/>
      <dgm:spPr/>
      <dgm:t>
        <a:bodyPr/>
        <a:lstStyle/>
        <a:p>
          <a:r>
            <a:rPr lang="en-US" sz="1200" dirty="0" smtClean="0"/>
            <a:t>Supply stage receives  orders</a:t>
          </a:r>
          <a:endParaRPr lang="en-US" sz="1200" dirty="0"/>
        </a:p>
      </dgm:t>
    </dgm:pt>
    <dgm:pt modelId="{9876080E-348A-47F1-9E65-24EE97A662E0}" type="parTrans" cxnId="{B8047AB7-D2D5-4674-A641-5EF225D549B1}">
      <dgm:prSet/>
      <dgm:spPr/>
      <dgm:t>
        <a:bodyPr/>
        <a:lstStyle/>
        <a:p>
          <a:endParaRPr lang="en-US"/>
        </a:p>
      </dgm:t>
    </dgm:pt>
    <dgm:pt modelId="{D3C28C06-A3ED-4E49-86BF-CA7FFFDCCC37}" type="sibTrans" cxnId="{B8047AB7-D2D5-4674-A641-5EF225D549B1}">
      <dgm:prSet/>
      <dgm:spPr/>
      <dgm:t>
        <a:bodyPr/>
        <a:lstStyle/>
        <a:p>
          <a:endParaRPr lang="en-US"/>
        </a:p>
      </dgm:t>
    </dgm:pt>
    <dgm:pt modelId="{DF533649-46E5-47C5-8DAB-CB442529C270}" type="pres">
      <dgm:prSet presAssocID="{4167B95D-54C3-41C2-A747-785D56A4077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422B1-BA67-4A6F-AD3D-9CDED42B10DC}" type="pres">
      <dgm:prSet presAssocID="{C4A12B38-4FA6-4ADB-9073-29CB74F52F8F}" presName="dummy" presStyleCnt="0"/>
      <dgm:spPr/>
    </dgm:pt>
    <dgm:pt modelId="{B3426478-FC9E-424E-BD21-94393DDFD328}" type="pres">
      <dgm:prSet presAssocID="{C4A12B38-4FA6-4ADB-9073-29CB74F52F8F}" presName="node" presStyleLbl="revTx" presStyleIdx="0" presStyleCnt="6" custScaleX="122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8B451-B737-496F-A733-5DD7AE3C6D3E}" type="pres">
      <dgm:prSet presAssocID="{59026B84-576E-4BD2-82F3-159ED96D0104}" presName="sibTrans" presStyleLbl="node1" presStyleIdx="0" presStyleCnt="6"/>
      <dgm:spPr/>
      <dgm:t>
        <a:bodyPr/>
        <a:lstStyle/>
        <a:p>
          <a:endParaRPr lang="en-US"/>
        </a:p>
      </dgm:t>
    </dgm:pt>
    <dgm:pt modelId="{7013B6D2-F383-42A2-8013-B51E81A1BDCF}" type="pres">
      <dgm:prSet presAssocID="{E00F8C44-C61B-4FF3-AE2C-787BC3AB3C49}" presName="dummy" presStyleCnt="0"/>
      <dgm:spPr/>
    </dgm:pt>
    <dgm:pt modelId="{1D4D5001-538B-4D6E-880A-CE63408F1ADF}" type="pres">
      <dgm:prSet presAssocID="{E00F8C44-C61B-4FF3-AE2C-787BC3AB3C49}" presName="node" presStyleLbl="revTx" presStyleIdx="1" presStyleCnt="6" custScaleX="150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690BA-2E0B-46BD-B74D-E8B425201FC4}" type="pres">
      <dgm:prSet presAssocID="{559A40EF-E717-4D7B-A4E9-C44D4CCE5B1B}" presName="sibTrans" presStyleLbl="node1" presStyleIdx="1" presStyleCnt="6"/>
      <dgm:spPr/>
      <dgm:t>
        <a:bodyPr/>
        <a:lstStyle/>
        <a:p>
          <a:endParaRPr lang="en-US"/>
        </a:p>
      </dgm:t>
    </dgm:pt>
    <dgm:pt modelId="{04D83B60-4C05-4BF3-8971-187E9DAEB69A}" type="pres">
      <dgm:prSet presAssocID="{84D49C15-8A9A-4705-9D46-81D8DE893045}" presName="dummy" presStyleCnt="0"/>
      <dgm:spPr/>
    </dgm:pt>
    <dgm:pt modelId="{1D22C8AB-E253-4DFF-B30A-A65C5DBE4CD7}" type="pres">
      <dgm:prSet presAssocID="{84D49C15-8A9A-4705-9D46-81D8DE893045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D1F43-1387-43B5-BEB8-17F12348C54F}" type="pres">
      <dgm:prSet presAssocID="{D3C28C06-A3ED-4E49-86BF-CA7FFFDCCC37}" presName="sibTrans" presStyleLbl="node1" presStyleIdx="2" presStyleCnt="6"/>
      <dgm:spPr/>
      <dgm:t>
        <a:bodyPr/>
        <a:lstStyle/>
        <a:p>
          <a:endParaRPr lang="en-US"/>
        </a:p>
      </dgm:t>
    </dgm:pt>
    <dgm:pt modelId="{11AA9B09-6444-4808-B2FF-AB31BF77DD2D}" type="pres">
      <dgm:prSet presAssocID="{938C2C19-49A9-46DD-B9A4-476F2E58A4F6}" presName="dummy" presStyleCnt="0"/>
      <dgm:spPr/>
    </dgm:pt>
    <dgm:pt modelId="{D50BCABE-61FB-431A-8B80-122D1F4E592E}" type="pres">
      <dgm:prSet presAssocID="{938C2C19-49A9-46DD-B9A4-476F2E58A4F6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5BC06-7823-46D1-97CA-D65FE48A5595}" type="pres">
      <dgm:prSet presAssocID="{C6D801B0-68A9-4C7D-9355-7DB32E7F4FC9}" presName="sibTrans" presStyleLbl="node1" presStyleIdx="3" presStyleCnt="6"/>
      <dgm:spPr/>
      <dgm:t>
        <a:bodyPr/>
        <a:lstStyle/>
        <a:p>
          <a:endParaRPr lang="en-US"/>
        </a:p>
      </dgm:t>
    </dgm:pt>
    <dgm:pt modelId="{553958C2-5EC3-49C6-899A-7E0BC756C977}" type="pres">
      <dgm:prSet presAssocID="{ECA230B5-5E40-4E66-98AF-E07D2C3048C1}" presName="dummy" presStyleCnt="0"/>
      <dgm:spPr/>
    </dgm:pt>
    <dgm:pt modelId="{BA1B258D-F198-4973-BE81-3D3178AAF922}" type="pres">
      <dgm:prSet presAssocID="{ECA230B5-5E40-4E66-98AF-E07D2C3048C1}" presName="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16B7-29F5-4024-8FD3-71C5460F7CDA}" type="pres">
      <dgm:prSet presAssocID="{DC005332-BFF6-4E12-902F-FE68184094CF}" presName="sibTrans" presStyleLbl="node1" presStyleIdx="4" presStyleCnt="6"/>
      <dgm:spPr/>
      <dgm:t>
        <a:bodyPr/>
        <a:lstStyle/>
        <a:p>
          <a:endParaRPr lang="en-US"/>
        </a:p>
      </dgm:t>
    </dgm:pt>
    <dgm:pt modelId="{11EBBACC-834C-4F7D-962A-70FDD8234D07}" type="pres">
      <dgm:prSet presAssocID="{797D58AA-9631-49FE-89B9-8D3A62A12837}" presName="dummy" presStyleCnt="0"/>
      <dgm:spPr/>
    </dgm:pt>
    <dgm:pt modelId="{B49F48F5-4B32-4B18-9EC1-8E4BACA5E0A3}" type="pres">
      <dgm:prSet presAssocID="{797D58AA-9631-49FE-89B9-8D3A62A12837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82A89-82DC-4EB8-81DB-F4F485B2D4FE}" type="pres">
      <dgm:prSet presAssocID="{9E485EBD-0F11-4EBD-92D3-BC90D064C89B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E3149C1C-3984-4D95-9C42-E7C2BAD45D71}" type="presOf" srcId="{797D58AA-9631-49FE-89B9-8D3A62A12837}" destId="{B49F48F5-4B32-4B18-9EC1-8E4BACA5E0A3}" srcOrd="0" destOrd="0" presId="urn:microsoft.com/office/officeart/2005/8/layout/cycle1"/>
    <dgm:cxn modelId="{8D82B3C5-050B-4DF8-A317-B4FCDE0CF041}" type="presOf" srcId="{D3C28C06-A3ED-4E49-86BF-CA7FFFDCCC37}" destId="{120D1F43-1387-43B5-BEB8-17F12348C54F}" srcOrd="0" destOrd="0" presId="urn:microsoft.com/office/officeart/2005/8/layout/cycle1"/>
    <dgm:cxn modelId="{2F8C04B0-09F5-4EAF-BD2A-3274CC2981C7}" type="presOf" srcId="{4167B95D-54C3-41C2-A747-785D56A40775}" destId="{DF533649-46E5-47C5-8DAB-CB442529C270}" srcOrd="0" destOrd="0" presId="urn:microsoft.com/office/officeart/2005/8/layout/cycle1"/>
    <dgm:cxn modelId="{FC892256-DF82-40D3-9C94-C9A8561B6D08}" type="presOf" srcId="{9E485EBD-0F11-4EBD-92D3-BC90D064C89B}" destId="{E4E82A89-82DC-4EB8-81DB-F4F485B2D4FE}" srcOrd="0" destOrd="0" presId="urn:microsoft.com/office/officeart/2005/8/layout/cycle1"/>
    <dgm:cxn modelId="{7618E4C9-EFCE-4D79-BF3A-22C277B15D2E}" type="presOf" srcId="{DC005332-BFF6-4E12-902F-FE68184094CF}" destId="{F4B416B7-29F5-4024-8FD3-71C5460F7CDA}" srcOrd="0" destOrd="0" presId="urn:microsoft.com/office/officeart/2005/8/layout/cycle1"/>
    <dgm:cxn modelId="{B73D131B-1471-496E-902C-3BE77FA93AF8}" type="presOf" srcId="{ECA230B5-5E40-4E66-98AF-E07D2C3048C1}" destId="{BA1B258D-F198-4973-BE81-3D3178AAF922}" srcOrd="0" destOrd="0" presId="urn:microsoft.com/office/officeart/2005/8/layout/cycle1"/>
    <dgm:cxn modelId="{ED3F355A-0543-45F2-B746-87A00B72D857}" type="presOf" srcId="{E00F8C44-C61B-4FF3-AE2C-787BC3AB3C49}" destId="{1D4D5001-538B-4D6E-880A-CE63408F1ADF}" srcOrd="0" destOrd="0" presId="urn:microsoft.com/office/officeart/2005/8/layout/cycle1"/>
    <dgm:cxn modelId="{7E2D64E7-E0D1-4544-BF9C-2E39E5844BA0}" srcId="{4167B95D-54C3-41C2-A747-785D56A40775}" destId="{E00F8C44-C61B-4FF3-AE2C-787BC3AB3C49}" srcOrd="1" destOrd="0" parTransId="{190791CB-1D31-44C1-BE84-26B22A902FE1}" sibTransId="{559A40EF-E717-4D7B-A4E9-C44D4CCE5B1B}"/>
    <dgm:cxn modelId="{204BF800-5283-45EB-9615-392D99AD576D}" type="presOf" srcId="{C6D801B0-68A9-4C7D-9355-7DB32E7F4FC9}" destId="{E4E5BC06-7823-46D1-97CA-D65FE48A5595}" srcOrd="0" destOrd="0" presId="urn:microsoft.com/office/officeart/2005/8/layout/cycle1"/>
    <dgm:cxn modelId="{FB472916-B00D-490C-B526-CFDA34175534}" type="presOf" srcId="{938C2C19-49A9-46DD-B9A4-476F2E58A4F6}" destId="{D50BCABE-61FB-431A-8B80-122D1F4E592E}" srcOrd="0" destOrd="0" presId="urn:microsoft.com/office/officeart/2005/8/layout/cycle1"/>
    <dgm:cxn modelId="{52539E95-90BA-4177-98C8-351160A52072}" type="presOf" srcId="{59026B84-576E-4BD2-82F3-159ED96D0104}" destId="{87A8B451-B737-496F-A733-5DD7AE3C6D3E}" srcOrd="0" destOrd="0" presId="urn:microsoft.com/office/officeart/2005/8/layout/cycle1"/>
    <dgm:cxn modelId="{BEE0DC3A-9802-4DA8-A38F-CE19CD425FEB}" type="presOf" srcId="{C4A12B38-4FA6-4ADB-9073-29CB74F52F8F}" destId="{B3426478-FC9E-424E-BD21-94393DDFD328}" srcOrd="0" destOrd="0" presId="urn:microsoft.com/office/officeart/2005/8/layout/cycle1"/>
    <dgm:cxn modelId="{38474AA7-5790-40B6-8802-BDFEA17E7B1F}" type="presOf" srcId="{84D49C15-8A9A-4705-9D46-81D8DE893045}" destId="{1D22C8AB-E253-4DFF-B30A-A65C5DBE4CD7}" srcOrd="0" destOrd="0" presId="urn:microsoft.com/office/officeart/2005/8/layout/cycle1"/>
    <dgm:cxn modelId="{9F9D276B-D57D-464F-8A07-54E984E46D60}" srcId="{4167B95D-54C3-41C2-A747-785D56A40775}" destId="{938C2C19-49A9-46DD-B9A4-476F2E58A4F6}" srcOrd="3" destOrd="0" parTransId="{EC34882D-B2A4-4415-92B2-8F75C4B98429}" sibTransId="{C6D801B0-68A9-4C7D-9355-7DB32E7F4FC9}"/>
    <dgm:cxn modelId="{B8047AB7-D2D5-4674-A641-5EF225D549B1}" srcId="{4167B95D-54C3-41C2-A747-785D56A40775}" destId="{84D49C15-8A9A-4705-9D46-81D8DE893045}" srcOrd="2" destOrd="0" parTransId="{9876080E-348A-47F1-9E65-24EE97A662E0}" sibTransId="{D3C28C06-A3ED-4E49-86BF-CA7FFFDCCC37}"/>
    <dgm:cxn modelId="{0A7CB5C1-EDEE-4485-9D01-68B0E61AEAF4}" srcId="{4167B95D-54C3-41C2-A747-785D56A40775}" destId="{797D58AA-9631-49FE-89B9-8D3A62A12837}" srcOrd="5" destOrd="0" parTransId="{102E3D0A-DB27-46F4-975F-775D42C815CC}" sibTransId="{9E485EBD-0F11-4EBD-92D3-BC90D064C89B}"/>
    <dgm:cxn modelId="{1AFDCAEA-162F-4EA9-BE77-0A4C1E948B08}" srcId="{4167B95D-54C3-41C2-A747-785D56A40775}" destId="{C4A12B38-4FA6-4ADB-9073-29CB74F52F8F}" srcOrd="0" destOrd="0" parTransId="{26A02D9F-FCF9-4FC6-8C80-0AE417E96CD3}" sibTransId="{59026B84-576E-4BD2-82F3-159ED96D0104}"/>
    <dgm:cxn modelId="{1B2812D6-F947-46B0-8699-60B47F7FDD30}" srcId="{4167B95D-54C3-41C2-A747-785D56A40775}" destId="{ECA230B5-5E40-4E66-98AF-E07D2C3048C1}" srcOrd="4" destOrd="0" parTransId="{544A8460-9EB4-47B8-98C1-33E18D6A134B}" sibTransId="{DC005332-BFF6-4E12-902F-FE68184094CF}"/>
    <dgm:cxn modelId="{8FF347E1-F912-4FCE-B54C-65B647E588BA}" type="presOf" srcId="{559A40EF-E717-4D7B-A4E9-C44D4CCE5B1B}" destId="{025690BA-2E0B-46BD-B74D-E8B425201FC4}" srcOrd="0" destOrd="0" presId="urn:microsoft.com/office/officeart/2005/8/layout/cycle1"/>
    <dgm:cxn modelId="{7EB4A496-377E-4213-8200-4CDE97C28EF8}" type="presParOf" srcId="{DF533649-46E5-47C5-8DAB-CB442529C270}" destId="{DFE422B1-BA67-4A6F-AD3D-9CDED42B10DC}" srcOrd="0" destOrd="0" presId="urn:microsoft.com/office/officeart/2005/8/layout/cycle1"/>
    <dgm:cxn modelId="{344F41A5-6B07-4DCB-9125-152E97C41E71}" type="presParOf" srcId="{DF533649-46E5-47C5-8DAB-CB442529C270}" destId="{B3426478-FC9E-424E-BD21-94393DDFD328}" srcOrd="1" destOrd="0" presId="urn:microsoft.com/office/officeart/2005/8/layout/cycle1"/>
    <dgm:cxn modelId="{3D02BFC7-440E-4A62-AA4C-23E594F1334B}" type="presParOf" srcId="{DF533649-46E5-47C5-8DAB-CB442529C270}" destId="{87A8B451-B737-496F-A733-5DD7AE3C6D3E}" srcOrd="2" destOrd="0" presId="urn:microsoft.com/office/officeart/2005/8/layout/cycle1"/>
    <dgm:cxn modelId="{BFF0480D-9B50-4EAC-805C-92A064100897}" type="presParOf" srcId="{DF533649-46E5-47C5-8DAB-CB442529C270}" destId="{7013B6D2-F383-42A2-8013-B51E81A1BDCF}" srcOrd="3" destOrd="0" presId="urn:microsoft.com/office/officeart/2005/8/layout/cycle1"/>
    <dgm:cxn modelId="{E009DA8D-79B3-4218-A547-F778558FFEDF}" type="presParOf" srcId="{DF533649-46E5-47C5-8DAB-CB442529C270}" destId="{1D4D5001-538B-4D6E-880A-CE63408F1ADF}" srcOrd="4" destOrd="0" presId="urn:microsoft.com/office/officeart/2005/8/layout/cycle1"/>
    <dgm:cxn modelId="{46EB6A22-0FBD-4B02-B400-8AA26FE28936}" type="presParOf" srcId="{DF533649-46E5-47C5-8DAB-CB442529C270}" destId="{025690BA-2E0B-46BD-B74D-E8B425201FC4}" srcOrd="5" destOrd="0" presId="urn:microsoft.com/office/officeart/2005/8/layout/cycle1"/>
    <dgm:cxn modelId="{1FA09682-E52B-4CC1-9201-79E75B173CA7}" type="presParOf" srcId="{DF533649-46E5-47C5-8DAB-CB442529C270}" destId="{04D83B60-4C05-4BF3-8971-187E9DAEB69A}" srcOrd="6" destOrd="0" presId="urn:microsoft.com/office/officeart/2005/8/layout/cycle1"/>
    <dgm:cxn modelId="{B512270B-8C33-4382-9B2B-445A91EBFDC8}" type="presParOf" srcId="{DF533649-46E5-47C5-8DAB-CB442529C270}" destId="{1D22C8AB-E253-4DFF-B30A-A65C5DBE4CD7}" srcOrd="7" destOrd="0" presId="urn:microsoft.com/office/officeart/2005/8/layout/cycle1"/>
    <dgm:cxn modelId="{2E217B9B-B7B4-41C9-A65D-1B83C1A0E606}" type="presParOf" srcId="{DF533649-46E5-47C5-8DAB-CB442529C270}" destId="{120D1F43-1387-43B5-BEB8-17F12348C54F}" srcOrd="8" destOrd="0" presId="urn:microsoft.com/office/officeart/2005/8/layout/cycle1"/>
    <dgm:cxn modelId="{6E76E5EF-B659-4D94-8625-BC0C63F1A7D7}" type="presParOf" srcId="{DF533649-46E5-47C5-8DAB-CB442529C270}" destId="{11AA9B09-6444-4808-B2FF-AB31BF77DD2D}" srcOrd="9" destOrd="0" presId="urn:microsoft.com/office/officeart/2005/8/layout/cycle1"/>
    <dgm:cxn modelId="{BA01187C-FCB2-4865-BBF8-0D5C2C6FF72E}" type="presParOf" srcId="{DF533649-46E5-47C5-8DAB-CB442529C270}" destId="{D50BCABE-61FB-431A-8B80-122D1F4E592E}" srcOrd="10" destOrd="0" presId="urn:microsoft.com/office/officeart/2005/8/layout/cycle1"/>
    <dgm:cxn modelId="{148CF14E-55E2-4CAD-B61B-5C6B81F9D923}" type="presParOf" srcId="{DF533649-46E5-47C5-8DAB-CB442529C270}" destId="{E4E5BC06-7823-46D1-97CA-D65FE48A5595}" srcOrd="11" destOrd="0" presId="urn:microsoft.com/office/officeart/2005/8/layout/cycle1"/>
    <dgm:cxn modelId="{79120E5B-3585-4948-90C0-3A90116C9E24}" type="presParOf" srcId="{DF533649-46E5-47C5-8DAB-CB442529C270}" destId="{553958C2-5EC3-49C6-899A-7E0BC756C977}" srcOrd="12" destOrd="0" presId="urn:microsoft.com/office/officeart/2005/8/layout/cycle1"/>
    <dgm:cxn modelId="{B8DDB357-3D56-4387-B906-8564757A9865}" type="presParOf" srcId="{DF533649-46E5-47C5-8DAB-CB442529C270}" destId="{BA1B258D-F198-4973-BE81-3D3178AAF922}" srcOrd="13" destOrd="0" presId="urn:microsoft.com/office/officeart/2005/8/layout/cycle1"/>
    <dgm:cxn modelId="{0B3128BD-D0E0-42D6-95EC-AA8A72CD94B9}" type="presParOf" srcId="{DF533649-46E5-47C5-8DAB-CB442529C270}" destId="{F4B416B7-29F5-4024-8FD3-71C5460F7CDA}" srcOrd="14" destOrd="0" presId="urn:microsoft.com/office/officeart/2005/8/layout/cycle1"/>
    <dgm:cxn modelId="{A966787B-C9C9-4651-9B5C-79428C489EE9}" type="presParOf" srcId="{DF533649-46E5-47C5-8DAB-CB442529C270}" destId="{11EBBACC-834C-4F7D-962A-70FDD8234D07}" srcOrd="15" destOrd="0" presId="urn:microsoft.com/office/officeart/2005/8/layout/cycle1"/>
    <dgm:cxn modelId="{550FDC17-BBE6-4C83-98A2-AF8DE14621C7}" type="presParOf" srcId="{DF533649-46E5-47C5-8DAB-CB442529C270}" destId="{B49F48F5-4B32-4B18-9EC1-8E4BACA5E0A3}" srcOrd="16" destOrd="0" presId="urn:microsoft.com/office/officeart/2005/8/layout/cycle1"/>
    <dgm:cxn modelId="{2F0F4326-DAF1-4883-B77A-C8CC7FD53AA1}" type="presParOf" srcId="{DF533649-46E5-47C5-8DAB-CB442529C270}" destId="{E4E82A89-82DC-4EB8-81DB-F4F485B2D4FE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6FEB2F-6B83-45E7-BF73-B0285DE794A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EBF4C-00C2-4204-B234-5ACE92795CA1}">
      <dgm:prSet phldrT="[Text]"/>
      <dgm:spPr/>
      <dgm:t>
        <a:bodyPr/>
        <a:lstStyle/>
        <a:p>
          <a:r>
            <a:rPr lang="en-US" dirty="0" smtClean="0"/>
            <a:t>Customer Places order on Website</a:t>
          </a:r>
          <a:endParaRPr lang="en-US" dirty="0"/>
        </a:p>
      </dgm:t>
    </dgm:pt>
    <dgm:pt modelId="{8568DD1E-ABC8-43C0-A858-610501D623B1}" type="parTrans" cxnId="{493D4E9A-B807-4100-9001-6AD0E326B470}">
      <dgm:prSet/>
      <dgm:spPr/>
      <dgm:t>
        <a:bodyPr/>
        <a:lstStyle/>
        <a:p>
          <a:endParaRPr lang="en-US"/>
        </a:p>
      </dgm:t>
    </dgm:pt>
    <dgm:pt modelId="{BE9B061D-3858-428C-9D4C-551E865F689B}" type="sibTrans" cxnId="{493D4E9A-B807-4100-9001-6AD0E326B470}">
      <dgm:prSet/>
      <dgm:spPr/>
      <dgm:t>
        <a:bodyPr/>
        <a:lstStyle/>
        <a:p>
          <a:endParaRPr lang="en-US"/>
        </a:p>
      </dgm:t>
    </dgm:pt>
    <dgm:pt modelId="{AD46E086-9112-42F5-A879-C53618D4FEC5}">
      <dgm:prSet phldrT="[Text]"/>
      <dgm:spPr/>
      <dgm:t>
        <a:bodyPr/>
        <a:lstStyle/>
        <a:p>
          <a:r>
            <a:rPr lang="en-US" dirty="0" smtClean="0"/>
            <a:t>Order</a:t>
          </a:r>
          <a:r>
            <a:rPr lang="en-US" baseline="0" dirty="0" smtClean="0"/>
            <a:t> downloaded to Order Mgmt System</a:t>
          </a:r>
          <a:endParaRPr lang="en-US" dirty="0"/>
        </a:p>
      </dgm:t>
    </dgm:pt>
    <dgm:pt modelId="{6C059AA2-A079-4F44-9672-ED51F2B75BAF}" type="parTrans" cxnId="{FFF5E2FD-2BFF-41F3-BA68-7ECF4505BEF3}">
      <dgm:prSet/>
      <dgm:spPr/>
      <dgm:t>
        <a:bodyPr/>
        <a:lstStyle/>
        <a:p>
          <a:endParaRPr lang="en-US"/>
        </a:p>
      </dgm:t>
    </dgm:pt>
    <dgm:pt modelId="{8318D14F-503E-4AF2-BDC6-7BB5D9E7EE97}" type="sibTrans" cxnId="{FFF5E2FD-2BFF-41F3-BA68-7ECF4505BEF3}">
      <dgm:prSet/>
      <dgm:spPr/>
      <dgm:t>
        <a:bodyPr/>
        <a:lstStyle/>
        <a:p>
          <a:endParaRPr lang="en-US"/>
        </a:p>
      </dgm:t>
    </dgm:pt>
    <dgm:pt modelId="{ACF1981D-2DBB-4DD6-8AAA-DAF32FE7844E}">
      <dgm:prSet phldrT="[Text]"/>
      <dgm:spPr/>
      <dgm:t>
        <a:bodyPr/>
        <a:lstStyle/>
        <a:p>
          <a:r>
            <a:rPr lang="en-US" dirty="0" smtClean="0"/>
            <a:t>Order transmitted to nearest warehouse</a:t>
          </a:r>
          <a:endParaRPr lang="en-US" dirty="0"/>
        </a:p>
      </dgm:t>
    </dgm:pt>
    <dgm:pt modelId="{D802AC87-DF26-4117-9883-A563F9F65D20}" type="parTrans" cxnId="{4307C715-3F0F-497B-98F6-07BE18E572C2}">
      <dgm:prSet/>
      <dgm:spPr/>
      <dgm:t>
        <a:bodyPr/>
        <a:lstStyle/>
        <a:p>
          <a:endParaRPr lang="en-US"/>
        </a:p>
      </dgm:t>
    </dgm:pt>
    <dgm:pt modelId="{83D53417-BCF5-4447-B9F1-952741C8C95D}" type="sibTrans" cxnId="{4307C715-3F0F-497B-98F6-07BE18E572C2}">
      <dgm:prSet/>
      <dgm:spPr/>
      <dgm:t>
        <a:bodyPr/>
        <a:lstStyle/>
        <a:p>
          <a:endParaRPr lang="en-US"/>
        </a:p>
      </dgm:t>
    </dgm:pt>
    <dgm:pt modelId="{2ABDB764-1B3D-441C-9B3B-E59E48841BD3}">
      <dgm:prSet phldrT="[Text]"/>
      <dgm:spPr/>
      <dgm:t>
        <a:bodyPr/>
        <a:lstStyle/>
        <a:p>
          <a:r>
            <a:rPr lang="en-US" dirty="0" smtClean="0"/>
            <a:t>Inventory mgmt system  looks for the  product</a:t>
          </a:r>
          <a:endParaRPr lang="en-US" dirty="0"/>
        </a:p>
      </dgm:t>
    </dgm:pt>
    <dgm:pt modelId="{C9B6E21C-90A0-4836-B7A9-629DA635EF9E}" type="parTrans" cxnId="{55E5C85B-6091-498F-BB0E-B00111904863}">
      <dgm:prSet/>
      <dgm:spPr/>
      <dgm:t>
        <a:bodyPr/>
        <a:lstStyle/>
        <a:p>
          <a:endParaRPr lang="en-US"/>
        </a:p>
      </dgm:t>
    </dgm:pt>
    <dgm:pt modelId="{4CE3E608-68E5-4B03-9DA3-E35ABD4A669C}" type="sibTrans" cxnId="{55E5C85B-6091-498F-BB0E-B00111904863}">
      <dgm:prSet/>
      <dgm:spPr/>
      <dgm:t>
        <a:bodyPr/>
        <a:lstStyle/>
        <a:p>
          <a:endParaRPr lang="en-US"/>
        </a:p>
      </dgm:t>
    </dgm:pt>
    <dgm:pt modelId="{C9C082F8-0AE9-4C7B-BAE7-7AEC5729835B}">
      <dgm:prSet phldrT="[Text]"/>
      <dgm:spPr/>
      <dgm:t>
        <a:bodyPr/>
        <a:lstStyle/>
        <a:p>
          <a:r>
            <a:rPr lang="en-US" dirty="0" smtClean="0"/>
            <a:t>Order allocated from inventory</a:t>
          </a:r>
          <a:endParaRPr lang="en-US" dirty="0"/>
        </a:p>
      </dgm:t>
    </dgm:pt>
    <dgm:pt modelId="{D12E1B42-F90C-4C9C-8304-6F7B38262300}" type="parTrans" cxnId="{F8B02765-B8CC-46FF-BB67-5139445CFFDD}">
      <dgm:prSet/>
      <dgm:spPr/>
      <dgm:t>
        <a:bodyPr/>
        <a:lstStyle/>
        <a:p>
          <a:endParaRPr lang="en-US"/>
        </a:p>
      </dgm:t>
    </dgm:pt>
    <dgm:pt modelId="{974A7333-DE66-4BEF-AEF9-BD375C3711F1}" type="sibTrans" cxnId="{F8B02765-B8CC-46FF-BB67-5139445CFFDD}">
      <dgm:prSet/>
      <dgm:spPr/>
      <dgm:t>
        <a:bodyPr/>
        <a:lstStyle/>
        <a:p>
          <a:endParaRPr lang="en-US"/>
        </a:p>
      </dgm:t>
    </dgm:pt>
    <dgm:pt modelId="{9A60B656-65DA-4044-877D-1FCA6CF62FFE}">
      <dgm:prSet phldrT="[Text]"/>
      <dgm:spPr/>
      <dgm:t>
        <a:bodyPr/>
        <a:lstStyle/>
        <a:p>
          <a:r>
            <a:rPr lang="en-US" dirty="0" smtClean="0"/>
            <a:t>New PO raised for replenishment</a:t>
          </a:r>
          <a:endParaRPr lang="en-US" dirty="0"/>
        </a:p>
      </dgm:t>
    </dgm:pt>
    <dgm:pt modelId="{333F6C4A-BEFD-44DA-80E4-905055259801}" type="parTrans" cxnId="{7FCD3A30-C9AA-41EE-AD95-AD47D6E10000}">
      <dgm:prSet/>
      <dgm:spPr/>
      <dgm:t>
        <a:bodyPr/>
        <a:lstStyle/>
        <a:p>
          <a:endParaRPr lang="en-US"/>
        </a:p>
      </dgm:t>
    </dgm:pt>
    <dgm:pt modelId="{FC2BAF20-9633-49DC-A7A0-79C1B654C660}" type="sibTrans" cxnId="{7FCD3A30-C9AA-41EE-AD95-AD47D6E10000}">
      <dgm:prSet/>
      <dgm:spPr/>
      <dgm:t>
        <a:bodyPr/>
        <a:lstStyle/>
        <a:p>
          <a:endParaRPr lang="en-US"/>
        </a:p>
      </dgm:t>
    </dgm:pt>
    <dgm:pt modelId="{E9D4D358-3498-4328-9D7B-A04AC2439B95}" type="pres">
      <dgm:prSet presAssocID="{046FEB2F-6B83-45E7-BF73-B0285DE794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3153147-155B-4089-8F89-93BD7A74373B}" type="pres">
      <dgm:prSet presAssocID="{D9DEBF4C-00C2-4204-B234-5ACE92795CA1}" presName="hierRoot1" presStyleCnt="0"/>
      <dgm:spPr/>
    </dgm:pt>
    <dgm:pt modelId="{724DADF2-F374-4EBD-92D8-48E3306C5154}" type="pres">
      <dgm:prSet presAssocID="{D9DEBF4C-00C2-4204-B234-5ACE92795CA1}" presName="composite" presStyleCnt="0"/>
      <dgm:spPr/>
    </dgm:pt>
    <dgm:pt modelId="{417E75E1-10E9-4FF7-9595-B1029B8807F3}" type="pres">
      <dgm:prSet presAssocID="{D9DEBF4C-00C2-4204-B234-5ACE92795CA1}" presName="background" presStyleLbl="node0" presStyleIdx="0" presStyleCnt="1"/>
      <dgm:spPr/>
    </dgm:pt>
    <dgm:pt modelId="{31C6DBEB-ECFA-48FA-99CD-6D43DC0C47F5}" type="pres">
      <dgm:prSet presAssocID="{D9DEBF4C-00C2-4204-B234-5ACE92795CA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6A2D55-3ACB-4A51-8A87-EEEA1C4E9BEF}" type="pres">
      <dgm:prSet presAssocID="{D9DEBF4C-00C2-4204-B234-5ACE92795CA1}" presName="hierChild2" presStyleCnt="0"/>
      <dgm:spPr/>
    </dgm:pt>
    <dgm:pt modelId="{8C60830C-C7FF-4499-A07B-8950FA1E0DE3}" type="pres">
      <dgm:prSet presAssocID="{6C059AA2-A079-4F44-9672-ED51F2B75BAF}" presName="Name10" presStyleLbl="parChTrans1D2" presStyleIdx="0" presStyleCnt="1"/>
      <dgm:spPr/>
      <dgm:t>
        <a:bodyPr/>
        <a:lstStyle/>
        <a:p>
          <a:endParaRPr lang="en-IN"/>
        </a:p>
      </dgm:t>
    </dgm:pt>
    <dgm:pt modelId="{EFBB0D49-0D05-445E-B3E9-604D2FF896DA}" type="pres">
      <dgm:prSet presAssocID="{AD46E086-9112-42F5-A879-C53618D4FEC5}" presName="hierRoot2" presStyleCnt="0"/>
      <dgm:spPr/>
    </dgm:pt>
    <dgm:pt modelId="{5F84D748-2659-41EB-A107-41AE94FFEBF6}" type="pres">
      <dgm:prSet presAssocID="{AD46E086-9112-42F5-A879-C53618D4FEC5}" presName="composite2" presStyleCnt="0"/>
      <dgm:spPr/>
    </dgm:pt>
    <dgm:pt modelId="{EAD6EF12-B896-4868-9A51-8733FDDA3409}" type="pres">
      <dgm:prSet presAssocID="{AD46E086-9112-42F5-A879-C53618D4FEC5}" presName="background2" presStyleLbl="node2" presStyleIdx="0" presStyleCnt="1"/>
      <dgm:spPr/>
    </dgm:pt>
    <dgm:pt modelId="{1870FF33-2929-4B3F-B874-44985AE1D294}" type="pres">
      <dgm:prSet presAssocID="{AD46E086-9112-42F5-A879-C53618D4FEC5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ED5FCB-525D-4726-8A41-D331EE72986A}" type="pres">
      <dgm:prSet presAssocID="{AD46E086-9112-42F5-A879-C53618D4FEC5}" presName="hierChild3" presStyleCnt="0"/>
      <dgm:spPr/>
    </dgm:pt>
    <dgm:pt modelId="{CF8339EA-7C94-4DC6-B5D1-7D448BD55F02}" type="pres">
      <dgm:prSet presAssocID="{D802AC87-DF26-4117-9883-A563F9F65D20}" presName="Name17" presStyleLbl="parChTrans1D3" presStyleIdx="0" presStyleCnt="1"/>
      <dgm:spPr/>
      <dgm:t>
        <a:bodyPr/>
        <a:lstStyle/>
        <a:p>
          <a:endParaRPr lang="en-IN"/>
        </a:p>
      </dgm:t>
    </dgm:pt>
    <dgm:pt modelId="{F67D8A45-5749-4654-888D-AFC3102ADC18}" type="pres">
      <dgm:prSet presAssocID="{ACF1981D-2DBB-4DD6-8AAA-DAF32FE7844E}" presName="hierRoot3" presStyleCnt="0"/>
      <dgm:spPr/>
    </dgm:pt>
    <dgm:pt modelId="{8489660A-7D22-47EB-BDCF-E3B26062AA86}" type="pres">
      <dgm:prSet presAssocID="{ACF1981D-2DBB-4DD6-8AAA-DAF32FE7844E}" presName="composite3" presStyleCnt="0"/>
      <dgm:spPr/>
    </dgm:pt>
    <dgm:pt modelId="{17D7609D-B3D4-4683-A168-4F022ED64766}" type="pres">
      <dgm:prSet presAssocID="{ACF1981D-2DBB-4DD6-8AAA-DAF32FE7844E}" presName="background3" presStyleLbl="node3" presStyleIdx="0" presStyleCnt="1"/>
      <dgm:spPr/>
    </dgm:pt>
    <dgm:pt modelId="{2019CD51-AB7D-4069-92E6-58D083444A09}" type="pres">
      <dgm:prSet presAssocID="{ACF1981D-2DBB-4DD6-8AAA-DAF32FE7844E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EE3669-1766-4C1C-B1CF-00F18E518BB4}" type="pres">
      <dgm:prSet presAssocID="{ACF1981D-2DBB-4DD6-8AAA-DAF32FE7844E}" presName="hierChild4" presStyleCnt="0"/>
      <dgm:spPr/>
    </dgm:pt>
    <dgm:pt modelId="{FD19BB64-FC0D-43AF-818B-E11A5AB5AF5B}" type="pres">
      <dgm:prSet presAssocID="{C9B6E21C-90A0-4836-B7A9-629DA635EF9E}" presName="Name23" presStyleLbl="parChTrans1D4" presStyleIdx="0" presStyleCnt="3"/>
      <dgm:spPr/>
      <dgm:t>
        <a:bodyPr/>
        <a:lstStyle/>
        <a:p>
          <a:endParaRPr lang="en-IN"/>
        </a:p>
      </dgm:t>
    </dgm:pt>
    <dgm:pt modelId="{2DB9B2DD-85C1-4642-9434-0D99F741E488}" type="pres">
      <dgm:prSet presAssocID="{2ABDB764-1B3D-441C-9B3B-E59E48841BD3}" presName="hierRoot4" presStyleCnt="0"/>
      <dgm:spPr/>
    </dgm:pt>
    <dgm:pt modelId="{55C9C858-285E-494F-9943-4ABBA8BE021F}" type="pres">
      <dgm:prSet presAssocID="{2ABDB764-1B3D-441C-9B3B-E59E48841BD3}" presName="composite4" presStyleCnt="0"/>
      <dgm:spPr/>
    </dgm:pt>
    <dgm:pt modelId="{E7F82AD4-7AEB-4743-AF31-0C296ACD015A}" type="pres">
      <dgm:prSet presAssocID="{2ABDB764-1B3D-441C-9B3B-E59E48841BD3}" presName="background4" presStyleLbl="node4" presStyleIdx="0" presStyleCnt="3"/>
      <dgm:spPr/>
    </dgm:pt>
    <dgm:pt modelId="{018A03BA-CDAC-4745-BC61-860CB76063B4}" type="pres">
      <dgm:prSet presAssocID="{2ABDB764-1B3D-441C-9B3B-E59E48841BD3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C447AB-2348-4ED5-B080-03CAAE28AC5F}" type="pres">
      <dgm:prSet presAssocID="{2ABDB764-1B3D-441C-9B3B-E59E48841BD3}" presName="hierChild5" presStyleCnt="0"/>
      <dgm:spPr/>
    </dgm:pt>
    <dgm:pt modelId="{8D328AD7-171A-4909-8E0D-7506070D5113}" type="pres">
      <dgm:prSet presAssocID="{D12E1B42-F90C-4C9C-8304-6F7B38262300}" presName="Name23" presStyleLbl="parChTrans1D4" presStyleIdx="1" presStyleCnt="3"/>
      <dgm:spPr/>
      <dgm:t>
        <a:bodyPr/>
        <a:lstStyle/>
        <a:p>
          <a:endParaRPr lang="en-IN"/>
        </a:p>
      </dgm:t>
    </dgm:pt>
    <dgm:pt modelId="{6ED9B0AD-0E0D-45DA-A6D8-E8606CC42781}" type="pres">
      <dgm:prSet presAssocID="{C9C082F8-0AE9-4C7B-BAE7-7AEC5729835B}" presName="hierRoot4" presStyleCnt="0"/>
      <dgm:spPr/>
    </dgm:pt>
    <dgm:pt modelId="{15F998C6-5148-4379-90AB-73FBD2623AEF}" type="pres">
      <dgm:prSet presAssocID="{C9C082F8-0AE9-4C7B-BAE7-7AEC5729835B}" presName="composite4" presStyleCnt="0"/>
      <dgm:spPr/>
    </dgm:pt>
    <dgm:pt modelId="{405F8A74-775F-4105-8A7F-66E8C07DBECE}" type="pres">
      <dgm:prSet presAssocID="{C9C082F8-0AE9-4C7B-BAE7-7AEC5729835B}" presName="background4" presStyleLbl="node4" presStyleIdx="1" presStyleCnt="3"/>
      <dgm:spPr/>
    </dgm:pt>
    <dgm:pt modelId="{4095629D-0E2C-4FAC-9843-4196198F6EFD}" type="pres">
      <dgm:prSet presAssocID="{C9C082F8-0AE9-4C7B-BAE7-7AEC5729835B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A5F3B6-0E0E-464D-8D93-CD4C00D4379B}" type="pres">
      <dgm:prSet presAssocID="{C9C082F8-0AE9-4C7B-BAE7-7AEC5729835B}" presName="hierChild5" presStyleCnt="0"/>
      <dgm:spPr/>
    </dgm:pt>
    <dgm:pt modelId="{C4E512E4-597B-40CB-9C93-56A668CA5FDF}" type="pres">
      <dgm:prSet presAssocID="{333F6C4A-BEFD-44DA-80E4-905055259801}" presName="Name23" presStyleLbl="parChTrans1D4" presStyleIdx="2" presStyleCnt="3"/>
      <dgm:spPr/>
      <dgm:t>
        <a:bodyPr/>
        <a:lstStyle/>
        <a:p>
          <a:endParaRPr lang="en-IN"/>
        </a:p>
      </dgm:t>
    </dgm:pt>
    <dgm:pt modelId="{0E0E05C9-3641-4928-B7AC-EE52905AE665}" type="pres">
      <dgm:prSet presAssocID="{9A60B656-65DA-4044-877D-1FCA6CF62FFE}" presName="hierRoot4" presStyleCnt="0"/>
      <dgm:spPr/>
    </dgm:pt>
    <dgm:pt modelId="{A80F5FE4-7E6A-4BF1-8D31-CF3C6B601E45}" type="pres">
      <dgm:prSet presAssocID="{9A60B656-65DA-4044-877D-1FCA6CF62FFE}" presName="composite4" presStyleCnt="0"/>
      <dgm:spPr/>
    </dgm:pt>
    <dgm:pt modelId="{751DF25F-EE23-4517-BB8B-276172374660}" type="pres">
      <dgm:prSet presAssocID="{9A60B656-65DA-4044-877D-1FCA6CF62FFE}" presName="background4" presStyleLbl="node4" presStyleIdx="2" presStyleCnt="3"/>
      <dgm:spPr/>
    </dgm:pt>
    <dgm:pt modelId="{CE6D8CAF-517B-4EDB-AFBE-4A6E674A194D}" type="pres">
      <dgm:prSet presAssocID="{9A60B656-65DA-4044-877D-1FCA6CF62FFE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BB6C38-AEF4-42FD-B427-831E995186DE}" type="pres">
      <dgm:prSet presAssocID="{9A60B656-65DA-4044-877D-1FCA6CF62FFE}" presName="hierChild5" presStyleCnt="0"/>
      <dgm:spPr/>
    </dgm:pt>
  </dgm:ptLst>
  <dgm:cxnLst>
    <dgm:cxn modelId="{7130ED52-0AA9-4B5E-8233-893AB4E19EFA}" type="presOf" srcId="{ACF1981D-2DBB-4DD6-8AAA-DAF32FE7844E}" destId="{2019CD51-AB7D-4069-92E6-58D083444A09}" srcOrd="0" destOrd="0" presId="urn:microsoft.com/office/officeart/2005/8/layout/hierarchy1"/>
    <dgm:cxn modelId="{F8B02765-B8CC-46FF-BB67-5139445CFFDD}" srcId="{2ABDB764-1B3D-441C-9B3B-E59E48841BD3}" destId="{C9C082F8-0AE9-4C7B-BAE7-7AEC5729835B}" srcOrd="0" destOrd="0" parTransId="{D12E1B42-F90C-4C9C-8304-6F7B38262300}" sibTransId="{974A7333-DE66-4BEF-AEF9-BD375C3711F1}"/>
    <dgm:cxn modelId="{FFF5E2FD-2BFF-41F3-BA68-7ECF4505BEF3}" srcId="{D9DEBF4C-00C2-4204-B234-5ACE92795CA1}" destId="{AD46E086-9112-42F5-A879-C53618D4FEC5}" srcOrd="0" destOrd="0" parTransId="{6C059AA2-A079-4F44-9672-ED51F2B75BAF}" sibTransId="{8318D14F-503E-4AF2-BDC6-7BB5D9E7EE97}"/>
    <dgm:cxn modelId="{F685C62C-0FD8-4F43-9530-F415F981AF1E}" type="presOf" srcId="{046FEB2F-6B83-45E7-BF73-B0285DE794AE}" destId="{E9D4D358-3498-4328-9D7B-A04AC2439B95}" srcOrd="0" destOrd="0" presId="urn:microsoft.com/office/officeart/2005/8/layout/hierarchy1"/>
    <dgm:cxn modelId="{C67A406D-AAE5-47CE-B6B1-014EF4EF682D}" type="presOf" srcId="{C9B6E21C-90A0-4836-B7A9-629DA635EF9E}" destId="{FD19BB64-FC0D-43AF-818B-E11A5AB5AF5B}" srcOrd="0" destOrd="0" presId="urn:microsoft.com/office/officeart/2005/8/layout/hierarchy1"/>
    <dgm:cxn modelId="{7FCD3A30-C9AA-41EE-AD95-AD47D6E10000}" srcId="{2ABDB764-1B3D-441C-9B3B-E59E48841BD3}" destId="{9A60B656-65DA-4044-877D-1FCA6CF62FFE}" srcOrd="1" destOrd="0" parTransId="{333F6C4A-BEFD-44DA-80E4-905055259801}" sibTransId="{FC2BAF20-9633-49DC-A7A0-79C1B654C660}"/>
    <dgm:cxn modelId="{CAF2097A-7F17-46BD-A6F6-7AA90A09CA60}" type="presOf" srcId="{C9C082F8-0AE9-4C7B-BAE7-7AEC5729835B}" destId="{4095629D-0E2C-4FAC-9843-4196198F6EFD}" srcOrd="0" destOrd="0" presId="urn:microsoft.com/office/officeart/2005/8/layout/hierarchy1"/>
    <dgm:cxn modelId="{B66CF112-4E76-43E1-B4A2-60E7D92A3846}" type="presOf" srcId="{9A60B656-65DA-4044-877D-1FCA6CF62FFE}" destId="{CE6D8CAF-517B-4EDB-AFBE-4A6E674A194D}" srcOrd="0" destOrd="0" presId="urn:microsoft.com/office/officeart/2005/8/layout/hierarchy1"/>
    <dgm:cxn modelId="{7E08C776-6EB9-4912-8BDD-A17A2508580D}" type="presOf" srcId="{AD46E086-9112-42F5-A879-C53618D4FEC5}" destId="{1870FF33-2929-4B3F-B874-44985AE1D294}" srcOrd="0" destOrd="0" presId="urn:microsoft.com/office/officeart/2005/8/layout/hierarchy1"/>
    <dgm:cxn modelId="{75E1FC36-FDBF-4781-9545-033BE3CB6AB2}" type="presOf" srcId="{2ABDB764-1B3D-441C-9B3B-E59E48841BD3}" destId="{018A03BA-CDAC-4745-BC61-860CB76063B4}" srcOrd="0" destOrd="0" presId="urn:microsoft.com/office/officeart/2005/8/layout/hierarchy1"/>
    <dgm:cxn modelId="{55E5C85B-6091-498F-BB0E-B00111904863}" srcId="{ACF1981D-2DBB-4DD6-8AAA-DAF32FE7844E}" destId="{2ABDB764-1B3D-441C-9B3B-E59E48841BD3}" srcOrd="0" destOrd="0" parTransId="{C9B6E21C-90A0-4836-B7A9-629DA635EF9E}" sibTransId="{4CE3E608-68E5-4B03-9DA3-E35ABD4A669C}"/>
    <dgm:cxn modelId="{493D4E9A-B807-4100-9001-6AD0E326B470}" srcId="{046FEB2F-6B83-45E7-BF73-B0285DE794AE}" destId="{D9DEBF4C-00C2-4204-B234-5ACE92795CA1}" srcOrd="0" destOrd="0" parTransId="{8568DD1E-ABC8-43C0-A858-610501D623B1}" sibTransId="{BE9B061D-3858-428C-9D4C-551E865F689B}"/>
    <dgm:cxn modelId="{9083804A-5B9C-45BA-B33B-000423DEDB22}" type="presOf" srcId="{D9DEBF4C-00C2-4204-B234-5ACE92795CA1}" destId="{31C6DBEB-ECFA-48FA-99CD-6D43DC0C47F5}" srcOrd="0" destOrd="0" presId="urn:microsoft.com/office/officeart/2005/8/layout/hierarchy1"/>
    <dgm:cxn modelId="{E09577AA-9389-4E6B-8F8C-CAAA12F7A012}" type="presOf" srcId="{6C059AA2-A079-4F44-9672-ED51F2B75BAF}" destId="{8C60830C-C7FF-4499-A07B-8950FA1E0DE3}" srcOrd="0" destOrd="0" presId="urn:microsoft.com/office/officeart/2005/8/layout/hierarchy1"/>
    <dgm:cxn modelId="{4307C715-3F0F-497B-98F6-07BE18E572C2}" srcId="{AD46E086-9112-42F5-A879-C53618D4FEC5}" destId="{ACF1981D-2DBB-4DD6-8AAA-DAF32FE7844E}" srcOrd="0" destOrd="0" parTransId="{D802AC87-DF26-4117-9883-A563F9F65D20}" sibTransId="{83D53417-BCF5-4447-B9F1-952741C8C95D}"/>
    <dgm:cxn modelId="{E248253D-A955-40B1-BDF3-536B98577515}" type="presOf" srcId="{D802AC87-DF26-4117-9883-A563F9F65D20}" destId="{CF8339EA-7C94-4DC6-B5D1-7D448BD55F02}" srcOrd="0" destOrd="0" presId="urn:microsoft.com/office/officeart/2005/8/layout/hierarchy1"/>
    <dgm:cxn modelId="{C7DC1752-5994-4095-9D8B-910D78C770FF}" type="presOf" srcId="{333F6C4A-BEFD-44DA-80E4-905055259801}" destId="{C4E512E4-597B-40CB-9C93-56A668CA5FDF}" srcOrd="0" destOrd="0" presId="urn:microsoft.com/office/officeart/2005/8/layout/hierarchy1"/>
    <dgm:cxn modelId="{C74C96EE-CC75-4259-B3E8-933AC6294BD5}" type="presOf" srcId="{D12E1B42-F90C-4C9C-8304-6F7B38262300}" destId="{8D328AD7-171A-4909-8E0D-7506070D5113}" srcOrd="0" destOrd="0" presId="urn:microsoft.com/office/officeart/2005/8/layout/hierarchy1"/>
    <dgm:cxn modelId="{46A2A81F-AA77-4D3A-997F-3D357BA7D0EC}" type="presParOf" srcId="{E9D4D358-3498-4328-9D7B-A04AC2439B95}" destId="{73153147-155B-4089-8F89-93BD7A74373B}" srcOrd="0" destOrd="0" presId="urn:microsoft.com/office/officeart/2005/8/layout/hierarchy1"/>
    <dgm:cxn modelId="{B2903B25-D759-4F2C-B8A5-F94479B6C8F5}" type="presParOf" srcId="{73153147-155B-4089-8F89-93BD7A74373B}" destId="{724DADF2-F374-4EBD-92D8-48E3306C5154}" srcOrd="0" destOrd="0" presId="urn:microsoft.com/office/officeart/2005/8/layout/hierarchy1"/>
    <dgm:cxn modelId="{B57679E4-1B88-4D3E-846B-790E9A4A9575}" type="presParOf" srcId="{724DADF2-F374-4EBD-92D8-48E3306C5154}" destId="{417E75E1-10E9-4FF7-9595-B1029B8807F3}" srcOrd="0" destOrd="0" presId="urn:microsoft.com/office/officeart/2005/8/layout/hierarchy1"/>
    <dgm:cxn modelId="{903F67DD-C6AA-4F6C-8116-017B31F209A6}" type="presParOf" srcId="{724DADF2-F374-4EBD-92D8-48E3306C5154}" destId="{31C6DBEB-ECFA-48FA-99CD-6D43DC0C47F5}" srcOrd="1" destOrd="0" presId="urn:microsoft.com/office/officeart/2005/8/layout/hierarchy1"/>
    <dgm:cxn modelId="{CB69BF14-6A25-46FE-A07C-FAFB51CD93D2}" type="presParOf" srcId="{73153147-155B-4089-8F89-93BD7A74373B}" destId="{266A2D55-3ACB-4A51-8A87-EEEA1C4E9BEF}" srcOrd="1" destOrd="0" presId="urn:microsoft.com/office/officeart/2005/8/layout/hierarchy1"/>
    <dgm:cxn modelId="{78A3996C-4A44-4913-A758-A42594F3E07B}" type="presParOf" srcId="{266A2D55-3ACB-4A51-8A87-EEEA1C4E9BEF}" destId="{8C60830C-C7FF-4499-A07B-8950FA1E0DE3}" srcOrd="0" destOrd="0" presId="urn:microsoft.com/office/officeart/2005/8/layout/hierarchy1"/>
    <dgm:cxn modelId="{BA0BE5E4-9148-49EC-A8F0-F780733C6374}" type="presParOf" srcId="{266A2D55-3ACB-4A51-8A87-EEEA1C4E9BEF}" destId="{EFBB0D49-0D05-445E-B3E9-604D2FF896DA}" srcOrd="1" destOrd="0" presId="urn:microsoft.com/office/officeart/2005/8/layout/hierarchy1"/>
    <dgm:cxn modelId="{37F4E74B-C098-4922-BA15-9B19A0AE8AC2}" type="presParOf" srcId="{EFBB0D49-0D05-445E-B3E9-604D2FF896DA}" destId="{5F84D748-2659-41EB-A107-41AE94FFEBF6}" srcOrd="0" destOrd="0" presId="urn:microsoft.com/office/officeart/2005/8/layout/hierarchy1"/>
    <dgm:cxn modelId="{932A0B1D-481A-4D99-8C56-1BE620E90226}" type="presParOf" srcId="{5F84D748-2659-41EB-A107-41AE94FFEBF6}" destId="{EAD6EF12-B896-4868-9A51-8733FDDA3409}" srcOrd="0" destOrd="0" presId="urn:microsoft.com/office/officeart/2005/8/layout/hierarchy1"/>
    <dgm:cxn modelId="{C3087C9A-EFCA-4A52-A442-0410BC0DD43D}" type="presParOf" srcId="{5F84D748-2659-41EB-A107-41AE94FFEBF6}" destId="{1870FF33-2929-4B3F-B874-44985AE1D294}" srcOrd="1" destOrd="0" presId="urn:microsoft.com/office/officeart/2005/8/layout/hierarchy1"/>
    <dgm:cxn modelId="{46B5181F-BD26-438D-924F-0F7EC6CB537A}" type="presParOf" srcId="{EFBB0D49-0D05-445E-B3E9-604D2FF896DA}" destId="{2EED5FCB-525D-4726-8A41-D331EE72986A}" srcOrd="1" destOrd="0" presId="urn:microsoft.com/office/officeart/2005/8/layout/hierarchy1"/>
    <dgm:cxn modelId="{D8D72014-350F-45CA-9777-3CEF7FC7B4B4}" type="presParOf" srcId="{2EED5FCB-525D-4726-8A41-D331EE72986A}" destId="{CF8339EA-7C94-4DC6-B5D1-7D448BD55F02}" srcOrd="0" destOrd="0" presId="urn:microsoft.com/office/officeart/2005/8/layout/hierarchy1"/>
    <dgm:cxn modelId="{A91D641A-185B-4387-9517-1FB4720D638D}" type="presParOf" srcId="{2EED5FCB-525D-4726-8A41-D331EE72986A}" destId="{F67D8A45-5749-4654-888D-AFC3102ADC18}" srcOrd="1" destOrd="0" presId="urn:microsoft.com/office/officeart/2005/8/layout/hierarchy1"/>
    <dgm:cxn modelId="{13030064-34BB-4B4F-8CF7-D09AB2A2A6D5}" type="presParOf" srcId="{F67D8A45-5749-4654-888D-AFC3102ADC18}" destId="{8489660A-7D22-47EB-BDCF-E3B26062AA86}" srcOrd="0" destOrd="0" presId="urn:microsoft.com/office/officeart/2005/8/layout/hierarchy1"/>
    <dgm:cxn modelId="{B7924A63-2650-42E7-A353-EDEF60801428}" type="presParOf" srcId="{8489660A-7D22-47EB-BDCF-E3B26062AA86}" destId="{17D7609D-B3D4-4683-A168-4F022ED64766}" srcOrd="0" destOrd="0" presId="urn:microsoft.com/office/officeart/2005/8/layout/hierarchy1"/>
    <dgm:cxn modelId="{5854C5BF-EFD4-4F99-A0F5-F55C05595D44}" type="presParOf" srcId="{8489660A-7D22-47EB-BDCF-E3B26062AA86}" destId="{2019CD51-AB7D-4069-92E6-58D083444A09}" srcOrd="1" destOrd="0" presId="urn:microsoft.com/office/officeart/2005/8/layout/hierarchy1"/>
    <dgm:cxn modelId="{EC272CE5-7408-4593-854B-28307B2C0614}" type="presParOf" srcId="{F67D8A45-5749-4654-888D-AFC3102ADC18}" destId="{53EE3669-1766-4C1C-B1CF-00F18E518BB4}" srcOrd="1" destOrd="0" presId="urn:microsoft.com/office/officeart/2005/8/layout/hierarchy1"/>
    <dgm:cxn modelId="{3EA73008-F531-4E2D-8076-8B161148A32E}" type="presParOf" srcId="{53EE3669-1766-4C1C-B1CF-00F18E518BB4}" destId="{FD19BB64-FC0D-43AF-818B-E11A5AB5AF5B}" srcOrd="0" destOrd="0" presId="urn:microsoft.com/office/officeart/2005/8/layout/hierarchy1"/>
    <dgm:cxn modelId="{476E5EDF-A905-4C6A-ACE8-398C8F73783F}" type="presParOf" srcId="{53EE3669-1766-4C1C-B1CF-00F18E518BB4}" destId="{2DB9B2DD-85C1-4642-9434-0D99F741E488}" srcOrd="1" destOrd="0" presId="urn:microsoft.com/office/officeart/2005/8/layout/hierarchy1"/>
    <dgm:cxn modelId="{7C1F26B4-1F30-49D0-A7F2-7EBAB977D868}" type="presParOf" srcId="{2DB9B2DD-85C1-4642-9434-0D99F741E488}" destId="{55C9C858-285E-494F-9943-4ABBA8BE021F}" srcOrd="0" destOrd="0" presId="urn:microsoft.com/office/officeart/2005/8/layout/hierarchy1"/>
    <dgm:cxn modelId="{4E3C6BEF-BB3E-4449-A131-F589D9843FEC}" type="presParOf" srcId="{55C9C858-285E-494F-9943-4ABBA8BE021F}" destId="{E7F82AD4-7AEB-4743-AF31-0C296ACD015A}" srcOrd="0" destOrd="0" presId="urn:microsoft.com/office/officeart/2005/8/layout/hierarchy1"/>
    <dgm:cxn modelId="{94B4A52B-45FB-48B9-B0F7-1FC12C914DBE}" type="presParOf" srcId="{55C9C858-285E-494F-9943-4ABBA8BE021F}" destId="{018A03BA-CDAC-4745-BC61-860CB76063B4}" srcOrd="1" destOrd="0" presId="urn:microsoft.com/office/officeart/2005/8/layout/hierarchy1"/>
    <dgm:cxn modelId="{0A8ECAA8-FFCF-4C7F-A778-9006A83CCCAE}" type="presParOf" srcId="{2DB9B2DD-85C1-4642-9434-0D99F741E488}" destId="{AAC447AB-2348-4ED5-B080-03CAAE28AC5F}" srcOrd="1" destOrd="0" presId="urn:microsoft.com/office/officeart/2005/8/layout/hierarchy1"/>
    <dgm:cxn modelId="{17EDE06B-A9EB-4A0B-9F4B-EED05CEDCFA1}" type="presParOf" srcId="{AAC447AB-2348-4ED5-B080-03CAAE28AC5F}" destId="{8D328AD7-171A-4909-8E0D-7506070D5113}" srcOrd="0" destOrd="0" presId="urn:microsoft.com/office/officeart/2005/8/layout/hierarchy1"/>
    <dgm:cxn modelId="{D318E9A6-2C5E-428B-B417-1131609C5244}" type="presParOf" srcId="{AAC447AB-2348-4ED5-B080-03CAAE28AC5F}" destId="{6ED9B0AD-0E0D-45DA-A6D8-E8606CC42781}" srcOrd="1" destOrd="0" presId="urn:microsoft.com/office/officeart/2005/8/layout/hierarchy1"/>
    <dgm:cxn modelId="{6A728787-3FEF-47D7-A583-733CD7AC73F3}" type="presParOf" srcId="{6ED9B0AD-0E0D-45DA-A6D8-E8606CC42781}" destId="{15F998C6-5148-4379-90AB-73FBD2623AEF}" srcOrd="0" destOrd="0" presId="urn:microsoft.com/office/officeart/2005/8/layout/hierarchy1"/>
    <dgm:cxn modelId="{E9FA16FB-355C-4292-B3BE-BEC34A84DD13}" type="presParOf" srcId="{15F998C6-5148-4379-90AB-73FBD2623AEF}" destId="{405F8A74-775F-4105-8A7F-66E8C07DBECE}" srcOrd="0" destOrd="0" presId="urn:microsoft.com/office/officeart/2005/8/layout/hierarchy1"/>
    <dgm:cxn modelId="{4F256BAF-AE6D-4525-956F-736651DEBDCA}" type="presParOf" srcId="{15F998C6-5148-4379-90AB-73FBD2623AEF}" destId="{4095629D-0E2C-4FAC-9843-4196198F6EFD}" srcOrd="1" destOrd="0" presId="urn:microsoft.com/office/officeart/2005/8/layout/hierarchy1"/>
    <dgm:cxn modelId="{3014588A-0731-4824-8037-BB803F5C9AB5}" type="presParOf" srcId="{6ED9B0AD-0E0D-45DA-A6D8-E8606CC42781}" destId="{80A5F3B6-0E0E-464D-8D93-CD4C00D4379B}" srcOrd="1" destOrd="0" presId="urn:microsoft.com/office/officeart/2005/8/layout/hierarchy1"/>
    <dgm:cxn modelId="{232E627E-020A-45EE-9025-284B76456346}" type="presParOf" srcId="{AAC447AB-2348-4ED5-B080-03CAAE28AC5F}" destId="{C4E512E4-597B-40CB-9C93-56A668CA5FDF}" srcOrd="2" destOrd="0" presId="urn:microsoft.com/office/officeart/2005/8/layout/hierarchy1"/>
    <dgm:cxn modelId="{968C831B-D501-4866-B07F-712E52305DCE}" type="presParOf" srcId="{AAC447AB-2348-4ED5-B080-03CAAE28AC5F}" destId="{0E0E05C9-3641-4928-B7AC-EE52905AE665}" srcOrd="3" destOrd="0" presId="urn:microsoft.com/office/officeart/2005/8/layout/hierarchy1"/>
    <dgm:cxn modelId="{28B1092C-7870-4508-8E44-13B75AE8724B}" type="presParOf" srcId="{0E0E05C9-3641-4928-B7AC-EE52905AE665}" destId="{A80F5FE4-7E6A-4BF1-8D31-CF3C6B601E45}" srcOrd="0" destOrd="0" presId="urn:microsoft.com/office/officeart/2005/8/layout/hierarchy1"/>
    <dgm:cxn modelId="{50E20566-7168-4A68-9043-997E474A5784}" type="presParOf" srcId="{A80F5FE4-7E6A-4BF1-8D31-CF3C6B601E45}" destId="{751DF25F-EE23-4517-BB8B-276172374660}" srcOrd="0" destOrd="0" presId="urn:microsoft.com/office/officeart/2005/8/layout/hierarchy1"/>
    <dgm:cxn modelId="{159BFFC1-4B99-402C-85FC-3DA0C915CFEE}" type="presParOf" srcId="{A80F5FE4-7E6A-4BF1-8D31-CF3C6B601E45}" destId="{CE6D8CAF-517B-4EDB-AFBE-4A6E674A194D}" srcOrd="1" destOrd="0" presId="urn:microsoft.com/office/officeart/2005/8/layout/hierarchy1"/>
    <dgm:cxn modelId="{3060086C-A2B9-4554-9F53-8FAF9206EB85}" type="presParOf" srcId="{0E0E05C9-3641-4928-B7AC-EE52905AE665}" destId="{74BB6C38-AEF4-42FD-B427-831E995186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6FEB2F-6B83-45E7-BF73-B0285DE794A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EBF4C-00C2-4204-B234-5ACE92795CA1}">
      <dgm:prSet phldrT="[Text]"/>
      <dgm:spPr/>
      <dgm:t>
        <a:bodyPr/>
        <a:lstStyle/>
        <a:p>
          <a:r>
            <a:rPr lang="en-US" dirty="0" smtClean="0"/>
            <a:t>Item sent for packing &amp; shipping preparation</a:t>
          </a:r>
          <a:endParaRPr lang="en-US" dirty="0"/>
        </a:p>
      </dgm:t>
    </dgm:pt>
    <dgm:pt modelId="{8568DD1E-ABC8-43C0-A858-610501D623B1}" type="parTrans" cxnId="{493D4E9A-B807-4100-9001-6AD0E326B470}">
      <dgm:prSet/>
      <dgm:spPr/>
      <dgm:t>
        <a:bodyPr/>
        <a:lstStyle/>
        <a:p>
          <a:endParaRPr lang="en-US"/>
        </a:p>
      </dgm:t>
    </dgm:pt>
    <dgm:pt modelId="{BE9B061D-3858-428C-9D4C-551E865F689B}" type="sibTrans" cxnId="{493D4E9A-B807-4100-9001-6AD0E326B470}">
      <dgm:prSet/>
      <dgm:spPr/>
      <dgm:t>
        <a:bodyPr/>
        <a:lstStyle/>
        <a:p>
          <a:endParaRPr lang="en-US"/>
        </a:p>
      </dgm:t>
    </dgm:pt>
    <dgm:pt modelId="{AD46E086-9112-42F5-A879-C53618D4FEC5}">
      <dgm:prSet phldrT="[Text]"/>
      <dgm:spPr/>
      <dgm:t>
        <a:bodyPr/>
        <a:lstStyle/>
        <a:p>
          <a:r>
            <a:rPr lang="en-US" dirty="0" smtClean="0"/>
            <a:t>Item Shipped</a:t>
          </a:r>
          <a:endParaRPr lang="en-US" dirty="0"/>
        </a:p>
      </dgm:t>
    </dgm:pt>
    <dgm:pt modelId="{6C059AA2-A079-4F44-9672-ED51F2B75BAF}" type="parTrans" cxnId="{FFF5E2FD-2BFF-41F3-BA68-7ECF4505BEF3}">
      <dgm:prSet/>
      <dgm:spPr/>
      <dgm:t>
        <a:bodyPr/>
        <a:lstStyle/>
        <a:p>
          <a:endParaRPr lang="en-US"/>
        </a:p>
      </dgm:t>
    </dgm:pt>
    <dgm:pt modelId="{8318D14F-503E-4AF2-BDC6-7BB5D9E7EE97}" type="sibTrans" cxnId="{FFF5E2FD-2BFF-41F3-BA68-7ECF4505BEF3}">
      <dgm:prSet/>
      <dgm:spPr/>
      <dgm:t>
        <a:bodyPr/>
        <a:lstStyle/>
        <a:p>
          <a:endParaRPr lang="en-US"/>
        </a:p>
      </dgm:t>
    </dgm:pt>
    <dgm:pt modelId="{ACF1981D-2DBB-4DD6-8AAA-DAF32FE7844E}">
      <dgm:prSet phldrT="[Text]"/>
      <dgm:spPr/>
      <dgm:t>
        <a:bodyPr/>
        <a:lstStyle/>
        <a:p>
          <a:r>
            <a:rPr lang="en-US" dirty="0" smtClean="0"/>
            <a:t>Item Received at distribution Centre</a:t>
          </a:r>
          <a:endParaRPr lang="en-US" dirty="0"/>
        </a:p>
      </dgm:t>
    </dgm:pt>
    <dgm:pt modelId="{D802AC87-DF26-4117-9883-A563F9F65D20}" type="parTrans" cxnId="{4307C715-3F0F-497B-98F6-07BE18E572C2}">
      <dgm:prSet/>
      <dgm:spPr/>
      <dgm:t>
        <a:bodyPr/>
        <a:lstStyle/>
        <a:p>
          <a:endParaRPr lang="en-US"/>
        </a:p>
      </dgm:t>
    </dgm:pt>
    <dgm:pt modelId="{83D53417-BCF5-4447-B9F1-952741C8C95D}" type="sibTrans" cxnId="{4307C715-3F0F-497B-98F6-07BE18E572C2}">
      <dgm:prSet/>
      <dgm:spPr/>
      <dgm:t>
        <a:bodyPr/>
        <a:lstStyle/>
        <a:p>
          <a:endParaRPr lang="en-US"/>
        </a:p>
      </dgm:t>
    </dgm:pt>
    <dgm:pt modelId="{2ABDB764-1B3D-441C-9B3B-E59E48841BD3}">
      <dgm:prSet phldrT="[Text]"/>
      <dgm:spPr/>
      <dgm:t>
        <a:bodyPr/>
        <a:lstStyle/>
        <a:p>
          <a:r>
            <a:rPr lang="en-US" dirty="0" smtClean="0"/>
            <a:t>Last mile delivery by Courier </a:t>
          </a:r>
          <a:r>
            <a:rPr lang="en-US" dirty="0" err="1" smtClean="0"/>
            <a:t>cos</a:t>
          </a:r>
          <a:r>
            <a:rPr lang="en-US" dirty="0" smtClean="0"/>
            <a:t> / </a:t>
          </a:r>
          <a:r>
            <a:rPr lang="en-US" dirty="0" err="1" smtClean="0"/>
            <a:t>Flipkart</a:t>
          </a:r>
          <a:r>
            <a:rPr lang="en-US" dirty="0" smtClean="0"/>
            <a:t> Internal Delivery arm / Indian Postal Service / DC personnel</a:t>
          </a:r>
          <a:endParaRPr lang="en-US" dirty="0"/>
        </a:p>
      </dgm:t>
    </dgm:pt>
    <dgm:pt modelId="{C9B6E21C-90A0-4836-B7A9-629DA635EF9E}" type="parTrans" cxnId="{55E5C85B-6091-498F-BB0E-B00111904863}">
      <dgm:prSet/>
      <dgm:spPr/>
      <dgm:t>
        <a:bodyPr/>
        <a:lstStyle/>
        <a:p>
          <a:endParaRPr lang="en-US"/>
        </a:p>
      </dgm:t>
    </dgm:pt>
    <dgm:pt modelId="{4CE3E608-68E5-4B03-9DA3-E35ABD4A669C}" type="sibTrans" cxnId="{55E5C85B-6091-498F-BB0E-B00111904863}">
      <dgm:prSet/>
      <dgm:spPr/>
      <dgm:t>
        <a:bodyPr/>
        <a:lstStyle/>
        <a:p>
          <a:endParaRPr lang="en-US"/>
        </a:p>
      </dgm:t>
    </dgm:pt>
    <dgm:pt modelId="{E9D4D358-3498-4328-9D7B-A04AC2439B95}" type="pres">
      <dgm:prSet presAssocID="{046FEB2F-6B83-45E7-BF73-B0285DE794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3153147-155B-4089-8F89-93BD7A74373B}" type="pres">
      <dgm:prSet presAssocID="{D9DEBF4C-00C2-4204-B234-5ACE92795CA1}" presName="hierRoot1" presStyleCnt="0"/>
      <dgm:spPr/>
    </dgm:pt>
    <dgm:pt modelId="{724DADF2-F374-4EBD-92D8-48E3306C5154}" type="pres">
      <dgm:prSet presAssocID="{D9DEBF4C-00C2-4204-B234-5ACE92795CA1}" presName="composite" presStyleCnt="0"/>
      <dgm:spPr/>
    </dgm:pt>
    <dgm:pt modelId="{417E75E1-10E9-4FF7-9595-B1029B8807F3}" type="pres">
      <dgm:prSet presAssocID="{D9DEBF4C-00C2-4204-B234-5ACE92795CA1}" presName="background" presStyleLbl="node0" presStyleIdx="0" presStyleCnt="1"/>
      <dgm:spPr/>
    </dgm:pt>
    <dgm:pt modelId="{31C6DBEB-ECFA-48FA-99CD-6D43DC0C47F5}" type="pres">
      <dgm:prSet presAssocID="{D9DEBF4C-00C2-4204-B234-5ACE92795CA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6A2D55-3ACB-4A51-8A87-EEEA1C4E9BEF}" type="pres">
      <dgm:prSet presAssocID="{D9DEBF4C-00C2-4204-B234-5ACE92795CA1}" presName="hierChild2" presStyleCnt="0"/>
      <dgm:spPr/>
    </dgm:pt>
    <dgm:pt modelId="{8C60830C-C7FF-4499-A07B-8950FA1E0DE3}" type="pres">
      <dgm:prSet presAssocID="{6C059AA2-A079-4F44-9672-ED51F2B75BAF}" presName="Name10" presStyleLbl="parChTrans1D2" presStyleIdx="0" presStyleCnt="1"/>
      <dgm:spPr/>
      <dgm:t>
        <a:bodyPr/>
        <a:lstStyle/>
        <a:p>
          <a:endParaRPr lang="en-IN"/>
        </a:p>
      </dgm:t>
    </dgm:pt>
    <dgm:pt modelId="{EFBB0D49-0D05-445E-B3E9-604D2FF896DA}" type="pres">
      <dgm:prSet presAssocID="{AD46E086-9112-42F5-A879-C53618D4FEC5}" presName="hierRoot2" presStyleCnt="0"/>
      <dgm:spPr/>
    </dgm:pt>
    <dgm:pt modelId="{5F84D748-2659-41EB-A107-41AE94FFEBF6}" type="pres">
      <dgm:prSet presAssocID="{AD46E086-9112-42F5-A879-C53618D4FEC5}" presName="composite2" presStyleCnt="0"/>
      <dgm:spPr/>
    </dgm:pt>
    <dgm:pt modelId="{EAD6EF12-B896-4868-9A51-8733FDDA3409}" type="pres">
      <dgm:prSet presAssocID="{AD46E086-9112-42F5-A879-C53618D4FEC5}" presName="background2" presStyleLbl="node2" presStyleIdx="0" presStyleCnt="1"/>
      <dgm:spPr/>
    </dgm:pt>
    <dgm:pt modelId="{1870FF33-2929-4B3F-B874-44985AE1D294}" type="pres">
      <dgm:prSet presAssocID="{AD46E086-9112-42F5-A879-C53618D4FEC5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ED5FCB-525D-4726-8A41-D331EE72986A}" type="pres">
      <dgm:prSet presAssocID="{AD46E086-9112-42F5-A879-C53618D4FEC5}" presName="hierChild3" presStyleCnt="0"/>
      <dgm:spPr/>
    </dgm:pt>
    <dgm:pt modelId="{CF8339EA-7C94-4DC6-B5D1-7D448BD55F02}" type="pres">
      <dgm:prSet presAssocID="{D802AC87-DF26-4117-9883-A563F9F65D20}" presName="Name17" presStyleLbl="parChTrans1D3" presStyleIdx="0" presStyleCnt="1"/>
      <dgm:spPr/>
      <dgm:t>
        <a:bodyPr/>
        <a:lstStyle/>
        <a:p>
          <a:endParaRPr lang="en-IN"/>
        </a:p>
      </dgm:t>
    </dgm:pt>
    <dgm:pt modelId="{F67D8A45-5749-4654-888D-AFC3102ADC18}" type="pres">
      <dgm:prSet presAssocID="{ACF1981D-2DBB-4DD6-8AAA-DAF32FE7844E}" presName="hierRoot3" presStyleCnt="0"/>
      <dgm:spPr/>
    </dgm:pt>
    <dgm:pt modelId="{8489660A-7D22-47EB-BDCF-E3B26062AA86}" type="pres">
      <dgm:prSet presAssocID="{ACF1981D-2DBB-4DD6-8AAA-DAF32FE7844E}" presName="composite3" presStyleCnt="0"/>
      <dgm:spPr/>
    </dgm:pt>
    <dgm:pt modelId="{17D7609D-B3D4-4683-A168-4F022ED64766}" type="pres">
      <dgm:prSet presAssocID="{ACF1981D-2DBB-4DD6-8AAA-DAF32FE7844E}" presName="background3" presStyleLbl="node3" presStyleIdx="0" presStyleCnt="1"/>
      <dgm:spPr/>
    </dgm:pt>
    <dgm:pt modelId="{2019CD51-AB7D-4069-92E6-58D083444A09}" type="pres">
      <dgm:prSet presAssocID="{ACF1981D-2DBB-4DD6-8AAA-DAF32FE7844E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EE3669-1766-4C1C-B1CF-00F18E518BB4}" type="pres">
      <dgm:prSet presAssocID="{ACF1981D-2DBB-4DD6-8AAA-DAF32FE7844E}" presName="hierChild4" presStyleCnt="0"/>
      <dgm:spPr/>
    </dgm:pt>
    <dgm:pt modelId="{FD19BB64-FC0D-43AF-818B-E11A5AB5AF5B}" type="pres">
      <dgm:prSet presAssocID="{C9B6E21C-90A0-4836-B7A9-629DA635EF9E}" presName="Name23" presStyleLbl="parChTrans1D4" presStyleIdx="0" presStyleCnt="1"/>
      <dgm:spPr/>
      <dgm:t>
        <a:bodyPr/>
        <a:lstStyle/>
        <a:p>
          <a:endParaRPr lang="en-IN"/>
        </a:p>
      </dgm:t>
    </dgm:pt>
    <dgm:pt modelId="{2DB9B2DD-85C1-4642-9434-0D99F741E488}" type="pres">
      <dgm:prSet presAssocID="{2ABDB764-1B3D-441C-9B3B-E59E48841BD3}" presName="hierRoot4" presStyleCnt="0"/>
      <dgm:spPr/>
    </dgm:pt>
    <dgm:pt modelId="{55C9C858-285E-494F-9943-4ABBA8BE021F}" type="pres">
      <dgm:prSet presAssocID="{2ABDB764-1B3D-441C-9B3B-E59E48841BD3}" presName="composite4" presStyleCnt="0"/>
      <dgm:spPr/>
    </dgm:pt>
    <dgm:pt modelId="{E7F82AD4-7AEB-4743-AF31-0C296ACD015A}" type="pres">
      <dgm:prSet presAssocID="{2ABDB764-1B3D-441C-9B3B-E59E48841BD3}" presName="background4" presStyleLbl="node4" presStyleIdx="0" presStyleCnt="1"/>
      <dgm:spPr/>
    </dgm:pt>
    <dgm:pt modelId="{018A03BA-CDAC-4745-BC61-860CB76063B4}" type="pres">
      <dgm:prSet presAssocID="{2ABDB764-1B3D-441C-9B3B-E59E48841BD3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C447AB-2348-4ED5-B080-03CAAE28AC5F}" type="pres">
      <dgm:prSet presAssocID="{2ABDB764-1B3D-441C-9B3B-E59E48841BD3}" presName="hierChild5" presStyleCnt="0"/>
      <dgm:spPr/>
    </dgm:pt>
  </dgm:ptLst>
  <dgm:cxnLst>
    <dgm:cxn modelId="{D0DAEB2D-CA83-484E-BF67-CBE901E5EF77}" type="presOf" srcId="{AD46E086-9112-42F5-A879-C53618D4FEC5}" destId="{1870FF33-2929-4B3F-B874-44985AE1D294}" srcOrd="0" destOrd="0" presId="urn:microsoft.com/office/officeart/2005/8/layout/hierarchy1"/>
    <dgm:cxn modelId="{FFF5E2FD-2BFF-41F3-BA68-7ECF4505BEF3}" srcId="{D9DEBF4C-00C2-4204-B234-5ACE92795CA1}" destId="{AD46E086-9112-42F5-A879-C53618D4FEC5}" srcOrd="0" destOrd="0" parTransId="{6C059AA2-A079-4F44-9672-ED51F2B75BAF}" sibTransId="{8318D14F-503E-4AF2-BDC6-7BB5D9E7EE97}"/>
    <dgm:cxn modelId="{B7ACC0AF-7F29-48A6-8B2F-C499EB73472A}" type="presOf" srcId="{2ABDB764-1B3D-441C-9B3B-E59E48841BD3}" destId="{018A03BA-CDAC-4745-BC61-860CB76063B4}" srcOrd="0" destOrd="0" presId="urn:microsoft.com/office/officeart/2005/8/layout/hierarchy1"/>
    <dgm:cxn modelId="{55E5C85B-6091-498F-BB0E-B00111904863}" srcId="{ACF1981D-2DBB-4DD6-8AAA-DAF32FE7844E}" destId="{2ABDB764-1B3D-441C-9B3B-E59E48841BD3}" srcOrd="0" destOrd="0" parTransId="{C9B6E21C-90A0-4836-B7A9-629DA635EF9E}" sibTransId="{4CE3E608-68E5-4B03-9DA3-E35ABD4A669C}"/>
    <dgm:cxn modelId="{6C1E07EF-012A-42C9-BD58-24E493881D74}" type="presOf" srcId="{ACF1981D-2DBB-4DD6-8AAA-DAF32FE7844E}" destId="{2019CD51-AB7D-4069-92E6-58D083444A09}" srcOrd="0" destOrd="0" presId="urn:microsoft.com/office/officeart/2005/8/layout/hierarchy1"/>
    <dgm:cxn modelId="{EB321A39-21E6-4E59-94C7-1C04FB85E954}" type="presOf" srcId="{046FEB2F-6B83-45E7-BF73-B0285DE794AE}" destId="{E9D4D358-3498-4328-9D7B-A04AC2439B95}" srcOrd="0" destOrd="0" presId="urn:microsoft.com/office/officeart/2005/8/layout/hierarchy1"/>
    <dgm:cxn modelId="{4307C715-3F0F-497B-98F6-07BE18E572C2}" srcId="{AD46E086-9112-42F5-A879-C53618D4FEC5}" destId="{ACF1981D-2DBB-4DD6-8AAA-DAF32FE7844E}" srcOrd="0" destOrd="0" parTransId="{D802AC87-DF26-4117-9883-A563F9F65D20}" sibTransId="{83D53417-BCF5-4447-B9F1-952741C8C95D}"/>
    <dgm:cxn modelId="{493D4E9A-B807-4100-9001-6AD0E326B470}" srcId="{046FEB2F-6B83-45E7-BF73-B0285DE794AE}" destId="{D9DEBF4C-00C2-4204-B234-5ACE92795CA1}" srcOrd="0" destOrd="0" parTransId="{8568DD1E-ABC8-43C0-A858-610501D623B1}" sibTransId="{BE9B061D-3858-428C-9D4C-551E865F689B}"/>
    <dgm:cxn modelId="{C16CD559-8E99-42B3-931F-78DE6BB7B2C8}" type="presOf" srcId="{6C059AA2-A079-4F44-9672-ED51F2B75BAF}" destId="{8C60830C-C7FF-4499-A07B-8950FA1E0DE3}" srcOrd="0" destOrd="0" presId="urn:microsoft.com/office/officeart/2005/8/layout/hierarchy1"/>
    <dgm:cxn modelId="{F5101428-6EF6-4CE6-A53F-67151826C047}" type="presOf" srcId="{C9B6E21C-90A0-4836-B7A9-629DA635EF9E}" destId="{FD19BB64-FC0D-43AF-818B-E11A5AB5AF5B}" srcOrd="0" destOrd="0" presId="urn:microsoft.com/office/officeart/2005/8/layout/hierarchy1"/>
    <dgm:cxn modelId="{535DB53E-8843-42E6-A605-36BE62A0BE94}" type="presOf" srcId="{D9DEBF4C-00C2-4204-B234-5ACE92795CA1}" destId="{31C6DBEB-ECFA-48FA-99CD-6D43DC0C47F5}" srcOrd="0" destOrd="0" presId="urn:microsoft.com/office/officeart/2005/8/layout/hierarchy1"/>
    <dgm:cxn modelId="{B2BDBA37-656C-41AB-B4B6-963F1FE6282D}" type="presOf" srcId="{D802AC87-DF26-4117-9883-A563F9F65D20}" destId="{CF8339EA-7C94-4DC6-B5D1-7D448BD55F02}" srcOrd="0" destOrd="0" presId="urn:microsoft.com/office/officeart/2005/8/layout/hierarchy1"/>
    <dgm:cxn modelId="{4304B789-6E3C-4994-962F-89F6A7108D7E}" type="presParOf" srcId="{E9D4D358-3498-4328-9D7B-A04AC2439B95}" destId="{73153147-155B-4089-8F89-93BD7A74373B}" srcOrd="0" destOrd="0" presId="urn:microsoft.com/office/officeart/2005/8/layout/hierarchy1"/>
    <dgm:cxn modelId="{A97D1233-0F61-4740-AE13-EE149DEEE7E3}" type="presParOf" srcId="{73153147-155B-4089-8F89-93BD7A74373B}" destId="{724DADF2-F374-4EBD-92D8-48E3306C5154}" srcOrd="0" destOrd="0" presId="urn:microsoft.com/office/officeart/2005/8/layout/hierarchy1"/>
    <dgm:cxn modelId="{E415CDCA-5545-49F5-929A-FA0473FB427B}" type="presParOf" srcId="{724DADF2-F374-4EBD-92D8-48E3306C5154}" destId="{417E75E1-10E9-4FF7-9595-B1029B8807F3}" srcOrd="0" destOrd="0" presId="urn:microsoft.com/office/officeart/2005/8/layout/hierarchy1"/>
    <dgm:cxn modelId="{B89A99A7-ABD7-4616-803C-FD8924D76780}" type="presParOf" srcId="{724DADF2-F374-4EBD-92D8-48E3306C5154}" destId="{31C6DBEB-ECFA-48FA-99CD-6D43DC0C47F5}" srcOrd="1" destOrd="0" presId="urn:microsoft.com/office/officeart/2005/8/layout/hierarchy1"/>
    <dgm:cxn modelId="{31404F2C-CAFA-4643-AFCE-26B3B6C82CF2}" type="presParOf" srcId="{73153147-155B-4089-8F89-93BD7A74373B}" destId="{266A2D55-3ACB-4A51-8A87-EEEA1C4E9BEF}" srcOrd="1" destOrd="0" presId="urn:microsoft.com/office/officeart/2005/8/layout/hierarchy1"/>
    <dgm:cxn modelId="{99CD815D-7258-49D4-A968-02AEB72BC28C}" type="presParOf" srcId="{266A2D55-3ACB-4A51-8A87-EEEA1C4E9BEF}" destId="{8C60830C-C7FF-4499-A07B-8950FA1E0DE3}" srcOrd="0" destOrd="0" presId="urn:microsoft.com/office/officeart/2005/8/layout/hierarchy1"/>
    <dgm:cxn modelId="{B375A063-9B19-44AB-9824-86F14CE62184}" type="presParOf" srcId="{266A2D55-3ACB-4A51-8A87-EEEA1C4E9BEF}" destId="{EFBB0D49-0D05-445E-B3E9-604D2FF896DA}" srcOrd="1" destOrd="0" presId="urn:microsoft.com/office/officeart/2005/8/layout/hierarchy1"/>
    <dgm:cxn modelId="{3BC8E42A-89FC-49EF-9706-E584843A6DD2}" type="presParOf" srcId="{EFBB0D49-0D05-445E-B3E9-604D2FF896DA}" destId="{5F84D748-2659-41EB-A107-41AE94FFEBF6}" srcOrd="0" destOrd="0" presId="urn:microsoft.com/office/officeart/2005/8/layout/hierarchy1"/>
    <dgm:cxn modelId="{90AA05CC-1269-42B4-9A6A-E97665C58E3A}" type="presParOf" srcId="{5F84D748-2659-41EB-A107-41AE94FFEBF6}" destId="{EAD6EF12-B896-4868-9A51-8733FDDA3409}" srcOrd="0" destOrd="0" presId="urn:microsoft.com/office/officeart/2005/8/layout/hierarchy1"/>
    <dgm:cxn modelId="{CF2E2D86-2B9E-43D8-BE79-96156B365684}" type="presParOf" srcId="{5F84D748-2659-41EB-A107-41AE94FFEBF6}" destId="{1870FF33-2929-4B3F-B874-44985AE1D294}" srcOrd="1" destOrd="0" presId="urn:microsoft.com/office/officeart/2005/8/layout/hierarchy1"/>
    <dgm:cxn modelId="{7472F2CA-EBC0-4B82-9926-90125655FD08}" type="presParOf" srcId="{EFBB0D49-0D05-445E-B3E9-604D2FF896DA}" destId="{2EED5FCB-525D-4726-8A41-D331EE72986A}" srcOrd="1" destOrd="0" presId="urn:microsoft.com/office/officeart/2005/8/layout/hierarchy1"/>
    <dgm:cxn modelId="{585B5438-71A1-47DB-B242-4BB123A603BE}" type="presParOf" srcId="{2EED5FCB-525D-4726-8A41-D331EE72986A}" destId="{CF8339EA-7C94-4DC6-B5D1-7D448BD55F02}" srcOrd="0" destOrd="0" presId="urn:microsoft.com/office/officeart/2005/8/layout/hierarchy1"/>
    <dgm:cxn modelId="{651F4DC6-861C-4353-B7B6-FEDA93D4623C}" type="presParOf" srcId="{2EED5FCB-525D-4726-8A41-D331EE72986A}" destId="{F67D8A45-5749-4654-888D-AFC3102ADC18}" srcOrd="1" destOrd="0" presId="urn:microsoft.com/office/officeart/2005/8/layout/hierarchy1"/>
    <dgm:cxn modelId="{348154CF-54C5-4D22-987A-410905383E30}" type="presParOf" srcId="{F67D8A45-5749-4654-888D-AFC3102ADC18}" destId="{8489660A-7D22-47EB-BDCF-E3B26062AA86}" srcOrd="0" destOrd="0" presId="urn:microsoft.com/office/officeart/2005/8/layout/hierarchy1"/>
    <dgm:cxn modelId="{791B9B29-0796-4DF1-8A03-8EE9C63AF4AA}" type="presParOf" srcId="{8489660A-7D22-47EB-BDCF-E3B26062AA86}" destId="{17D7609D-B3D4-4683-A168-4F022ED64766}" srcOrd="0" destOrd="0" presId="urn:microsoft.com/office/officeart/2005/8/layout/hierarchy1"/>
    <dgm:cxn modelId="{B84FD279-9D37-45D5-A5AC-ACA9437715FC}" type="presParOf" srcId="{8489660A-7D22-47EB-BDCF-E3B26062AA86}" destId="{2019CD51-AB7D-4069-92E6-58D083444A09}" srcOrd="1" destOrd="0" presId="urn:microsoft.com/office/officeart/2005/8/layout/hierarchy1"/>
    <dgm:cxn modelId="{DEB98881-A493-4A31-89E7-E6C7B2C1BA18}" type="presParOf" srcId="{F67D8A45-5749-4654-888D-AFC3102ADC18}" destId="{53EE3669-1766-4C1C-B1CF-00F18E518BB4}" srcOrd="1" destOrd="0" presId="urn:microsoft.com/office/officeart/2005/8/layout/hierarchy1"/>
    <dgm:cxn modelId="{A603F01A-268A-41B1-B6E3-F179B183C2C4}" type="presParOf" srcId="{53EE3669-1766-4C1C-B1CF-00F18E518BB4}" destId="{FD19BB64-FC0D-43AF-818B-E11A5AB5AF5B}" srcOrd="0" destOrd="0" presId="urn:microsoft.com/office/officeart/2005/8/layout/hierarchy1"/>
    <dgm:cxn modelId="{A15E5D34-9C66-4CA7-B501-F10B989DAC89}" type="presParOf" srcId="{53EE3669-1766-4C1C-B1CF-00F18E518BB4}" destId="{2DB9B2DD-85C1-4642-9434-0D99F741E488}" srcOrd="1" destOrd="0" presId="urn:microsoft.com/office/officeart/2005/8/layout/hierarchy1"/>
    <dgm:cxn modelId="{CBA8DE9C-BEFE-423D-B653-EEE99715C65E}" type="presParOf" srcId="{2DB9B2DD-85C1-4642-9434-0D99F741E488}" destId="{55C9C858-285E-494F-9943-4ABBA8BE021F}" srcOrd="0" destOrd="0" presId="urn:microsoft.com/office/officeart/2005/8/layout/hierarchy1"/>
    <dgm:cxn modelId="{D8F3D2E9-96F8-4DD9-843E-B4391CEBC51E}" type="presParOf" srcId="{55C9C858-285E-494F-9943-4ABBA8BE021F}" destId="{E7F82AD4-7AEB-4743-AF31-0C296ACD015A}" srcOrd="0" destOrd="0" presId="urn:microsoft.com/office/officeart/2005/8/layout/hierarchy1"/>
    <dgm:cxn modelId="{84BFE940-350B-41E1-A115-F5B99C3303B2}" type="presParOf" srcId="{55C9C858-285E-494F-9943-4ABBA8BE021F}" destId="{018A03BA-CDAC-4745-BC61-860CB76063B4}" srcOrd="1" destOrd="0" presId="urn:microsoft.com/office/officeart/2005/8/layout/hierarchy1"/>
    <dgm:cxn modelId="{EC54F92D-77B1-4D3E-882B-D26EF3A92A6E}" type="presParOf" srcId="{2DB9B2DD-85C1-4642-9434-0D99F741E488}" destId="{AAC447AB-2348-4ED5-B080-03CAAE28AC5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26478-FC9E-424E-BD21-94393DDFD328}">
      <dsp:nvSpPr>
        <dsp:cNvPr id="0" name=""/>
        <dsp:cNvSpPr/>
      </dsp:nvSpPr>
      <dsp:spPr>
        <a:xfrm>
          <a:off x="3409821" y="10512"/>
          <a:ext cx="1021089" cy="830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Supplier stage market product</a:t>
          </a:r>
        </a:p>
      </dsp:txBody>
      <dsp:txXfrm>
        <a:off x="3409821" y="10512"/>
        <a:ext cx="1021089" cy="830539"/>
      </dsp:txXfrm>
    </dsp:sp>
    <dsp:sp modelId="{87A8B451-B737-496F-A733-5DD7AE3C6D3E}">
      <dsp:nvSpPr>
        <dsp:cNvPr id="0" name=""/>
        <dsp:cNvSpPr/>
      </dsp:nvSpPr>
      <dsp:spPr>
        <a:xfrm>
          <a:off x="962863" y="1847"/>
          <a:ext cx="4060304" cy="4060304"/>
        </a:xfrm>
        <a:prstGeom prst="circularArrow">
          <a:avLst>
            <a:gd name="adj1" fmla="val 3989"/>
            <a:gd name="adj2" fmla="val 250213"/>
            <a:gd name="adj3" fmla="val 20573491"/>
            <a:gd name="adj4" fmla="val 19202976"/>
            <a:gd name="adj5" fmla="val 465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D5001-538B-4D6E-880A-CE63408F1ADF}">
      <dsp:nvSpPr>
        <dsp:cNvPr id="0" name=""/>
        <dsp:cNvSpPr/>
      </dsp:nvSpPr>
      <dsp:spPr>
        <a:xfrm>
          <a:off x="4221958" y="1616730"/>
          <a:ext cx="1251514" cy="830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Buyer stage places order</a:t>
          </a:r>
          <a:endParaRPr lang="en-US" sz="1200" kern="1200" dirty="0"/>
        </a:p>
      </dsp:txBody>
      <dsp:txXfrm>
        <a:off x="4221958" y="1616730"/>
        <a:ext cx="1251514" cy="830539"/>
      </dsp:txXfrm>
    </dsp:sp>
    <dsp:sp modelId="{025690BA-2E0B-46BD-B74D-E8B425201FC4}">
      <dsp:nvSpPr>
        <dsp:cNvPr id="0" name=""/>
        <dsp:cNvSpPr/>
      </dsp:nvSpPr>
      <dsp:spPr>
        <a:xfrm>
          <a:off x="962863" y="1847"/>
          <a:ext cx="4060304" cy="4060304"/>
        </a:xfrm>
        <a:prstGeom prst="circularArrow">
          <a:avLst>
            <a:gd name="adj1" fmla="val 3989"/>
            <a:gd name="adj2" fmla="val 250213"/>
            <a:gd name="adj3" fmla="val 2367136"/>
            <a:gd name="adj4" fmla="val 776296"/>
            <a:gd name="adj5" fmla="val 465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2C8AB-E253-4DFF-B30A-A65C5DBE4CD7}">
      <dsp:nvSpPr>
        <dsp:cNvPr id="0" name=""/>
        <dsp:cNvSpPr/>
      </dsp:nvSpPr>
      <dsp:spPr>
        <a:xfrm>
          <a:off x="3505096" y="3222948"/>
          <a:ext cx="830539" cy="830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Supply stage receives  orders</a:t>
          </a:r>
          <a:endParaRPr lang="en-US" sz="1200" kern="1200" dirty="0"/>
        </a:p>
      </dsp:txBody>
      <dsp:txXfrm>
        <a:off x="3505096" y="3222948"/>
        <a:ext cx="830539" cy="830539"/>
      </dsp:txXfrm>
    </dsp:sp>
    <dsp:sp modelId="{120D1F43-1387-43B5-BEB8-17F12348C54F}">
      <dsp:nvSpPr>
        <dsp:cNvPr id="0" name=""/>
        <dsp:cNvSpPr/>
      </dsp:nvSpPr>
      <dsp:spPr>
        <a:xfrm>
          <a:off x="962863" y="1847"/>
          <a:ext cx="4060304" cy="4060304"/>
        </a:xfrm>
        <a:prstGeom prst="circularArrow">
          <a:avLst>
            <a:gd name="adj1" fmla="val 3989"/>
            <a:gd name="adj2" fmla="val 250213"/>
            <a:gd name="adj3" fmla="val 6111438"/>
            <a:gd name="adj4" fmla="val 4438350"/>
            <a:gd name="adj5" fmla="val 465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BCABE-61FB-431A-8B80-122D1F4E592E}">
      <dsp:nvSpPr>
        <dsp:cNvPr id="0" name=""/>
        <dsp:cNvSpPr/>
      </dsp:nvSpPr>
      <dsp:spPr>
        <a:xfrm>
          <a:off x="1650395" y="3222948"/>
          <a:ext cx="830539" cy="830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Supply stage supplies  orders</a:t>
          </a:r>
          <a:endParaRPr lang="en-US" sz="1200" kern="1200" dirty="0"/>
        </a:p>
      </dsp:txBody>
      <dsp:txXfrm>
        <a:off x="1650395" y="3222948"/>
        <a:ext cx="830539" cy="830539"/>
      </dsp:txXfrm>
    </dsp:sp>
    <dsp:sp modelId="{E4E5BC06-7823-46D1-97CA-D65FE48A5595}">
      <dsp:nvSpPr>
        <dsp:cNvPr id="0" name=""/>
        <dsp:cNvSpPr/>
      </dsp:nvSpPr>
      <dsp:spPr>
        <a:xfrm>
          <a:off x="962863" y="1847"/>
          <a:ext cx="4060304" cy="4060304"/>
        </a:xfrm>
        <a:prstGeom prst="circularArrow">
          <a:avLst>
            <a:gd name="adj1" fmla="val 3989"/>
            <a:gd name="adj2" fmla="val 250213"/>
            <a:gd name="adj3" fmla="val 9773491"/>
            <a:gd name="adj4" fmla="val 8182651"/>
            <a:gd name="adj5" fmla="val 465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B258D-F198-4973-BE81-3D3178AAF922}">
      <dsp:nvSpPr>
        <dsp:cNvPr id="0" name=""/>
        <dsp:cNvSpPr/>
      </dsp:nvSpPr>
      <dsp:spPr>
        <a:xfrm>
          <a:off x="723045" y="1616730"/>
          <a:ext cx="830539" cy="830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Buyer stage receives supply</a:t>
          </a:r>
          <a:endParaRPr lang="en-US" sz="1200" kern="1200" dirty="0"/>
        </a:p>
      </dsp:txBody>
      <dsp:txXfrm>
        <a:off x="723045" y="1616730"/>
        <a:ext cx="830539" cy="830539"/>
      </dsp:txXfrm>
    </dsp:sp>
    <dsp:sp modelId="{F4B416B7-29F5-4024-8FD3-71C5460F7CDA}">
      <dsp:nvSpPr>
        <dsp:cNvPr id="0" name=""/>
        <dsp:cNvSpPr/>
      </dsp:nvSpPr>
      <dsp:spPr>
        <a:xfrm>
          <a:off x="962863" y="1847"/>
          <a:ext cx="4060304" cy="4060304"/>
        </a:xfrm>
        <a:prstGeom prst="circularArrow">
          <a:avLst>
            <a:gd name="adj1" fmla="val 3989"/>
            <a:gd name="adj2" fmla="val 250213"/>
            <a:gd name="adj3" fmla="val 13167136"/>
            <a:gd name="adj4" fmla="val 11576296"/>
            <a:gd name="adj5" fmla="val 465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F48F5-4B32-4B18-9EC1-8E4BACA5E0A3}">
      <dsp:nvSpPr>
        <dsp:cNvPr id="0" name=""/>
        <dsp:cNvSpPr/>
      </dsp:nvSpPr>
      <dsp:spPr>
        <a:xfrm>
          <a:off x="1650395" y="10512"/>
          <a:ext cx="830539" cy="830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Buyer returns reverse flows to supplier</a:t>
          </a:r>
          <a:endParaRPr lang="en-US" sz="1200" kern="1200" dirty="0"/>
        </a:p>
      </dsp:txBody>
      <dsp:txXfrm>
        <a:off x="1650395" y="10512"/>
        <a:ext cx="830539" cy="830539"/>
      </dsp:txXfrm>
    </dsp:sp>
    <dsp:sp modelId="{E4E82A89-82DC-4EB8-81DB-F4F485B2D4FE}">
      <dsp:nvSpPr>
        <dsp:cNvPr id="0" name=""/>
        <dsp:cNvSpPr/>
      </dsp:nvSpPr>
      <dsp:spPr>
        <a:xfrm>
          <a:off x="962863" y="1847"/>
          <a:ext cx="4060304" cy="4060304"/>
        </a:xfrm>
        <a:prstGeom prst="circularArrow">
          <a:avLst>
            <a:gd name="adj1" fmla="val 3989"/>
            <a:gd name="adj2" fmla="val 250213"/>
            <a:gd name="adj3" fmla="val 16729004"/>
            <a:gd name="adj4" fmla="val 15238350"/>
            <a:gd name="adj5" fmla="val 465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512E4-597B-40CB-9C93-56A668CA5FDF}">
      <dsp:nvSpPr>
        <dsp:cNvPr id="0" name=""/>
        <dsp:cNvSpPr/>
      </dsp:nvSpPr>
      <dsp:spPr>
        <a:xfrm>
          <a:off x="3037578" y="2982919"/>
          <a:ext cx="533738" cy="254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01"/>
              </a:lnTo>
              <a:lnTo>
                <a:pt x="533738" y="173101"/>
              </a:lnTo>
              <a:lnTo>
                <a:pt x="533738" y="254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28AD7-171A-4909-8E0D-7506070D5113}">
      <dsp:nvSpPr>
        <dsp:cNvPr id="0" name=""/>
        <dsp:cNvSpPr/>
      </dsp:nvSpPr>
      <dsp:spPr>
        <a:xfrm>
          <a:off x="2503839" y="2982919"/>
          <a:ext cx="533738" cy="254011"/>
        </a:xfrm>
        <a:custGeom>
          <a:avLst/>
          <a:gdLst/>
          <a:ahLst/>
          <a:cxnLst/>
          <a:rect l="0" t="0" r="0" b="0"/>
          <a:pathLst>
            <a:path>
              <a:moveTo>
                <a:pt x="533738" y="0"/>
              </a:moveTo>
              <a:lnTo>
                <a:pt x="533738" y="173101"/>
              </a:lnTo>
              <a:lnTo>
                <a:pt x="0" y="173101"/>
              </a:lnTo>
              <a:lnTo>
                <a:pt x="0" y="254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9BB64-FC0D-43AF-818B-E11A5AB5AF5B}">
      <dsp:nvSpPr>
        <dsp:cNvPr id="0" name=""/>
        <dsp:cNvSpPr/>
      </dsp:nvSpPr>
      <dsp:spPr>
        <a:xfrm>
          <a:off x="2991858" y="2174305"/>
          <a:ext cx="91440" cy="254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339EA-7C94-4DC6-B5D1-7D448BD55F02}">
      <dsp:nvSpPr>
        <dsp:cNvPr id="0" name=""/>
        <dsp:cNvSpPr/>
      </dsp:nvSpPr>
      <dsp:spPr>
        <a:xfrm>
          <a:off x="2991858" y="1365691"/>
          <a:ext cx="91440" cy="254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0830C-C7FF-4499-A07B-8950FA1E0DE3}">
      <dsp:nvSpPr>
        <dsp:cNvPr id="0" name=""/>
        <dsp:cNvSpPr/>
      </dsp:nvSpPr>
      <dsp:spPr>
        <a:xfrm>
          <a:off x="2991858" y="557077"/>
          <a:ext cx="91440" cy="254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0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E75E1-10E9-4FF7-9595-B1029B8807F3}">
      <dsp:nvSpPr>
        <dsp:cNvPr id="0" name=""/>
        <dsp:cNvSpPr/>
      </dsp:nvSpPr>
      <dsp:spPr>
        <a:xfrm>
          <a:off x="2600883" y="2475"/>
          <a:ext cx="873390" cy="55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6DBEB-ECFA-48FA-99CD-6D43DC0C47F5}">
      <dsp:nvSpPr>
        <dsp:cNvPr id="0" name=""/>
        <dsp:cNvSpPr/>
      </dsp:nvSpPr>
      <dsp:spPr>
        <a:xfrm>
          <a:off x="2697926" y="94666"/>
          <a:ext cx="873390" cy="554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Customer Places order on Website</a:t>
          </a:r>
          <a:endParaRPr lang="en-US" sz="800" kern="1200" dirty="0"/>
        </a:p>
      </dsp:txBody>
      <dsp:txXfrm>
        <a:off x="2714170" y="110910"/>
        <a:ext cx="840902" cy="522114"/>
      </dsp:txXfrm>
    </dsp:sp>
    <dsp:sp modelId="{EAD6EF12-B896-4868-9A51-8733FDDA3409}">
      <dsp:nvSpPr>
        <dsp:cNvPr id="0" name=""/>
        <dsp:cNvSpPr/>
      </dsp:nvSpPr>
      <dsp:spPr>
        <a:xfrm>
          <a:off x="2600883" y="811088"/>
          <a:ext cx="873390" cy="55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0FF33-2929-4B3F-B874-44985AE1D294}">
      <dsp:nvSpPr>
        <dsp:cNvPr id="0" name=""/>
        <dsp:cNvSpPr/>
      </dsp:nvSpPr>
      <dsp:spPr>
        <a:xfrm>
          <a:off x="2697926" y="903280"/>
          <a:ext cx="873390" cy="554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Order</a:t>
          </a:r>
          <a:r>
            <a:rPr lang="en-US" sz="800" kern="1200" baseline="0" dirty="0" smtClean="0"/>
            <a:t> downloaded to Order Mgmt System</a:t>
          </a:r>
          <a:endParaRPr lang="en-US" sz="800" kern="1200" dirty="0"/>
        </a:p>
      </dsp:txBody>
      <dsp:txXfrm>
        <a:off x="2714170" y="919524"/>
        <a:ext cx="840902" cy="522114"/>
      </dsp:txXfrm>
    </dsp:sp>
    <dsp:sp modelId="{17D7609D-B3D4-4683-A168-4F022ED64766}">
      <dsp:nvSpPr>
        <dsp:cNvPr id="0" name=""/>
        <dsp:cNvSpPr/>
      </dsp:nvSpPr>
      <dsp:spPr>
        <a:xfrm>
          <a:off x="2600883" y="1619702"/>
          <a:ext cx="873390" cy="55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9CD51-AB7D-4069-92E6-58D083444A09}">
      <dsp:nvSpPr>
        <dsp:cNvPr id="0" name=""/>
        <dsp:cNvSpPr/>
      </dsp:nvSpPr>
      <dsp:spPr>
        <a:xfrm>
          <a:off x="2697926" y="1711894"/>
          <a:ext cx="873390" cy="554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Order transmitted to nearest warehouse</a:t>
          </a:r>
          <a:endParaRPr lang="en-US" sz="800" kern="1200" dirty="0"/>
        </a:p>
      </dsp:txBody>
      <dsp:txXfrm>
        <a:off x="2714170" y="1728138"/>
        <a:ext cx="840902" cy="522114"/>
      </dsp:txXfrm>
    </dsp:sp>
    <dsp:sp modelId="{E7F82AD4-7AEB-4743-AF31-0C296ACD015A}">
      <dsp:nvSpPr>
        <dsp:cNvPr id="0" name=""/>
        <dsp:cNvSpPr/>
      </dsp:nvSpPr>
      <dsp:spPr>
        <a:xfrm>
          <a:off x="2600883" y="2428316"/>
          <a:ext cx="873390" cy="55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A03BA-CDAC-4745-BC61-860CB76063B4}">
      <dsp:nvSpPr>
        <dsp:cNvPr id="0" name=""/>
        <dsp:cNvSpPr/>
      </dsp:nvSpPr>
      <dsp:spPr>
        <a:xfrm>
          <a:off x="2697926" y="2520508"/>
          <a:ext cx="873390" cy="554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Inventory mgmt system  looks for the  product</a:t>
          </a:r>
          <a:endParaRPr lang="en-US" sz="800" kern="1200" dirty="0"/>
        </a:p>
      </dsp:txBody>
      <dsp:txXfrm>
        <a:off x="2714170" y="2536752"/>
        <a:ext cx="840902" cy="522114"/>
      </dsp:txXfrm>
    </dsp:sp>
    <dsp:sp modelId="{405F8A74-775F-4105-8A7F-66E8C07DBECE}">
      <dsp:nvSpPr>
        <dsp:cNvPr id="0" name=""/>
        <dsp:cNvSpPr/>
      </dsp:nvSpPr>
      <dsp:spPr>
        <a:xfrm>
          <a:off x="2067144" y="3236930"/>
          <a:ext cx="873390" cy="55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5629D-0E2C-4FAC-9843-4196198F6EFD}">
      <dsp:nvSpPr>
        <dsp:cNvPr id="0" name=""/>
        <dsp:cNvSpPr/>
      </dsp:nvSpPr>
      <dsp:spPr>
        <a:xfrm>
          <a:off x="2164187" y="3329122"/>
          <a:ext cx="873390" cy="554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Order allocated from inventory</a:t>
          </a:r>
          <a:endParaRPr lang="en-US" sz="800" kern="1200" dirty="0"/>
        </a:p>
      </dsp:txBody>
      <dsp:txXfrm>
        <a:off x="2180431" y="3345366"/>
        <a:ext cx="840902" cy="522114"/>
      </dsp:txXfrm>
    </dsp:sp>
    <dsp:sp modelId="{751DF25F-EE23-4517-BB8B-276172374660}">
      <dsp:nvSpPr>
        <dsp:cNvPr id="0" name=""/>
        <dsp:cNvSpPr/>
      </dsp:nvSpPr>
      <dsp:spPr>
        <a:xfrm>
          <a:off x="3134621" y="3236930"/>
          <a:ext cx="873390" cy="55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D8CAF-517B-4EDB-AFBE-4A6E674A194D}">
      <dsp:nvSpPr>
        <dsp:cNvPr id="0" name=""/>
        <dsp:cNvSpPr/>
      </dsp:nvSpPr>
      <dsp:spPr>
        <a:xfrm>
          <a:off x="3231665" y="3329122"/>
          <a:ext cx="873390" cy="554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New PO raised for replenishment</a:t>
          </a:r>
          <a:endParaRPr lang="en-US" sz="800" kern="1200" dirty="0"/>
        </a:p>
      </dsp:txBody>
      <dsp:txXfrm>
        <a:off x="3247909" y="3345366"/>
        <a:ext cx="840902" cy="522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9BB64-FC0D-43AF-818B-E11A5AB5AF5B}">
      <dsp:nvSpPr>
        <dsp:cNvPr id="0" name=""/>
        <dsp:cNvSpPr/>
      </dsp:nvSpPr>
      <dsp:spPr>
        <a:xfrm>
          <a:off x="2979049" y="2746372"/>
          <a:ext cx="91440" cy="3210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0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339EA-7C94-4DC6-B5D1-7D448BD55F02}">
      <dsp:nvSpPr>
        <dsp:cNvPr id="0" name=""/>
        <dsp:cNvSpPr/>
      </dsp:nvSpPr>
      <dsp:spPr>
        <a:xfrm>
          <a:off x="2979049" y="1724304"/>
          <a:ext cx="91440" cy="3210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0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0830C-C7FF-4499-A07B-8950FA1E0DE3}">
      <dsp:nvSpPr>
        <dsp:cNvPr id="0" name=""/>
        <dsp:cNvSpPr/>
      </dsp:nvSpPr>
      <dsp:spPr>
        <a:xfrm>
          <a:off x="2979049" y="702236"/>
          <a:ext cx="91440" cy="3210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E75E1-10E9-4FF7-9595-B1029B8807F3}">
      <dsp:nvSpPr>
        <dsp:cNvPr id="0" name=""/>
        <dsp:cNvSpPr/>
      </dsp:nvSpPr>
      <dsp:spPr>
        <a:xfrm>
          <a:off x="2472797" y="1232"/>
          <a:ext cx="1103943" cy="701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6DBEB-ECFA-48FA-99CD-6D43DC0C47F5}">
      <dsp:nvSpPr>
        <dsp:cNvPr id="0" name=""/>
        <dsp:cNvSpPr/>
      </dsp:nvSpPr>
      <dsp:spPr>
        <a:xfrm>
          <a:off x="2595458" y="117759"/>
          <a:ext cx="1103943" cy="701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Item sent for packing &amp; shipping preparation</a:t>
          </a:r>
          <a:endParaRPr lang="en-US" sz="800" kern="1200" dirty="0"/>
        </a:p>
      </dsp:txBody>
      <dsp:txXfrm>
        <a:off x="2615990" y="138291"/>
        <a:ext cx="1062879" cy="659940"/>
      </dsp:txXfrm>
    </dsp:sp>
    <dsp:sp modelId="{EAD6EF12-B896-4868-9A51-8733FDDA3409}">
      <dsp:nvSpPr>
        <dsp:cNvPr id="0" name=""/>
        <dsp:cNvSpPr/>
      </dsp:nvSpPr>
      <dsp:spPr>
        <a:xfrm>
          <a:off x="2472797" y="1023300"/>
          <a:ext cx="1103943" cy="701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0FF33-2929-4B3F-B874-44985AE1D294}">
      <dsp:nvSpPr>
        <dsp:cNvPr id="0" name=""/>
        <dsp:cNvSpPr/>
      </dsp:nvSpPr>
      <dsp:spPr>
        <a:xfrm>
          <a:off x="2595458" y="1139827"/>
          <a:ext cx="1103943" cy="701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Item Shipped</a:t>
          </a:r>
          <a:endParaRPr lang="en-US" sz="800" kern="1200" dirty="0"/>
        </a:p>
      </dsp:txBody>
      <dsp:txXfrm>
        <a:off x="2615990" y="1160359"/>
        <a:ext cx="1062879" cy="659940"/>
      </dsp:txXfrm>
    </dsp:sp>
    <dsp:sp modelId="{17D7609D-B3D4-4683-A168-4F022ED64766}">
      <dsp:nvSpPr>
        <dsp:cNvPr id="0" name=""/>
        <dsp:cNvSpPr/>
      </dsp:nvSpPr>
      <dsp:spPr>
        <a:xfrm>
          <a:off x="2472797" y="2045368"/>
          <a:ext cx="1103943" cy="701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9CD51-AB7D-4069-92E6-58D083444A09}">
      <dsp:nvSpPr>
        <dsp:cNvPr id="0" name=""/>
        <dsp:cNvSpPr/>
      </dsp:nvSpPr>
      <dsp:spPr>
        <a:xfrm>
          <a:off x="2595458" y="2161895"/>
          <a:ext cx="1103943" cy="701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Item Received at distribution Centre</a:t>
          </a:r>
          <a:endParaRPr lang="en-US" sz="800" kern="1200" dirty="0"/>
        </a:p>
      </dsp:txBody>
      <dsp:txXfrm>
        <a:off x="2615990" y="2182427"/>
        <a:ext cx="1062879" cy="659940"/>
      </dsp:txXfrm>
    </dsp:sp>
    <dsp:sp modelId="{E7F82AD4-7AEB-4743-AF31-0C296ACD015A}">
      <dsp:nvSpPr>
        <dsp:cNvPr id="0" name=""/>
        <dsp:cNvSpPr/>
      </dsp:nvSpPr>
      <dsp:spPr>
        <a:xfrm>
          <a:off x="2472797" y="3067436"/>
          <a:ext cx="1103943" cy="701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A03BA-CDAC-4745-BC61-860CB76063B4}">
      <dsp:nvSpPr>
        <dsp:cNvPr id="0" name=""/>
        <dsp:cNvSpPr/>
      </dsp:nvSpPr>
      <dsp:spPr>
        <a:xfrm>
          <a:off x="2595458" y="3183963"/>
          <a:ext cx="1103943" cy="701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Last mile delivery by Courier </a:t>
          </a:r>
          <a:r>
            <a:rPr lang="en-US" sz="800" kern="1200" dirty="0" err="1" smtClean="0"/>
            <a:t>cos</a:t>
          </a:r>
          <a:r>
            <a:rPr lang="en-US" sz="800" kern="1200" dirty="0" smtClean="0"/>
            <a:t> / </a:t>
          </a:r>
          <a:r>
            <a:rPr lang="en-US" sz="800" kern="1200" dirty="0" err="1" smtClean="0"/>
            <a:t>Flipkart</a:t>
          </a:r>
          <a:r>
            <a:rPr lang="en-US" sz="800" kern="1200" dirty="0" smtClean="0"/>
            <a:t> Internal Delivery arm / Indian Postal Service / DC personnel</a:t>
          </a:r>
          <a:endParaRPr lang="en-US" sz="800" kern="1200" dirty="0"/>
        </a:p>
      </dsp:txBody>
      <dsp:txXfrm>
        <a:off x="2615990" y="3204495"/>
        <a:ext cx="1062879" cy="659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D668-99ED-49CF-831F-A840C6D76BAE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92529-66D3-43A7-9086-539AA4A35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2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4A736-C162-4D71-AF44-405F76366576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97AD8-F30C-4F9C-820E-149D077B2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465138"/>
            <a:ext cx="3178175" cy="1787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81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5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it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5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9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9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3997116" y="843185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8" name="Oval Callout 7"/>
          <p:cNvSpPr/>
          <p:nvPr userDrawn="1"/>
        </p:nvSpPr>
        <p:spPr>
          <a:xfrm>
            <a:off x="3892021" y="765256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6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44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66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27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7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75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75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6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1" y="1355759"/>
            <a:ext cx="3929586" cy="23822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7139" y="832639"/>
            <a:ext cx="3943350" cy="3763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3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46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0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9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6403058"/>
              </p:ext>
            </p:extLst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9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pic>
        <p:nvPicPr>
          <p:cNvPr id="15" name="Picture 7" descr="edureka logol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73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9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177498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63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8315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45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90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419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69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92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19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122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47"/>
          <a:stretch/>
        </p:blipFill>
        <p:spPr bwMode="auto">
          <a:xfrm>
            <a:off x="0" y="-11123"/>
            <a:ext cx="9144000" cy="459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69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66292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2214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406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138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294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357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7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464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53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47"/>
          <a:stretch/>
        </p:blipFill>
        <p:spPr bwMode="auto">
          <a:xfrm>
            <a:off x="0" y="-11123"/>
            <a:ext cx="9144000" cy="459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035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255171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3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8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82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981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356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9962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302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3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71311" y="2574648"/>
            <a:ext cx="1304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DEMO</a:t>
            </a: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13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71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46148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0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10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04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773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629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799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303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942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46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3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work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065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13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19.emf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vmlDrawing" Target="../drawings/vmlDrawing2.vml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19.emf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oleObject" Target="../embeddings/oleObject2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vmlDrawing" Target="../drawings/vmlDrawing3.vml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19.emf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oleObject" Target="../embeddings/oleObject3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oleObject" Target="../embeddings/oleObject4.bin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vmlDrawing" Target="../drawings/vmlDrawing4.v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20.png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19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http://www.edureka.co/supply-chain-management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77296" y="90432"/>
            <a:ext cx="7886700" cy="647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78" r:id="rId3"/>
    <p:sldLayoutId id="2147483663" r:id="rId4"/>
    <p:sldLayoutId id="2147483670" r:id="rId5"/>
    <p:sldLayoutId id="2147483674" r:id="rId6"/>
    <p:sldLayoutId id="2147483672" r:id="rId7"/>
    <p:sldLayoutId id="2147483675" r:id="rId8"/>
    <p:sldLayoutId id="2147483673" r:id="rId9"/>
    <p:sldLayoutId id="2147483671" r:id="rId10"/>
    <p:sldLayoutId id="2147483676" r:id="rId11"/>
    <p:sldLayoutId id="2147483679" r:id="rId12"/>
    <p:sldLayoutId id="2147483680" r:id="rId13"/>
    <p:sldLayoutId id="2147483677" r:id="rId14"/>
    <p:sldLayoutId id="2147483667" r:id="rId15"/>
    <p:sldLayoutId id="2147483668" r:id="rId16"/>
    <p:sldLayoutId id="2147483681" r:id="rId17"/>
    <p:sldLayoutId id="2147483682" r:id="rId18"/>
    <p:sldLayoutId id="2147483683" r:id="rId19"/>
    <p:sldLayoutId id="2147483684" r:id="rId20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spcBef>
          <a:spcPct val="0"/>
        </a:spcBef>
        <a:buNone/>
        <a:defRPr lang="en-US" sz="2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just" defTabSz="914378" rtl="0" eaLnBrk="1" latinLnBrk="0" hangingPunct="1">
        <a:lnSpc>
          <a:spcPct val="150000"/>
        </a:lnSpc>
        <a:spcBef>
          <a:spcPct val="20000"/>
        </a:spcBef>
        <a:buFont typeface="Symbol" panose="05050102010706020507" pitchFamily="18" charset="2"/>
        <a:buChar char="®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85776" indent="-128588" algn="just" defTabSz="914378" rtl="0" eaLnBrk="1" latinLnBrk="0" hangingPunct="1">
        <a:lnSpc>
          <a:spcPct val="150000"/>
        </a:lnSpc>
        <a:spcBef>
          <a:spcPct val="20000"/>
        </a:spcBef>
        <a:buFont typeface="Tahoma" panose="020B0604030504040204" pitchFamily="34" charset="0"/>
        <a:buChar char="»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378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566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754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40" userDrawn="1">
          <p15:clr>
            <a:srgbClr val="F26B43"/>
          </p15:clr>
        </p15:guide>
        <p15:guide id="2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5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1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6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3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24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326"/>
          <p:cNvSpPr>
            <a:spLocks noChangeAspect="1" noChangeArrowheads="1" noTextEdit="1"/>
          </p:cNvSpPr>
          <p:nvPr/>
        </p:nvSpPr>
        <p:spPr bwMode="auto">
          <a:xfrm>
            <a:off x="1333520" y="0"/>
            <a:ext cx="3801033" cy="47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prstClr val="black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87017" y="3600862"/>
            <a:ext cx="796996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400" b="1" dirty="0" smtClean="0">
                <a:solidFill>
                  <a:srgbClr val="0096D6"/>
                </a:solidFill>
                <a:latin typeface="Calibri" panose="020F0502020204030204" pitchFamily="34" charset="0"/>
              </a:rPr>
              <a:t>Supply Chain Management</a:t>
            </a:r>
          </a:p>
          <a:p>
            <a:pPr algn="ctr" defTabSz="457200"/>
            <a:r>
              <a:rPr lang="en-US" sz="1500" b="1" dirty="0" smtClean="0"/>
              <a:t>An </a:t>
            </a:r>
            <a:r>
              <a:rPr lang="en-US" sz="1500" b="1" dirty="0"/>
              <a:t>insight into process flow with special focus on e-commerce businesses </a:t>
            </a:r>
            <a:r>
              <a:rPr lang="en-US" sz="20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/>
            </a:r>
            <a:br>
              <a:rPr lang="en-US" sz="2000" b="1" dirty="0" smtClean="0">
                <a:solidFill>
                  <a:prstClr val="black"/>
                </a:solidFill>
                <a:latin typeface="Calibri" panose="020F0502020204030204" pitchFamily="34" charset="0"/>
              </a:rPr>
            </a:br>
            <a:r>
              <a:rPr lang="en-US" sz="2000" b="1" dirty="0" smtClean="0">
                <a:solidFill>
                  <a:prstClr val="black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Presenter – Prashant S.</a:t>
            </a:r>
            <a:endParaRPr lang="en-IN" sz="14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642" y="232907"/>
            <a:ext cx="3174714" cy="31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2"/>
          <p:cNvSpPr txBox="1">
            <a:spLocks/>
          </p:cNvSpPr>
          <p:nvPr/>
        </p:nvSpPr>
        <p:spPr>
          <a:xfrm>
            <a:off x="808570" y="2237514"/>
            <a:ext cx="2165735" cy="11588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100" dirty="0">
                <a:solidFill>
                  <a:schemeClr val="tx2"/>
                </a:solidFill>
                <a:latin typeface="Roboto light"/>
                <a:cs typeface="Roboto light"/>
              </a:rPr>
              <a:t>1st Tier Supplier</a:t>
            </a:r>
            <a:endParaRPr lang="en-GB" sz="1100" dirty="0">
              <a:solidFill>
                <a:schemeClr val="tx2"/>
              </a:solidFill>
              <a:latin typeface="Roboto light"/>
              <a:cs typeface="Roboto light"/>
            </a:endParaRPr>
          </a:p>
          <a:p>
            <a:pPr lvl="0"/>
            <a:r>
              <a:rPr lang="en-US" sz="1100" dirty="0">
                <a:solidFill>
                  <a:schemeClr val="tx2"/>
                </a:solidFill>
                <a:latin typeface="Roboto light"/>
                <a:cs typeface="Roboto light"/>
              </a:rPr>
              <a:t>2nd Tier Supplier</a:t>
            </a:r>
            <a:endParaRPr lang="en-GB" sz="1100" dirty="0">
              <a:solidFill>
                <a:schemeClr val="tx2"/>
              </a:solidFill>
              <a:latin typeface="Roboto light"/>
              <a:cs typeface="Roboto light"/>
            </a:endParaRPr>
          </a:p>
        </p:txBody>
      </p:sp>
      <p:sp>
        <p:nvSpPr>
          <p:cNvPr id="5" name="Text Placeholder 33"/>
          <p:cNvSpPr txBox="1">
            <a:spLocks/>
          </p:cNvSpPr>
          <p:nvPr/>
        </p:nvSpPr>
        <p:spPr>
          <a:xfrm>
            <a:off x="1510385" y="1175180"/>
            <a:ext cx="2233060" cy="3715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>
                <a:solidFill>
                  <a:schemeClr val="accent6"/>
                </a:solidFill>
                <a:latin typeface="Roboto medium"/>
                <a:cs typeface="Roboto medium"/>
              </a:rPr>
              <a:t>Upstream</a:t>
            </a:r>
            <a:endParaRPr lang="en-AU" sz="1600" dirty="0">
              <a:solidFill>
                <a:schemeClr val="accent6"/>
              </a:solidFill>
              <a:latin typeface="Roboto medium"/>
              <a:cs typeface="Roboto medium"/>
            </a:endParaRPr>
          </a:p>
        </p:txBody>
      </p:sp>
      <p:sp>
        <p:nvSpPr>
          <p:cNvPr id="6" name="Oval 5"/>
          <p:cNvSpPr/>
          <p:nvPr/>
        </p:nvSpPr>
        <p:spPr>
          <a:xfrm>
            <a:off x="865028" y="1024687"/>
            <a:ext cx="522021" cy="5220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899002" y="1737523"/>
            <a:ext cx="2165735" cy="751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tx2"/>
                </a:solidFill>
                <a:latin typeface="Roboto"/>
                <a:cs typeface="Roboto"/>
              </a:rPr>
              <a:t>Supplier Relationship </a:t>
            </a:r>
            <a:r>
              <a:rPr lang="en-US" sz="1100" dirty="0" smtClean="0">
                <a:solidFill>
                  <a:schemeClr val="tx2"/>
                </a:solidFill>
                <a:latin typeface="Roboto"/>
                <a:cs typeface="Roboto"/>
              </a:rPr>
              <a:t>Management, Procurement </a:t>
            </a:r>
            <a:r>
              <a:rPr lang="en-US" sz="1100" dirty="0">
                <a:solidFill>
                  <a:schemeClr val="tx2"/>
                </a:solidFill>
                <a:latin typeface="Roboto"/>
                <a:cs typeface="Roboto"/>
              </a:rPr>
              <a:t>Management</a:t>
            </a:r>
            <a:endParaRPr lang="en-GB" sz="1100" dirty="0">
              <a:solidFill>
                <a:schemeClr val="tx2"/>
              </a:solidFill>
              <a:latin typeface="Roboto"/>
              <a:cs typeface="Roboto"/>
            </a:endParaRPr>
          </a:p>
        </p:txBody>
      </p:sp>
      <p:sp>
        <p:nvSpPr>
          <p:cNvPr id="8" name="Text Placeholder 32"/>
          <p:cNvSpPr txBox="1">
            <a:spLocks/>
          </p:cNvSpPr>
          <p:nvPr/>
        </p:nvSpPr>
        <p:spPr>
          <a:xfrm>
            <a:off x="3354334" y="2237514"/>
            <a:ext cx="2363171" cy="7568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171450" lvl="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Roboto light"/>
                <a:cs typeface="Roboto light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>
                <a:latin typeface="Neris Thin" panose="00000300000000000000" pitchFamily="50" charset="0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Neris Thin" panose="00000300000000000000" pitchFamily="50" charset="0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Neris Thin" panose="00000300000000000000" pitchFamily="50" charset="0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Neris Thin" panose="00000300000000000000" pitchFamily="50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Manufacturing</a:t>
            </a:r>
            <a:endParaRPr lang="en-GB" dirty="0"/>
          </a:p>
          <a:p>
            <a:r>
              <a:rPr lang="en-US" dirty="0"/>
              <a:t>Packaging</a:t>
            </a:r>
            <a:endParaRPr lang="en-GB" dirty="0"/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4100745" y="1175180"/>
            <a:ext cx="2233060" cy="3715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>
                <a:solidFill>
                  <a:schemeClr val="accent6"/>
                </a:solidFill>
                <a:latin typeface="Roboto medium"/>
                <a:cs typeface="Roboto medium"/>
              </a:rPr>
              <a:t>Internal</a:t>
            </a:r>
            <a:endParaRPr lang="en-AU" sz="1600" dirty="0">
              <a:solidFill>
                <a:schemeClr val="accent6"/>
              </a:solidFill>
              <a:latin typeface="Roboto medium"/>
              <a:cs typeface="Roboto medium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10792" y="1024687"/>
            <a:ext cx="522021" cy="5220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" name="Text Placeholder 33"/>
          <p:cNvSpPr txBox="1">
            <a:spLocks/>
          </p:cNvSpPr>
          <p:nvPr/>
        </p:nvSpPr>
        <p:spPr>
          <a:xfrm>
            <a:off x="3426268" y="1737523"/>
            <a:ext cx="2381669" cy="751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tx2"/>
                </a:solidFill>
                <a:latin typeface="Roboto"/>
                <a:cs typeface="Roboto"/>
              </a:rPr>
              <a:t>Internal Value </a:t>
            </a:r>
            <a:r>
              <a:rPr lang="en-US" sz="1100" dirty="0" smtClean="0">
                <a:solidFill>
                  <a:schemeClr val="tx2"/>
                </a:solidFill>
                <a:latin typeface="Roboto"/>
                <a:cs typeface="Roboto"/>
              </a:rPr>
              <a:t>Chain, Manufacturing</a:t>
            </a:r>
            <a:r>
              <a:rPr lang="en-US" sz="1100" dirty="0">
                <a:solidFill>
                  <a:schemeClr val="tx2"/>
                </a:solidFill>
                <a:latin typeface="Roboto"/>
                <a:cs typeface="Roboto"/>
              </a:rPr>
              <a:t>, Inventory Control </a:t>
            </a:r>
            <a:endParaRPr lang="en-GB" sz="1100" dirty="0">
              <a:solidFill>
                <a:schemeClr val="tx2"/>
              </a:solidFill>
              <a:latin typeface="Roboto"/>
              <a:cs typeface="Roboto"/>
            </a:endParaRPr>
          </a:p>
        </p:txBody>
      </p:sp>
      <p:sp>
        <p:nvSpPr>
          <p:cNvPr id="12" name="Text Placeholder 32"/>
          <p:cNvSpPr txBox="1">
            <a:spLocks/>
          </p:cNvSpPr>
          <p:nvPr/>
        </p:nvSpPr>
        <p:spPr>
          <a:xfrm>
            <a:off x="6042367" y="2237514"/>
            <a:ext cx="2579111" cy="7568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100" dirty="0">
                <a:solidFill>
                  <a:schemeClr val="tx2"/>
                </a:solidFill>
                <a:latin typeface="Roboto light"/>
                <a:cs typeface="Roboto light"/>
              </a:rPr>
              <a:t>Distribution Center</a:t>
            </a:r>
            <a:endParaRPr lang="en-GB" sz="1100" dirty="0">
              <a:solidFill>
                <a:schemeClr val="tx2"/>
              </a:solidFill>
              <a:latin typeface="Roboto light"/>
              <a:cs typeface="Roboto light"/>
            </a:endParaRPr>
          </a:p>
          <a:p>
            <a:pPr lvl="0"/>
            <a:r>
              <a:rPr lang="en-US" sz="1100" dirty="0">
                <a:solidFill>
                  <a:schemeClr val="tx2"/>
                </a:solidFill>
                <a:latin typeface="Roboto light"/>
                <a:cs typeface="Roboto light"/>
              </a:rPr>
              <a:t>Retailer-w/housing</a:t>
            </a:r>
            <a:endParaRPr lang="en-GB" sz="1100" dirty="0">
              <a:solidFill>
                <a:schemeClr val="tx2"/>
              </a:solidFill>
              <a:latin typeface="Roboto light"/>
              <a:cs typeface="Roboto light"/>
            </a:endParaRPr>
          </a:p>
          <a:p>
            <a:pPr lvl="0"/>
            <a:r>
              <a:rPr lang="en-US" sz="1100" dirty="0">
                <a:solidFill>
                  <a:schemeClr val="tx2"/>
                </a:solidFill>
                <a:latin typeface="Roboto light"/>
                <a:cs typeface="Roboto light"/>
              </a:rPr>
              <a:t>Customer</a:t>
            </a:r>
            <a:endParaRPr lang="en-GB" sz="1100" dirty="0">
              <a:solidFill>
                <a:schemeClr val="tx2"/>
              </a:solidFill>
              <a:latin typeface="Roboto light"/>
              <a:cs typeface="Roboto light"/>
            </a:endParaRPr>
          </a:p>
        </p:txBody>
      </p:sp>
      <p:sp>
        <p:nvSpPr>
          <p:cNvPr id="13" name="Text Placeholder 33"/>
          <p:cNvSpPr txBox="1">
            <a:spLocks/>
          </p:cNvSpPr>
          <p:nvPr/>
        </p:nvSpPr>
        <p:spPr>
          <a:xfrm>
            <a:off x="6762680" y="1175180"/>
            <a:ext cx="2233060" cy="3715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>
                <a:solidFill>
                  <a:schemeClr val="accent6"/>
                </a:solidFill>
                <a:latin typeface="Roboto medium"/>
                <a:cs typeface="Roboto medium"/>
              </a:rPr>
              <a:t>Downstream</a:t>
            </a:r>
            <a:endParaRPr lang="en-AU" sz="1600" dirty="0">
              <a:solidFill>
                <a:schemeClr val="accent6"/>
              </a:solidFill>
              <a:latin typeface="Roboto medium"/>
              <a:cs typeface="Roboto medium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17323" y="1024687"/>
            <a:ext cx="522021" cy="5220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5" name="Text Placeholder 33"/>
          <p:cNvSpPr txBox="1">
            <a:spLocks/>
          </p:cNvSpPr>
          <p:nvPr/>
        </p:nvSpPr>
        <p:spPr>
          <a:xfrm>
            <a:off x="6132799" y="1737523"/>
            <a:ext cx="2337951" cy="751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tx2"/>
                </a:solidFill>
                <a:latin typeface="Roboto"/>
                <a:cs typeface="Roboto"/>
              </a:rPr>
              <a:t>Distribution, Warehousing, Transportations</a:t>
            </a:r>
            <a:endParaRPr lang="en-GB" sz="1100" dirty="0">
              <a:solidFill>
                <a:schemeClr val="tx2"/>
              </a:solidFill>
              <a:latin typeface="Roboto"/>
              <a:cs typeface="Robot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68061" y="2820071"/>
            <a:ext cx="5707913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u="sng" dirty="0" smtClean="0"/>
              <a:t>Key </a:t>
            </a:r>
            <a:r>
              <a:rPr lang="en-US" altLang="en-US" b="1" u="sng" dirty="0" err="1" smtClean="0"/>
              <a:t>eSCM</a:t>
            </a:r>
            <a:r>
              <a:rPr lang="en-US" altLang="en-US" b="1" u="sng" dirty="0" smtClean="0"/>
              <a:t> activities</a:t>
            </a:r>
          </a:p>
          <a:p>
            <a:pPr marL="342900" indent="-342900">
              <a:buFont typeface="+mj-lt"/>
              <a:buAutoNum type="arabicPeriod"/>
            </a:pPr>
            <a:endParaRPr lang="en-US" alt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altLang="en-US" i="1" dirty="0"/>
              <a:t>e</a:t>
            </a:r>
            <a:r>
              <a:rPr lang="en-US" altLang="en-US" i="1" dirty="0" smtClean="0"/>
              <a:t>-Procurement</a:t>
            </a:r>
            <a:endParaRPr lang="en-US" alt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altLang="en-US" i="1" dirty="0"/>
              <a:t>Supply chain monitoring and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i="1" dirty="0"/>
              <a:t>Collaborative 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i="1" dirty="0"/>
              <a:t>Collaborative design and product development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i="1" dirty="0"/>
              <a:t>e</a:t>
            </a:r>
            <a:r>
              <a:rPr lang="en-US" altLang="en-US" i="1" dirty="0" smtClean="0"/>
              <a:t>-Logistics</a:t>
            </a:r>
            <a:endParaRPr lang="en-US" altLang="en-US" i="1" dirty="0"/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</a:t>
            </a:r>
            <a:r>
              <a:rPr lang="en-US" dirty="0" err="1" smtClean="0"/>
              <a:t>eSupply</a:t>
            </a:r>
            <a:r>
              <a:rPr lang="en-US" dirty="0" smtClean="0"/>
              <a:t> Chain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59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1675" y="2110086"/>
            <a:ext cx="534069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How is it different from </a:t>
            </a:r>
          </a:p>
          <a:p>
            <a:pPr algn="ctr"/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traditional supply chain ?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133510"/>
            <a:ext cx="8280920" cy="442674"/>
          </a:xfrm>
          <a:prstGeom prst="round2DiagRect">
            <a:avLst/>
          </a:prstGeom>
          <a:noFill/>
          <a:ln w="28575">
            <a:solidFill>
              <a:schemeClr val="bg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Traditional retail supply chain structure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1520" y="4840002"/>
            <a:ext cx="8784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</a:rPr>
              <a:t>Source: An Analysis of Current Supply Chain Best Practices in the Retail Industry with Case Studies of Wal-Mart and </a:t>
            </a:r>
            <a:r>
              <a:rPr lang="en-IN" sz="900" dirty="0" err="1">
                <a:solidFill>
                  <a:schemeClr val="bg1"/>
                </a:solidFill>
              </a:rPr>
              <a:t>Amazon.com,Chiles</a:t>
            </a:r>
            <a:r>
              <a:rPr lang="en-IN" sz="900" dirty="0">
                <a:solidFill>
                  <a:schemeClr val="bg1"/>
                </a:solidFill>
              </a:rPr>
              <a:t> and </a:t>
            </a:r>
            <a:r>
              <a:rPr lang="en-IN" sz="900" dirty="0" err="1">
                <a:solidFill>
                  <a:schemeClr val="bg1"/>
                </a:solidFill>
              </a:rPr>
              <a:t>Dau</a:t>
            </a:r>
            <a:r>
              <a:rPr lang="en-IN" sz="900" dirty="0">
                <a:solidFill>
                  <a:schemeClr val="bg1"/>
                </a:solidFill>
              </a:rPr>
              <a:t>, Georgia </a:t>
            </a:r>
            <a:r>
              <a:rPr lang="en-IN" sz="900" dirty="0" smtClean="0">
                <a:solidFill>
                  <a:schemeClr val="bg1"/>
                </a:solidFill>
              </a:rPr>
              <a:t>Tech</a:t>
            </a:r>
            <a:endParaRPr lang="en-IN" sz="900" dirty="0">
              <a:solidFill>
                <a:schemeClr val="bg1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558264" y="853172"/>
            <a:ext cx="8114098" cy="1799792"/>
            <a:chOff x="611560" y="1412776"/>
            <a:chExt cx="7967023" cy="2828057"/>
          </a:xfrm>
        </p:grpSpPr>
        <p:sp>
          <p:nvSpPr>
            <p:cNvPr id="3" name="Rounded Rectangle 2"/>
            <p:cNvSpPr/>
            <p:nvPr/>
          </p:nvSpPr>
          <p:spPr>
            <a:xfrm>
              <a:off x="611560" y="242088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Vendor</a:t>
              </a:r>
              <a:endParaRPr lang="en-IN" sz="14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11184" y="242088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Retailer Distribution Centre</a:t>
              </a:r>
              <a:endParaRPr lang="en-IN" sz="14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010808" y="242088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Retail Outlets</a:t>
              </a:r>
              <a:endParaRPr lang="en-IN" sz="14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210431" y="242088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Customer</a:t>
              </a:r>
              <a:endParaRPr lang="en-IN" sz="1400" dirty="0"/>
            </a:p>
          </p:txBody>
        </p:sp>
        <p:cxnSp>
          <p:nvCxnSpPr>
            <p:cNvPr id="5" name="Straight Arrow Connector 4"/>
            <p:cNvCxnSpPr>
              <a:stCxn id="3" idx="3"/>
              <a:endCxn id="19" idx="1"/>
            </p:cNvCxnSpPr>
            <p:nvPr/>
          </p:nvCxnSpPr>
          <p:spPr>
            <a:xfrm>
              <a:off x="1979712" y="3032956"/>
              <a:ext cx="831472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179336" y="3032956"/>
              <a:ext cx="831472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21" idx="1"/>
            </p:cNvCxnSpPr>
            <p:nvPr/>
          </p:nvCxnSpPr>
          <p:spPr>
            <a:xfrm>
              <a:off x="6378960" y="3032956"/>
              <a:ext cx="831471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979712" y="3068960"/>
              <a:ext cx="792088" cy="200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solidFill>
                    <a:schemeClr val="bg1"/>
                  </a:solidFill>
                </a:rPr>
                <a:t>Carrier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18721" y="3068960"/>
              <a:ext cx="792088" cy="200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solidFill>
                    <a:schemeClr val="bg1"/>
                  </a:solidFill>
                </a:rPr>
                <a:t>Carrier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Elbow Connector 26"/>
            <p:cNvCxnSpPr>
              <a:stCxn id="19" idx="0"/>
              <a:endCxn id="3" idx="0"/>
            </p:cNvCxnSpPr>
            <p:nvPr/>
          </p:nvCxnSpPr>
          <p:spPr>
            <a:xfrm rot="16200000" flipV="1">
              <a:off x="2395448" y="1321076"/>
              <a:ext cx="12700" cy="2199624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bg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763688" y="1897087"/>
              <a:ext cx="1224136" cy="200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solidFill>
                    <a:schemeClr val="bg1"/>
                  </a:solidFill>
                </a:rPr>
                <a:t>Information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Elbow Connector 40"/>
            <p:cNvCxnSpPr>
              <a:stCxn id="20" idx="0"/>
              <a:endCxn id="3" idx="0"/>
            </p:cNvCxnSpPr>
            <p:nvPr/>
          </p:nvCxnSpPr>
          <p:spPr>
            <a:xfrm rot="16200000" flipV="1">
              <a:off x="3495260" y="221264"/>
              <a:ext cx="12700" cy="4399248"/>
            </a:xfrm>
            <a:prstGeom prst="bentConnector3">
              <a:avLst>
                <a:gd name="adj1" fmla="val 5072724"/>
              </a:avLst>
            </a:prstGeom>
            <a:ln>
              <a:solidFill>
                <a:schemeClr val="bg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763688" y="1412776"/>
              <a:ext cx="1224136" cy="200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solidFill>
                    <a:schemeClr val="bg1"/>
                  </a:solidFill>
                </a:rPr>
                <a:t>Information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2984444" y="3682663"/>
              <a:ext cx="3175112" cy="55817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Physical Flow</a:t>
              </a:r>
              <a:endParaRPr lang="en-IN" sz="1400" dirty="0"/>
            </a:p>
          </p:txBody>
        </p:sp>
        <p:sp>
          <p:nvSpPr>
            <p:cNvPr id="49" name="Left Arrow 48"/>
            <p:cNvSpPr/>
            <p:nvPr/>
          </p:nvSpPr>
          <p:spPr>
            <a:xfrm>
              <a:off x="2811184" y="1784888"/>
              <a:ext cx="3348372" cy="558169"/>
            </a:xfrm>
            <a:prstGeom prst="lef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dk1"/>
                  </a:solidFill>
                </a:rPr>
                <a:t>Information Flow</a:t>
              </a:r>
              <a:endParaRPr lang="en-IN" sz="1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7503" y="3116809"/>
            <a:ext cx="8766989" cy="1574797"/>
            <a:chOff x="1043608" y="998170"/>
            <a:chExt cx="6696744" cy="3425704"/>
          </a:xfrm>
        </p:grpSpPr>
        <p:sp>
          <p:nvSpPr>
            <p:cNvPr id="56" name="Rounded Rectangle 55"/>
            <p:cNvSpPr/>
            <p:nvPr/>
          </p:nvSpPr>
          <p:spPr>
            <a:xfrm>
              <a:off x="1043608" y="2375325"/>
              <a:ext cx="1547192" cy="9181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Publisher/</a:t>
              </a:r>
              <a:r>
                <a:rPr lang="en-IN" sz="1400" dirty="0" err="1" smtClean="0"/>
                <a:t>Mfg</a:t>
              </a:r>
              <a:endParaRPr lang="en-IN" sz="14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752731" y="1970279"/>
              <a:ext cx="1368152" cy="9181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Wholesale DC</a:t>
              </a:r>
              <a:endParaRPr lang="en-IN" sz="1400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566172" y="2429330"/>
              <a:ext cx="1368152" cy="9181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Internet Retailer DC</a:t>
              </a:r>
              <a:endParaRPr lang="en-IN" sz="14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72200" y="2895786"/>
              <a:ext cx="1368152" cy="9181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Customer</a:t>
              </a:r>
              <a:endParaRPr lang="en-IN" sz="1400" dirty="0"/>
            </a:p>
          </p:txBody>
        </p:sp>
        <p:sp>
          <p:nvSpPr>
            <p:cNvPr id="60" name="Left Arrow 59"/>
            <p:cNvSpPr/>
            <p:nvPr/>
          </p:nvSpPr>
          <p:spPr>
            <a:xfrm>
              <a:off x="2788111" y="998170"/>
              <a:ext cx="3348372" cy="748681"/>
            </a:xfrm>
            <a:prstGeom prst="lef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dk1"/>
                  </a:solidFill>
                </a:rPr>
                <a:t>Information Flow</a:t>
              </a:r>
              <a:endParaRPr lang="en-IN" sz="1400" dirty="0">
                <a:solidFill>
                  <a:schemeClr val="dk1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043608" y="1275606"/>
              <a:ext cx="1547192" cy="9181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Vendor/Supplier</a:t>
              </a:r>
              <a:endParaRPr lang="en-IN" sz="14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043608" y="3505772"/>
              <a:ext cx="1547192" cy="9181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Independent supplier/3</a:t>
              </a:r>
              <a:r>
                <a:rPr lang="en-IN" sz="1400" baseline="30000" dirty="0" smtClean="0"/>
                <a:t>rd</a:t>
              </a:r>
              <a:r>
                <a:rPr lang="en-IN" sz="1400" dirty="0" smtClean="0"/>
                <a:t> party</a:t>
              </a:r>
              <a:endParaRPr lang="en-IN" sz="14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752731" y="3111809"/>
              <a:ext cx="1368152" cy="9181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Partner DC</a:t>
              </a:r>
              <a:endParaRPr lang="en-IN" sz="1400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372200" y="1605773"/>
              <a:ext cx="1368152" cy="9181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Website &amp; IT systems</a:t>
              </a:r>
              <a:endParaRPr lang="en-IN" sz="1400" dirty="0"/>
            </a:p>
          </p:txBody>
        </p:sp>
        <p:cxnSp>
          <p:nvCxnSpPr>
            <p:cNvPr id="65" name="Straight Arrow Connector 64"/>
            <p:cNvCxnSpPr>
              <a:endCxn id="59" idx="0"/>
            </p:cNvCxnSpPr>
            <p:nvPr/>
          </p:nvCxnSpPr>
          <p:spPr>
            <a:xfrm>
              <a:off x="7056276" y="2523876"/>
              <a:ext cx="0" cy="37191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58264" y="980707"/>
            <a:ext cx="1574733" cy="30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Traditional  SCM</a:t>
            </a:r>
            <a:endParaRPr lang="en-US" b="1" u="sng" dirty="0"/>
          </a:p>
        </p:txBody>
      </p:sp>
      <p:sp>
        <p:nvSpPr>
          <p:cNvPr id="66" name="TextBox 65"/>
          <p:cNvSpPr txBox="1"/>
          <p:nvPr/>
        </p:nvSpPr>
        <p:spPr>
          <a:xfrm>
            <a:off x="264865" y="2808592"/>
            <a:ext cx="1574733" cy="30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E-</a:t>
            </a:r>
            <a:r>
              <a:rPr lang="en-US" b="1" u="sng" dirty="0" err="1" smtClean="0"/>
              <a:t>Comm</a:t>
            </a:r>
            <a:r>
              <a:rPr lang="en-US" b="1" u="sng" dirty="0" smtClean="0"/>
              <a:t> SCM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239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60158" y="2110086"/>
            <a:ext cx="66237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Let’s discuss few e-SCM in action </a:t>
            </a:r>
          </a:p>
          <a:p>
            <a:pPr algn="ctr"/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Flipkart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, Amazon and DELL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14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82553724"/>
              </p:ext>
            </p:extLst>
          </p:nvPr>
        </p:nvGraphicFramePr>
        <p:xfrm>
          <a:off x="-914400" y="971550"/>
          <a:ext cx="61722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2971800" y="971550"/>
          <a:ext cx="61722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Up Arrow 6"/>
          <p:cNvSpPr/>
          <p:nvPr/>
        </p:nvSpPr>
        <p:spPr>
          <a:xfrm rot="1934831">
            <a:off x="4002391" y="1268302"/>
            <a:ext cx="651617" cy="3657600"/>
          </a:xfrm>
          <a:prstGeom prst="up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6200" y="2286000"/>
            <a:ext cx="137160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Order Management System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200" y="3657600"/>
            <a:ext cx="137160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Flipkart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Generated Barcode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79216" y="857250"/>
            <a:ext cx="137160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Shipping &amp; Tracking ID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62800" y="1600200"/>
            <a:ext cx="1371600" cy="6286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Via courier companies / </a:t>
            </a:r>
            <a:r>
              <a:rPr lang="en-US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Flikart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Self Delivery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79216" y="2892028"/>
            <a:ext cx="1371600" cy="6286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 Wheeler / Small van / Postal Service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3/23/2015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14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100" smtClean="0">
                <a:solidFill>
                  <a:schemeClr val="tx2"/>
                </a:solidFill>
              </a:rPr>
              <a:t>Group-7</a:t>
            </a:r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7296" y="90432"/>
            <a:ext cx="7886700" cy="6478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 smtClean="0"/>
              <a:t>Flipkart</a:t>
            </a:r>
            <a:r>
              <a:rPr lang="en-IN" dirty="0" smtClean="0"/>
              <a:t> –Information and material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8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Flipkart</a:t>
            </a:r>
            <a:r>
              <a:rPr lang="en-IN" dirty="0" smtClean="0"/>
              <a:t> – Logistical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8"/>
            <a:ext cx="8329642" cy="39648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25 Warehouses</a:t>
            </a:r>
            <a:r>
              <a:rPr lang="en-US" dirty="0" smtClean="0"/>
              <a:t> -7 previously, other converted from delivery centre</a:t>
            </a:r>
          </a:p>
          <a:p>
            <a:pPr>
              <a:buNone/>
            </a:pPr>
            <a:r>
              <a:rPr lang="en-US" u="sng" dirty="0" smtClean="0"/>
              <a:t>60 Delivery Centers </a:t>
            </a:r>
            <a:r>
              <a:rPr lang="en-US" dirty="0" smtClean="0"/>
              <a:t>- 35 previously, others newly formed (aim to reduce the time of delivery)</a:t>
            </a:r>
          </a:p>
          <a:p>
            <a:pPr>
              <a:buNone/>
            </a:pPr>
            <a:endParaRPr lang="en-IN" sz="800" dirty="0"/>
          </a:p>
        </p:txBody>
      </p:sp>
      <p:sp>
        <p:nvSpPr>
          <p:cNvPr id="4" name="Rectangle 3"/>
          <p:cNvSpPr/>
          <p:nvPr/>
        </p:nvSpPr>
        <p:spPr>
          <a:xfrm>
            <a:off x="214282" y="2196701"/>
            <a:ext cx="1500198" cy="53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Customer order</a:t>
            </a:r>
            <a:endParaRPr lang="en-IN" b="1" dirty="0">
              <a:solidFill>
                <a:prstClr val="white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1714480" y="2464593"/>
            <a:ext cx="500066" cy="1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14546" y="2196701"/>
            <a:ext cx="185738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Checked in delivery centre inventory</a:t>
            </a:r>
            <a:endParaRPr lang="en-IN" b="1" dirty="0">
              <a:solidFill>
                <a:prstClr val="white"/>
              </a:solidFill>
            </a:endParaRPr>
          </a:p>
        </p:txBody>
      </p:sp>
      <p:cxnSp>
        <p:nvCxnSpPr>
          <p:cNvPr id="14" name="Elbow Connector 13"/>
          <p:cNvCxnSpPr>
            <a:stCxn id="9" idx="3"/>
          </p:cNvCxnSpPr>
          <p:nvPr/>
        </p:nvCxnSpPr>
        <p:spPr>
          <a:xfrm flipV="1">
            <a:off x="4071934" y="2143122"/>
            <a:ext cx="2928958" cy="375050"/>
          </a:xfrm>
          <a:prstGeom prst="bentConnector3">
            <a:avLst>
              <a:gd name="adj1" fmla="val 18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14942" y="1875230"/>
            <a:ext cx="11430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YES</a:t>
            </a:r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3439" y="2196701"/>
            <a:ext cx="24288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Delivery Time 1-2 Days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5330" y="1875230"/>
            <a:ext cx="17023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SUCCESS!!!</a:t>
            </a:r>
          </a:p>
          <a:p>
            <a:r>
              <a:rPr lang="en-US" b="1" dirty="0" smtClean="0"/>
              <a:t>Sent to logistics body</a:t>
            </a:r>
            <a:endParaRPr lang="en-IN" b="1" dirty="0"/>
          </a:p>
        </p:txBody>
      </p:sp>
      <p:cxnSp>
        <p:nvCxnSpPr>
          <p:cNvPr id="31" name="Elbow Connector 30"/>
          <p:cNvCxnSpPr>
            <a:stCxn id="9" idx="3"/>
          </p:cNvCxnSpPr>
          <p:nvPr/>
        </p:nvCxnSpPr>
        <p:spPr>
          <a:xfrm>
            <a:off x="4071934" y="2518171"/>
            <a:ext cx="1214446" cy="375050"/>
          </a:xfrm>
          <a:prstGeom prst="bentConnector3">
            <a:avLst>
              <a:gd name="adj1" fmla="val 44208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86315" y="2625329"/>
            <a:ext cx="5715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NO</a:t>
            </a:r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14943" y="2518171"/>
            <a:ext cx="158928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Checked in the</a:t>
            </a:r>
          </a:p>
          <a:p>
            <a:r>
              <a:rPr lang="en-US" b="1" dirty="0" smtClean="0"/>
              <a:t> nearest warehouse</a:t>
            </a:r>
          </a:p>
          <a:p>
            <a:r>
              <a:rPr lang="en-US" b="1" dirty="0" smtClean="0"/>
              <a:t> inventory</a:t>
            </a:r>
            <a:endParaRPr lang="en-IN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500166" y="3643321"/>
            <a:ext cx="321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</a:rPr>
              <a:t>   </a:t>
            </a:r>
            <a:r>
              <a:rPr lang="en-US" sz="1400" b="1" dirty="0" smtClean="0"/>
              <a:t>Automatic inventory check</a:t>
            </a:r>
          </a:p>
          <a:p>
            <a:r>
              <a:rPr lang="en-US" sz="1400" b="1" dirty="0" smtClean="0"/>
              <a:t>             via Inventory </a:t>
            </a:r>
          </a:p>
          <a:p>
            <a:r>
              <a:rPr lang="en-US" sz="1400" b="1" dirty="0" smtClean="0"/>
              <a:t>      management system</a:t>
            </a:r>
            <a:endParaRPr lang="en-IN" sz="1400" b="1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2572431" y="3268171"/>
            <a:ext cx="856661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4947744" y="3857535"/>
            <a:ext cx="139244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00562" y="4446997"/>
            <a:ext cx="285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Ordered to the company</a:t>
            </a:r>
          </a:p>
          <a:p>
            <a:endParaRPr lang="en-IN" sz="2000" b="1" dirty="0"/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5777516" y="3455597"/>
            <a:ext cx="589364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072198" y="3750477"/>
            <a:ext cx="1428760" cy="11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 flipH="1" flipV="1">
            <a:off x="6831227" y="3080547"/>
            <a:ext cx="1339463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500826" y="3482584"/>
            <a:ext cx="7143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IN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786446" y="3804056"/>
            <a:ext cx="17922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Delivery time 2-5 Days</a:t>
            </a:r>
            <a:endParaRPr lang="en-IN" b="1" dirty="0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6715140" y="4822047"/>
            <a:ext cx="1928826" cy="11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643835" y="4554155"/>
            <a:ext cx="4394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YES</a:t>
            </a:r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500827" y="4866501"/>
            <a:ext cx="1880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Delivery time 6-15 Days</a:t>
            </a:r>
            <a:endParaRPr lang="en-IN" b="1" dirty="0">
              <a:solidFill>
                <a:prstClr val="white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 flipV="1">
            <a:off x="7340223" y="3589543"/>
            <a:ext cx="2464611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14942" y="3696899"/>
            <a:ext cx="5715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549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10267" y="1092200"/>
            <a:ext cx="22313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98800" y="1193800"/>
            <a:ext cx="22313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213194"/>
              </p:ext>
            </p:extLst>
          </p:nvPr>
        </p:nvGraphicFramePr>
        <p:xfrm>
          <a:off x="433136" y="945483"/>
          <a:ext cx="8450981" cy="346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3" imgW="5322017" imgH="4447357" progId="Word.Document.12">
                  <p:embed/>
                </p:oleObj>
              </mc:Choice>
              <mc:Fallback>
                <p:oleObj name="Document" r:id="rId3" imgW="5322017" imgH="44473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36" y="945483"/>
                        <a:ext cx="8450981" cy="34661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296" y="90432"/>
            <a:ext cx="7886700" cy="647805"/>
          </a:xfrm>
        </p:spPr>
        <p:txBody>
          <a:bodyPr>
            <a:normAutofit/>
          </a:bodyPr>
          <a:lstStyle/>
          <a:p>
            <a:r>
              <a:rPr lang="en-IN" dirty="0" smtClean="0"/>
              <a:t>Amazon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6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2563" y="81241"/>
            <a:ext cx="8117206" cy="430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 dirty="0" smtClean="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400" b="0" dirty="0" smtClean="0">
                <a:latin typeface="Calibri" panose="020F0502020204030204" pitchFamily="34" charset="0"/>
              </a:rPr>
              <a:t>Dell</a:t>
            </a:r>
            <a:endParaRPr lang="en-US" sz="2400" b="0" dirty="0">
              <a:latin typeface="Calibri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-3630" y="946571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1.bp.blogspot.com/-8Gut5YEZOO4/UlXQr2mBujI/AAAAAAAAAE8/VBuLj9D7O3U/s1600/tru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61" y="1071371"/>
            <a:ext cx="5935683" cy="38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881" y="221616"/>
            <a:ext cx="1399491" cy="2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5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0129" y="1020369"/>
            <a:ext cx="8248603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IN" sz="1400" dirty="0">
              <a:latin typeface="Calibri"/>
              <a:cs typeface="Calibri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IN" sz="1400" dirty="0" smtClean="0">
              <a:latin typeface="Calibri"/>
              <a:cs typeface="Calibri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IN" sz="1400" dirty="0">
              <a:latin typeface="Calibri"/>
              <a:cs typeface="Calibri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IN" sz="1400" dirty="0" smtClean="0">
              <a:latin typeface="Calibri"/>
              <a:cs typeface="Calibri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IN" sz="1400" dirty="0" smtClean="0">
              <a:latin typeface="Calibri"/>
              <a:cs typeface="Calibri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1400" dirty="0" smtClean="0">
              <a:latin typeface="Calibri"/>
              <a:cs typeface="Calibri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1400" dirty="0" smtClean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sz="1400" dirty="0">
              <a:latin typeface="Calibri"/>
              <a:cs typeface="Calibri"/>
            </a:endParaRPr>
          </a:p>
        </p:txBody>
      </p:sp>
      <p:pic>
        <p:nvPicPr>
          <p:cNvPr id="7" name="Picture 6" descr="C:\Users\Shivam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63" y="2061498"/>
            <a:ext cx="4943737" cy="275957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ed Rectangle 10"/>
          <p:cNvSpPr/>
          <p:nvPr/>
        </p:nvSpPr>
        <p:spPr>
          <a:xfrm>
            <a:off x="777049" y="760044"/>
            <a:ext cx="6131212" cy="1195216"/>
          </a:xfrm>
          <a:prstGeom prst="roundRect">
            <a:avLst/>
          </a:prstGeom>
          <a:solidFill>
            <a:srgbClr val="143B6E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chemeClr val="bg1"/>
                </a:solidFill>
                <a:latin typeface="Calibri"/>
                <a:cs typeface="Calibri"/>
              </a:rPr>
              <a:t>Flipkart</a:t>
            </a:r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 is a market place model while Amazon is an inventory </a:t>
            </a: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guided marketplace model.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IN" sz="1400" dirty="0" smtClean="0">
                <a:solidFill>
                  <a:schemeClr val="bg1"/>
                </a:solidFill>
                <a:latin typeface="Calibri"/>
                <a:cs typeface="Calibri"/>
              </a:rPr>
              <a:t>Flipkart has 1706 SKUs in stock and 4172 offers while Amazon has 1535 SKUs in stock and 2244 offers.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3389" y="90432"/>
            <a:ext cx="8786982" cy="647805"/>
          </a:xfrm>
        </p:spPr>
        <p:txBody>
          <a:bodyPr/>
          <a:lstStyle/>
          <a:p>
            <a:r>
              <a:rPr lang="en-US" dirty="0" smtClean="0"/>
              <a:t>Flipkart and Amazon-Both Similar – but still different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</a:t>
            </a:r>
            <a:r>
              <a:rPr lang="en-US" dirty="0" err="1" smtClean="0"/>
              <a:t>Comm</a:t>
            </a:r>
            <a:r>
              <a:rPr lang="en-US" dirty="0" smtClean="0"/>
              <a:t> – Market place or warehouse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4952" y="1102395"/>
            <a:ext cx="4311792" cy="1546370"/>
            <a:chOff x="408214" y="4507209"/>
            <a:chExt cx="8236949" cy="2343967"/>
          </a:xfrm>
        </p:grpSpPr>
        <p:pic>
          <p:nvPicPr>
            <p:cNvPr id="4" name="Picture 3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632" y="4507209"/>
              <a:ext cx="7182531" cy="216271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14" y="5531011"/>
              <a:ext cx="2010864" cy="132016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44705" y="698143"/>
            <a:ext cx="2827421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Operational flow in Market Place model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8" name="Group 6"/>
          <p:cNvGrpSpPr/>
          <p:nvPr/>
        </p:nvGrpSpPr>
        <p:grpSpPr>
          <a:xfrm>
            <a:off x="4889633" y="1117484"/>
            <a:ext cx="4112793" cy="1450206"/>
            <a:chOff x="457200" y="1929849"/>
            <a:chExt cx="8236688" cy="261169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5026" y="1929849"/>
              <a:ext cx="6438862" cy="261169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539361"/>
              <a:ext cx="1939573" cy="127336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734352" y="719738"/>
            <a:ext cx="2827421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Operational flow in warehouse model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65068"/>
              </p:ext>
            </p:extLst>
          </p:nvPr>
        </p:nvGraphicFramePr>
        <p:xfrm>
          <a:off x="346509" y="2600814"/>
          <a:ext cx="5528912" cy="2069040"/>
        </p:xfrm>
        <a:graphic>
          <a:graphicData uri="http://schemas.openxmlformats.org/drawingml/2006/table">
            <a:tbl>
              <a:tblPr/>
              <a:tblGrid>
                <a:gridCol w="1858151"/>
                <a:gridCol w="1776175"/>
                <a:gridCol w="1894586"/>
              </a:tblGrid>
              <a:tr h="30277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Parameters</a:t>
                      </a:r>
                      <a:endParaRPr lang="en-US" sz="1050" b="1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Market Place</a:t>
                      </a:r>
                      <a:endParaRPr lang="en-US" sz="105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Ware house</a:t>
                      </a:r>
                      <a:endParaRPr lang="en-US" sz="105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</a:t>
                      </a:r>
                      <a:r>
                        <a:rPr lang="en-US" sz="1000" baseline="0" dirty="0" smtClean="0"/>
                        <a:t> Assortment</a:t>
                      </a:r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 High</a:t>
                      </a:r>
                      <a:endParaRPr lang="en-US" sz="1000" dirty="0" smtClean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Moderate</a:t>
                      </a:r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57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Inventory Holding Cost</a:t>
                      </a:r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Incurred</a:t>
                      </a:r>
                      <a:r>
                        <a:rPr lang="en-US" sz="1000" baseline="0" dirty="0" smtClean="0"/>
                        <a:t> by Vendor</a:t>
                      </a:r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Incurred</a:t>
                      </a:r>
                      <a:r>
                        <a:rPr lang="en-US" sz="1000" baseline="0" dirty="0" smtClean="0"/>
                        <a:t> by  company</a:t>
                      </a:r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8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Stock-out</a:t>
                      </a:r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Fewer</a:t>
                      </a:r>
                      <a:r>
                        <a:rPr lang="en-US" sz="1000" baseline="0" dirty="0" smtClean="0"/>
                        <a:t> due to pool of vendor available </a:t>
                      </a:r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High frequency</a:t>
                      </a:r>
                      <a:r>
                        <a:rPr lang="en-US" sz="1000" baseline="0" dirty="0" smtClean="0"/>
                        <a:t> as central regulation</a:t>
                      </a:r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8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Delivery Time</a:t>
                      </a:r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More</a:t>
                      </a:r>
                      <a:r>
                        <a:rPr lang="en-US" sz="1000" baseline="0" dirty="0" smtClean="0"/>
                        <a:t> because company depends on vendor shipping from its own warehouse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Less as company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ships from warehouse</a:t>
                      </a:r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8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Vendor</a:t>
                      </a:r>
                      <a:r>
                        <a:rPr lang="en-US" sz="1000" baseline="0" dirty="0" smtClean="0"/>
                        <a:t> Relationship</a:t>
                      </a:r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Stringent</a:t>
                      </a:r>
                      <a:r>
                        <a:rPr lang="en-US" sz="1000" baseline="0" dirty="0" smtClean="0"/>
                        <a:t> vendor selection</a:t>
                      </a:r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Lesser stringent compared to</a:t>
                      </a:r>
                      <a:r>
                        <a:rPr lang="en-US" sz="1000" baseline="0" dirty="0" smtClean="0"/>
                        <a:t> MP</a:t>
                      </a:r>
                      <a:endParaRPr lang="en-US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4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0" y="4106333"/>
            <a:ext cx="9144000" cy="598464"/>
          </a:xfrm>
          <a:prstGeom prst="rect">
            <a:avLst/>
          </a:prstGeom>
          <a:solidFill>
            <a:schemeClr val="accent1"/>
          </a:solidFill>
        </p:spPr>
        <p:txBody>
          <a:bodyPr wrap="square" lIns="68585" tIns="34295" rIns="68585" bIns="34295" rtlCol="0" anchor="ctr">
            <a:noAutofit/>
          </a:bodyPr>
          <a:lstStyle/>
          <a:p>
            <a:pPr algn="r" fontAlgn="base">
              <a:buClr>
                <a:srgbClr val="FFFFFF">
                  <a:lumMod val="50000"/>
                </a:srgbClr>
              </a:buClr>
            </a:pP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http://www.edureka.co/supply-chain-management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82563" y="81240"/>
            <a:ext cx="8117206" cy="430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 dirty="0" smtClean="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Know your Instructor</a:t>
            </a:r>
            <a:endParaRPr lang="en-US" sz="2400" dirty="0">
              <a:latin typeface="Calibri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-3630" y="946571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901" y="2125343"/>
            <a:ext cx="2232375" cy="48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100" b="1" dirty="0" err="1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B.Tech</a:t>
            </a:r>
            <a:r>
              <a:rPr lang="en-US" sz="1100" b="1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, Mechanical, BIT </a:t>
            </a:r>
            <a:r>
              <a:rPr lang="en-US" sz="1100" b="1" dirty="0" err="1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Mesra</a:t>
            </a:r>
            <a:endParaRPr lang="en-US" sz="1100" b="1" dirty="0" smtClean="0">
              <a:solidFill>
                <a:srgbClr val="000000"/>
              </a:solidFill>
              <a:latin typeface="Calibri" panose="020F0502020204030204" pitchFamily="34" charset="0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100" b="1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MBA, XLRI (Operations &amp; Finance)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75275" y="1381016"/>
            <a:ext cx="62243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 smtClean="0">
                <a:latin typeface="Calibri" panose="020F0502020204030204" pitchFamily="34" charset="0"/>
              </a:rPr>
              <a:t>He is a Process </a:t>
            </a:r>
            <a:r>
              <a:rPr lang="en-US" sz="1200" dirty="0">
                <a:latin typeface="Calibri" panose="020F0502020204030204" pitchFamily="34" charset="0"/>
              </a:rPr>
              <a:t>leader at one of the largest manufacturing organization of the world </a:t>
            </a:r>
            <a:r>
              <a:rPr lang="en-US" sz="1200" dirty="0" smtClean="0">
                <a:latin typeface="Calibri" panose="020F0502020204030204" pitchFamily="34" charset="0"/>
              </a:rPr>
              <a:t>. Worked </a:t>
            </a:r>
            <a:r>
              <a:rPr lang="en-US" sz="1200" dirty="0">
                <a:latin typeface="Calibri" panose="020F0502020204030204" pitchFamily="34" charset="0"/>
              </a:rPr>
              <a:t>on most of the modern day process improvement methodologies like CCPM, LEAN, TOC, TQM, SCM, Six sigma, Business process re-engineering, SMED, Statistical tools and </a:t>
            </a:r>
            <a:r>
              <a:rPr lang="en-US" sz="1200" dirty="0" err="1">
                <a:latin typeface="Calibri" panose="020F0502020204030204" pitchFamily="34" charset="0"/>
              </a:rPr>
              <a:t>POOGi</a:t>
            </a:r>
            <a:r>
              <a:rPr lang="en-US" sz="1200" dirty="0">
                <a:latin typeface="Calibri" panose="020F0502020204030204" pitchFamily="34" charset="0"/>
              </a:rPr>
              <a:t> tools. </a:t>
            </a:r>
            <a:r>
              <a:rPr lang="en-US" sz="1200" dirty="0" smtClean="0">
                <a:latin typeface="Calibri" panose="020F0502020204030204" pitchFamily="34" charset="0"/>
              </a:rPr>
              <a:t>He has also conducted </a:t>
            </a:r>
            <a:r>
              <a:rPr lang="en-US" sz="1200" dirty="0">
                <a:latin typeface="Calibri" panose="020F0502020204030204" pitchFamily="34" charset="0"/>
              </a:rPr>
              <a:t>&amp; Implemented SCM process designs across various domains of manufacturing and services.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  <a:cs typeface="HP Simplifi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1" y="1822652"/>
            <a:ext cx="14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600" b="1" dirty="0" smtClean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Prashant </a:t>
            </a:r>
            <a:r>
              <a:rPr lang="en-US" sz="16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</a:t>
            </a: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575276" y="1389413"/>
            <a:ext cx="0" cy="211380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54" y="1"/>
            <a:ext cx="1445845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1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are their products less expensive than in retail shops?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54245"/>
              </p:ext>
            </p:extLst>
          </p:nvPr>
        </p:nvGraphicFramePr>
        <p:xfrm>
          <a:off x="125127" y="928663"/>
          <a:ext cx="6092794" cy="27144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6397"/>
                <a:gridCol w="3046397"/>
              </a:tblGrid>
              <a:tr h="23053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Retail</a:t>
                      </a:r>
                      <a:r>
                        <a:rPr lang="en-US" sz="1200" b="1" baseline="0" dirty="0" smtClean="0"/>
                        <a:t> store (organized)</a:t>
                      </a:r>
                      <a:endParaRPr lang="en-IN" sz="1200" b="1" dirty="0"/>
                    </a:p>
                  </a:txBody>
                  <a:tcPr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Online store</a:t>
                      </a:r>
                      <a:endParaRPr lang="en-IN" sz="1200" b="1" dirty="0"/>
                    </a:p>
                  </a:txBody>
                  <a:tcPr marT="34290" marB="34290">
                    <a:solidFill>
                      <a:schemeClr val="tx2"/>
                    </a:solidFill>
                  </a:tcPr>
                </a:tc>
              </a:tr>
              <a:tr h="4149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Need</a:t>
                      </a:r>
                      <a:r>
                        <a:rPr lang="en-US" sz="1200" baseline="0" dirty="0" smtClean="0"/>
                        <a:t> a shop floor or chain of shop floor.</a:t>
                      </a:r>
                      <a:endParaRPr lang="en-IN" sz="12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Managed by centralized warehouses .</a:t>
                      </a:r>
                      <a:r>
                        <a:rPr lang="en-US" sz="1200" baseline="0" dirty="0" smtClean="0"/>
                        <a:t> </a:t>
                      </a:r>
                      <a:endParaRPr lang="en-IN" sz="12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49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Need skilled sales and management staff </a:t>
                      </a:r>
                      <a:endParaRPr lang="en-IN" sz="12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Need</a:t>
                      </a:r>
                      <a:r>
                        <a:rPr lang="en-US" sz="1200" baseline="0" dirty="0" smtClean="0"/>
                        <a:t> customer service associates.</a:t>
                      </a:r>
                      <a:endParaRPr lang="en-IN" sz="12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49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Need branding</a:t>
                      </a:r>
                      <a:r>
                        <a:rPr lang="en-US" sz="1200" baseline="0" dirty="0" smtClean="0"/>
                        <a:t> and displays</a:t>
                      </a:r>
                      <a:endParaRPr lang="en-IN" sz="12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 need for</a:t>
                      </a:r>
                      <a:r>
                        <a:rPr lang="en-US" sz="1200" baseline="0" dirty="0" smtClean="0"/>
                        <a:t> branding and displays of the product </a:t>
                      </a:r>
                      <a:endParaRPr lang="en-IN" sz="12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93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Need to pay overheads such as electricity bill,</a:t>
                      </a:r>
                      <a:r>
                        <a:rPr lang="en-US" sz="1200" baseline="0" dirty="0" smtClean="0"/>
                        <a:t> telephone bill, stationeries etc at every store.</a:t>
                      </a:r>
                      <a:endParaRPr lang="en-IN" sz="12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Comparatively</a:t>
                      </a:r>
                      <a:r>
                        <a:rPr lang="en-US" sz="1200" baseline="0" dirty="0" smtClean="0"/>
                        <a:t> less </a:t>
                      </a:r>
                      <a:r>
                        <a:rPr lang="en-US" sz="1200" dirty="0" smtClean="0"/>
                        <a:t>Expensive</a:t>
                      </a:r>
                      <a:r>
                        <a:rPr lang="en-US" sz="1200" baseline="0" dirty="0" smtClean="0"/>
                        <a:t> as overhead  are born only for</a:t>
                      </a:r>
                      <a:r>
                        <a:rPr lang="en-US" sz="1200" dirty="0" smtClean="0"/>
                        <a:t> the</a:t>
                      </a:r>
                      <a:r>
                        <a:rPr lang="en-US" sz="1200" baseline="0" dirty="0" smtClean="0"/>
                        <a:t> dispatch centers </a:t>
                      </a:r>
                      <a:r>
                        <a:rPr lang="en-US" sz="1200" dirty="0" smtClean="0"/>
                        <a:t> </a:t>
                      </a:r>
                      <a:endParaRPr lang="en-IN" sz="12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93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Need furniture and equipments which</a:t>
                      </a:r>
                      <a:r>
                        <a:rPr lang="en-US" sz="1200" baseline="0" dirty="0" smtClean="0"/>
                        <a:t> need maintenance at every store</a:t>
                      </a:r>
                      <a:endParaRPr lang="en-IN" sz="1200" dirty="0" smtClean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Need few furniture and equipments</a:t>
                      </a:r>
                      <a:r>
                        <a:rPr lang="en-US" sz="1200" baseline="0" dirty="0" smtClean="0"/>
                        <a:t> which requires less maintenance cost</a:t>
                      </a:r>
                      <a:endParaRPr lang="en-IN" sz="12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48433" y="0"/>
            <a:ext cx="7886700" cy="64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Merits for </a:t>
            </a:r>
            <a:r>
              <a:rPr lang="en-IN" dirty="0" err="1" smtClean="0"/>
              <a:t>eSCM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1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Strategies for Better Performance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1400" dirty="0" smtClean="0">
                <a:latin typeface="+mn-lt"/>
                <a:ea typeface="Batang" pitchFamily="18" charset="-127"/>
              </a:rPr>
              <a:t>Manage the process, not the function.</a:t>
            </a:r>
            <a:r>
              <a:rPr lang="en-US" altLang="ko-KR" sz="1400" dirty="0" smtClean="0">
                <a:latin typeface="+mn-lt"/>
                <a:ea typeface="굴림" charset="-127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dirty="0" smtClean="0">
                <a:latin typeface="+mn-lt"/>
                <a:ea typeface="Batang" pitchFamily="18" charset="-127"/>
              </a:rPr>
              <a:t>Align measurement systems and incentives with overall goals.</a:t>
            </a:r>
            <a:r>
              <a:rPr lang="en-US" altLang="ko-KR" sz="1400" dirty="0" smtClean="0">
                <a:latin typeface="+mn-lt"/>
                <a:ea typeface="굴림" charset="-127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dirty="0" smtClean="0">
                <a:latin typeface="+mn-lt"/>
                <a:ea typeface="Batang" pitchFamily="18" charset="-127"/>
              </a:rPr>
              <a:t>Utilize integrating mechanisms such as the sales and operations planning meeting, cross-functional teams, and team problem- solving approaches.</a:t>
            </a:r>
            <a:r>
              <a:rPr lang="en-US" altLang="ko-KR" sz="1400" dirty="0" smtClean="0">
                <a:latin typeface="+mn-lt"/>
                <a:ea typeface="굴림" charset="-127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dirty="0" smtClean="0">
                <a:latin typeface="+mn-lt"/>
                <a:ea typeface="Batang" pitchFamily="18" charset="-127"/>
              </a:rPr>
              <a:t>Work to develop a culture that encourages teaming and cross-functional collaboration.</a:t>
            </a:r>
            <a:r>
              <a:rPr lang="en-US" altLang="ko-KR" sz="1400" dirty="0" smtClean="0">
                <a:latin typeface="+mn-lt"/>
                <a:ea typeface="굴림" charset="-127"/>
              </a:rPr>
              <a:t> </a:t>
            </a:r>
            <a:endParaRPr lang="en-US" altLang="en-US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25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2563" y="81239"/>
            <a:ext cx="8117206" cy="117966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 dirty="0" smtClean="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400" b="0" i="1" dirty="0" smtClean="0">
                <a:latin typeface="Calibri" pitchFamily="34" charset="0"/>
                <a:cs typeface="Calibri" panose="020F0502020204030204" pitchFamily="34" charset="0"/>
              </a:rPr>
              <a:t>Now -Think and provide inputs on measures to convert a </a:t>
            </a:r>
          </a:p>
          <a:p>
            <a:r>
              <a:rPr lang="en-US" sz="2400" b="0" i="1" dirty="0" smtClean="0">
                <a:latin typeface="Calibri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b="0" i="1" dirty="0" smtClean="0">
                <a:latin typeface="Calibri" pitchFamily="34" charset="0"/>
                <a:cs typeface="Calibri" panose="020F0502020204030204" pitchFamily="34" charset="0"/>
              </a:rPr>
              <a:t>Supply chain into </a:t>
            </a:r>
            <a:r>
              <a:rPr lang="en-US" sz="2400" b="0" i="1" dirty="0" err="1" smtClean="0">
                <a:latin typeface="Calibri" pitchFamily="34" charset="0"/>
                <a:cs typeface="Calibri" panose="020F0502020204030204" pitchFamily="34" charset="0"/>
              </a:rPr>
              <a:t>eSupply</a:t>
            </a:r>
            <a:r>
              <a:rPr lang="en-US" sz="2400" b="0" i="1" dirty="0" smtClean="0">
                <a:latin typeface="Calibri" pitchFamily="34" charset="0"/>
                <a:cs typeface="Calibri" panose="020F0502020204030204" pitchFamily="34" charset="0"/>
              </a:rPr>
              <a:t> Chain</a:t>
            </a:r>
            <a:endParaRPr lang="en-US" sz="2400" b="0" i="1" dirty="0">
              <a:latin typeface="Calibri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381015"/>
            <a:ext cx="9140370" cy="3487867"/>
            <a:chOff x="0" y="-2"/>
            <a:chExt cx="12192000" cy="4648201"/>
          </a:xfrm>
        </p:grpSpPr>
        <p:pic>
          <p:nvPicPr>
            <p:cNvPr id="6" name="Picture 4" descr="http://1.bp.blogspot.com/-v9GswSJtAqY/UHmEpfndNWI/AAAAAAAAC-I/GHPqIjRatkE/s640/Supply+Chain+Planning+at+Apple+In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2"/>
              <a:ext cx="6096000" cy="4648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://3.bp.blogspot.com/-DzfzEBzSMU8/UHmGvfJeauI/AAAAAAAAC-Q/sT9b4dhJIRg/s640/Supply+Chain+Map+of+Apple+Inc.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0"/>
              <a:ext cx="6096000" cy="410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879" y="221616"/>
            <a:ext cx="1399491" cy="2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7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2563" y="81241"/>
            <a:ext cx="8117206" cy="430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 dirty="0" smtClean="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400" dirty="0" smtClean="0">
                <a:latin typeface="Calibri" panose="020F0502020204030204" pitchFamily="34" charset="0"/>
              </a:rPr>
              <a:t>E-commerce Logistics in India</a:t>
            </a:r>
            <a:endParaRPr lang="en-US" sz="2400" dirty="0">
              <a:latin typeface="Calibri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-3630" y="946571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5758676" y="1032126"/>
            <a:ext cx="749003" cy="629392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$2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billion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1176300"/>
            <a:ext cx="5949536" cy="341044"/>
            <a:chOff x="495445" y="1898811"/>
            <a:chExt cx="11574166" cy="605760"/>
          </a:xfrm>
        </p:grpSpPr>
        <p:sp>
          <p:nvSpPr>
            <p:cNvPr id="7" name="Rectangle 14"/>
            <p:cNvSpPr txBox="1">
              <a:spLocks/>
            </p:cNvSpPr>
            <p:nvPr/>
          </p:nvSpPr>
          <p:spPr>
            <a:xfrm>
              <a:off x="5951082" y="1898811"/>
              <a:ext cx="6118529" cy="605760"/>
            </a:xfrm>
            <a:prstGeom prst="homePlate">
              <a:avLst>
                <a:gd name="adj" fmla="val 37068"/>
              </a:avLst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76160" tIns="76160" rIns="76160" bIns="76160" numCol="1" anchor="ctr" anchorCtr="0" compatLnSpc="1">
              <a:prstTxWarp prst="textNoShape">
                <a:avLst/>
              </a:prstTxWarp>
              <a:noAutofit/>
            </a:bodyPr>
            <a:lstStyle>
              <a:lvl1pPr lvl="0" defTabSz="609585" eaLnBrk="0" fontAlgn="base" hangingPunct="0">
                <a:spcBef>
                  <a:spcPct val="0"/>
                </a:spcBef>
                <a:spcAft>
                  <a:spcPts val="533"/>
                </a:spcAft>
                <a:buSzPct val="100000"/>
                <a:buFont typeface="Arial" panose="020B0604020202020204" pitchFamily="34" charset="0"/>
                <a:defRPr b="1">
                  <a:solidFill>
                    <a:schemeClr val="accent1"/>
                  </a:solidFill>
                </a:defRPr>
              </a:lvl1pPr>
              <a:lvl2pPr defTabSz="573603" eaLnBrk="0" fontAlgn="base" hangingPunct="0">
                <a:spcBef>
                  <a:spcPct val="0"/>
                </a:spcBef>
                <a:spcAft>
                  <a:spcPts val="533"/>
                </a:spcAft>
                <a:buSzPct val="100000"/>
                <a:buFont typeface="Lucida Grande" panose="020B0604020202020204" charset="0"/>
                <a:defRPr sz="2133">
                  <a:solidFill>
                    <a:srgbClr val="000000"/>
                  </a:solidFill>
                </a:defRPr>
              </a:lvl2pPr>
              <a:lvl3pPr marL="226478" lvl="2" indent="-226478" defTabSz="609585" eaLnBrk="0" fontAlgn="base" hangingPunct="0">
                <a:spcBef>
                  <a:spcPct val="0"/>
                </a:spcBef>
                <a:spcAft>
                  <a:spcPts val="533"/>
                </a:spcAft>
                <a:buFont typeface="Arial" panose="020B0604020202020204" pitchFamily="34" charset="0"/>
                <a:buChar char="•"/>
                <a:defRPr sz="1867">
                  <a:solidFill>
                    <a:srgbClr val="000000"/>
                  </a:solidFill>
                </a:defRPr>
              </a:lvl3pPr>
              <a:lvl4pPr marL="455073" lvl="3" indent="-241294" defTabSz="609585" eaLnBrk="0" fontAlgn="base" hangingPunct="0">
                <a:spcBef>
                  <a:spcPct val="0"/>
                </a:spcBef>
                <a:spcAft>
                  <a:spcPts val="533"/>
                </a:spcAft>
                <a:buSzPct val="80000"/>
                <a:buFont typeface="Lucida Grande" panose="020B0604020202020204" charset="0"/>
                <a:buChar char="−"/>
                <a:defRPr sz="1867">
                  <a:solidFill>
                    <a:srgbClr val="000000"/>
                  </a:solidFill>
                </a:defRPr>
              </a:lvl4pPr>
              <a:lvl5pPr marL="626518" lvl="4" indent="-201079" defTabSz="609585" eaLnBrk="0" fontAlgn="base" hangingPunct="0">
                <a:spcBef>
                  <a:spcPct val="0"/>
                </a:spcBef>
                <a:spcAft>
                  <a:spcPts val="533"/>
                </a:spcAft>
                <a:buFont typeface="Arial" panose="020B0604020202020204" pitchFamily="34" charset="0"/>
                <a:buChar char="•"/>
                <a:defRPr sz="1867">
                  <a:solidFill>
                    <a:srgbClr val="000000"/>
                  </a:solidFill>
                </a:defRPr>
              </a:lvl5pPr>
              <a:lvl6pPr marL="3352716" indent="-304792" defTabSz="1219170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/>
              </a:lvl6pPr>
              <a:lvl7pPr marL="3962301" indent="-304792" defTabSz="1219170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/>
              </a:lvl7pPr>
              <a:lvl8pPr marL="4571886" indent="-304792" defTabSz="1219170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/>
              </a:lvl8pPr>
              <a:lvl9pPr marL="5181470" indent="-304792" defTabSz="1219170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/>
              </a:lvl9pPr>
            </a:lstStyle>
            <a:p>
              <a:pPr algn="ctr"/>
              <a:r>
                <a:rPr lang="en-US" sz="1500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Size of E-commerce Logistics in 2019  </a:t>
              </a:r>
              <a:endParaRPr lang="en-US" sz="1500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9" name="Rectangle 14"/>
            <p:cNvSpPr txBox="1">
              <a:spLocks/>
            </p:cNvSpPr>
            <p:nvPr/>
          </p:nvSpPr>
          <p:spPr>
            <a:xfrm>
              <a:off x="495445" y="1898811"/>
              <a:ext cx="5585517" cy="605760"/>
            </a:xfrm>
            <a:prstGeom prst="homePlate">
              <a:avLst>
                <a:gd name="adj" fmla="val 18199"/>
              </a:avLst>
            </a:prstGeom>
            <a:gradFill flip="none" rotWithShape="1">
              <a:gsLst>
                <a:gs pos="18000">
                  <a:srgbClr val="F8F8F8"/>
                </a:gs>
                <a:gs pos="0">
                  <a:schemeClr val="bg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76160" tIns="76160" rIns="76160" bIns="76160" numCol="1" anchor="ctr" anchorCtr="0" compatLnSpc="1">
              <a:prstTxWarp prst="textNoShape">
                <a:avLst/>
              </a:prstTxWarp>
              <a:noAutofit/>
            </a:bodyPr>
            <a:lstStyle>
              <a:lvl1pPr lvl="0" defTabSz="609585" eaLnBrk="0" fontAlgn="base" hangingPunct="0">
                <a:spcBef>
                  <a:spcPct val="0"/>
                </a:spcBef>
                <a:spcAft>
                  <a:spcPts val="533"/>
                </a:spcAft>
                <a:buSzPct val="100000"/>
                <a:buFont typeface="Arial" panose="020B0604020202020204" pitchFamily="34" charset="0"/>
                <a:defRPr b="1">
                  <a:solidFill>
                    <a:schemeClr val="accent1"/>
                  </a:solidFill>
                </a:defRPr>
              </a:lvl1pPr>
              <a:lvl2pPr defTabSz="573603" eaLnBrk="0" fontAlgn="base" hangingPunct="0">
                <a:spcBef>
                  <a:spcPct val="0"/>
                </a:spcBef>
                <a:spcAft>
                  <a:spcPts val="533"/>
                </a:spcAft>
                <a:buSzPct val="100000"/>
                <a:buFont typeface="Lucida Grande" panose="020B0604020202020204" charset="0"/>
                <a:defRPr sz="2133">
                  <a:solidFill>
                    <a:srgbClr val="000000"/>
                  </a:solidFill>
                </a:defRPr>
              </a:lvl2pPr>
              <a:lvl3pPr marL="226478" lvl="2" indent="-226478" defTabSz="609585" eaLnBrk="0" fontAlgn="base" hangingPunct="0">
                <a:spcBef>
                  <a:spcPct val="0"/>
                </a:spcBef>
                <a:spcAft>
                  <a:spcPts val="533"/>
                </a:spcAft>
                <a:buFont typeface="Arial" panose="020B0604020202020204" pitchFamily="34" charset="0"/>
                <a:buChar char="•"/>
                <a:defRPr sz="1867">
                  <a:solidFill>
                    <a:srgbClr val="000000"/>
                  </a:solidFill>
                </a:defRPr>
              </a:lvl3pPr>
              <a:lvl4pPr marL="455073" lvl="3" indent="-241294" defTabSz="609585" eaLnBrk="0" fontAlgn="base" hangingPunct="0">
                <a:spcBef>
                  <a:spcPct val="0"/>
                </a:spcBef>
                <a:spcAft>
                  <a:spcPts val="533"/>
                </a:spcAft>
                <a:buSzPct val="80000"/>
                <a:buFont typeface="Lucida Grande" panose="020B0604020202020204" charset="0"/>
                <a:buChar char="−"/>
                <a:defRPr sz="1867">
                  <a:solidFill>
                    <a:srgbClr val="000000"/>
                  </a:solidFill>
                </a:defRPr>
              </a:lvl4pPr>
              <a:lvl5pPr marL="626518" lvl="4" indent="-201079" defTabSz="609585" eaLnBrk="0" fontAlgn="base" hangingPunct="0">
                <a:spcBef>
                  <a:spcPct val="0"/>
                </a:spcBef>
                <a:spcAft>
                  <a:spcPts val="533"/>
                </a:spcAft>
                <a:buFont typeface="Arial" panose="020B0604020202020204" pitchFamily="34" charset="0"/>
                <a:buChar char="•"/>
                <a:defRPr sz="1867">
                  <a:solidFill>
                    <a:srgbClr val="000000"/>
                  </a:solidFill>
                </a:defRPr>
              </a:lvl5pPr>
              <a:lvl6pPr marL="3352716" indent="-304792" defTabSz="1219170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/>
              </a:lvl6pPr>
              <a:lvl7pPr marL="3962301" indent="-304792" defTabSz="1219170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/>
              </a:lvl7pPr>
              <a:lvl8pPr marL="4571886" indent="-304792" defTabSz="1219170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/>
              </a:lvl8pPr>
              <a:lvl9pPr marL="5181470" indent="-304792" defTabSz="1219170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/>
              </a:lvl9pPr>
            </a:lstStyle>
            <a:p>
              <a:pPr algn="ctr"/>
              <a:endParaRPr lang="en-US" sz="15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7963" y="1959159"/>
            <a:ext cx="5890161" cy="341044"/>
            <a:chOff x="495445" y="1898811"/>
            <a:chExt cx="11458658" cy="605760"/>
          </a:xfrm>
        </p:grpSpPr>
        <p:sp>
          <p:nvSpPr>
            <p:cNvPr id="11" name="Rectangle 14"/>
            <p:cNvSpPr txBox="1">
              <a:spLocks/>
            </p:cNvSpPr>
            <p:nvPr/>
          </p:nvSpPr>
          <p:spPr>
            <a:xfrm>
              <a:off x="5835574" y="1898811"/>
              <a:ext cx="6118529" cy="605760"/>
            </a:xfrm>
            <a:prstGeom prst="homePlate">
              <a:avLst>
                <a:gd name="adj" fmla="val 37068"/>
              </a:avLst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76160" tIns="76160" rIns="76160" bIns="76160" numCol="1" anchor="ctr" anchorCtr="0" compatLnSpc="1">
              <a:prstTxWarp prst="textNoShape">
                <a:avLst/>
              </a:prstTxWarp>
              <a:noAutofit/>
            </a:bodyPr>
            <a:lstStyle>
              <a:lvl1pPr lvl="0" defTabSz="609585" eaLnBrk="0" fontAlgn="base" hangingPunct="0">
                <a:spcBef>
                  <a:spcPct val="0"/>
                </a:spcBef>
                <a:spcAft>
                  <a:spcPts val="533"/>
                </a:spcAft>
                <a:buSzPct val="100000"/>
                <a:buFont typeface="Arial" panose="020B0604020202020204" pitchFamily="34" charset="0"/>
                <a:defRPr b="1">
                  <a:solidFill>
                    <a:schemeClr val="accent1"/>
                  </a:solidFill>
                </a:defRPr>
              </a:lvl1pPr>
              <a:lvl2pPr defTabSz="573603" eaLnBrk="0" fontAlgn="base" hangingPunct="0">
                <a:spcBef>
                  <a:spcPct val="0"/>
                </a:spcBef>
                <a:spcAft>
                  <a:spcPts val="533"/>
                </a:spcAft>
                <a:buSzPct val="100000"/>
                <a:buFont typeface="Lucida Grande" panose="020B0604020202020204" charset="0"/>
                <a:defRPr sz="2133">
                  <a:solidFill>
                    <a:srgbClr val="000000"/>
                  </a:solidFill>
                </a:defRPr>
              </a:lvl2pPr>
              <a:lvl3pPr marL="226478" lvl="2" indent="-226478" defTabSz="609585" eaLnBrk="0" fontAlgn="base" hangingPunct="0">
                <a:spcBef>
                  <a:spcPct val="0"/>
                </a:spcBef>
                <a:spcAft>
                  <a:spcPts val="533"/>
                </a:spcAft>
                <a:buFont typeface="Arial" panose="020B0604020202020204" pitchFamily="34" charset="0"/>
                <a:buChar char="•"/>
                <a:defRPr sz="1867">
                  <a:solidFill>
                    <a:srgbClr val="000000"/>
                  </a:solidFill>
                </a:defRPr>
              </a:lvl3pPr>
              <a:lvl4pPr marL="455073" lvl="3" indent="-241294" defTabSz="609585" eaLnBrk="0" fontAlgn="base" hangingPunct="0">
                <a:spcBef>
                  <a:spcPct val="0"/>
                </a:spcBef>
                <a:spcAft>
                  <a:spcPts val="533"/>
                </a:spcAft>
                <a:buSzPct val="80000"/>
                <a:buFont typeface="Lucida Grande" panose="020B0604020202020204" charset="0"/>
                <a:buChar char="−"/>
                <a:defRPr sz="1867">
                  <a:solidFill>
                    <a:srgbClr val="000000"/>
                  </a:solidFill>
                </a:defRPr>
              </a:lvl4pPr>
              <a:lvl5pPr marL="626518" lvl="4" indent="-201079" defTabSz="609585" eaLnBrk="0" fontAlgn="base" hangingPunct="0">
                <a:spcBef>
                  <a:spcPct val="0"/>
                </a:spcBef>
                <a:spcAft>
                  <a:spcPts val="533"/>
                </a:spcAft>
                <a:buFont typeface="Arial" panose="020B0604020202020204" pitchFamily="34" charset="0"/>
                <a:buChar char="•"/>
                <a:defRPr sz="1867">
                  <a:solidFill>
                    <a:srgbClr val="000000"/>
                  </a:solidFill>
                </a:defRPr>
              </a:lvl5pPr>
              <a:lvl6pPr marL="3352716" indent="-304792" defTabSz="1219170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/>
              </a:lvl6pPr>
              <a:lvl7pPr marL="3962301" indent="-304792" defTabSz="1219170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/>
              </a:lvl7pPr>
              <a:lvl8pPr marL="4571886" indent="-304792" defTabSz="1219170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/>
              </a:lvl8pPr>
              <a:lvl9pPr marL="5181470" indent="-304792" defTabSz="1219170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/>
              </a:lvl9pPr>
            </a:lstStyle>
            <a:p>
              <a:pPr algn="ctr"/>
              <a:r>
                <a:rPr lang="en-US" sz="1500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Size of online retail in India in 2018</a:t>
              </a:r>
              <a:endParaRPr lang="en-US" sz="1500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2" name="Rectangle 14"/>
            <p:cNvSpPr txBox="1">
              <a:spLocks/>
            </p:cNvSpPr>
            <p:nvPr/>
          </p:nvSpPr>
          <p:spPr>
            <a:xfrm>
              <a:off x="495445" y="1898811"/>
              <a:ext cx="5585517" cy="605760"/>
            </a:xfrm>
            <a:prstGeom prst="homePlate">
              <a:avLst>
                <a:gd name="adj" fmla="val 18199"/>
              </a:avLst>
            </a:prstGeom>
            <a:gradFill flip="none" rotWithShape="1">
              <a:gsLst>
                <a:gs pos="18000">
                  <a:srgbClr val="F8F8F8"/>
                </a:gs>
                <a:gs pos="0">
                  <a:schemeClr val="bg1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76160" tIns="76160" rIns="76160" bIns="76160" numCol="1" anchor="ctr" anchorCtr="0" compatLnSpc="1">
              <a:prstTxWarp prst="textNoShape">
                <a:avLst/>
              </a:prstTxWarp>
              <a:noAutofit/>
            </a:bodyPr>
            <a:lstStyle>
              <a:lvl1pPr lvl="0" defTabSz="609585" eaLnBrk="0" fontAlgn="base" hangingPunct="0">
                <a:spcBef>
                  <a:spcPct val="0"/>
                </a:spcBef>
                <a:spcAft>
                  <a:spcPts val="533"/>
                </a:spcAft>
                <a:buSzPct val="100000"/>
                <a:buFont typeface="Arial" panose="020B0604020202020204" pitchFamily="34" charset="0"/>
                <a:defRPr b="1">
                  <a:solidFill>
                    <a:schemeClr val="accent1"/>
                  </a:solidFill>
                </a:defRPr>
              </a:lvl1pPr>
              <a:lvl2pPr defTabSz="573603" eaLnBrk="0" fontAlgn="base" hangingPunct="0">
                <a:spcBef>
                  <a:spcPct val="0"/>
                </a:spcBef>
                <a:spcAft>
                  <a:spcPts val="533"/>
                </a:spcAft>
                <a:buSzPct val="100000"/>
                <a:buFont typeface="Lucida Grande" panose="020B0604020202020204" charset="0"/>
                <a:defRPr sz="2133">
                  <a:solidFill>
                    <a:srgbClr val="000000"/>
                  </a:solidFill>
                </a:defRPr>
              </a:lvl2pPr>
              <a:lvl3pPr marL="226478" lvl="2" indent="-226478" defTabSz="609585" eaLnBrk="0" fontAlgn="base" hangingPunct="0">
                <a:spcBef>
                  <a:spcPct val="0"/>
                </a:spcBef>
                <a:spcAft>
                  <a:spcPts val="533"/>
                </a:spcAft>
                <a:buFont typeface="Arial" panose="020B0604020202020204" pitchFamily="34" charset="0"/>
                <a:buChar char="•"/>
                <a:defRPr sz="1867">
                  <a:solidFill>
                    <a:srgbClr val="000000"/>
                  </a:solidFill>
                </a:defRPr>
              </a:lvl3pPr>
              <a:lvl4pPr marL="455073" lvl="3" indent="-241294" defTabSz="609585" eaLnBrk="0" fontAlgn="base" hangingPunct="0">
                <a:spcBef>
                  <a:spcPct val="0"/>
                </a:spcBef>
                <a:spcAft>
                  <a:spcPts val="533"/>
                </a:spcAft>
                <a:buSzPct val="80000"/>
                <a:buFont typeface="Lucida Grande" panose="020B0604020202020204" charset="0"/>
                <a:buChar char="−"/>
                <a:defRPr sz="1867">
                  <a:solidFill>
                    <a:srgbClr val="000000"/>
                  </a:solidFill>
                </a:defRPr>
              </a:lvl4pPr>
              <a:lvl5pPr marL="626518" lvl="4" indent="-201079" defTabSz="609585" eaLnBrk="0" fontAlgn="base" hangingPunct="0">
                <a:spcBef>
                  <a:spcPct val="0"/>
                </a:spcBef>
                <a:spcAft>
                  <a:spcPts val="533"/>
                </a:spcAft>
                <a:buFont typeface="Arial" panose="020B0604020202020204" pitchFamily="34" charset="0"/>
                <a:buChar char="•"/>
                <a:defRPr sz="1867">
                  <a:solidFill>
                    <a:srgbClr val="000000"/>
                  </a:solidFill>
                </a:defRPr>
              </a:lvl5pPr>
              <a:lvl6pPr marL="3352716" indent="-304792" defTabSz="1219170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/>
              </a:lvl6pPr>
              <a:lvl7pPr marL="3962301" indent="-304792" defTabSz="1219170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/>
              </a:lvl7pPr>
              <a:lvl8pPr marL="4571886" indent="-304792" defTabSz="1219170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/>
              </a:lvl8pPr>
              <a:lvl9pPr marL="5181470" indent="-304792" defTabSz="1219170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/>
              </a:lvl9pPr>
            </a:lstStyle>
            <a:p>
              <a:pPr algn="ctr"/>
              <a:endParaRPr lang="en-US" sz="15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035502" y="1814985"/>
            <a:ext cx="749003" cy="629392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$18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billion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482418" y="2597844"/>
            <a:ext cx="8407730" cy="2113807"/>
          </a:xfrm>
          <a:prstGeom prst="round2Diag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Delhivery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raised $85 million in May from Tiger Global Management, Multiples Alternate Asset Management, Nexus Venture Partners and Times Internet Limited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Ecom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Express raised $133 Million in June from Warburg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Pincus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Snapdeal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took a minority stake in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GoJavas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in March for an undisclosed amount 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482418" y="2565072"/>
            <a:ext cx="8407730" cy="49876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Top Investments into E-commerce Logistics Companies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881" y="221616"/>
            <a:ext cx="1399491" cy="2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9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741145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Career &amp; Certifications 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5" y="993909"/>
            <a:ext cx="8534399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77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2563" y="81241"/>
            <a:ext cx="8117206" cy="43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defTabSz="914378">
              <a:spcBef>
                <a:spcPct val="0"/>
              </a:spcBef>
              <a:buNone/>
              <a:defRPr lang="en-US" sz="2600" b="0" dirty="0"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Job &amp; Career Opportunities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-3630" y="946571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5" b="17387"/>
          <a:stretch/>
        </p:blipFill>
        <p:spPr>
          <a:xfrm>
            <a:off x="417121" y="1381016"/>
            <a:ext cx="3648531" cy="3487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1910" y="4868582"/>
            <a:ext cx="4126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Deloitte’s Supply Chain Leadership Survey of Supply Chain Executives</a:t>
            </a:r>
          </a:p>
        </p:txBody>
      </p:sp>
      <p:pic>
        <p:nvPicPr>
          <p:cNvPr id="71682" name="Picture 2" descr="http://www.purchasingb2b.ca/wp-content/uploads/2014/11/Figur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762" y="1165225"/>
            <a:ext cx="5050970" cy="328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77669" y="4881890"/>
            <a:ext cx="3009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2014 Annual Survey US Supply Chain Professional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881" y="221616"/>
            <a:ext cx="1399491" cy="2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3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2563" y="81241"/>
            <a:ext cx="8117206" cy="430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 dirty="0" smtClean="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endParaRPr lang="en-US" sz="2400" dirty="0">
              <a:latin typeface="Calibri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-3630" y="946571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881" y="221616"/>
            <a:ext cx="1399491" cy="24210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black">
          <a:xfrm>
            <a:off x="283228" y="574805"/>
            <a:ext cx="8960869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endParaRPr lang="en-US" sz="1600" dirty="0">
              <a:solidFill>
                <a:schemeClr val="accent1"/>
              </a:solidFill>
              <a:latin typeface="Calibri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59" t="36990" r="29991" b="33407"/>
          <a:stretch/>
        </p:blipFill>
        <p:spPr bwMode="auto">
          <a:xfrm>
            <a:off x="182564" y="1011716"/>
            <a:ext cx="1079660" cy="994031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2" name="TextBox 1"/>
          <p:cNvSpPr txBox="1"/>
          <p:nvPr/>
        </p:nvSpPr>
        <p:spPr>
          <a:xfrm>
            <a:off x="1603171" y="1118354"/>
            <a:ext cx="6531429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400" b="1" dirty="0" smtClean="0">
                <a:latin typeface="Calibri" panose="020F0502020204030204" pitchFamily="34" charset="0"/>
              </a:rPr>
              <a:t>APICS CPIM (</a:t>
            </a:r>
            <a:r>
              <a:rPr lang="en-US" sz="1400" b="1" dirty="0">
                <a:latin typeface="Calibri" panose="020F0502020204030204" pitchFamily="34" charset="0"/>
              </a:rPr>
              <a:t>APICS Certified in Production and Inventory </a:t>
            </a:r>
            <a:r>
              <a:rPr lang="en-US" sz="1400" b="1" dirty="0" smtClean="0">
                <a:latin typeface="Calibri" panose="020F0502020204030204" pitchFamily="34" charset="0"/>
              </a:rPr>
              <a:t>Management)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lang="en-US" sz="1400" b="1" dirty="0" smtClean="0">
                <a:latin typeface="Calibri" panose="020F0502020204030204" pitchFamily="34" charset="0"/>
              </a:rPr>
              <a:t>CSCA </a:t>
            </a:r>
            <a:r>
              <a:rPr lang="en-US" sz="1400" b="1" dirty="0">
                <a:latin typeface="Calibri" panose="020F0502020204030204" pitchFamily="34" charset="0"/>
              </a:rPr>
              <a:t>(Certified Supply Chain Associate </a:t>
            </a:r>
            <a:r>
              <a:rPr lang="en-US" sz="1400" b="1" dirty="0" smtClean="0">
                <a:latin typeface="Calibri" panose="020F0502020204030204" pitchFamily="34" charset="0"/>
              </a:rPr>
              <a:t>course)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lang="en-US" sz="1400" b="1" dirty="0" smtClean="0">
                <a:latin typeface="Calibri" panose="020F0502020204030204" pitchFamily="34" charset="0"/>
              </a:rPr>
              <a:t>CSCS </a:t>
            </a:r>
            <a:r>
              <a:rPr lang="en-US" sz="1400" b="1" dirty="0">
                <a:latin typeface="Calibri" panose="020F0502020204030204" pitchFamily="34" charset="0"/>
              </a:rPr>
              <a:t>(Certified </a:t>
            </a:r>
            <a:r>
              <a:rPr lang="en-US" sz="1400" b="1" dirty="0" smtClean="0">
                <a:latin typeface="Calibri" panose="020F0502020204030204" pitchFamily="34" charset="0"/>
              </a:rPr>
              <a:t>Supply </a:t>
            </a:r>
            <a:r>
              <a:rPr lang="en-US" sz="1400" b="1" dirty="0">
                <a:latin typeface="Calibri" panose="020F0502020204030204" pitchFamily="34" charset="0"/>
              </a:rPr>
              <a:t>C</a:t>
            </a:r>
            <a:r>
              <a:rPr lang="en-US" sz="1400" b="1" dirty="0" smtClean="0">
                <a:latin typeface="Calibri" panose="020F0502020204030204" pitchFamily="34" charset="0"/>
              </a:rPr>
              <a:t>hain </a:t>
            </a:r>
            <a:r>
              <a:rPr lang="en-US" sz="1400" b="1" dirty="0">
                <a:latin typeface="Calibri" panose="020F0502020204030204" pitchFamily="34" charset="0"/>
              </a:rPr>
              <a:t>S</a:t>
            </a:r>
            <a:r>
              <a:rPr lang="en-US" sz="1400" b="1" dirty="0" smtClean="0">
                <a:latin typeface="Calibri" panose="020F0502020204030204" pitchFamily="34" charset="0"/>
              </a:rPr>
              <a:t>pecialist </a:t>
            </a:r>
            <a:r>
              <a:rPr lang="en-US" sz="1400" b="1" dirty="0">
                <a:latin typeface="Calibri" panose="020F0502020204030204" pitchFamily="34" charset="0"/>
              </a:rPr>
              <a:t>course)</a:t>
            </a:r>
            <a:endParaRPr lang="en-US" sz="1400" b="1" dirty="0" smtClean="0">
              <a:solidFill>
                <a:srgbClr val="000000"/>
              </a:solidFill>
              <a:latin typeface="Calibri" panose="020F0502020204030204" pitchFamily="34" charset="0"/>
              <a:cs typeface="HP Simplified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83226" y="2925309"/>
            <a:ext cx="8407730" cy="2113807"/>
          </a:xfrm>
          <a:prstGeom prst="round2Diag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Edureka's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Supply Chain Management (SCM)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course: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cientifically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designed course which intends to impart the knowledge related to various aspects of Supply Chain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repares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you for global degrees in SCM from APICS CPIM,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CSCA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and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CSCS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Online Live Courses: 16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Assignments: 16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Project: 20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Lifetime Access + 24 X 7 Support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8287" y="2034842"/>
            <a:ext cx="6080166" cy="5981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Go to </a:t>
            </a:r>
            <a:r>
              <a:rPr lang="en-US" sz="2000" b="1" dirty="0" smtClean="0">
                <a:latin typeface="Calibri" panose="020F0502020204030204" pitchFamily="34" charset="0"/>
              </a:rPr>
              <a:t>www.edureka.co/supply-chain-management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6940" y="2632992"/>
            <a:ext cx="422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en-US" sz="1400" i="1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Batch starts from 17</a:t>
            </a:r>
            <a:r>
              <a:rPr lang="en-US" sz="1400" i="1" baseline="30000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th</a:t>
            </a:r>
            <a:r>
              <a:rPr lang="en-US" sz="1400" i="1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 October (Weekend Batch)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2977" y="117281"/>
            <a:ext cx="7105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anose="020F0502020204030204" pitchFamily="34" charset="0"/>
              </a:rPr>
              <a:t>How </a:t>
            </a:r>
            <a:r>
              <a:rPr lang="en-US" sz="2400" b="1" dirty="0" err="1">
                <a:latin typeface="Calibri" pitchFamily="34" charset="0"/>
                <a:cs typeface="Calibri" panose="020F0502020204030204" pitchFamily="34" charset="0"/>
              </a:rPr>
              <a:t>Edureka</a:t>
            </a:r>
            <a:r>
              <a:rPr lang="en-US" sz="2400" b="1" dirty="0">
                <a:latin typeface="Calibri" pitchFamily="34" charset="0"/>
                <a:cs typeface="Calibri" panose="020F0502020204030204" pitchFamily="34" charset="0"/>
              </a:rPr>
              <a:t> course will help you scale up your career</a:t>
            </a:r>
          </a:p>
        </p:txBody>
      </p:sp>
    </p:spTree>
    <p:extLst>
      <p:ext uri="{BB962C8B-B14F-4D97-AF65-F5344CB8AC3E}">
        <p14:creationId xmlns:p14="http://schemas.microsoft.com/office/powerpoint/2010/main" val="416666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82563" y="81240"/>
            <a:ext cx="8117206" cy="430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 dirty="0" smtClean="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400" dirty="0" smtClean="0">
                <a:latin typeface="Calibri" pitchFamily="34" charset="0"/>
                <a:cs typeface="Calibri" panose="020F0502020204030204" pitchFamily="34" charset="0"/>
              </a:rPr>
              <a:t>What will you learn today?</a:t>
            </a:r>
            <a:endParaRPr lang="en-US" sz="2400" dirty="0">
              <a:latin typeface="Calibri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-3630" y="946571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879" y="221616"/>
            <a:ext cx="1399491" cy="2421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0161" y="994976"/>
            <a:ext cx="47617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latin typeface="Calibri" panose="020F0502020204030204" pitchFamily="34" charset="0"/>
              </a:rPr>
              <a:t>Introduction to Supply Chain Management and need for </a:t>
            </a:r>
            <a:r>
              <a:rPr lang="en-US" sz="1200" b="1" dirty="0" err="1">
                <a:latin typeface="Calibri" panose="020F0502020204030204" pitchFamily="34" charset="0"/>
              </a:rPr>
              <a:t>eSCM</a:t>
            </a:r>
            <a:r>
              <a:rPr lang="en-US" sz="1200" b="1" dirty="0">
                <a:latin typeface="Calibri" panose="020F0502020204030204" pitchFamily="34" charset="0"/>
              </a:rPr>
              <a:t> </a:t>
            </a:r>
            <a:endParaRPr lang="en-US" sz="1200" dirty="0">
              <a:latin typeface="Calibri" panose="020F0502020204030204" pitchFamily="34" charset="0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pitchFamily="34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</a:rPr>
              <a:t>What </a:t>
            </a:r>
            <a:r>
              <a:rPr lang="en-US" sz="1200" dirty="0">
                <a:latin typeface="Calibri" panose="020F0502020204030204" pitchFamily="34" charset="0"/>
              </a:rPr>
              <a:t>is SCM ? Its evolution and need.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pitchFamily="34" charset="0"/>
              </a:rPr>
              <a:t>Key role of SCM in E-commerce Industry and why should one learn about </a:t>
            </a:r>
            <a:r>
              <a:rPr lang="en-US" sz="1200" dirty="0" err="1">
                <a:latin typeface="Calibri" panose="020F0502020204030204" pitchFamily="34" charset="0"/>
              </a:rPr>
              <a:t>eSCM</a:t>
            </a:r>
            <a:r>
              <a:rPr lang="en-US" sz="1200" dirty="0">
                <a:latin typeface="Calibri" panose="020F0502020204030204" pitchFamily="34" charset="0"/>
              </a:rPr>
              <a:t>?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pitchFamily="34" charset="0"/>
              </a:rPr>
              <a:t>Creating a e-business supply chain </a:t>
            </a:r>
            <a:endParaRPr lang="en-US" sz="1200" dirty="0" smtClean="0">
              <a:latin typeface="Calibri" panose="020F0502020204030204" pitchFamily="34" charset="0"/>
            </a:endParaRPr>
          </a:p>
          <a:p>
            <a:pPr marL="1085838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      </a:t>
            </a:r>
            <a:r>
              <a:rPr lang="en-US" sz="1200" dirty="0">
                <a:latin typeface="Calibri" panose="020F0502020204030204" pitchFamily="34" charset="0"/>
              </a:rPr>
              <a:t>Flipkart and Amazon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smtClean="0">
                <a:latin typeface="Calibri" panose="020F0502020204030204" pitchFamily="34" charset="0"/>
              </a:rPr>
              <a:t>SCM </a:t>
            </a:r>
            <a:r>
              <a:rPr lang="en-US" sz="1200" b="1" dirty="0">
                <a:latin typeface="Calibri" panose="020F0502020204030204" pitchFamily="34" charset="0"/>
              </a:rPr>
              <a:t>challenges in India</a:t>
            </a:r>
            <a:endParaRPr lang="en-US" sz="1200" dirty="0">
              <a:latin typeface="Calibri" panose="020F0502020204030204" pitchFamily="34" charset="0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pitchFamily="34" charset="0"/>
              </a:rPr>
              <a:t>Warehousing or Marketplace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pitchFamily="34" charset="0"/>
              </a:rPr>
              <a:t>E-Commerce Logistics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latin typeface="Calibri" panose="020F0502020204030204" pitchFamily="34" charset="0"/>
              </a:rPr>
              <a:t>SCM job opportunities in India</a:t>
            </a:r>
            <a:endParaRPr lang="en-US" sz="1200" dirty="0">
              <a:latin typeface="Calibri" panose="020F0502020204030204" pitchFamily="34" charset="0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pitchFamily="34" charset="0"/>
              </a:rPr>
              <a:t>Roles/Responsibilities &amp; Salaries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latin typeface="Calibri" panose="020F0502020204030204" pitchFamily="34" charset="0"/>
              </a:rPr>
              <a:t>SCM Course at </a:t>
            </a:r>
            <a:r>
              <a:rPr lang="en-US" sz="1200" b="1" dirty="0" err="1">
                <a:latin typeface="Calibri" panose="020F0502020204030204" pitchFamily="34" charset="0"/>
              </a:rPr>
              <a:t>Edureka</a:t>
            </a:r>
            <a:r>
              <a:rPr lang="en-US" sz="1200" b="1" dirty="0">
                <a:latin typeface="Calibri" panose="020F0502020204030204" pitchFamily="34" charset="0"/>
              </a:rPr>
              <a:t> &amp; Career </a:t>
            </a:r>
            <a:r>
              <a:rPr lang="en-US" sz="1200" b="1" dirty="0" smtClean="0">
                <a:latin typeface="Calibri" panose="020F0502020204030204" pitchFamily="34" charset="0"/>
              </a:rPr>
              <a:t>benefits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400800" y="1381016"/>
            <a:ext cx="2458192" cy="245973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47" descr="C:\Users\lopezga\Documents\a-FY14\Icons 2014\Web-Communications_Icons\Group_project\Group_project_RGB\Group_project_RGB_white_NT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40" y="1480103"/>
            <a:ext cx="439521" cy="4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38" descr="C:\Users\lopezga\Documents\a-FY14\Icons 2014\Web-Communications_Icons\Alliances\Alliances_RGB\Alliances_RGB_white_NT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36" y="2350516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31" descr="C:\Users\lopezga\Documents\a-FY14\Icons 2014\Web-Communications_Icons\Support\Support_RGB\Support_RGB_white_NT.png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041" y="2350515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3" descr="C:\Users\lopezga\Documents\a-FY14\Icons 2014\Web-Communications_Icons\Professional_development\Professional_development_RGB\Professional_development_RGB_white_NT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40" y="3178892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01"/>
          <p:cNvGrpSpPr>
            <a:grpSpLocks/>
          </p:cNvGrpSpPr>
          <p:nvPr/>
        </p:nvGrpSpPr>
        <p:grpSpPr>
          <a:xfrm>
            <a:off x="7355576" y="2234894"/>
            <a:ext cx="612648" cy="603504"/>
            <a:chOff x="2644022" y="3804641"/>
            <a:chExt cx="258802" cy="373251"/>
          </a:xfrm>
          <a:solidFill>
            <a:schemeClr val="bg1"/>
          </a:solidFill>
        </p:grpSpPr>
        <p:grpSp>
          <p:nvGrpSpPr>
            <p:cNvPr id="21" name="Group 20"/>
            <p:cNvGrpSpPr/>
            <p:nvPr/>
          </p:nvGrpSpPr>
          <p:grpSpPr>
            <a:xfrm>
              <a:off x="2661909" y="3804641"/>
              <a:ext cx="221532" cy="337923"/>
              <a:chOff x="4992029" y="402340"/>
              <a:chExt cx="825588" cy="1259346"/>
            </a:xfrm>
            <a:grpFill/>
          </p:grpSpPr>
          <p:sp>
            <p:nvSpPr>
              <p:cNvPr id="23" name="Freeform 22"/>
              <p:cNvSpPr/>
              <p:nvPr/>
            </p:nvSpPr>
            <p:spPr>
              <a:xfrm flipH="1">
                <a:off x="4992029" y="402340"/>
                <a:ext cx="825588" cy="1259346"/>
              </a:xfrm>
              <a:custGeom>
                <a:avLst/>
                <a:gdLst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1748790 w 2466498"/>
                  <a:gd name="connsiteY2" fmla="*/ 234315 h 3274695"/>
                  <a:gd name="connsiteX3" fmla="*/ 2466498 w 2466498"/>
                  <a:gd name="connsiteY3" fmla="*/ 768806 h 3274695"/>
                  <a:gd name="connsiteX4" fmla="*/ 1497330 w 2466498"/>
                  <a:gd name="connsiteY4" fmla="*/ 1583055 h 3274695"/>
                  <a:gd name="connsiteX5" fmla="*/ 1508760 w 2466498"/>
                  <a:gd name="connsiteY5" fmla="*/ 480060 h 3274695"/>
                  <a:gd name="connsiteX6" fmla="*/ 1388745 w 2466498"/>
                  <a:gd name="connsiteY6" fmla="*/ 417195 h 3274695"/>
                  <a:gd name="connsiteX7" fmla="*/ 1383030 w 2466498"/>
                  <a:gd name="connsiteY7" fmla="*/ 1703070 h 3274695"/>
                  <a:gd name="connsiteX8" fmla="*/ 1217295 w 2466498"/>
                  <a:gd name="connsiteY8" fmla="*/ 3188970 h 3274695"/>
                  <a:gd name="connsiteX9" fmla="*/ 1120140 w 2466498"/>
                  <a:gd name="connsiteY9" fmla="*/ 3274695 h 3274695"/>
                  <a:gd name="connsiteX10" fmla="*/ 617220 w 2466498"/>
                  <a:gd name="connsiteY10" fmla="*/ 3274695 h 3274695"/>
                  <a:gd name="connsiteX11" fmla="*/ 520065 w 2466498"/>
                  <a:gd name="connsiteY11" fmla="*/ 3143250 h 3274695"/>
                  <a:gd name="connsiteX12" fmla="*/ 371475 w 2466498"/>
                  <a:gd name="connsiteY12" fmla="*/ 1651635 h 3274695"/>
                  <a:gd name="connsiteX13" fmla="*/ 365760 w 2466498"/>
                  <a:gd name="connsiteY13" fmla="*/ 417195 h 3274695"/>
                  <a:gd name="connsiteX14" fmla="*/ 251460 w 2466498"/>
                  <a:gd name="connsiteY14" fmla="*/ 491490 h 3274695"/>
                  <a:gd name="connsiteX15" fmla="*/ 251460 w 2466498"/>
                  <a:gd name="connsiteY15" fmla="*/ 1571625 h 3274695"/>
                  <a:gd name="connsiteX16" fmla="*/ 0 w 2466498"/>
                  <a:gd name="connsiteY16" fmla="*/ 1560195 h 3274695"/>
                  <a:gd name="connsiteX17" fmla="*/ 0 w 2466498"/>
                  <a:gd name="connsiteY17" fmla="*/ 257175 h 3274695"/>
                  <a:gd name="connsiteX18" fmla="*/ 200025 w 2466498"/>
                  <a:gd name="connsiteY18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1497330 w 2473166"/>
                  <a:gd name="connsiteY3" fmla="*/ 1583055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2466498 w 2466498"/>
                  <a:gd name="connsiteY2" fmla="*/ 768806 h 3274695"/>
                  <a:gd name="connsiteX3" fmla="*/ 2167822 w 2466498"/>
                  <a:gd name="connsiteY3" fmla="*/ 1071367 h 3274695"/>
                  <a:gd name="connsiteX4" fmla="*/ 1508760 w 2466498"/>
                  <a:gd name="connsiteY4" fmla="*/ 480060 h 3274695"/>
                  <a:gd name="connsiteX5" fmla="*/ 1388745 w 2466498"/>
                  <a:gd name="connsiteY5" fmla="*/ 417195 h 3274695"/>
                  <a:gd name="connsiteX6" fmla="*/ 1383030 w 2466498"/>
                  <a:gd name="connsiteY6" fmla="*/ 1703070 h 3274695"/>
                  <a:gd name="connsiteX7" fmla="*/ 1217295 w 2466498"/>
                  <a:gd name="connsiteY7" fmla="*/ 3188970 h 3274695"/>
                  <a:gd name="connsiteX8" fmla="*/ 1120140 w 2466498"/>
                  <a:gd name="connsiteY8" fmla="*/ 3274695 h 3274695"/>
                  <a:gd name="connsiteX9" fmla="*/ 617220 w 2466498"/>
                  <a:gd name="connsiteY9" fmla="*/ 3274695 h 3274695"/>
                  <a:gd name="connsiteX10" fmla="*/ 520065 w 2466498"/>
                  <a:gd name="connsiteY10" fmla="*/ 3143250 h 3274695"/>
                  <a:gd name="connsiteX11" fmla="*/ 371475 w 2466498"/>
                  <a:gd name="connsiteY11" fmla="*/ 1651635 h 3274695"/>
                  <a:gd name="connsiteX12" fmla="*/ 365760 w 2466498"/>
                  <a:gd name="connsiteY12" fmla="*/ 417195 h 3274695"/>
                  <a:gd name="connsiteX13" fmla="*/ 251460 w 2466498"/>
                  <a:gd name="connsiteY13" fmla="*/ 491490 h 3274695"/>
                  <a:gd name="connsiteX14" fmla="*/ 251460 w 2466498"/>
                  <a:gd name="connsiteY14" fmla="*/ 1571625 h 3274695"/>
                  <a:gd name="connsiteX15" fmla="*/ 0 w 2466498"/>
                  <a:gd name="connsiteY15" fmla="*/ 1560195 h 3274695"/>
                  <a:gd name="connsiteX16" fmla="*/ 0 w 2466498"/>
                  <a:gd name="connsiteY16" fmla="*/ 257175 h 3274695"/>
                  <a:gd name="connsiteX17" fmla="*/ 200025 w 24664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167822 w 2387098"/>
                  <a:gd name="connsiteY3" fmla="*/ 1071367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238398 w 2387098"/>
                  <a:gd name="connsiteY3" fmla="*/ 1133124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420580 w 2607653"/>
                  <a:gd name="connsiteY0" fmla="*/ 1096451 h 4371146"/>
                  <a:gd name="connsiteX1" fmla="*/ 1757890 w 2607653"/>
                  <a:gd name="connsiteY1" fmla="*/ 1096451 h 4371146"/>
                  <a:gd name="connsiteX2" fmla="*/ 2607653 w 2607653"/>
                  <a:gd name="connsiteY2" fmla="*/ 2015233 h 4371146"/>
                  <a:gd name="connsiteX3" fmla="*/ 2458953 w 2607653"/>
                  <a:gd name="connsiteY3" fmla="*/ 2229575 h 4371146"/>
                  <a:gd name="connsiteX4" fmla="*/ 1729315 w 2607653"/>
                  <a:gd name="connsiteY4" fmla="*/ 1576511 h 4371146"/>
                  <a:gd name="connsiteX5" fmla="*/ 1609300 w 2607653"/>
                  <a:gd name="connsiteY5" fmla="*/ 1513646 h 4371146"/>
                  <a:gd name="connsiteX6" fmla="*/ 1603585 w 2607653"/>
                  <a:gd name="connsiteY6" fmla="*/ 2799521 h 4371146"/>
                  <a:gd name="connsiteX7" fmla="*/ 1437850 w 2607653"/>
                  <a:gd name="connsiteY7" fmla="*/ 4285421 h 4371146"/>
                  <a:gd name="connsiteX8" fmla="*/ 1340695 w 2607653"/>
                  <a:gd name="connsiteY8" fmla="*/ 4371146 h 4371146"/>
                  <a:gd name="connsiteX9" fmla="*/ 837775 w 2607653"/>
                  <a:gd name="connsiteY9" fmla="*/ 4371146 h 4371146"/>
                  <a:gd name="connsiteX10" fmla="*/ 740620 w 2607653"/>
                  <a:gd name="connsiteY10" fmla="*/ 4239701 h 4371146"/>
                  <a:gd name="connsiteX11" fmla="*/ 592030 w 2607653"/>
                  <a:gd name="connsiteY11" fmla="*/ 2748086 h 4371146"/>
                  <a:gd name="connsiteX12" fmla="*/ 586315 w 2607653"/>
                  <a:gd name="connsiteY12" fmla="*/ 1513646 h 4371146"/>
                  <a:gd name="connsiteX13" fmla="*/ 472015 w 2607653"/>
                  <a:gd name="connsiteY13" fmla="*/ 1587941 h 4371146"/>
                  <a:gd name="connsiteX14" fmla="*/ 472015 w 2607653"/>
                  <a:gd name="connsiteY14" fmla="*/ 2668076 h 4371146"/>
                  <a:gd name="connsiteX15" fmla="*/ 220555 w 2607653"/>
                  <a:gd name="connsiteY15" fmla="*/ 2656646 h 4371146"/>
                  <a:gd name="connsiteX16" fmla="*/ 0 w 2607653"/>
                  <a:gd name="connsiteY16" fmla="*/ 171449 h 4371146"/>
                  <a:gd name="connsiteX17" fmla="*/ 420580 w 260765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701395 w 2837033"/>
                  <a:gd name="connsiteY14" fmla="*/ 2668076 h 4371146"/>
                  <a:gd name="connsiteX15" fmla="*/ 0 w 2837033"/>
                  <a:gd name="connsiteY15" fmla="*/ 265827 h 4371146"/>
                  <a:gd name="connsiteX16" fmla="*/ 229380 w 2837033"/>
                  <a:gd name="connsiteY16" fmla="*/ 171449 h 4371146"/>
                  <a:gd name="connsiteX17" fmla="*/ 649960 w 283703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985207 w 2837033"/>
                  <a:gd name="connsiteY0" fmla="*/ 1114097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985207 w 2837033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987646 h 4244695"/>
                  <a:gd name="connsiteX1" fmla="*/ 1934337 w 2784100"/>
                  <a:gd name="connsiteY1" fmla="*/ 970000 h 4244695"/>
                  <a:gd name="connsiteX2" fmla="*/ 2784100 w 2784100"/>
                  <a:gd name="connsiteY2" fmla="*/ 1888782 h 4244695"/>
                  <a:gd name="connsiteX3" fmla="*/ 2635400 w 2784100"/>
                  <a:gd name="connsiteY3" fmla="*/ 2103124 h 4244695"/>
                  <a:gd name="connsiteX4" fmla="*/ 1905762 w 2784100"/>
                  <a:gd name="connsiteY4" fmla="*/ 1450060 h 4244695"/>
                  <a:gd name="connsiteX5" fmla="*/ 1785747 w 2784100"/>
                  <a:gd name="connsiteY5" fmla="*/ 1387195 h 4244695"/>
                  <a:gd name="connsiteX6" fmla="*/ 1780032 w 2784100"/>
                  <a:gd name="connsiteY6" fmla="*/ 2673070 h 4244695"/>
                  <a:gd name="connsiteX7" fmla="*/ 1614297 w 2784100"/>
                  <a:gd name="connsiteY7" fmla="*/ 4158970 h 4244695"/>
                  <a:gd name="connsiteX8" fmla="*/ 1517142 w 2784100"/>
                  <a:gd name="connsiteY8" fmla="*/ 4244695 h 4244695"/>
                  <a:gd name="connsiteX9" fmla="*/ 1014222 w 2784100"/>
                  <a:gd name="connsiteY9" fmla="*/ 4244695 h 4244695"/>
                  <a:gd name="connsiteX10" fmla="*/ 917067 w 2784100"/>
                  <a:gd name="connsiteY10" fmla="*/ 4113250 h 4244695"/>
                  <a:gd name="connsiteX11" fmla="*/ 768477 w 2784100"/>
                  <a:gd name="connsiteY11" fmla="*/ 2621635 h 4244695"/>
                  <a:gd name="connsiteX12" fmla="*/ 762762 w 2784100"/>
                  <a:gd name="connsiteY12" fmla="*/ 1387195 h 4244695"/>
                  <a:gd name="connsiteX13" fmla="*/ 604351 w 2784100"/>
                  <a:gd name="connsiteY13" fmla="*/ 1337980 h 4244695"/>
                  <a:gd name="connsiteX14" fmla="*/ 0 w 2784100"/>
                  <a:gd name="connsiteY14" fmla="*/ 254065 h 4244695"/>
                  <a:gd name="connsiteX15" fmla="*/ 176447 w 2784100"/>
                  <a:gd name="connsiteY15" fmla="*/ 44998 h 4244695"/>
                  <a:gd name="connsiteX16" fmla="*/ 932274 w 2784100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57284 w 2837033"/>
                  <a:gd name="connsiteY13" fmla="*/ 1337980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07870 w 2837033"/>
                  <a:gd name="connsiteY1" fmla="*/ 1022935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51981 w 2837033"/>
                  <a:gd name="connsiteY1" fmla="*/ 996468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688333 w 3101700"/>
                  <a:gd name="connsiteY3" fmla="*/ 210312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26535 w 3101700"/>
                  <a:gd name="connsiteY3" fmla="*/ 1706126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17713 w 3101700"/>
                  <a:gd name="connsiteY3" fmla="*/ 173259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899421 h 4156470"/>
                  <a:gd name="connsiteX1" fmla="*/ 1951981 w 3101700"/>
                  <a:gd name="connsiteY1" fmla="*/ 908243 h 4156470"/>
                  <a:gd name="connsiteX2" fmla="*/ 3101700 w 3101700"/>
                  <a:gd name="connsiteY2" fmla="*/ 1482956 h 4156470"/>
                  <a:gd name="connsiteX3" fmla="*/ 2917713 w 3101700"/>
                  <a:gd name="connsiteY3" fmla="*/ 1644369 h 4156470"/>
                  <a:gd name="connsiteX4" fmla="*/ 1932227 w 3101700"/>
                  <a:gd name="connsiteY4" fmla="*/ 1335367 h 4156470"/>
                  <a:gd name="connsiteX5" fmla="*/ 1821038 w 3101700"/>
                  <a:gd name="connsiteY5" fmla="*/ 1369549 h 4156470"/>
                  <a:gd name="connsiteX6" fmla="*/ 1832965 w 3101700"/>
                  <a:gd name="connsiteY6" fmla="*/ 2584845 h 4156470"/>
                  <a:gd name="connsiteX7" fmla="*/ 1667230 w 3101700"/>
                  <a:gd name="connsiteY7" fmla="*/ 4070745 h 4156470"/>
                  <a:gd name="connsiteX8" fmla="*/ 1570075 w 3101700"/>
                  <a:gd name="connsiteY8" fmla="*/ 4156470 h 4156470"/>
                  <a:gd name="connsiteX9" fmla="*/ 1067155 w 3101700"/>
                  <a:gd name="connsiteY9" fmla="*/ 4156470 h 4156470"/>
                  <a:gd name="connsiteX10" fmla="*/ 970000 w 3101700"/>
                  <a:gd name="connsiteY10" fmla="*/ 4025025 h 4156470"/>
                  <a:gd name="connsiteX11" fmla="*/ 821410 w 3101700"/>
                  <a:gd name="connsiteY11" fmla="*/ 2533410 h 4156470"/>
                  <a:gd name="connsiteX12" fmla="*/ 815695 w 3101700"/>
                  <a:gd name="connsiteY12" fmla="*/ 1298970 h 4156470"/>
                  <a:gd name="connsiteX13" fmla="*/ 604351 w 3101700"/>
                  <a:gd name="connsiteY13" fmla="*/ 1196822 h 4156470"/>
                  <a:gd name="connsiteX14" fmla="*/ 0 w 3101700"/>
                  <a:gd name="connsiteY14" fmla="*/ 165841 h 4156470"/>
                  <a:gd name="connsiteX15" fmla="*/ 114690 w 3101700"/>
                  <a:gd name="connsiteY15" fmla="*/ 44998 h 4156470"/>
                  <a:gd name="connsiteX16" fmla="*/ 985207 w 3101700"/>
                  <a:gd name="connsiteY16" fmla="*/ 899421 h 4156470"/>
                  <a:gd name="connsiteX0" fmla="*/ 1064608 w 3181101"/>
                  <a:gd name="connsiteY0" fmla="*/ 899421 h 4156470"/>
                  <a:gd name="connsiteX1" fmla="*/ 2031382 w 3181101"/>
                  <a:gd name="connsiteY1" fmla="*/ 908243 h 4156470"/>
                  <a:gd name="connsiteX2" fmla="*/ 3181101 w 3181101"/>
                  <a:gd name="connsiteY2" fmla="*/ 1482956 h 4156470"/>
                  <a:gd name="connsiteX3" fmla="*/ 2997114 w 3181101"/>
                  <a:gd name="connsiteY3" fmla="*/ 1644369 h 4156470"/>
                  <a:gd name="connsiteX4" fmla="*/ 2011628 w 3181101"/>
                  <a:gd name="connsiteY4" fmla="*/ 1335367 h 4156470"/>
                  <a:gd name="connsiteX5" fmla="*/ 1900439 w 3181101"/>
                  <a:gd name="connsiteY5" fmla="*/ 1369549 h 4156470"/>
                  <a:gd name="connsiteX6" fmla="*/ 1912366 w 3181101"/>
                  <a:gd name="connsiteY6" fmla="*/ 2584845 h 4156470"/>
                  <a:gd name="connsiteX7" fmla="*/ 1746631 w 3181101"/>
                  <a:gd name="connsiteY7" fmla="*/ 4070745 h 4156470"/>
                  <a:gd name="connsiteX8" fmla="*/ 1649476 w 3181101"/>
                  <a:gd name="connsiteY8" fmla="*/ 4156470 h 4156470"/>
                  <a:gd name="connsiteX9" fmla="*/ 1146556 w 3181101"/>
                  <a:gd name="connsiteY9" fmla="*/ 4156470 h 4156470"/>
                  <a:gd name="connsiteX10" fmla="*/ 1049401 w 3181101"/>
                  <a:gd name="connsiteY10" fmla="*/ 4025025 h 4156470"/>
                  <a:gd name="connsiteX11" fmla="*/ 900811 w 3181101"/>
                  <a:gd name="connsiteY11" fmla="*/ 2533410 h 4156470"/>
                  <a:gd name="connsiteX12" fmla="*/ 895096 w 3181101"/>
                  <a:gd name="connsiteY12" fmla="*/ 1298970 h 4156470"/>
                  <a:gd name="connsiteX13" fmla="*/ 683752 w 3181101"/>
                  <a:gd name="connsiteY13" fmla="*/ 1196822 h 4156470"/>
                  <a:gd name="connsiteX14" fmla="*/ 0 w 3181101"/>
                  <a:gd name="connsiteY14" fmla="*/ 289352 h 4156470"/>
                  <a:gd name="connsiteX15" fmla="*/ 194091 w 3181101"/>
                  <a:gd name="connsiteY15" fmla="*/ 44998 h 4156470"/>
                  <a:gd name="connsiteX16" fmla="*/ 1064608 w 3181101"/>
                  <a:gd name="connsiteY16" fmla="*/ 899421 h 4156470"/>
                  <a:gd name="connsiteX0" fmla="*/ 1202823 w 3319316"/>
                  <a:gd name="connsiteY0" fmla="*/ 1075865 h 4332914"/>
                  <a:gd name="connsiteX1" fmla="*/ 2169597 w 3319316"/>
                  <a:gd name="connsiteY1" fmla="*/ 1084687 h 4332914"/>
                  <a:gd name="connsiteX2" fmla="*/ 3319316 w 3319316"/>
                  <a:gd name="connsiteY2" fmla="*/ 1659400 h 4332914"/>
                  <a:gd name="connsiteX3" fmla="*/ 3135329 w 3319316"/>
                  <a:gd name="connsiteY3" fmla="*/ 1820813 h 4332914"/>
                  <a:gd name="connsiteX4" fmla="*/ 2149843 w 3319316"/>
                  <a:gd name="connsiteY4" fmla="*/ 1511811 h 4332914"/>
                  <a:gd name="connsiteX5" fmla="*/ 2038654 w 3319316"/>
                  <a:gd name="connsiteY5" fmla="*/ 1545993 h 4332914"/>
                  <a:gd name="connsiteX6" fmla="*/ 2050581 w 3319316"/>
                  <a:gd name="connsiteY6" fmla="*/ 2761289 h 4332914"/>
                  <a:gd name="connsiteX7" fmla="*/ 1884846 w 3319316"/>
                  <a:gd name="connsiteY7" fmla="*/ 4247189 h 4332914"/>
                  <a:gd name="connsiteX8" fmla="*/ 1787691 w 3319316"/>
                  <a:gd name="connsiteY8" fmla="*/ 4332914 h 4332914"/>
                  <a:gd name="connsiteX9" fmla="*/ 1284771 w 3319316"/>
                  <a:gd name="connsiteY9" fmla="*/ 4332914 h 4332914"/>
                  <a:gd name="connsiteX10" fmla="*/ 1187616 w 3319316"/>
                  <a:gd name="connsiteY10" fmla="*/ 4201469 h 4332914"/>
                  <a:gd name="connsiteX11" fmla="*/ 1039026 w 3319316"/>
                  <a:gd name="connsiteY11" fmla="*/ 2709854 h 4332914"/>
                  <a:gd name="connsiteX12" fmla="*/ 1033311 w 3319316"/>
                  <a:gd name="connsiteY12" fmla="*/ 1475414 h 4332914"/>
                  <a:gd name="connsiteX13" fmla="*/ 821967 w 3319316"/>
                  <a:gd name="connsiteY13" fmla="*/ 1373266 h 4332914"/>
                  <a:gd name="connsiteX14" fmla="*/ 138215 w 3319316"/>
                  <a:gd name="connsiteY14" fmla="*/ 465796 h 4332914"/>
                  <a:gd name="connsiteX15" fmla="*/ 102926 w 3319316"/>
                  <a:gd name="connsiteY15" fmla="*/ 44999 h 4332914"/>
                  <a:gd name="connsiteX16" fmla="*/ 1202823 w 331931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820813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989309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18224"/>
                  <a:gd name="connsiteY0" fmla="*/ 1075865 h 4332914"/>
                  <a:gd name="connsiteX1" fmla="*/ 2287227 w 3418224"/>
                  <a:gd name="connsiteY1" fmla="*/ 1084687 h 4332914"/>
                  <a:gd name="connsiteX2" fmla="*/ 3418224 w 3418224"/>
                  <a:gd name="connsiteY2" fmla="*/ 1734289 h 4332914"/>
                  <a:gd name="connsiteX3" fmla="*/ 3252959 w 3418224"/>
                  <a:gd name="connsiteY3" fmla="*/ 1989309 h 4332914"/>
                  <a:gd name="connsiteX4" fmla="*/ 2267473 w 3418224"/>
                  <a:gd name="connsiteY4" fmla="*/ 1511811 h 4332914"/>
                  <a:gd name="connsiteX5" fmla="*/ 2156284 w 3418224"/>
                  <a:gd name="connsiteY5" fmla="*/ 1545993 h 4332914"/>
                  <a:gd name="connsiteX6" fmla="*/ 2168211 w 3418224"/>
                  <a:gd name="connsiteY6" fmla="*/ 2761289 h 4332914"/>
                  <a:gd name="connsiteX7" fmla="*/ 2002476 w 3418224"/>
                  <a:gd name="connsiteY7" fmla="*/ 4247189 h 4332914"/>
                  <a:gd name="connsiteX8" fmla="*/ 1905321 w 3418224"/>
                  <a:gd name="connsiteY8" fmla="*/ 4332914 h 4332914"/>
                  <a:gd name="connsiteX9" fmla="*/ 1402401 w 3418224"/>
                  <a:gd name="connsiteY9" fmla="*/ 4332914 h 4332914"/>
                  <a:gd name="connsiteX10" fmla="*/ 1305246 w 3418224"/>
                  <a:gd name="connsiteY10" fmla="*/ 4201469 h 4332914"/>
                  <a:gd name="connsiteX11" fmla="*/ 1156656 w 3418224"/>
                  <a:gd name="connsiteY11" fmla="*/ 2709854 h 4332914"/>
                  <a:gd name="connsiteX12" fmla="*/ 1150941 w 3418224"/>
                  <a:gd name="connsiteY12" fmla="*/ 1475414 h 4332914"/>
                  <a:gd name="connsiteX13" fmla="*/ 939597 w 3418224"/>
                  <a:gd name="connsiteY13" fmla="*/ 1373266 h 4332914"/>
                  <a:gd name="connsiteX14" fmla="*/ 0 w 3418224"/>
                  <a:gd name="connsiteY14" fmla="*/ 201128 h 4332914"/>
                  <a:gd name="connsiteX15" fmla="*/ 220556 w 3418224"/>
                  <a:gd name="connsiteY15" fmla="*/ 44999 h 4332914"/>
                  <a:gd name="connsiteX16" fmla="*/ 1320453 w 3418224"/>
                  <a:gd name="connsiteY16" fmla="*/ 1075865 h 4332914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349089"/>
                  <a:gd name="connsiteY0" fmla="*/ 1089250 h 4346299"/>
                  <a:gd name="connsiteX1" fmla="*/ 2287227 w 3349089"/>
                  <a:gd name="connsiteY1" fmla="*/ 1098072 h 4346299"/>
                  <a:gd name="connsiteX2" fmla="*/ 3173654 w 3349089"/>
                  <a:gd name="connsiteY2" fmla="*/ 157977 h 4346299"/>
                  <a:gd name="connsiteX3" fmla="*/ 3252959 w 3349089"/>
                  <a:gd name="connsiteY3" fmla="*/ 2002694 h 4346299"/>
                  <a:gd name="connsiteX4" fmla="*/ 2267473 w 3349089"/>
                  <a:gd name="connsiteY4" fmla="*/ 1525196 h 4346299"/>
                  <a:gd name="connsiteX5" fmla="*/ 2156284 w 3349089"/>
                  <a:gd name="connsiteY5" fmla="*/ 1559378 h 4346299"/>
                  <a:gd name="connsiteX6" fmla="*/ 2168211 w 3349089"/>
                  <a:gd name="connsiteY6" fmla="*/ 2774674 h 4346299"/>
                  <a:gd name="connsiteX7" fmla="*/ 2002476 w 3349089"/>
                  <a:gd name="connsiteY7" fmla="*/ 4260574 h 4346299"/>
                  <a:gd name="connsiteX8" fmla="*/ 1905321 w 3349089"/>
                  <a:gd name="connsiteY8" fmla="*/ 4346299 h 4346299"/>
                  <a:gd name="connsiteX9" fmla="*/ 1402401 w 3349089"/>
                  <a:gd name="connsiteY9" fmla="*/ 4346299 h 4346299"/>
                  <a:gd name="connsiteX10" fmla="*/ 1305246 w 3349089"/>
                  <a:gd name="connsiteY10" fmla="*/ 4214854 h 4346299"/>
                  <a:gd name="connsiteX11" fmla="*/ 1156656 w 3349089"/>
                  <a:gd name="connsiteY11" fmla="*/ 2723239 h 4346299"/>
                  <a:gd name="connsiteX12" fmla="*/ 1150941 w 3349089"/>
                  <a:gd name="connsiteY12" fmla="*/ 1488799 h 4346299"/>
                  <a:gd name="connsiteX13" fmla="*/ 939597 w 3349089"/>
                  <a:gd name="connsiteY13" fmla="*/ 1386651 h 4346299"/>
                  <a:gd name="connsiteX14" fmla="*/ 0 w 3349089"/>
                  <a:gd name="connsiteY14" fmla="*/ 214513 h 4346299"/>
                  <a:gd name="connsiteX15" fmla="*/ 220556 w 3349089"/>
                  <a:gd name="connsiteY15" fmla="*/ 58384 h 4346299"/>
                  <a:gd name="connsiteX16" fmla="*/ 1320453 w 3349089"/>
                  <a:gd name="connsiteY16" fmla="*/ 1089250 h 4346299"/>
                  <a:gd name="connsiteX0" fmla="*/ 1320453 w 3401497"/>
                  <a:gd name="connsiteY0" fmla="*/ 1089250 h 4346299"/>
                  <a:gd name="connsiteX1" fmla="*/ 2287227 w 3401497"/>
                  <a:gd name="connsiteY1" fmla="*/ 1098072 h 4346299"/>
                  <a:gd name="connsiteX2" fmla="*/ 3173654 w 3401497"/>
                  <a:gd name="connsiteY2" fmla="*/ 157977 h 4346299"/>
                  <a:gd name="connsiteX3" fmla="*/ 3305367 w 3401497"/>
                  <a:gd name="connsiteY3" fmla="*/ 325650 h 4346299"/>
                  <a:gd name="connsiteX4" fmla="*/ 2267473 w 3401497"/>
                  <a:gd name="connsiteY4" fmla="*/ 1525196 h 4346299"/>
                  <a:gd name="connsiteX5" fmla="*/ 2156284 w 3401497"/>
                  <a:gd name="connsiteY5" fmla="*/ 1559378 h 4346299"/>
                  <a:gd name="connsiteX6" fmla="*/ 2168211 w 3401497"/>
                  <a:gd name="connsiteY6" fmla="*/ 2774674 h 4346299"/>
                  <a:gd name="connsiteX7" fmla="*/ 2002476 w 3401497"/>
                  <a:gd name="connsiteY7" fmla="*/ 4260574 h 4346299"/>
                  <a:gd name="connsiteX8" fmla="*/ 1905321 w 3401497"/>
                  <a:gd name="connsiteY8" fmla="*/ 4346299 h 4346299"/>
                  <a:gd name="connsiteX9" fmla="*/ 1402401 w 3401497"/>
                  <a:gd name="connsiteY9" fmla="*/ 4346299 h 4346299"/>
                  <a:gd name="connsiteX10" fmla="*/ 1305246 w 3401497"/>
                  <a:gd name="connsiteY10" fmla="*/ 4214854 h 4346299"/>
                  <a:gd name="connsiteX11" fmla="*/ 1156656 w 3401497"/>
                  <a:gd name="connsiteY11" fmla="*/ 2723239 h 4346299"/>
                  <a:gd name="connsiteX12" fmla="*/ 1150941 w 3401497"/>
                  <a:gd name="connsiteY12" fmla="*/ 1488799 h 4346299"/>
                  <a:gd name="connsiteX13" fmla="*/ 939597 w 3401497"/>
                  <a:gd name="connsiteY13" fmla="*/ 1386651 h 4346299"/>
                  <a:gd name="connsiteX14" fmla="*/ 0 w 3401497"/>
                  <a:gd name="connsiteY14" fmla="*/ 214513 h 4346299"/>
                  <a:gd name="connsiteX15" fmla="*/ 220556 w 3401497"/>
                  <a:gd name="connsiteY15" fmla="*/ 58384 h 4346299"/>
                  <a:gd name="connsiteX16" fmla="*/ 1320453 w 3401497"/>
                  <a:gd name="connsiteY16" fmla="*/ 1089250 h 4346299"/>
                  <a:gd name="connsiteX0" fmla="*/ 1320453 w 3394509"/>
                  <a:gd name="connsiteY0" fmla="*/ 1089250 h 4346299"/>
                  <a:gd name="connsiteX1" fmla="*/ 2287227 w 3394509"/>
                  <a:gd name="connsiteY1" fmla="*/ 1098072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73654 w 3394509"/>
                  <a:gd name="connsiteY2" fmla="*/ 144591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287897"/>
                  <a:gd name="connsiteY0" fmla="*/ 1075864 h 4332913"/>
                  <a:gd name="connsiteX1" fmla="*/ 2143979 w 3287897"/>
                  <a:gd name="connsiteY1" fmla="*/ 1074204 h 4332913"/>
                  <a:gd name="connsiteX2" fmla="*/ 3117752 w 3287897"/>
                  <a:gd name="connsiteY2" fmla="*/ 137604 h 4332913"/>
                  <a:gd name="connsiteX3" fmla="*/ 3287897 w 3287897"/>
                  <a:gd name="connsiteY3" fmla="*/ 280819 h 4332913"/>
                  <a:gd name="connsiteX4" fmla="*/ 2267473 w 3287897"/>
                  <a:gd name="connsiteY4" fmla="*/ 1511810 h 4332913"/>
                  <a:gd name="connsiteX5" fmla="*/ 2156284 w 3287897"/>
                  <a:gd name="connsiteY5" fmla="*/ 1545992 h 4332913"/>
                  <a:gd name="connsiteX6" fmla="*/ 2168211 w 3287897"/>
                  <a:gd name="connsiteY6" fmla="*/ 2761288 h 4332913"/>
                  <a:gd name="connsiteX7" fmla="*/ 2002476 w 3287897"/>
                  <a:gd name="connsiteY7" fmla="*/ 4247188 h 4332913"/>
                  <a:gd name="connsiteX8" fmla="*/ 1905321 w 3287897"/>
                  <a:gd name="connsiteY8" fmla="*/ 4332913 h 4332913"/>
                  <a:gd name="connsiteX9" fmla="*/ 1402401 w 3287897"/>
                  <a:gd name="connsiteY9" fmla="*/ 4332913 h 4332913"/>
                  <a:gd name="connsiteX10" fmla="*/ 1305246 w 3287897"/>
                  <a:gd name="connsiteY10" fmla="*/ 4201468 h 4332913"/>
                  <a:gd name="connsiteX11" fmla="*/ 1156656 w 3287897"/>
                  <a:gd name="connsiteY11" fmla="*/ 2709853 h 4332913"/>
                  <a:gd name="connsiteX12" fmla="*/ 1150941 w 3287897"/>
                  <a:gd name="connsiteY12" fmla="*/ 1475413 h 4332913"/>
                  <a:gd name="connsiteX13" fmla="*/ 939597 w 3287897"/>
                  <a:gd name="connsiteY13" fmla="*/ 1373265 h 4332913"/>
                  <a:gd name="connsiteX14" fmla="*/ 0 w 3287897"/>
                  <a:gd name="connsiteY14" fmla="*/ 201127 h 4332913"/>
                  <a:gd name="connsiteX15" fmla="*/ 220556 w 3287897"/>
                  <a:gd name="connsiteY15" fmla="*/ 44998 h 4332913"/>
                  <a:gd name="connsiteX16" fmla="*/ 1320453 w 3287897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17752 w 3358204"/>
                  <a:gd name="connsiteY2" fmla="*/ 137604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59063 w 3358204"/>
                  <a:gd name="connsiteY2" fmla="*/ 73761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159063 w 3290606"/>
                  <a:gd name="connsiteY2" fmla="*/ 73761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091465 w 3290606"/>
                  <a:gd name="connsiteY2" fmla="*/ 28695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188528 h 4445577"/>
                  <a:gd name="connsiteX1" fmla="*/ 2143979 w 3290606"/>
                  <a:gd name="connsiteY1" fmla="*/ 1186868 h 4445577"/>
                  <a:gd name="connsiteX2" fmla="*/ 3091465 w 3290606"/>
                  <a:gd name="connsiteY2" fmla="*/ 141359 h 4445577"/>
                  <a:gd name="connsiteX3" fmla="*/ 3290606 w 3290606"/>
                  <a:gd name="connsiteY3" fmla="*/ 237939 h 4445577"/>
                  <a:gd name="connsiteX4" fmla="*/ 2308480 w 3290606"/>
                  <a:gd name="connsiteY4" fmla="*/ 1541011 h 4445577"/>
                  <a:gd name="connsiteX5" fmla="*/ 2156284 w 3290606"/>
                  <a:gd name="connsiteY5" fmla="*/ 1658656 h 4445577"/>
                  <a:gd name="connsiteX6" fmla="*/ 2168211 w 3290606"/>
                  <a:gd name="connsiteY6" fmla="*/ 2873952 h 4445577"/>
                  <a:gd name="connsiteX7" fmla="*/ 2002476 w 3290606"/>
                  <a:gd name="connsiteY7" fmla="*/ 4359852 h 4445577"/>
                  <a:gd name="connsiteX8" fmla="*/ 1905321 w 3290606"/>
                  <a:gd name="connsiteY8" fmla="*/ 4445577 h 4445577"/>
                  <a:gd name="connsiteX9" fmla="*/ 1402401 w 3290606"/>
                  <a:gd name="connsiteY9" fmla="*/ 4445577 h 4445577"/>
                  <a:gd name="connsiteX10" fmla="*/ 1305246 w 3290606"/>
                  <a:gd name="connsiteY10" fmla="*/ 4314132 h 4445577"/>
                  <a:gd name="connsiteX11" fmla="*/ 1156656 w 3290606"/>
                  <a:gd name="connsiteY11" fmla="*/ 2822517 h 4445577"/>
                  <a:gd name="connsiteX12" fmla="*/ 1150941 w 3290606"/>
                  <a:gd name="connsiteY12" fmla="*/ 1588077 h 4445577"/>
                  <a:gd name="connsiteX13" fmla="*/ 939597 w 3290606"/>
                  <a:gd name="connsiteY13" fmla="*/ 1485929 h 4445577"/>
                  <a:gd name="connsiteX14" fmla="*/ 0 w 3290606"/>
                  <a:gd name="connsiteY14" fmla="*/ 313791 h 4445577"/>
                  <a:gd name="connsiteX15" fmla="*/ 382042 w 3290606"/>
                  <a:gd name="connsiteY15" fmla="*/ 44998 h 4445577"/>
                  <a:gd name="connsiteX16" fmla="*/ 1320453 w 3290606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778111 w 3129120"/>
                  <a:gd name="connsiteY13" fmla="*/ 1485929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866135 w 3129120"/>
                  <a:gd name="connsiteY2" fmla="*/ 118827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233594 h 4490643"/>
                  <a:gd name="connsiteX1" fmla="*/ 1982493 w 3129120"/>
                  <a:gd name="connsiteY1" fmla="*/ 1231934 h 4490643"/>
                  <a:gd name="connsiteX2" fmla="*/ 2866135 w 3129120"/>
                  <a:gd name="connsiteY2" fmla="*/ 163893 h 4490643"/>
                  <a:gd name="connsiteX3" fmla="*/ 3129120 w 3129120"/>
                  <a:gd name="connsiteY3" fmla="*/ 283005 h 4490643"/>
                  <a:gd name="connsiteX4" fmla="*/ 2146994 w 3129120"/>
                  <a:gd name="connsiteY4" fmla="*/ 1586077 h 4490643"/>
                  <a:gd name="connsiteX5" fmla="*/ 1994798 w 3129120"/>
                  <a:gd name="connsiteY5" fmla="*/ 1703722 h 4490643"/>
                  <a:gd name="connsiteX6" fmla="*/ 2006725 w 3129120"/>
                  <a:gd name="connsiteY6" fmla="*/ 2919018 h 4490643"/>
                  <a:gd name="connsiteX7" fmla="*/ 1840990 w 3129120"/>
                  <a:gd name="connsiteY7" fmla="*/ 4404918 h 4490643"/>
                  <a:gd name="connsiteX8" fmla="*/ 1743835 w 3129120"/>
                  <a:gd name="connsiteY8" fmla="*/ 4490643 h 4490643"/>
                  <a:gd name="connsiteX9" fmla="*/ 1240915 w 3129120"/>
                  <a:gd name="connsiteY9" fmla="*/ 4490643 h 4490643"/>
                  <a:gd name="connsiteX10" fmla="*/ 1143760 w 3129120"/>
                  <a:gd name="connsiteY10" fmla="*/ 4359198 h 4490643"/>
                  <a:gd name="connsiteX11" fmla="*/ 995170 w 3129120"/>
                  <a:gd name="connsiteY11" fmla="*/ 2867583 h 4490643"/>
                  <a:gd name="connsiteX12" fmla="*/ 989455 w 3129120"/>
                  <a:gd name="connsiteY12" fmla="*/ 1633143 h 4490643"/>
                  <a:gd name="connsiteX13" fmla="*/ 819422 w 3129120"/>
                  <a:gd name="connsiteY13" fmla="*/ 1508462 h 4490643"/>
                  <a:gd name="connsiteX14" fmla="*/ 0 w 3129120"/>
                  <a:gd name="connsiteY14" fmla="*/ 238682 h 4490643"/>
                  <a:gd name="connsiteX15" fmla="*/ 318199 w 3129120"/>
                  <a:gd name="connsiteY15" fmla="*/ 44998 h 4490643"/>
                  <a:gd name="connsiteX16" fmla="*/ 1158967 w 3129120"/>
                  <a:gd name="connsiteY16" fmla="*/ 1233594 h 4490643"/>
                  <a:gd name="connsiteX0" fmla="*/ 1121412 w 3091565"/>
                  <a:gd name="connsiteY0" fmla="*/ 1233594 h 4490643"/>
                  <a:gd name="connsiteX1" fmla="*/ 1944938 w 3091565"/>
                  <a:gd name="connsiteY1" fmla="*/ 1231934 h 4490643"/>
                  <a:gd name="connsiteX2" fmla="*/ 2828580 w 3091565"/>
                  <a:gd name="connsiteY2" fmla="*/ 163893 h 4490643"/>
                  <a:gd name="connsiteX3" fmla="*/ 3091565 w 3091565"/>
                  <a:gd name="connsiteY3" fmla="*/ 283005 h 4490643"/>
                  <a:gd name="connsiteX4" fmla="*/ 2109439 w 3091565"/>
                  <a:gd name="connsiteY4" fmla="*/ 1586077 h 4490643"/>
                  <a:gd name="connsiteX5" fmla="*/ 1957243 w 3091565"/>
                  <a:gd name="connsiteY5" fmla="*/ 1703722 h 4490643"/>
                  <a:gd name="connsiteX6" fmla="*/ 1969170 w 3091565"/>
                  <a:gd name="connsiteY6" fmla="*/ 2919018 h 4490643"/>
                  <a:gd name="connsiteX7" fmla="*/ 1803435 w 3091565"/>
                  <a:gd name="connsiteY7" fmla="*/ 4404918 h 4490643"/>
                  <a:gd name="connsiteX8" fmla="*/ 1706280 w 3091565"/>
                  <a:gd name="connsiteY8" fmla="*/ 4490643 h 4490643"/>
                  <a:gd name="connsiteX9" fmla="*/ 1203360 w 3091565"/>
                  <a:gd name="connsiteY9" fmla="*/ 4490643 h 4490643"/>
                  <a:gd name="connsiteX10" fmla="*/ 1106205 w 3091565"/>
                  <a:gd name="connsiteY10" fmla="*/ 4359198 h 4490643"/>
                  <a:gd name="connsiteX11" fmla="*/ 957615 w 3091565"/>
                  <a:gd name="connsiteY11" fmla="*/ 2867583 h 4490643"/>
                  <a:gd name="connsiteX12" fmla="*/ 951900 w 3091565"/>
                  <a:gd name="connsiteY12" fmla="*/ 1633143 h 4490643"/>
                  <a:gd name="connsiteX13" fmla="*/ 781867 w 3091565"/>
                  <a:gd name="connsiteY13" fmla="*/ 1508462 h 4490643"/>
                  <a:gd name="connsiteX14" fmla="*/ 0 w 3091565"/>
                  <a:gd name="connsiteY14" fmla="*/ 167328 h 4490643"/>
                  <a:gd name="connsiteX15" fmla="*/ 280644 w 3091565"/>
                  <a:gd name="connsiteY15" fmla="*/ 44998 h 4490643"/>
                  <a:gd name="connsiteX16" fmla="*/ 1121412 w 3091565"/>
                  <a:gd name="connsiteY16" fmla="*/ 1233594 h 4490643"/>
                  <a:gd name="connsiteX0" fmla="*/ 1121412 w 3091565"/>
                  <a:gd name="connsiteY0" fmla="*/ 1203551 h 4460600"/>
                  <a:gd name="connsiteX1" fmla="*/ 1944938 w 3091565"/>
                  <a:gd name="connsiteY1" fmla="*/ 1201891 h 4460600"/>
                  <a:gd name="connsiteX2" fmla="*/ 2828580 w 3091565"/>
                  <a:gd name="connsiteY2" fmla="*/ 133850 h 4460600"/>
                  <a:gd name="connsiteX3" fmla="*/ 3091565 w 3091565"/>
                  <a:gd name="connsiteY3" fmla="*/ 252962 h 4460600"/>
                  <a:gd name="connsiteX4" fmla="*/ 2109439 w 3091565"/>
                  <a:gd name="connsiteY4" fmla="*/ 1556034 h 4460600"/>
                  <a:gd name="connsiteX5" fmla="*/ 1957243 w 3091565"/>
                  <a:gd name="connsiteY5" fmla="*/ 1673679 h 4460600"/>
                  <a:gd name="connsiteX6" fmla="*/ 1969170 w 3091565"/>
                  <a:gd name="connsiteY6" fmla="*/ 2888975 h 4460600"/>
                  <a:gd name="connsiteX7" fmla="*/ 1803435 w 3091565"/>
                  <a:gd name="connsiteY7" fmla="*/ 4374875 h 4460600"/>
                  <a:gd name="connsiteX8" fmla="*/ 1706280 w 3091565"/>
                  <a:gd name="connsiteY8" fmla="*/ 4460600 h 4460600"/>
                  <a:gd name="connsiteX9" fmla="*/ 1203360 w 3091565"/>
                  <a:gd name="connsiteY9" fmla="*/ 4460600 h 4460600"/>
                  <a:gd name="connsiteX10" fmla="*/ 1106205 w 3091565"/>
                  <a:gd name="connsiteY10" fmla="*/ 4329155 h 4460600"/>
                  <a:gd name="connsiteX11" fmla="*/ 957615 w 3091565"/>
                  <a:gd name="connsiteY11" fmla="*/ 2837540 h 4460600"/>
                  <a:gd name="connsiteX12" fmla="*/ 951900 w 3091565"/>
                  <a:gd name="connsiteY12" fmla="*/ 1603100 h 4460600"/>
                  <a:gd name="connsiteX13" fmla="*/ 781867 w 3091565"/>
                  <a:gd name="connsiteY13" fmla="*/ 1478419 h 4460600"/>
                  <a:gd name="connsiteX14" fmla="*/ 0 w 3091565"/>
                  <a:gd name="connsiteY14" fmla="*/ 137285 h 4460600"/>
                  <a:gd name="connsiteX15" fmla="*/ 295667 w 3091565"/>
                  <a:gd name="connsiteY15" fmla="*/ 44998 h 4460600"/>
                  <a:gd name="connsiteX16" fmla="*/ 1121412 w 3091565"/>
                  <a:gd name="connsiteY16" fmla="*/ 1203551 h 4460600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839847 w 3102832"/>
                  <a:gd name="connsiteY2" fmla="*/ 136652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727182 w 3102832"/>
                  <a:gd name="connsiteY2" fmla="*/ 23988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689627 w 2982656"/>
                  <a:gd name="connsiteY2" fmla="*/ 46282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814 h 4463863"/>
                  <a:gd name="connsiteX1" fmla="*/ 1956205 w 2915058"/>
                  <a:gd name="connsiteY1" fmla="*/ 1205154 h 4463863"/>
                  <a:gd name="connsiteX2" fmla="*/ 2689627 w 2915058"/>
                  <a:gd name="connsiteY2" fmla="*/ 43228 h 4463863"/>
                  <a:gd name="connsiteX3" fmla="*/ 2915058 w 2915058"/>
                  <a:gd name="connsiteY3" fmla="*/ 87228 h 4463863"/>
                  <a:gd name="connsiteX4" fmla="*/ 2120706 w 2915058"/>
                  <a:gd name="connsiteY4" fmla="*/ 1559297 h 4463863"/>
                  <a:gd name="connsiteX5" fmla="*/ 1968510 w 2915058"/>
                  <a:gd name="connsiteY5" fmla="*/ 1676942 h 4463863"/>
                  <a:gd name="connsiteX6" fmla="*/ 1980437 w 2915058"/>
                  <a:gd name="connsiteY6" fmla="*/ 2892238 h 4463863"/>
                  <a:gd name="connsiteX7" fmla="*/ 1814702 w 2915058"/>
                  <a:gd name="connsiteY7" fmla="*/ 4378138 h 4463863"/>
                  <a:gd name="connsiteX8" fmla="*/ 1717547 w 2915058"/>
                  <a:gd name="connsiteY8" fmla="*/ 4463863 h 4463863"/>
                  <a:gd name="connsiteX9" fmla="*/ 1214627 w 2915058"/>
                  <a:gd name="connsiteY9" fmla="*/ 4463863 h 4463863"/>
                  <a:gd name="connsiteX10" fmla="*/ 1117472 w 2915058"/>
                  <a:gd name="connsiteY10" fmla="*/ 4332418 h 4463863"/>
                  <a:gd name="connsiteX11" fmla="*/ 968882 w 2915058"/>
                  <a:gd name="connsiteY11" fmla="*/ 2840803 h 4463863"/>
                  <a:gd name="connsiteX12" fmla="*/ 963167 w 2915058"/>
                  <a:gd name="connsiteY12" fmla="*/ 1606363 h 4463863"/>
                  <a:gd name="connsiteX13" fmla="*/ 793134 w 2915058"/>
                  <a:gd name="connsiteY13" fmla="*/ 1481682 h 4463863"/>
                  <a:gd name="connsiteX14" fmla="*/ 0 w 2915058"/>
                  <a:gd name="connsiteY14" fmla="*/ 114260 h 4463863"/>
                  <a:gd name="connsiteX15" fmla="*/ 306934 w 2915058"/>
                  <a:gd name="connsiteY15" fmla="*/ 48261 h 4463863"/>
                  <a:gd name="connsiteX16" fmla="*/ 1132679 w 2915058"/>
                  <a:gd name="connsiteY16" fmla="*/ 1206814 h 4463863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083368 w 2915058"/>
                  <a:gd name="connsiteY0" fmla="*/ 1197761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85044 w 2915058"/>
                  <a:gd name="connsiteY5" fmla="*/ 1651403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15058" h="4446592">
                    <a:moveTo>
                      <a:pt x="1083368" y="1197761"/>
                    </a:moveTo>
                    <a:cubicBezTo>
                      <a:pt x="1417389" y="1191879"/>
                      <a:pt x="1678456" y="1157919"/>
                      <a:pt x="1906609" y="1196148"/>
                    </a:cubicBezTo>
                    <a:cubicBezTo>
                      <a:pt x="2016195" y="1139720"/>
                      <a:pt x="2572084" y="95080"/>
                      <a:pt x="2689627" y="25957"/>
                    </a:cubicBezTo>
                    <a:cubicBezTo>
                      <a:pt x="2692709" y="-17271"/>
                      <a:pt x="2895890" y="-9058"/>
                      <a:pt x="2915058" y="69957"/>
                    </a:cubicBezTo>
                    <a:cubicBezTo>
                      <a:pt x="2688864" y="554611"/>
                      <a:pt x="2476394" y="1141150"/>
                      <a:pt x="2120706" y="1542026"/>
                    </a:cubicBezTo>
                    <a:cubicBezTo>
                      <a:pt x="2059970" y="1591567"/>
                      <a:pt x="2082200" y="1588830"/>
                      <a:pt x="1985044" y="1651403"/>
                    </a:cubicBezTo>
                    <a:cubicBezTo>
                      <a:pt x="1983508" y="2059258"/>
                      <a:pt x="1981973" y="2467112"/>
                      <a:pt x="1980437" y="2874967"/>
                    </a:cubicBezTo>
                    <a:lnTo>
                      <a:pt x="1814702" y="4360867"/>
                    </a:lnTo>
                    <a:cubicBezTo>
                      <a:pt x="1810892" y="4395157"/>
                      <a:pt x="1755647" y="4446592"/>
                      <a:pt x="1717547" y="4446592"/>
                    </a:cubicBezTo>
                    <a:lnTo>
                      <a:pt x="1214627" y="4446592"/>
                    </a:lnTo>
                    <a:cubicBezTo>
                      <a:pt x="1159382" y="4442782"/>
                      <a:pt x="1121282" y="4370392"/>
                      <a:pt x="1117472" y="4315147"/>
                    </a:cubicBezTo>
                    <a:lnTo>
                      <a:pt x="968882" y="2823532"/>
                    </a:lnTo>
                    <a:cubicBezTo>
                      <a:pt x="966977" y="2412052"/>
                      <a:pt x="932195" y="2042790"/>
                      <a:pt x="930290" y="1631310"/>
                    </a:cubicBezTo>
                    <a:cubicBezTo>
                      <a:pt x="827906" y="1534429"/>
                      <a:pt x="844162" y="1516437"/>
                      <a:pt x="793134" y="1464411"/>
                    </a:cubicBezTo>
                    <a:lnTo>
                      <a:pt x="0" y="96989"/>
                    </a:lnTo>
                    <a:cubicBezTo>
                      <a:pt x="14706" y="-16810"/>
                      <a:pt x="204008" y="-14008"/>
                      <a:pt x="306934" y="30990"/>
                    </a:cubicBezTo>
                    <a:cubicBezTo>
                      <a:pt x="487190" y="194785"/>
                      <a:pt x="953828" y="1203476"/>
                      <a:pt x="1083368" y="119776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/>
              <p:cNvSpPr>
                <a:spLocks/>
              </p:cNvSpPr>
              <p:nvPr/>
            </p:nvSpPr>
            <p:spPr bwMode="auto">
              <a:xfrm rot="10800000">
                <a:off x="5275662" y="419791"/>
                <a:ext cx="258323" cy="271403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84"/>
                  </a:cxn>
                  <a:cxn ang="0">
                    <a:pos x="2" y="104"/>
                  </a:cxn>
                  <a:cxn ang="0">
                    <a:pos x="4" y="122"/>
                  </a:cxn>
                  <a:cxn ang="0">
                    <a:pos x="10" y="136"/>
                  </a:cxn>
                  <a:cxn ang="0">
                    <a:pos x="18" y="148"/>
                  </a:cxn>
                  <a:cxn ang="0">
                    <a:pos x="30" y="156"/>
                  </a:cxn>
                  <a:cxn ang="0">
                    <a:pos x="42" y="162"/>
                  </a:cxn>
                  <a:cxn ang="0">
                    <a:pos x="60" y="166"/>
                  </a:cxn>
                  <a:cxn ang="0">
                    <a:pos x="78" y="166"/>
                  </a:cxn>
                  <a:cxn ang="0">
                    <a:pos x="78" y="166"/>
                  </a:cxn>
                  <a:cxn ang="0">
                    <a:pos x="98" y="166"/>
                  </a:cxn>
                  <a:cxn ang="0">
                    <a:pos x="116" y="162"/>
                  </a:cxn>
                  <a:cxn ang="0">
                    <a:pos x="128" y="156"/>
                  </a:cxn>
                  <a:cxn ang="0">
                    <a:pos x="140" y="148"/>
                  </a:cxn>
                  <a:cxn ang="0">
                    <a:pos x="148" y="136"/>
                  </a:cxn>
                  <a:cxn ang="0">
                    <a:pos x="154" y="122"/>
                  </a:cxn>
                  <a:cxn ang="0">
                    <a:pos x="156" y="104"/>
                  </a:cxn>
                  <a:cxn ang="0">
                    <a:pos x="158" y="84"/>
                  </a:cxn>
                  <a:cxn ang="0">
                    <a:pos x="158" y="84"/>
                  </a:cxn>
                  <a:cxn ang="0">
                    <a:pos x="156" y="62"/>
                  </a:cxn>
                  <a:cxn ang="0">
                    <a:pos x="154" y="46"/>
                  </a:cxn>
                  <a:cxn ang="0">
                    <a:pos x="148" y="30"/>
                  </a:cxn>
                  <a:cxn ang="0">
                    <a:pos x="140" y="20"/>
                  </a:cxn>
                  <a:cxn ang="0">
                    <a:pos x="128" y="10"/>
                  </a:cxn>
                  <a:cxn ang="0">
                    <a:pos x="116" y="4"/>
                  </a:cxn>
                  <a:cxn ang="0">
                    <a:pos x="98" y="2"/>
                  </a:cxn>
                  <a:cxn ang="0">
                    <a:pos x="78" y="0"/>
                  </a:cxn>
                  <a:cxn ang="0">
                    <a:pos x="78" y="0"/>
                  </a:cxn>
                  <a:cxn ang="0">
                    <a:pos x="60" y="2"/>
                  </a:cxn>
                  <a:cxn ang="0">
                    <a:pos x="42" y="4"/>
                  </a:cxn>
                  <a:cxn ang="0">
                    <a:pos x="30" y="10"/>
                  </a:cxn>
                  <a:cxn ang="0">
                    <a:pos x="18" y="20"/>
                  </a:cxn>
                  <a:cxn ang="0">
                    <a:pos x="10" y="30"/>
                  </a:cxn>
                  <a:cxn ang="0">
                    <a:pos x="4" y="46"/>
                  </a:cxn>
                  <a:cxn ang="0">
                    <a:pos x="2" y="62"/>
                  </a:cxn>
                  <a:cxn ang="0">
                    <a:pos x="0" y="84"/>
                  </a:cxn>
                </a:cxnLst>
                <a:rect l="0" t="0" r="r" b="b"/>
                <a:pathLst>
                  <a:path w="158" h="166">
                    <a:moveTo>
                      <a:pt x="0" y="84"/>
                    </a:moveTo>
                    <a:lnTo>
                      <a:pt x="0" y="84"/>
                    </a:lnTo>
                    <a:lnTo>
                      <a:pt x="2" y="104"/>
                    </a:lnTo>
                    <a:lnTo>
                      <a:pt x="4" y="122"/>
                    </a:lnTo>
                    <a:lnTo>
                      <a:pt x="10" y="136"/>
                    </a:lnTo>
                    <a:lnTo>
                      <a:pt x="18" y="148"/>
                    </a:lnTo>
                    <a:lnTo>
                      <a:pt x="30" y="156"/>
                    </a:lnTo>
                    <a:lnTo>
                      <a:pt x="42" y="162"/>
                    </a:lnTo>
                    <a:lnTo>
                      <a:pt x="60" y="166"/>
                    </a:lnTo>
                    <a:lnTo>
                      <a:pt x="78" y="166"/>
                    </a:lnTo>
                    <a:lnTo>
                      <a:pt x="78" y="166"/>
                    </a:lnTo>
                    <a:lnTo>
                      <a:pt x="98" y="166"/>
                    </a:lnTo>
                    <a:lnTo>
                      <a:pt x="116" y="162"/>
                    </a:lnTo>
                    <a:lnTo>
                      <a:pt x="128" y="156"/>
                    </a:lnTo>
                    <a:lnTo>
                      <a:pt x="140" y="148"/>
                    </a:lnTo>
                    <a:lnTo>
                      <a:pt x="148" y="136"/>
                    </a:lnTo>
                    <a:lnTo>
                      <a:pt x="154" y="122"/>
                    </a:lnTo>
                    <a:lnTo>
                      <a:pt x="156" y="104"/>
                    </a:lnTo>
                    <a:lnTo>
                      <a:pt x="158" y="84"/>
                    </a:lnTo>
                    <a:lnTo>
                      <a:pt x="158" y="84"/>
                    </a:lnTo>
                    <a:lnTo>
                      <a:pt x="156" y="62"/>
                    </a:lnTo>
                    <a:lnTo>
                      <a:pt x="154" y="46"/>
                    </a:lnTo>
                    <a:lnTo>
                      <a:pt x="148" y="30"/>
                    </a:lnTo>
                    <a:lnTo>
                      <a:pt x="140" y="20"/>
                    </a:lnTo>
                    <a:lnTo>
                      <a:pt x="128" y="10"/>
                    </a:lnTo>
                    <a:lnTo>
                      <a:pt x="116" y="4"/>
                    </a:lnTo>
                    <a:lnTo>
                      <a:pt x="98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0" y="2"/>
                    </a:lnTo>
                    <a:lnTo>
                      <a:pt x="42" y="4"/>
                    </a:lnTo>
                    <a:lnTo>
                      <a:pt x="30" y="1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4" y="46"/>
                    </a:lnTo>
                    <a:lnTo>
                      <a:pt x="2" y="62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66"/>
            <p:cNvSpPr>
              <a:spLocks noEditPoints="1"/>
            </p:cNvSpPr>
            <p:nvPr/>
          </p:nvSpPr>
          <p:spPr bwMode="auto">
            <a:xfrm>
              <a:off x="2644022" y="4054313"/>
              <a:ext cx="258802" cy="123579"/>
            </a:xfrm>
            <a:custGeom>
              <a:avLst/>
              <a:gdLst/>
              <a:ahLst/>
              <a:cxnLst>
                <a:cxn ang="0">
                  <a:pos x="180" y="2"/>
                </a:cxn>
                <a:cxn ang="0">
                  <a:pos x="122" y="16"/>
                </a:cxn>
                <a:cxn ang="0">
                  <a:pos x="72" y="46"/>
                </a:cxn>
                <a:cxn ang="0">
                  <a:pos x="34" y="88"/>
                </a:cxn>
                <a:cxn ang="0">
                  <a:pos x="8" y="142"/>
                </a:cxn>
                <a:cxn ang="0">
                  <a:pos x="0" y="200"/>
                </a:cxn>
                <a:cxn ang="0">
                  <a:pos x="4" y="242"/>
                </a:cxn>
                <a:cxn ang="0">
                  <a:pos x="24" y="296"/>
                </a:cxn>
                <a:cxn ang="0">
                  <a:pos x="58" y="342"/>
                </a:cxn>
                <a:cxn ang="0">
                  <a:pos x="104" y="378"/>
                </a:cxn>
                <a:cxn ang="0">
                  <a:pos x="160" y="398"/>
                </a:cxn>
                <a:cxn ang="0">
                  <a:pos x="200" y="402"/>
                </a:cxn>
                <a:cxn ang="0">
                  <a:pos x="260" y="392"/>
                </a:cxn>
                <a:cxn ang="0">
                  <a:pos x="312" y="368"/>
                </a:cxn>
                <a:cxn ang="0">
                  <a:pos x="354" y="328"/>
                </a:cxn>
                <a:cxn ang="0">
                  <a:pos x="384" y="280"/>
                </a:cxn>
                <a:cxn ang="0">
                  <a:pos x="398" y="222"/>
                </a:cxn>
                <a:cxn ang="0">
                  <a:pos x="398" y="180"/>
                </a:cxn>
                <a:cxn ang="0">
                  <a:pos x="384" y="122"/>
                </a:cxn>
                <a:cxn ang="0">
                  <a:pos x="354" y="74"/>
                </a:cxn>
                <a:cxn ang="0">
                  <a:pos x="312" y="34"/>
                </a:cxn>
                <a:cxn ang="0">
                  <a:pos x="260" y="10"/>
                </a:cxn>
                <a:cxn ang="0">
                  <a:pos x="200" y="0"/>
                </a:cxn>
                <a:cxn ang="0">
                  <a:pos x="200" y="368"/>
                </a:cxn>
                <a:cxn ang="0">
                  <a:pos x="150" y="360"/>
                </a:cxn>
                <a:cxn ang="0">
                  <a:pos x="106" y="338"/>
                </a:cxn>
                <a:cxn ang="0">
                  <a:pos x="72" y="306"/>
                </a:cxn>
                <a:cxn ang="0">
                  <a:pos x="46" y="266"/>
                </a:cxn>
                <a:cxn ang="0">
                  <a:pos x="34" y="218"/>
                </a:cxn>
                <a:cxn ang="0">
                  <a:pos x="34" y="184"/>
                </a:cxn>
                <a:cxn ang="0">
                  <a:pos x="46" y="136"/>
                </a:cxn>
                <a:cxn ang="0">
                  <a:pos x="72" y="96"/>
                </a:cxn>
                <a:cxn ang="0">
                  <a:pos x="106" y="64"/>
                </a:cxn>
                <a:cxn ang="0">
                  <a:pos x="150" y="42"/>
                </a:cxn>
                <a:cxn ang="0">
                  <a:pos x="200" y="34"/>
                </a:cxn>
                <a:cxn ang="0">
                  <a:pos x="234" y="38"/>
                </a:cxn>
                <a:cxn ang="0">
                  <a:pos x="278" y="54"/>
                </a:cxn>
                <a:cxn ang="0">
                  <a:pos x="318" y="84"/>
                </a:cxn>
                <a:cxn ang="0">
                  <a:pos x="346" y="122"/>
                </a:cxn>
                <a:cxn ang="0">
                  <a:pos x="362" y="168"/>
                </a:cxn>
                <a:cxn ang="0">
                  <a:pos x="366" y="200"/>
                </a:cxn>
                <a:cxn ang="0">
                  <a:pos x="358" y="250"/>
                </a:cxn>
                <a:cxn ang="0">
                  <a:pos x="338" y="294"/>
                </a:cxn>
                <a:cxn ang="0">
                  <a:pos x="306" y="330"/>
                </a:cxn>
                <a:cxn ang="0">
                  <a:pos x="264" y="354"/>
                </a:cxn>
                <a:cxn ang="0">
                  <a:pos x="216" y="366"/>
                </a:cxn>
              </a:cxnLst>
              <a:rect l="0" t="0" r="r" b="b"/>
              <a:pathLst>
                <a:path w="400" h="402">
                  <a:moveTo>
                    <a:pt x="200" y="0"/>
                  </a:moveTo>
                  <a:lnTo>
                    <a:pt x="200" y="0"/>
                  </a:lnTo>
                  <a:lnTo>
                    <a:pt x="180" y="2"/>
                  </a:lnTo>
                  <a:lnTo>
                    <a:pt x="160" y="4"/>
                  </a:lnTo>
                  <a:lnTo>
                    <a:pt x="140" y="10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60"/>
                  </a:lnTo>
                  <a:lnTo>
                    <a:pt x="44" y="74"/>
                  </a:lnTo>
                  <a:lnTo>
                    <a:pt x="34" y="88"/>
                  </a:lnTo>
                  <a:lnTo>
                    <a:pt x="24" y="106"/>
                  </a:lnTo>
                  <a:lnTo>
                    <a:pt x="14" y="122"/>
                  </a:lnTo>
                  <a:lnTo>
                    <a:pt x="8" y="142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2"/>
                  </a:lnTo>
                  <a:lnTo>
                    <a:pt x="4" y="242"/>
                  </a:lnTo>
                  <a:lnTo>
                    <a:pt x="8" y="260"/>
                  </a:lnTo>
                  <a:lnTo>
                    <a:pt x="14" y="280"/>
                  </a:lnTo>
                  <a:lnTo>
                    <a:pt x="24" y="296"/>
                  </a:lnTo>
                  <a:lnTo>
                    <a:pt x="34" y="314"/>
                  </a:lnTo>
                  <a:lnTo>
                    <a:pt x="44" y="328"/>
                  </a:lnTo>
                  <a:lnTo>
                    <a:pt x="58" y="342"/>
                  </a:lnTo>
                  <a:lnTo>
                    <a:pt x="72" y="356"/>
                  </a:lnTo>
                  <a:lnTo>
                    <a:pt x="88" y="368"/>
                  </a:lnTo>
                  <a:lnTo>
                    <a:pt x="104" y="378"/>
                  </a:lnTo>
                  <a:lnTo>
                    <a:pt x="122" y="386"/>
                  </a:lnTo>
                  <a:lnTo>
                    <a:pt x="140" y="392"/>
                  </a:lnTo>
                  <a:lnTo>
                    <a:pt x="160" y="398"/>
                  </a:lnTo>
                  <a:lnTo>
                    <a:pt x="180" y="400"/>
                  </a:lnTo>
                  <a:lnTo>
                    <a:pt x="200" y="402"/>
                  </a:lnTo>
                  <a:lnTo>
                    <a:pt x="200" y="402"/>
                  </a:lnTo>
                  <a:lnTo>
                    <a:pt x="220" y="400"/>
                  </a:lnTo>
                  <a:lnTo>
                    <a:pt x="240" y="398"/>
                  </a:lnTo>
                  <a:lnTo>
                    <a:pt x="260" y="392"/>
                  </a:lnTo>
                  <a:lnTo>
                    <a:pt x="278" y="386"/>
                  </a:lnTo>
                  <a:lnTo>
                    <a:pt x="296" y="378"/>
                  </a:lnTo>
                  <a:lnTo>
                    <a:pt x="312" y="368"/>
                  </a:lnTo>
                  <a:lnTo>
                    <a:pt x="328" y="356"/>
                  </a:lnTo>
                  <a:lnTo>
                    <a:pt x="342" y="342"/>
                  </a:lnTo>
                  <a:lnTo>
                    <a:pt x="354" y="328"/>
                  </a:lnTo>
                  <a:lnTo>
                    <a:pt x="366" y="314"/>
                  </a:lnTo>
                  <a:lnTo>
                    <a:pt x="376" y="296"/>
                  </a:lnTo>
                  <a:lnTo>
                    <a:pt x="384" y="280"/>
                  </a:lnTo>
                  <a:lnTo>
                    <a:pt x="390" y="260"/>
                  </a:lnTo>
                  <a:lnTo>
                    <a:pt x="396" y="242"/>
                  </a:lnTo>
                  <a:lnTo>
                    <a:pt x="398" y="222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398" y="180"/>
                  </a:lnTo>
                  <a:lnTo>
                    <a:pt x="396" y="160"/>
                  </a:lnTo>
                  <a:lnTo>
                    <a:pt x="390" y="142"/>
                  </a:lnTo>
                  <a:lnTo>
                    <a:pt x="384" y="122"/>
                  </a:lnTo>
                  <a:lnTo>
                    <a:pt x="376" y="106"/>
                  </a:lnTo>
                  <a:lnTo>
                    <a:pt x="366" y="88"/>
                  </a:lnTo>
                  <a:lnTo>
                    <a:pt x="354" y="74"/>
                  </a:lnTo>
                  <a:lnTo>
                    <a:pt x="342" y="60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10"/>
                  </a:lnTo>
                  <a:lnTo>
                    <a:pt x="240" y="4"/>
                  </a:lnTo>
                  <a:lnTo>
                    <a:pt x="220" y="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200" y="368"/>
                  </a:moveTo>
                  <a:lnTo>
                    <a:pt x="200" y="368"/>
                  </a:lnTo>
                  <a:lnTo>
                    <a:pt x="182" y="366"/>
                  </a:lnTo>
                  <a:lnTo>
                    <a:pt x="166" y="364"/>
                  </a:lnTo>
                  <a:lnTo>
                    <a:pt x="150" y="360"/>
                  </a:lnTo>
                  <a:lnTo>
                    <a:pt x="134" y="354"/>
                  </a:lnTo>
                  <a:lnTo>
                    <a:pt x="120" y="348"/>
                  </a:lnTo>
                  <a:lnTo>
                    <a:pt x="106" y="338"/>
                  </a:lnTo>
                  <a:lnTo>
                    <a:pt x="94" y="330"/>
                  </a:lnTo>
                  <a:lnTo>
                    <a:pt x="82" y="318"/>
                  </a:lnTo>
                  <a:lnTo>
                    <a:pt x="72" y="306"/>
                  </a:lnTo>
                  <a:lnTo>
                    <a:pt x="62" y="294"/>
                  </a:lnTo>
                  <a:lnTo>
                    <a:pt x="54" y="280"/>
                  </a:lnTo>
                  <a:lnTo>
                    <a:pt x="46" y="266"/>
                  </a:lnTo>
                  <a:lnTo>
                    <a:pt x="40" y="250"/>
                  </a:lnTo>
                  <a:lnTo>
                    <a:pt x="36" y="234"/>
                  </a:lnTo>
                  <a:lnTo>
                    <a:pt x="34" y="218"/>
                  </a:lnTo>
                  <a:lnTo>
                    <a:pt x="34" y="200"/>
                  </a:lnTo>
                  <a:lnTo>
                    <a:pt x="34" y="200"/>
                  </a:lnTo>
                  <a:lnTo>
                    <a:pt x="34" y="184"/>
                  </a:lnTo>
                  <a:lnTo>
                    <a:pt x="36" y="168"/>
                  </a:lnTo>
                  <a:lnTo>
                    <a:pt x="40" y="152"/>
                  </a:lnTo>
                  <a:lnTo>
                    <a:pt x="46" y="136"/>
                  </a:lnTo>
                  <a:lnTo>
                    <a:pt x="54" y="122"/>
                  </a:lnTo>
                  <a:lnTo>
                    <a:pt x="62" y="108"/>
                  </a:lnTo>
                  <a:lnTo>
                    <a:pt x="72" y="96"/>
                  </a:lnTo>
                  <a:lnTo>
                    <a:pt x="82" y="84"/>
                  </a:lnTo>
                  <a:lnTo>
                    <a:pt x="94" y="72"/>
                  </a:lnTo>
                  <a:lnTo>
                    <a:pt x="106" y="64"/>
                  </a:lnTo>
                  <a:lnTo>
                    <a:pt x="120" y="54"/>
                  </a:lnTo>
                  <a:lnTo>
                    <a:pt x="134" y="48"/>
                  </a:lnTo>
                  <a:lnTo>
                    <a:pt x="150" y="42"/>
                  </a:lnTo>
                  <a:lnTo>
                    <a:pt x="166" y="38"/>
                  </a:lnTo>
                  <a:lnTo>
                    <a:pt x="182" y="36"/>
                  </a:lnTo>
                  <a:lnTo>
                    <a:pt x="200" y="34"/>
                  </a:lnTo>
                  <a:lnTo>
                    <a:pt x="200" y="34"/>
                  </a:lnTo>
                  <a:lnTo>
                    <a:pt x="216" y="36"/>
                  </a:lnTo>
                  <a:lnTo>
                    <a:pt x="234" y="38"/>
                  </a:lnTo>
                  <a:lnTo>
                    <a:pt x="250" y="42"/>
                  </a:lnTo>
                  <a:lnTo>
                    <a:pt x="264" y="48"/>
                  </a:lnTo>
                  <a:lnTo>
                    <a:pt x="278" y="54"/>
                  </a:lnTo>
                  <a:lnTo>
                    <a:pt x="292" y="64"/>
                  </a:lnTo>
                  <a:lnTo>
                    <a:pt x="306" y="72"/>
                  </a:lnTo>
                  <a:lnTo>
                    <a:pt x="318" y="84"/>
                  </a:lnTo>
                  <a:lnTo>
                    <a:pt x="328" y="96"/>
                  </a:lnTo>
                  <a:lnTo>
                    <a:pt x="338" y="108"/>
                  </a:lnTo>
                  <a:lnTo>
                    <a:pt x="346" y="122"/>
                  </a:lnTo>
                  <a:lnTo>
                    <a:pt x="352" y="136"/>
                  </a:lnTo>
                  <a:lnTo>
                    <a:pt x="358" y="152"/>
                  </a:lnTo>
                  <a:lnTo>
                    <a:pt x="362" y="168"/>
                  </a:lnTo>
                  <a:lnTo>
                    <a:pt x="366" y="184"/>
                  </a:lnTo>
                  <a:lnTo>
                    <a:pt x="366" y="200"/>
                  </a:lnTo>
                  <a:lnTo>
                    <a:pt x="366" y="200"/>
                  </a:lnTo>
                  <a:lnTo>
                    <a:pt x="366" y="218"/>
                  </a:lnTo>
                  <a:lnTo>
                    <a:pt x="362" y="234"/>
                  </a:lnTo>
                  <a:lnTo>
                    <a:pt x="358" y="250"/>
                  </a:lnTo>
                  <a:lnTo>
                    <a:pt x="352" y="266"/>
                  </a:lnTo>
                  <a:lnTo>
                    <a:pt x="346" y="280"/>
                  </a:lnTo>
                  <a:lnTo>
                    <a:pt x="338" y="294"/>
                  </a:lnTo>
                  <a:lnTo>
                    <a:pt x="328" y="306"/>
                  </a:lnTo>
                  <a:lnTo>
                    <a:pt x="318" y="318"/>
                  </a:lnTo>
                  <a:lnTo>
                    <a:pt x="306" y="330"/>
                  </a:lnTo>
                  <a:lnTo>
                    <a:pt x="292" y="338"/>
                  </a:lnTo>
                  <a:lnTo>
                    <a:pt x="278" y="348"/>
                  </a:lnTo>
                  <a:lnTo>
                    <a:pt x="264" y="354"/>
                  </a:lnTo>
                  <a:lnTo>
                    <a:pt x="250" y="360"/>
                  </a:lnTo>
                  <a:lnTo>
                    <a:pt x="234" y="364"/>
                  </a:lnTo>
                  <a:lnTo>
                    <a:pt x="216" y="366"/>
                  </a:lnTo>
                  <a:lnTo>
                    <a:pt x="200" y="368"/>
                  </a:lnTo>
                  <a:lnTo>
                    <a:pt x="200" y="3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6329545" y="1300303"/>
            <a:ext cx="2612574" cy="26151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5" descr="C:\Users\lopezga\Documents\a-FY14\Icons 2014\MIsc_Icons\Certificate_small-usage\Certificate_small-usage_RGB\Certificate_small-usage_RGB_white_NT.png"/>
          <p:cNvPicPr preferRelativeResize="0"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13" y="2348296"/>
            <a:ext cx="305023" cy="2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>
            <a:spLocks/>
          </p:cNvSpPr>
          <p:nvPr/>
        </p:nvSpPr>
        <p:spPr>
          <a:xfrm>
            <a:off x="0" y="4562149"/>
            <a:ext cx="9144000" cy="598464"/>
          </a:xfrm>
          <a:prstGeom prst="rect">
            <a:avLst/>
          </a:prstGeom>
          <a:solidFill>
            <a:schemeClr val="accent1"/>
          </a:solidFill>
        </p:spPr>
        <p:txBody>
          <a:bodyPr wrap="square" lIns="68585" tIns="34295" rIns="68585" bIns="34295" rtlCol="0" anchor="ctr">
            <a:noAutofit/>
          </a:bodyPr>
          <a:lstStyle/>
          <a:p>
            <a:pPr algn="r" fontAlgn="base">
              <a:buClr>
                <a:srgbClr val="FFFFFF">
                  <a:lumMod val="50000"/>
                </a:srgbClr>
              </a:buClr>
            </a:pP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Course link: </a:t>
            </a:r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www.edureka.co/supply-chain-management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5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-3175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/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230874"/>
            <a:ext cx="9436100" cy="14902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 dirty="0" smtClean="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 algn="ctr"/>
            <a:r>
              <a:rPr lang="en-US" sz="4000" dirty="0">
                <a:solidFill>
                  <a:srgbClr val="FFFFFF"/>
                </a:solidFill>
                <a:latin typeface="Calibri" panose="020F0502020204030204" pitchFamily="34" charset="0"/>
              </a:rPr>
              <a:t>What is Supply chain Management ?</a:t>
            </a:r>
            <a:endParaRPr lang="en-US" sz="4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8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Supply Chain</a:t>
            </a:r>
            <a:endParaRPr lang="en-GB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2171700"/>
            <a:ext cx="8229600" cy="11178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0" y="3403854"/>
            <a:ext cx="10287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518154"/>
            <a:ext cx="91440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1" y="3526288"/>
            <a:ext cx="752475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114800" y="432638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Warehouse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7850" y="433581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Factory</a:t>
            </a:r>
            <a:endParaRPr lang="en-GB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543800" y="432638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End Customer</a:t>
            </a:r>
            <a:endParaRPr lang="en-GB" sz="14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754887"/>
            <a:ext cx="800100" cy="60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-9525" y="438353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Supplier</a:t>
            </a:r>
            <a:endParaRPr lang="en-GB" sz="1400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1" y="3411988"/>
            <a:ext cx="962277" cy="96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867400" y="438353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Distribution</a:t>
            </a:r>
            <a:endParaRPr lang="en-GB" sz="1400" dirty="0"/>
          </a:p>
        </p:txBody>
      </p:sp>
      <p:sp>
        <p:nvSpPr>
          <p:cNvPr id="21" name="Curved Down Arrow 20"/>
          <p:cNvSpPr/>
          <p:nvPr/>
        </p:nvSpPr>
        <p:spPr>
          <a:xfrm>
            <a:off x="940594" y="3295505"/>
            <a:ext cx="1447800" cy="3429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 flipV="1">
            <a:off x="3048000" y="4554987"/>
            <a:ext cx="1447800" cy="4000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>
            <a:off x="5257800" y="3451691"/>
            <a:ext cx="1066800" cy="3429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 flipV="1">
            <a:off x="6934200" y="4612137"/>
            <a:ext cx="1447800" cy="4000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01839" y="903563"/>
            <a:ext cx="4947711" cy="41549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1050" dirty="0"/>
              <a:t>The flow of material, information, money, and services from raw material suppliers through factories and warehouse to end customer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9773" y="1523065"/>
            <a:ext cx="7095254" cy="2539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en-US" sz="1050" dirty="0"/>
              <a:t>Includes manufacturers, suppliers, transporters, warehouses, retailers, and </a:t>
            </a:r>
            <a:r>
              <a:rPr lang="en-US" altLang="en-US" sz="1050" dirty="0" smtClean="0"/>
              <a:t>customers</a:t>
            </a:r>
            <a:endParaRPr lang="en-US" altLang="en-US" sz="1050" dirty="0"/>
          </a:p>
        </p:txBody>
      </p:sp>
      <p:sp>
        <p:nvSpPr>
          <p:cNvPr id="28" name="Chevron 27"/>
          <p:cNvSpPr/>
          <p:nvPr/>
        </p:nvSpPr>
        <p:spPr>
          <a:xfrm>
            <a:off x="781050" y="838672"/>
            <a:ext cx="1267293" cy="515787"/>
          </a:xfrm>
          <a:prstGeom prst="chevron">
            <a:avLst>
              <a:gd name="adj" fmla="val 270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781050" y="1445597"/>
            <a:ext cx="1267293" cy="515787"/>
          </a:xfrm>
          <a:prstGeom prst="chevron">
            <a:avLst>
              <a:gd name="adj" fmla="val 2702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781050" y="2038075"/>
            <a:ext cx="1267293" cy="515787"/>
          </a:xfrm>
          <a:prstGeom prst="chevron">
            <a:avLst>
              <a:gd name="adj" fmla="val 2702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01839" y="2153922"/>
            <a:ext cx="7095254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en-US" sz="1000" dirty="0"/>
              <a:t>It involves dynamic and constant flow of information, products and funds between different stages and stakeholders</a:t>
            </a:r>
            <a:r>
              <a:rPr lang="en-US" altLang="en-US" sz="1000" dirty="0" smtClean="0"/>
              <a:t>.</a:t>
            </a:r>
            <a:endParaRPr lang="en-US" alt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853113" y="2668162"/>
            <a:ext cx="7986409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 Customer is an most important and an integral part of the supply chain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A supply chain is typically  consists of  various sources and resources at various stages  and hence we may be right in calling it “supply network” or “supply web” more accurately.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0" y="638347"/>
            <a:ext cx="9144000" cy="0"/>
          </a:xfrm>
          <a:prstGeom prst="line">
            <a:avLst/>
          </a:prstGeom>
          <a:ln w="57150">
            <a:solidFill>
              <a:schemeClr val="accent4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 animBg="1"/>
      <p:bldP spid="30" grpId="0" animBg="1"/>
      <p:bldP spid="31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886700" cy="647805"/>
          </a:xfrm>
        </p:spPr>
        <p:txBody>
          <a:bodyPr/>
          <a:lstStyle/>
          <a:p>
            <a:r>
              <a:rPr lang="en-US" altLang="en-US" dirty="0"/>
              <a:t>Traditional view of a Supply Chain 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14314425"/>
              </p:ext>
            </p:extLst>
          </p:nvPr>
        </p:nvGraphicFramePr>
        <p:xfrm>
          <a:off x="-700392" y="972495"/>
          <a:ext cx="619651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647703"/>
            <a:ext cx="36455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Sub processes in each supply chain process cycle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5516" y="1217231"/>
            <a:ext cx="4088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Interdependencies in a supply chain management</a:t>
            </a:r>
            <a:endParaRPr lang="en-US" b="1" dirty="0"/>
          </a:p>
        </p:txBody>
      </p:sp>
      <p:sp>
        <p:nvSpPr>
          <p:cNvPr id="54" name="Text Placeholder 33"/>
          <p:cNvSpPr txBox="1">
            <a:spLocks/>
          </p:cNvSpPr>
          <p:nvPr/>
        </p:nvSpPr>
        <p:spPr>
          <a:xfrm>
            <a:off x="4396448" y="2405811"/>
            <a:ext cx="1650338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200" dirty="0" smtClean="0">
                <a:solidFill>
                  <a:schemeClr val="tx2"/>
                </a:solidFill>
                <a:latin typeface="+mj-lt"/>
              </a:rPr>
              <a:t>Raw Material</a:t>
            </a:r>
            <a:endParaRPr lang="en-AU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4838615" y="1725189"/>
            <a:ext cx="551992" cy="55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57" name="Text Placeholder 33"/>
          <p:cNvSpPr txBox="1">
            <a:spLocks/>
          </p:cNvSpPr>
          <p:nvPr/>
        </p:nvSpPr>
        <p:spPr>
          <a:xfrm>
            <a:off x="5623565" y="2405811"/>
            <a:ext cx="1650338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200" dirty="0" smtClean="0">
                <a:solidFill>
                  <a:schemeClr val="tx2"/>
                </a:solidFill>
                <a:latin typeface="+mj-lt"/>
              </a:rPr>
              <a:t>Manufacturing</a:t>
            </a:r>
            <a:endParaRPr lang="en-AU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6085189" y="1725189"/>
            <a:ext cx="551992" cy="55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0" name="Text Placeholder 33"/>
          <p:cNvSpPr txBox="1">
            <a:spLocks/>
          </p:cNvSpPr>
          <p:nvPr/>
        </p:nvSpPr>
        <p:spPr>
          <a:xfrm>
            <a:off x="6689759" y="2415539"/>
            <a:ext cx="1650338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200" dirty="0" smtClean="0">
                <a:solidFill>
                  <a:schemeClr val="tx2"/>
                </a:solidFill>
                <a:latin typeface="+mj-lt"/>
              </a:rPr>
              <a:t>Retailer</a:t>
            </a:r>
            <a:endParaRPr lang="en-AU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7209749" y="1734917"/>
            <a:ext cx="551992" cy="5519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68" name="Text Placeholder 33"/>
          <p:cNvSpPr txBox="1">
            <a:spLocks/>
          </p:cNvSpPr>
          <p:nvPr/>
        </p:nvSpPr>
        <p:spPr>
          <a:xfrm>
            <a:off x="7746832" y="2412291"/>
            <a:ext cx="1650338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200" dirty="0" smtClean="0">
                <a:solidFill>
                  <a:schemeClr val="tx2"/>
                </a:solidFill>
                <a:latin typeface="+mj-lt"/>
              </a:rPr>
              <a:t>End Customer</a:t>
            </a:r>
            <a:endParaRPr lang="en-AU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8266822" y="1731669"/>
            <a:ext cx="551992" cy="55199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FontAwesome" pitchFamily="2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114611" y="2631545"/>
            <a:ext cx="3584586" cy="261115"/>
            <a:chOff x="4489371" y="3275994"/>
            <a:chExt cx="2397958" cy="261115"/>
          </a:xfrm>
          <a:solidFill>
            <a:schemeClr val="bg2">
              <a:lumMod val="25000"/>
            </a:schemeClr>
          </a:solidFill>
        </p:grpSpPr>
        <p:grpSp>
          <p:nvGrpSpPr>
            <p:cNvPr id="65" name="Group 64"/>
            <p:cNvGrpSpPr/>
            <p:nvPr/>
          </p:nvGrpSpPr>
          <p:grpSpPr>
            <a:xfrm>
              <a:off x="4704225" y="3275994"/>
              <a:ext cx="2183104" cy="254634"/>
              <a:chOff x="2972698" y="3227357"/>
              <a:chExt cx="2183104" cy="254634"/>
            </a:xfrm>
            <a:grpFill/>
          </p:grpSpPr>
          <p:sp>
            <p:nvSpPr>
              <p:cNvPr id="66" name="Rectangle 65"/>
              <p:cNvSpPr/>
              <p:nvPr/>
            </p:nvSpPr>
            <p:spPr>
              <a:xfrm>
                <a:off x="2972698" y="3300674"/>
                <a:ext cx="2097777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901168" y="3227357"/>
                <a:ext cx="254634" cy="2546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4489371" y="3282475"/>
              <a:ext cx="254634" cy="2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130820" y="3085500"/>
            <a:ext cx="3584586" cy="261115"/>
            <a:chOff x="4489371" y="3275994"/>
            <a:chExt cx="2397958" cy="261115"/>
          </a:xfrm>
          <a:solidFill>
            <a:schemeClr val="bg2">
              <a:lumMod val="25000"/>
            </a:schemeClr>
          </a:solidFill>
        </p:grpSpPr>
        <p:grpSp>
          <p:nvGrpSpPr>
            <p:cNvPr id="73" name="Group 72"/>
            <p:cNvGrpSpPr/>
            <p:nvPr/>
          </p:nvGrpSpPr>
          <p:grpSpPr>
            <a:xfrm>
              <a:off x="4704225" y="3275994"/>
              <a:ext cx="2183104" cy="254634"/>
              <a:chOff x="2972698" y="3227357"/>
              <a:chExt cx="2183104" cy="254634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2972698" y="3300674"/>
                <a:ext cx="2097777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4901168" y="3227357"/>
                <a:ext cx="254634" cy="2546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74" name="Oval 73"/>
            <p:cNvSpPr/>
            <p:nvPr/>
          </p:nvSpPr>
          <p:spPr>
            <a:xfrm>
              <a:off x="4489371" y="3282475"/>
              <a:ext cx="254634" cy="2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30820" y="3552430"/>
            <a:ext cx="3584586" cy="261115"/>
            <a:chOff x="4489371" y="3275994"/>
            <a:chExt cx="2397958" cy="261115"/>
          </a:xfrm>
          <a:solidFill>
            <a:schemeClr val="bg2">
              <a:lumMod val="25000"/>
            </a:schemeClr>
          </a:solidFill>
        </p:grpSpPr>
        <p:grpSp>
          <p:nvGrpSpPr>
            <p:cNvPr id="78" name="Group 77"/>
            <p:cNvGrpSpPr/>
            <p:nvPr/>
          </p:nvGrpSpPr>
          <p:grpSpPr>
            <a:xfrm>
              <a:off x="4704225" y="3275994"/>
              <a:ext cx="2183104" cy="254634"/>
              <a:chOff x="2972698" y="3227357"/>
              <a:chExt cx="2183104" cy="254634"/>
            </a:xfrm>
            <a:grpFill/>
          </p:grpSpPr>
          <p:sp>
            <p:nvSpPr>
              <p:cNvPr id="80" name="Rectangle 79"/>
              <p:cNvSpPr/>
              <p:nvPr/>
            </p:nvSpPr>
            <p:spPr>
              <a:xfrm>
                <a:off x="2972698" y="3300674"/>
                <a:ext cx="2097777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901168" y="3227357"/>
                <a:ext cx="254634" cy="2546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4489371" y="3282475"/>
              <a:ext cx="254634" cy="2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974452" y="2819049"/>
            <a:ext cx="4088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Information Flow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4912835" y="3263281"/>
            <a:ext cx="4088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Material Flow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4831772" y="3775605"/>
            <a:ext cx="4088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Fund Flow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00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57" grpId="0"/>
      <p:bldP spid="58" grpId="0" animBg="1"/>
      <p:bldP spid="60" grpId="0"/>
      <p:bldP spid="61" grpId="0" animBg="1"/>
      <p:bldP spid="68" grpId="0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6353" y="2110086"/>
            <a:ext cx="57713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But why the need for e-SCM?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19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4648"/>
          <a:stretch/>
        </p:blipFill>
        <p:spPr>
          <a:xfrm>
            <a:off x="182563" y="1159380"/>
            <a:ext cx="7833693" cy="224559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82563" y="81241"/>
            <a:ext cx="8117206" cy="430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 dirty="0" smtClean="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400" dirty="0" smtClean="0">
                <a:latin typeface="Calibri" pitchFamily="34" charset="0"/>
                <a:cs typeface="Calibri" panose="020F0502020204030204" pitchFamily="34" charset="0"/>
              </a:rPr>
              <a:t>Supply Chain – Five major Challenges</a:t>
            </a:r>
            <a:endParaRPr lang="en-US" sz="2400" dirty="0">
              <a:latin typeface="Calibri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-3630" y="946571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881" y="221616"/>
            <a:ext cx="1399491" cy="2421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310" y="3404971"/>
            <a:ext cx="872080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dirty="0"/>
              <a:t>Supply chains can be very long, involving many internal and external partners located in different places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dirty="0"/>
              <a:t>Both materials and information must flow among several entities, and these transfers, especially when manually handled, can be slow and error-prone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dirty="0"/>
              <a:t>Other problems along the EC supply chain mainly stem from the need to coordinate several activities and internal units and business partners</a:t>
            </a:r>
          </a:p>
        </p:txBody>
      </p:sp>
    </p:spTree>
    <p:extLst>
      <p:ext uri="{BB962C8B-B14F-4D97-AF65-F5344CB8AC3E}">
        <p14:creationId xmlns:p14="http://schemas.microsoft.com/office/powerpoint/2010/main" val="342263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aisinfotechindia.com/wp-content/uploads/2013/07/e-commer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918" y="680936"/>
            <a:ext cx="3133848" cy="2013626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3" name="Rectangle 2"/>
          <p:cNvSpPr/>
          <p:nvPr/>
        </p:nvSpPr>
        <p:spPr>
          <a:xfrm>
            <a:off x="4348264" y="811664"/>
            <a:ext cx="338522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1400" b="1" dirty="0" err="1" smtClean="0"/>
              <a:t>eSupply</a:t>
            </a:r>
            <a:r>
              <a:rPr lang="en-US" altLang="en-US" sz="1400" b="1" dirty="0" smtClean="0"/>
              <a:t> </a:t>
            </a:r>
            <a:r>
              <a:rPr lang="en-US" altLang="en-US" sz="1400" b="1" dirty="0"/>
              <a:t>chain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dirty="0" smtClean="0"/>
              <a:t>A </a:t>
            </a:r>
            <a:r>
              <a:rPr lang="en-US" altLang="en-US" sz="1400" dirty="0"/>
              <a:t>supply chain that is managed electronically, usually with Web technologies</a:t>
            </a:r>
          </a:p>
          <a:p>
            <a:r>
              <a:rPr lang="en-US" altLang="en-US" sz="1200" b="1" dirty="0" smtClean="0"/>
              <a:t>            </a:t>
            </a:r>
          </a:p>
          <a:p>
            <a:endParaRPr lang="en-US" altLang="en-US" sz="1200" b="1" dirty="0" smtClean="0"/>
          </a:p>
          <a:p>
            <a:endParaRPr lang="en-US" altLang="en-US" sz="1200" b="1" dirty="0"/>
          </a:p>
          <a:p>
            <a:endParaRPr lang="en-US" altLang="en-US" sz="1200" b="1" dirty="0" smtClean="0"/>
          </a:p>
          <a:p>
            <a:r>
              <a:rPr lang="en-US" altLang="en-US" sz="1200" b="1" dirty="0" smtClean="0"/>
              <a:t>Supply </a:t>
            </a:r>
            <a:r>
              <a:rPr lang="en-US" altLang="en-US" sz="1200" b="1" dirty="0"/>
              <a:t>Chain Parts</a:t>
            </a:r>
          </a:p>
          <a:p>
            <a:pPr lvl="1"/>
            <a:r>
              <a:rPr lang="en-US" altLang="en-US" sz="1400" dirty="0" smtClean="0"/>
              <a:t>          Upstream </a:t>
            </a:r>
            <a:r>
              <a:rPr lang="en-US" altLang="en-US" sz="1400" dirty="0"/>
              <a:t>supply chain</a:t>
            </a:r>
          </a:p>
          <a:p>
            <a:pPr lvl="1"/>
            <a:r>
              <a:rPr lang="en-US" altLang="en-US" sz="1400" dirty="0" smtClean="0"/>
              <a:t>           Internal </a:t>
            </a:r>
            <a:r>
              <a:rPr lang="en-US" altLang="en-US" sz="1400" dirty="0"/>
              <a:t>supply chain</a:t>
            </a:r>
          </a:p>
          <a:p>
            <a:pPr lvl="1"/>
            <a:r>
              <a:rPr lang="en-US" altLang="en-US" sz="1400" dirty="0" smtClean="0"/>
              <a:t>           Downstream </a:t>
            </a:r>
            <a:r>
              <a:rPr lang="en-US" altLang="en-US" sz="1400" dirty="0"/>
              <a:t>supply chain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149" y="2797779"/>
            <a:ext cx="3222626" cy="2345721"/>
          </a:xfrm>
          <a:prstGeom prst="round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9919" y="163859"/>
            <a:ext cx="8603452" cy="647805"/>
          </a:xfrm>
        </p:spPr>
        <p:txBody>
          <a:bodyPr/>
          <a:lstStyle/>
          <a:p>
            <a:pPr defTabSz="457200"/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anose="020F0502020204030204" pitchFamily="34" charset="0"/>
              </a:rPr>
              <a:t>A typical e commerce supply chain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5023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ebinar 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1A638F-D534-4893-8334-C3557A3DF38E}" vid="{7A7BC7EA-CE97-4DE6-9916-D3AFDCC7F7FC}"/>
    </a:ext>
  </a:extLst>
</a:theme>
</file>

<file path=ppt/theme/theme2.xml><?xml version="1.0" encoding="utf-8"?>
<a:theme xmlns:a="http://schemas.openxmlformats.org/drawingml/2006/main" name="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Webinar Template</Template>
  <TotalTime>1228</TotalTime>
  <Words>1307</Words>
  <Application>Microsoft Office PowerPoint</Application>
  <PresentationFormat>On-screen Show (16:9)</PresentationFormat>
  <Paragraphs>248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7" baseType="lpstr">
      <vt:lpstr>Batang</vt:lpstr>
      <vt:lpstr>굴림</vt:lpstr>
      <vt:lpstr>Arial</vt:lpstr>
      <vt:lpstr>Calibri</vt:lpstr>
      <vt:lpstr>Castellar</vt:lpstr>
      <vt:lpstr>FontAwesome</vt:lpstr>
      <vt:lpstr>HP Simplified</vt:lpstr>
      <vt:lpstr>Lucida Grande</vt:lpstr>
      <vt:lpstr>Roboto</vt:lpstr>
      <vt:lpstr>Roboto light</vt:lpstr>
      <vt:lpstr>Roboto medium</vt:lpstr>
      <vt:lpstr>Symbol</vt:lpstr>
      <vt:lpstr>Tahoma</vt:lpstr>
      <vt:lpstr>Wingdings</vt:lpstr>
      <vt:lpstr>Webinar Template</vt:lpstr>
      <vt:lpstr>HP_PPT_Standard_16x9</vt:lpstr>
      <vt:lpstr>1_HP_PPT_Standard_16x9</vt:lpstr>
      <vt:lpstr>2_HP_PPT_Standard_16x9</vt:lpstr>
      <vt:lpstr>3_HP_PPT_Standard_16x9</vt:lpstr>
      <vt:lpstr>Document</vt:lpstr>
      <vt:lpstr>think-cell Slide</vt:lpstr>
      <vt:lpstr>PowerPoint Presentation</vt:lpstr>
      <vt:lpstr>PowerPoint Presentation</vt:lpstr>
      <vt:lpstr>PowerPoint Presentation</vt:lpstr>
      <vt:lpstr>PowerPoint Presentation</vt:lpstr>
      <vt:lpstr>What is Supply Chain</vt:lpstr>
      <vt:lpstr>Traditional view of a Supply Chain flow</vt:lpstr>
      <vt:lpstr>PowerPoint Presentation</vt:lpstr>
      <vt:lpstr>PowerPoint Presentation</vt:lpstr>
      <vt:lpstr>A typical e commerce supply chain management system</vt:lpstr>
      <vt:lpstr>Elements of eSupply Chain</vt:lpstr>
      <vt:lpstr>PowerPoint Presentation</vt:lpstr>
      <vt:lpstr>PowerPoint Presentation</vt:lpstr>
      <vt:lpstr>PowerPoint Presentation</vt:lpstr>
      <vt:lpstr>PowerPoint Presentation</vt:lpstr>
      <vt:lpstr>Flipkart – Logistical approach</vt:lpstr>
      <vt:lpstr>Amazon</vt:lpstr>
      <vt:lpstr>PowerPoint Presentation</vt:lpstr>
      <vt:lpstr>Flipkart and Amazon-Both Similar – but still different </vt:lpstr>
      <vt:lpstr>E Comm – Market place or warehouse </vt:lpstr>
      <vt:lpstr>How are their products less expensive than in retail shops?</vt:lpstr>
      <vt:lpstr>Strategies for Better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jmd</dc:creator>
  <cp:lastModifiedBy>Pritish J</cp:lastModifiedBy>
  <cp:revision>66</cp:revision>
  <dcterms:created xsi:type="dcterms:W3CDTF">2015-07-28T12:59:10Z</dcterms:created>
  <dcterms:modified xsi:type="dcterms:W3CDTF">2015-10-06T13:25:29Z</dcterms:modified>
</cp:coreProperties>
</file>