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95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9" r:id="rId5"/>
    <p:sldId id="340" r:id="rId6"/>
    <p:sldId id="275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358" r:id="rId31"/>
    <p:sldId id="365" r:id="rId32"/>
    <p:sldId id="366" r:id="rId33"/>
    <p:sldId id="367" r:id="rId34"/>
    <p:sldId id="368" r:id="rId35"/>
    <p:sldId id="369" r:id="rId36"/>
    <p:sldId id="338" r:id="rId37"/>
    <p:sldId id="337" r:id="rId38"/>
    <p:sldId id="271" r:id="rId39"/>
    <p:sldId id="268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4F81BD"/>
    <a:srgbClr val="642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00" y="84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50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8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4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0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7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1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8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2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90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75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3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2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86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30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44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29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3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30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86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31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3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32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05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2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4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5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3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2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and Content Slide – Font: Tahoma 12/14 (depending on the amount of text)</a:t>
            </a:r>
          </a:p>
          <a:p>
            <a:r>
              <a:rPr lang="en-US" baseline="0" dirty="0" smtClean="0"/>
              <a:t>                                         Heading: Calibri Heading 26 (consistent)</a:t>
            </a:r>
          </a:p>
          <a:p>
            <a:r>
              <a:rPr lang="en-US" baseline="0" dirty="0" smtClean="0"/>
              <a:t>Bullet code – 174 for bullet</a:t>
            </a:r>
          </a:p>
          <a:p>
            <a:r>
              <a:rPr lang="en-US" baseline="0" dirty="0" smtClean="0"/>
              <a:t>                      OOBB for sub bullet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6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6.png"/><Relationship Id="rId5" Type="http://schemas.openxmlformats.org/officeDocument/2006/relationships/image" Target="../media/image7.jpeg"/><Relationship Id="rId10" Type="http://schemas.openxmlformats.org/officeDocument/2006/relationships/image" Target="../media/image24.jpeg"/><Relationship Id="rId4" Type="http://schemas.openxmlformats.org/officeDocument/2006/relationships/image" Target="../media/image25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44" y="604115"/>
            <a:ext cx="1566808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11759" y="962082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337657" y="723555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08" y="209552"/>
            <a:ext cx="2692774" cy="30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4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17117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18571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3384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698984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424570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1" y="2258040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235908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13692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27581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36874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32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32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9546" y="980851"/>
            <a:ext cx="1779354" cy="381105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469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7" descr="edureka logol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51" y="15412"/>
            <a:ext cx="3498527" cy="2119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113876"/>
            <a:ext cx="7668994" cy="172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22" y="2114550"/>
            <a:ext cx="1461333" cy="1720388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971550"/>
            <a:ext cx="5105400" cy="1062202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086100"/>
            <a:ext cx="7315200" cy="6858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477000" y="1123949"/>
            <a:ext cx="2209798" cy="826533"/>
            <a:chOff x="7075714" y="107621"/>
            <a:chExt cx="1763486" cy="547461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7075714" y="410452"/>
              <a:ext cx="1763486" cy="24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dirty="0" smtClean="0">
                  <a:solidFill>
                    <a:srgbClr val="262626"/>
                  </a:solidFill>
                </a:rPr>
                <a:t>   www.edureka.in</a:t>
              </a:r>
              <a:endParaRPr lang="en-US" sz="1800" dirty="0">
                <a:solidFill>
                  <a:srgbClr val="262626"/>
                </a:solidFill>
              </a:endParaRPr>
            </a:p>
          </p:txBody>
        </p:sp>
        <p:pic>
          <p:nvPicPr>
            <p:cNvPr id="19" name="Picture 2" descr="C:\Users\Edurekauser5\Desktop\losgo.pn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75714" y="107621"/>
              <a:ext cx="1567543" cy="3582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403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494266"/>
            <a:ext cx="5867400" cy="1477535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3829051"/>
            <a:ext cx="8229601" cy="28184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800" dirty="0" smtClean="0">
                <a:solidFill>
                  <a:prstClr val="white"/>
                </a:solidFill>
              </a:rPr>
              <a:t>             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800" dirty="0" smtClean="0">
                <a:solidFill>
                  <a:srgbClr val="FF6600"/>
                </a:solidFill>
              </a:rPr>
              <a:t>           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800" dirty="0" smtClean="0">
                <a:solidFill>
                  <a:prstClr val="white"/>
                </a:solidFill>
              </a:rPr>
              <a:t>       </a:t>
            </a: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2" descr="C:\Users\Edurekauser5\Desktop\los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33350"/>
            <a:ext cx="2000248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83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187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7/1/2015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10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3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7/1/2015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0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1"/>
            <a:ext cx="7068015" cy="62865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3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1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7/1/2015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-1905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57400" y="971550"/>
            <a:ext cx="7010400" cy="3124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428750"/>
            <a:ext cx="9144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7/1/2015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1818565"/>
            <a:ext cx="8694000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02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12573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498585"/>
            <a:ext cx="4191000" cy="28575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1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286702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1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1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2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01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7/1/2015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311150"/>
            <a:ext cx="5029200" cy="3429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48100" y="438150"/>
            <a:ext cx="1562100" cy="17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07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7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66344" y="4829511"/>
            <a:ext cx="64008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914400"/>
            <a:r>
              <a:rPr lang="en-US" sz="1050" dirty="0" smtClean="0">
                <a:solidFill>
                  <a:srgbClr val="262626"/>
                </a:solidFill>
              </a:rPr>
              <a:t> </a:t>
            </a:r>
            <a:r>
              <a:rPr lang="en-US" sz="1000" dirty="0" smtClean="0">
                <a:solidFill>
                  <a:srgbClr val="262626"/>
                </a:solidFill>
              </a:rPr>
              <a:t>Twitter </a:t>
            </a:r>
            <a:r>
              <a:rPr lang="en-US" sz="1000" dirty="0">
                <a:solidFill>
                  <a:srgbClr val="00B0F0"/>
                </a:solidFill>
              </a:rPr>
              <a:t>@</a:t>
            </a:r>
            <a:r>
              <a:rPr lang="en-US" sz="1000" dirty="0" smtClean="0">
                <a:solidFill>
                  <a:srgbClr val="00B0F0"/>
                </a:solidFill>
              </a:rPr>
              <a:t>edurekaIN</a:t>
            </a:r>
            <a:r>
              <a:rPr lang="en-US" sz="1000" dirty="0" smtClean="0">
                <a:solidFill>
                  <a:srgbClr val="262626"/>
                </a:solidFill>
              </a:rPr>
              <a:t>, Facebook </a:t>
            </a:r>
            <a:r>
              <a:rPr lang="en-US" sz="1000" dirty="0">
                <a:solidFill>
                  <a:srgbClr val="00B0F0"/>
                </a:solidFill>
              </a:rPr>
              <a:t>/</a:t>
            </a:r>
            <a:r>
              <a:rPr lang="en-US" sz="1000" dirty="0" smtClean="0">
                <a:solidFill>
                  <a:srgbClr val="00B0F0"/>
                </a:solidFill>
              </a:rPr>
              <a:t>edurekaIN</a:t>
            </a:r>
            <a:r>
              <a:rPr lang="en-US" sz="1000" dirty="0" smtClean="0">
                <a:solidFill>
                  <a:srgbClr val="262626"/>
                </a:solidFill>
              </a:rPr>
              <a:t>, use </a:t>
            </a:r>
            <a:r>
              <a:rPr lang="en-US" sz="1000" dirty="0" smtClean="0">
                <a:solidFill>
                  <a:srgbClr val="00B0F0"/>
                </a:solidFill>
              </a:rPr>
              <a:t>#askEdureka </a:t>
            </a:r>
            <a:r>
              <a:rPr lang="en-US" sz="1000" dirty="0" smtClean="0">
                <a:solidFill>
                  <a:srgbClr val="262626"/>
                </a:solidFill>
              </a:rPr>
              <a:t>for Questions</a:t>
            </a:r>
          </a:p>
          <a:p>
            <a:pPr marL="457200" lvl="1" defTabSz="914400"/>
            <a:endParaRPr lang="en-US" sz="1050" dirty="0">
              <a:solidFill>
                <a:srgbClr val="595959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6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5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1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pic>
        <p:nvPicPr>
          <p:cNvPr id="12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6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61820" y="4767264"/>
            <a:ext cx="460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7/1/2015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 descr="edureka logol.jp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android-development-certificati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esign/spec/material-design/introdu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315" y="3043022"/>
            <a:ext cx="854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 Development course details at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www.edureka.co/android-development-certification-course</a:t>
            </a: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612" y="2617928"/>
            <a:ext cx="81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Building Application In Android Lollipop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04" y="3487126"/>
            <a:ext cx="31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947" y="3467809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" y="804672"/>
            <a:ext cx="4876800" cy="175564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52035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&lt;style name="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AppTheme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parent="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android:Theme.Material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&lt;item name="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android:colorPrimary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"&gt;#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3333cc&lt;/item&gt;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&lt;item name="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android:colorPrimaryDark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"&gt;#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000099&lt;/item&gt;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&lt;item name="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android:colorAccent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"&gt;#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999933&lt;/item&gt;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&lt;/style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Material Design Theme – Custom Colors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5113" y="794666"/>
            <a:ext cx="2058514" cy="3734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0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52035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generalized ActionBar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setActionBar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menu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placed anywhere in the layout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in a pop up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Toolbar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just another View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spc="17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200" spc="17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spc="254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spc="21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sz="1200" spc="15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spc="26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39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Toolbar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2315" y="1425037"/>
            <a:ext cx="4706112" cy="25725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2216" y="1425037"/>
            <a:ext cx="7346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&lt;!–- For example inside some RelativeLayout --&gt;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android.widget.Toolbar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android:id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=”@+id/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mytoolbar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android:layout_height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wrap_content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android:layout_width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match_parent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android:minHeight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=”?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actionBarSize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android:background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=”?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colorPrimary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/&gt;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//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Activity, after inflating the layout Toolbar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(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Toolbar)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findViewById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R.id.mytoolbar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Toolbar Example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12" y="896112"/>
            <a:ext cx="6242304" cy="221284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7346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toolbar.inflateMenu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R.menu.mytoolbar_menu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toolbar.setOnMenuItemClickListener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Toolbar.OnMenuItemClickListener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@Override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onMenuItemClick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MenuItem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item) {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Do something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Toolbar – Standalone with Option Menu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9472" y="2273808"/>
            <a:ext cx="3291840" cy="11216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280" y="1310640"/>
            <a:ext cx="3291840" cy="49377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7346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Say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bye to shadow.png</a:t>
            </a:r>
          </a:p>
          <a:p>
            <a:pPr lvl="2"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…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android:elevation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="8dp" /&gt;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Change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color of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drawables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drawable.setTint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(color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//XML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android:tint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="#ff00ff"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Shadows and Tints – Less Drawables!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7346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its name come from?</a:t>
            </a:r>
          </a:p>
          <a:p>
            <a:pPr lvl="2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Recycled views (aka convert views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Powerful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adapter-backed view</a:t>
            </a:r>
          </a:p>
          <a:p>
            <a:pPr lvl="2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flexible than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ListView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GridView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framework class (!)</a:t>
            </a:r>
          </a:p>
          <a:p>
            <a:pPr lvl="2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library on its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</a:t>
            </a:r>
          </a:p>
          <a:p>
            <a:pPr lvl="2"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</a:t>
            </a:r>
          </a:p>
          <a:p>
            <a:pPr lvl="2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com.android.support:recyclerview-v7:21.0.+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Recycler View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7346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LayoutManager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child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Must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set in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recyclerView.setLayoutManager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(lm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2"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Default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LayoutManagers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LinearLayoutManager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(vertical &amp;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horizontal)</a:t>
            </a: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StaggeredGridLayoutManager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GridLayoutManager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Recycler View – </a:t>
            </a:r>
            <a:r>
              <a:rPr lang="en-US" sz="2600" dirty="0" err="1" smtClean="0">
                <a:solidFill>
                  <a:srgbClr val="262626"/>
                </a:solidFill>
              </a:rPr>
              <a:t>LayoutManager</a:t>
            </a:r>
            <a:r>
              <a:rPr lang="en-US" sz="2600" dirty="0" smtClean="0">
                <a:solidFill>
                  <a:srgbClr val="262626"/>
                </a:solidFill>
              </a:rPr>
              <a:t>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088" y="2164080"/>
            <a:ext cx="7120128" cy="139598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8318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RecyclerView.ViewHolder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View</a:t>
            </a: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Must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sub-classed, avoids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findByView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(…)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RecyclerView.Adapter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 view and its holder (no binding)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ViewHolder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onCreateViewHolder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ViewGroup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 data values to View</a:t>
            </a:r>
          </a:p>
          <a:p>
            <a:pPr lvl="2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onBindViewHolder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ViewHolder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getItemCount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5659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err="1" smtClean="0">
                <a:solidFill>
                  <a:srgbClr val="262626"/>
                </a:solidFill>
              </a:rPr>
              <a:t>RecyclerView.Adapter</a:t>
            </a:r>
            <a:r>
              <a:rPr lang="en-US" sz="2600" dirty="0" smtClean="0">
                <a:solidFill>
                  <a:srgbClr val="262626"/>
                </a:solidFill>
              </a:rPr>
              <a:t>&lt;</a:t>
            </a:r>
            <a:r>
              <a:rPr lang="en-US" sz="2600" dirty="0" err="1" smtClean="0">
                <a:solidFill>
                  <a:srgbClr val="262626"/>
                </a:solidFill>
              </a:rPr>
              <a:t>ViewHolder</a:t>
            </a:r>
            <a:r>
              <a:rPr lang="en-US" sz="2600" dirty="0" smtClean="0">
                <a:solidFill>
                  <a:srgbClr val="262626"/>
                </a:solidFill>
              </a:rPr>
              <a:t>&gt;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Problem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notifyDataSetChanged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ListV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elements have changed?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 animations are hard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grained notifications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notifyItemChanged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notifyItemInserted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notifyItemRemoved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notifyItemRangeChanged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notifyItemRangeInserted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notifyItemRangeRemoved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err="1" smtClean="0">
                <a:solidFill>
                  <a:srgbClr val="262626"/>
                </a:solidFill>
              </a:rPr>
              <a:t>RecyclerView.Adapter</a:t>
            </a:r>
            <a:r>
              <a:rPr lang="en-US" sz="2600" dirty="0" smtClean="0">
                <a:solidFill>
                  <a:srgbClr val="262626"/>
                </a:solidFill>
              </a:rPr>
              <a:t> – Data Notifications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ViewHolders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might use expensive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like Bitmaps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Callbacks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to release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onViewAttachedToWindow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(VH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holder)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onViewDetachedFromWindow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(VH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holder)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onViewRecycled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(VH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holder)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err="1" smtClean="0">
                <a:solidFill>
                  <a:srgbClr val="262626"/>
                </a:solidFill>
              </a:rPr>
              <a:t>RecyclerView.Adapter</a:t>
            </a:r>
            <a:r>
              <a:rPr lang="en-US" sz="2600" dirty="0" smtClean="0">
                <a:solidFill>
                  <a:srgbClr val="262626"/>
                </a:solidFill>
              </a:rPr>
              <a:t> Callbacks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93" y="701836"/>
            <a:ext cx="3847281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webinar, we will discuss: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8588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What's new in Android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Lollipop</a:t>
            </a: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Design And UI Components</a:t>
            </a:r>
          </a:p>
          <a:p>
            <a:pPr marL="128588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Palette API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Lollipop</a:t>
            </a: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Runtime (ART)</a:t>
            </a: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Compatibility and Support Libraries</a:t>
            </a: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>
                <a:solidFill>
                  <a:srgbClr val="262626"/>
                </a:solidFill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40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712" y="1908048"/>
            <a:ext cx="4218432" cy="1554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8318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modifications are animated by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Customize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RecyclerView.ItemAnimator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Parameters: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ViewHolder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change info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animateAdd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animateChange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animateMove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animateRemove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Plus some house keeping methods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err="1" smtClean="0">
                <a:solidFill>
                  <a:srgbClr val="262626"/>
                </a:solidFill>
              </a:rPr>
              <a:t>RecyclerView</a:t>
            </a:r>
            <a:r>
              <a:rPr lang="en-US" sz="2600" dirty="0" smtClean="0">
                <a:solidFill>
                  <a:srgbClr val="262626"/>
                </a:solidFill>
              </a:rPr>
              <a:t> Animations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161" y="2160312"/>
            <a:ext cx="5715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Android Runtime(ART)</a:t>
            </a:r>
          </a:p>
        </p:txBody>
      </p:sp>
    </p:spTree>
    <p:extLst>
      <p:ext uri="{BB962C8B-B14F-4D97-AF65-F5344CB8AC3E}">
        <p14:creationId xmlns:p14="http://schemas.microsoft.com/office/powerpoint/2010/main" val="1083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VM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–&gt; class -&gt; DEX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DEX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executable,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register-based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JIT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compiler since Android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Several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optimizations,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Unlike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Java,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never challenged native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Android VM Basics : </a:t>
            </a:r>
            <a:r>
              <a:rPr lang="en-US" sz="2600" dirty="0" err="1" smtClean="0">
                <a:solidFill>
                  <a:srgbClr val="262626"/>
                </a:solidFill>
              </a:rPr>
              <a:t>Dalvik</a:t>
            </a:r>
            <a:r>
              <a:rPr lang="en-US" sz="2600" dirty="0" smtClean="0">
                <a:solidFill>
                  <a:srgbClr val="262626"/>
                </a:solidFill>
              </a:rPr>
              <a:t>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appearance in Android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4.4,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still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default, ART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somewhat hidden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Replaced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Android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5.0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Ahead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time compilation (AOT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Better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Garbage Collection (GC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64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Better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Profiling and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 documented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ART – The New Android Runtime 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4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Compilation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installation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 takes longer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storage required (DEX + Compiled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Better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startup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compilation lags during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Compiled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code is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than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compiled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Better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life, less memory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consumption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ART – Ahead of Time Compilation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Reference : ~80,000 Events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Dalvik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4.4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ART – Android 4.4 vs. 5.0 Performance 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object 6"/>
          <p:cNvSpPr/>
          <p:nvPr/>
        </p:nvSpPr>
        <p:spPr>
          <a:xfrm>
            <a:off x="606432" y="1368577"/>
            <a:ext cx="3436932" cy="308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4886330" y="1382866"/>
            <a:ext cx="3357557" cy="3060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Chromium 37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WebAudio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Updateable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Google Play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(!)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Target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SDK 21 has different defaults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 content (HTTPS &amp; HTTP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3rd party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Permissions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camera, microphone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etc.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WebView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powerful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 setting for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 screen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notifications (floating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Camera2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API, deprecates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control, burst mode, etc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scheduling to save battery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Enqueue jobs and let the system decide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to run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We could go on and on and on..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161" y="2160312"/>
            <a:ext cx="57156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Compatibility and 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21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level in Manifest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android:targetSdkVersion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21“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in code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(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Build.VERSION.SDK_INT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&gt;= 21)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{…}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qualifiers for resource folders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values-v21/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Support Android 5.0 Optionally 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161" y="2360340"/>
            <a:ext cx="5715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Android History</a:t>
            </a:r>
          </a:p>
        </p:txBody>
      </p:sp>
    </p:spTree>
    <p:extLst>
      <p:ext uri="{BB962C8B-B14F-4D97-AF65-F5344CB8AC3E}">
        <p14:creationId xmlns:p14="http://schemas.microsoft.com/office/powerpoint/2010/main" val="30951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History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Started with ActionBar, etc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ToolBar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Material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with customizable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Tinting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some Views (Toolbar, Checkbox,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5.0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SearchView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Widget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App Compact Library V2 1 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2.1+ (API level 7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Depends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v4 Support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Fragments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Gradle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"com.android.support:appcompat-v7:21.0.+"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App Compact Library V2 1 - Integration 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318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Palette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 primary colors from Bitmap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com.android.support:palette-v7:21.0.+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elevation on Android 5.0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Shadow fallback for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Pre-5.0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com.android.support:cardview-v7:21.0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.+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6616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More Support Libraries related to Lollipop 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133099"/>
            <a:ext cx="8403020" cy="51435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Job Trends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ndroid Job Trends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33" y="1235413"/>
            <a:ext cx="5563733" cy="3090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828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14394" y="833194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Android Development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Layouts and Widgets</a:t>
            </a:r>
            <a:r>
              <a:rPr lang="en-IN" sz="1200" b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and Fragments, Notifications and Media</a:t>
            </a:r>
            <a:r>
              <a:rPr lang="en-IN" sz="1200" b="1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Customizing Widgets and Implementing Event Receivers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 and Animations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788204" y="872106"/>
            <a:ext cx="3926818" cy="370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Services</a:t>
            </a:r>
          </a:p>
          <a:p>
            <a:pPr lvl="1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7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and Google Maps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Framework &amp; Third Party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</a:t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9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 and Social Media Integration</a:t>
            </a:r>
            <a:r>
              <a:rPr lang="en-IN" sz="1200" b="1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10</a:t>
            </a: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App Development &amp; Publishing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8572" y="3924870"/>
            <a:ext cx="31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0659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Preview “L” revealed during I/O 2014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Level 20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Preview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November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2014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API Level 21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Downloads for Nexus devices Nexus 6/9 “available”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/>
              <a:t>Android 5.0 History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1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161" y="2160312"/>
            <a:ext cx="57156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Material Design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5549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065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more </a:t>
            </a:r>
            <a:r>
              <a:rPr lang="en-US" sz="1200" spc="1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</a:t>
            </a:r>
            <a:r>
              <a:rPr lang="en-US" sz="1200" spc="1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tt</a:t>
            </a:r>
            <a:r>
              <a:rPr lang="en-US" sz="1200" spc="2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p</a:t>
            </a:r>
            <a:r>
              <a:rPr lang="en-US" sz="1200" spc="-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</a:t>
            </a:r>
            <a:r>
              <a:rPr lang="en-US" sz="1200" spc="4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//</a:t>
            </a:r>
            <a:r>
              <a:rPr lang="en-US" sz="1200" spc="9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</a:t>
            </a:r>
            <a:r>
              <a:rPr lang="en-US" sz="1200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.</a:t>
            </a:r>
            <a:r>
              <a:rPr lang="en-US" sz="1200" spc="20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</a:t>
            </a:r>
            <a:r>
              <a:rPr lang="en-US" sz="1200" spc="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o</a:t>
            </a:r>
            <a:r>
              <a:rPr lang="en-US" sz="1200" spc="2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o</a:t>
            </a:r>
            <a:r>
              <a:rPr lang="en-US" sz="1200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gl</a:t>
            </a:r>
            <a:r>
              <a:rPr lang="en-US" sz="1200" spc="2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</a:t>
            </a:r>
            <a:r>
              <a:rPr lang="en-US" sz="1200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.</a:t>
            </a:r>
            <a:r>
              <a:rPr lang="en-US" sz="1200" spc="2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c</a:t>
            </a:r>
            <a:r>
              <a:rPr lang="en-US" sz="1200" spc="2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o</a:t>
            </a:r>
            <a:r>
              <a:rPr lang="en-US" sz="1200" spc="29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</a:t>
            </a:r>
            <a:r>
              <a:rPr lang="en-US" sz="1200" spc="4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r>
              <a:rPr lang="en-US" sz="1200" spc="25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d</a:t>
            </a:r>
            <a:r>
              <a:rPr lang="en-US" sz="1200" spc="2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</a:t>
            </a:r>
            <a:r>
              <a:rPr lang="en-US" sz="1200" spc="1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</a:t>
            </a:r>
            <a:r>
              <a:rPr lang="en-US" sz="1200" spc="10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i</a:t>
            </a:r>
            <a:r>
              <a:rPr lang="en-US" sz="1200" spc="17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</a:t>
            </a:r>
            <a:r>
              <a:rPr lang="en-US" sz="1200" spc="17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n</a:t>
            </a:r>
            <a:r>
              <a:rPr lang="en-US" sz="1200" spc="4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r>
              <a:rPr lang="en-US" sz="1200" spc="2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sp</a:t>
            </a:r>
            <a:r>
              <a:rPr lang="en-US" sz="1200" spc="27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</a:t>
            </a:r>
            <a:r>
              <a:rPr lang="en-US" sz="1200" spc="40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c</a:t>
            </a:r>
            <a:r>
              <a:rPr lang="en-US" sz="1200" spc="2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r>
              <a:rPr lang="en-US" sz="1200" spc="29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</a:t>
            </a:r>
            <a:r>
              <a:rPr lang="en-US" sz="1200" spc="30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</a:t>
            </a:r>
            <a:r>
              <a:rPr lang="en-US" sz="1200" spc="14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</a:t>
            </a:r>
            <a:r>
              <a:rPr lang="en-US" sz="1200" spc="2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</a:t>
            </a:r>
            <a:r>
              <a:rPr lang="en-US" sz="1200" spc="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r</a:t>
            </a:r>
            <a:r>
              <a:rPr lang="en-US" sz="1200" spc="-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i</a:t>
            </a:r>
            <a:r>
              <a:rPr lang="en-US" sz="1200" spc="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</a:t>
            </a:r>
            <a:r>
              <a:rPr lang="en-US" sz="1200" spc="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l</a:t>
            </a:r>
            <a:r>
              <a:rPr lang="en-US" sz="1200" spc="-19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-</a:t>
            </a:r>
            <a:r>
              <a:rPr lang="en-US" sz="1200" spc="19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d</a:t>
            </a:r>
            <a:r>
              <a:rPr lang="en-US" sz="1200" spc="2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</a:t>
            </a:r>
            <a:r>
              <a:rPr lang="en-US" sz="1200" spc="39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</a:t>
            </a:r>
            <a:r>
              <a:rPr lang="en-US" sz="1200" spc="-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i</a:t>
            </a:r>
            <a:r>
              <a:rPr lang="en-US" sz="1200" spc="19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</a:t>
            </a:r>
            <a:r>
              <a:rPr lang="en-US" sz="1200" spc="1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n</a:t>
            </a:r>
            <a:r>
              <a:rPr lang="en-US" sz="1200" spc="4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r>
              <a:rPr lang="en-US" sz="1200" spc="-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i</a:t>
            </a:r>
            <a:r>
              <a:rPr lang="en-US" sz="1200" spc="1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n</a:t>
            </a:r>
            <a:r>
              <a:rPr lang="en-US" sz="1200" spc="1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tro</a:t>
            </a:r>
            <a:r>
              <a:rPr lang="en-US" sz="1200" spc="17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d</a:t>
            </a:r>
            <a:r>
              <a:rPr lang="en-US" sz="1200" spc="1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u</a:t>
            </a:r>
            <a:r>
              <a:rPr lang="en-US" sz="1200" spc="25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c</a:t>
            </a:r>
            <a:r>
              <a:rPr lang="en-US" sz="1200" spc="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</a:t>
            </a:r>
            <a:r>
              <a:rPr lang="en-US" sz="1200" spc="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i</a:t>
            </a:r>
            <a:r>
              <a:rPr lang="en-US" sz="1200" spc="1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on.</a:t>
            </a:r>
            <a:r>
              <a:rPr lang="en-US" sz="1200" spc="1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</a:t>
            </a:r>
            <a:r>
              <a:rPr lang="en-US" sz="1200" spc="22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tm</a:t>
            </a:r>
            <a:r>
              <a:rPr lang="en-US" sz="1200" spc="-1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l</a:t>
            </a:r>
            <a:endParaRPr lang="en-US" sz="1200" spc="-12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Guidelines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spc="17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200" spc="17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spc="254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spc="21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sz="1200" spc="15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spc="26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39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Material Design Principles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8" y="1286920"/>
            <a:ext cx="5893149" cy="3308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3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0659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areas, suggested color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palette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Mostly 2D &amp; 2.5D to give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personal &amp; emotional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Shadow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Cards and O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verlays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spc="17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200" spc="17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spc="254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spc="21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sz="1200" spc="15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spc="26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39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Material Design Principles 1/2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53" y="808610"/>
            <a:ext cx="80659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bevels, gradients,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Typography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Roboto and font style definitions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Animations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templates</a:t>
            </a:r>
          </a:p>
          <a:p>
            <a:pPr marL="514350" lvl="1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Margins, key lines, etc.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spc="17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200" spc="17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spc="254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spc="21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sz="1200" spc="15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spc="26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39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Material Design Principles 2/2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0" y="1316736"/>
            <a:ext cx="3938016" cy="11216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153" y="808610"/>
            <a:ext cx="45177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in AndroidManifest.xml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android:style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Theme.Material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android:style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Theme.Material.Light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android:style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Theme.Material.Light.DarkActionBar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spc="17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200" spc="17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spc="254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spc="21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-12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sz="1200" spc="15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spc="26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200" spc="395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>
                <a:solidFill>
                  <a:srgbClr val="262626"/>
                </a:solidFill>
              </a:rPr>
              <a:t>Material Design Theme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object 5"/>
          <p:cNvSpPr/>
          <p:nvPr/>
        </p:nvSpPr>
        <p:spPr>
          <a:xfrm>
            <a:off x="7048769" y="2641482"/>
            <a:ext cx="2095231" cy="1994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5048679" y="872194"/>
            <a:ext cx="2095231" cy="1994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rePoint Server Webinar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4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SharePoint Server Webinar</Template>
  <TotalTime>1500</TotalTime>
  <Words>2106</Words>
  <Application>Microsoft Office PowerPoint</Application>
  <PresentationFormat>On-screen Show (16:9)</PresentationFormat>
  <Paragraphs>471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Castellar</vt:lpstr>
      <vt:lpstr>Georgia</vt:lpstr>
      <vt:lpstr>Symbol</vt:lpstr>
      <vt:lpstr>Tahoma</vt:lpstr>
      <vt:lpstr>SharePoint Server Webinar</vt:lpstr>
      <vt:lpstr>4_Brain4ce_course_template</vt:lpstr>
      <vt:lpstr>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Trends</vt:lpstr>
      <vt:lpstr>PowerPoint Presentation</vt:lpstr>
      <vt:lpstr>PowerPoint Presentation</vt:lpstr>
      <vt:lpstr>How it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Awanish</cp:lastModifiedBy>
  <cp:revision>124</cp:revision>
  <dcterms:created xsi:type="dcterms:W3CDTF">2015-03-08T11:04:00Z</dcterms:created>
  <dcterms:modified xsi:type="dcterms:W3CDTF">2015-07-01T10:11:11Z</dcterms:modified>
</cp:coreProperties>
</file>