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78" r:id="rId3"/>
  </p:sldMasterIdLst>
  <p:notesMasterIdLst>
    <p:notesMasterId r:id="rId26"/>
  </p:notesMasterIdLst>
  <p:handoutMasterIdLst>
    <p:handoutMasterId r:id="rId27"/>
  </p:handoutMasterIdLst>
  <p:sldIdLst>
    <p:sldId id="279" r:id="rId4"/>
    <p:sldId id="275" r:id="rId5"/>
    <p:sldId id="538" r:id="rId6"/>
    <p:sldId id="539" r:id="rId7"/>
    <p:sldId id="524" r:id="rId8"/>
    <p:sldId id="548" r:id="rId9"/>
    <p:sldId id="553" r:id="rId10"/>
    <p:sldId id="549" r:id="rId11"/>
    <p:sldId id="550" r:id="rId12"/>
    <p:sldId id="551" r:id="rId13"/>
    <p:sldId id="552" r:id="rId14"/>
    <p:sldId id="525" r:id="rId15"/>
    <p:sldId id="530" r:id="rId16"/>
    <p:sldId id="555" r:id="rId17"/>
    <p:sldId id="556" r:id="rId18"/>
    <p:sldId id="557" r:id="rId19"/>
    <p:sldId id="558" r:id="rId20"/>
    <p:sldId id="559" r:id="rId21"/>
    <p:sldId id="560" r:id="rId22"/>
    <p:sldId id="537" r:id="rId23"/>
    <p:sldId id="266" r:id="rId24"/>
    <p:sldId id="268" r:id="rId2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3" userDrawn="1">
          <p15:clr>
            <a:srgbClr val="A4A3A4"/>
          </p15:clr>
        </p15:guide>
        <p15:guide id="2" pos="544" userDrawn="1">
          <p15:clr>
            <a:srgbClr val="F26B43"/>
          </p15:clr>
        </p15:guide>
        <p15:guide id="3" pos="5375" userDrawn="1">
          <p15:clr>
            <a:srgbClr val="F26B43"/>
          </p15:clr>
        </p15:guide>
        <p15:guide id="4" pos="317" userDrawn="1">
          <p15:clr>
            <a:srgbClr val="F26B43"/>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mala" initials="K" lastIdx="7" clrIdx="0">
    <p:extLst>
      <p:ext uri="{19B8F6BF-5375-455C-9EA6-DF929625EA0E}">
        <p15:presenceInfo xmlns:p15="http://schemas.microsoft.com/office/powerpoint/2012/main" userId="Komala" providerId="None"/>
      </p:ext>
    </p:extLst>
  </p:cmAuthor>
  <p:cmAuthor id="2" name="Puja" initials="P" lastIdx="7" clrIdx="1">
    <p:extLst>
      <p:ext uri="{19B8F6BF-5375-455C-9EA6-DF929625EA0E}">
        <p15:presenceInfo xmlns:p15="http://schemas.microsoft.com/office/powerpoint/2012/main" userId="Puja" providerId="None"/>
      </p:ext>
    </p:extLst>
  </p:cmAuthor>
  <p:cmAuthor id="3" name="Varsha Gangadhar" initials="VG" lastIdx="7" clrIdx="2">
    <p:extLst>
      <p:ext uri="{19B8F6BF-5375-455C-9EA6-DF929625EA0E}">
        <p15:presenceInfo xmlns:p15="http://schemas.microsoft.com/office/powerpoint/2012/main" userId="Varsha Gangadh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EBE9DD"/>
    <a:srgbClr val="F7EF4F"/>
    <a:srgbClr val="FFFF97"/>
    <a:srgbClr val="FBF9E1"/>
    <a:srgbClr val="FFFFEF"/>
    <a:srgbClr val="E6EDF6"/>
    <a:srgbClr val="F4F3EC"/>
    <a:srgbClr val="E9EFF7"/>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98" d="100"/>
          <a:sy n="98" d="100"/>
        </p:scale>
        <p:origin x="600" y="84"/>
      </p:cViewPr>
      <p:guideLst>
        <p:guide orient="horz" pos="463"/>
        <p:guide pos="544"/>
        <p:guide pos="5375"/>
        <p:guide pos="317"/>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B50DC9-8E31-4B53-B2C2-7F05273F654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12C8A53-44CE-42F1-BBD6-5C28805D5282}">
      <dgm:prSet custT="1"/>
      <dgm:spPr/>
      <dgm:t>
        <a:bodyPr/>
        <a:lstStyle/>
        <a:p>
          <a:pPr rtl="0"/>
          <a:r>
            <a:rPr lang="en-US" sz="1400" dirty="0" smtClean="0">
              <a:latin typeface="Tahoma" panose="020B0604030504040204" pitchFamily="34" charset="0"/>
              <a:ea typeface="Tahoma" panose="020B0604030504040204" pitchFamily="34" charset="0"/>
              <a:cs typeface="Tahoma" panose="020B0604030504040204" pitchFamily="34" charset="0"/>
            </a:rPr>
            <a:t>MVC is acronym for Model-View-Controller</a:t>
          </a:r>
          <a:endParaRPr lang="en-US" sz="1400" dirty="0">
            <a:latin typeface="Tahoma" panose="020B0604030504040204" pitchFamily="34" charset="0"/>
            <a:ea typeface="Tahoma" panose="020B0604030504040204" pitchFamily="34" charset="0"/>
            <a:cs typeface="Tahoma" panose="020B0604030504040204" pitchFamily="34" charset="0"/>
          </a:endParaRPr>
        </a:p>
      </dgm:t>
    </dgm:pt>
    <dgm:pt modelId="{086BB969-2370-4891-A051-9CBE656D104F}" type="parTrans" cxnId="{BEAC2E4E-FB1A-4D7B-A8F2-8A5FC0F652FB}">
      <dgm:prSet/>
      <dgm:spPr/>
      <dgm:t>
        <a:bodyPr/>
        <a:lstStyle/>
        <a:p>
          <a:endParaRPr lang="en-US"/>
        </a:p>
      </dgm:t>
    </dgm:pt>
    <dgm:pt modelId="{8133AED0-0FC8-4402-8AD6-CF6C1C0614E9}" type="sibTrans" cxnId="{BEAC2E4E-FB1A-4D7B-A8F2-8A5FC0F652FB}">
      <dgm:prSet/>
      <dgm:spPr/>
      <dgm:t>
        <a:bodyPr/>
        <a:lstStyle/>
        <a:p>
          <a:endParaRPr lang="en-US"/>
        </a:p>
      </dgm:t>
    </dgm:pt>
    <dgm:pt modelId="{830A1F3B-3AA0-4B24-82FB-6298FB29F06D}">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A software design pattern for developing web and desktop applications</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A3216CD0-9396-4A4E-9928-6893B9EB5729}" type="parTrans" cxnId="{C7DD0085-07F3-4B52-9E1E-6B221A377AB4}">
      <dgm:prSet/>
      <dgm:spPr/>
      <dgm:t>
        <a:bodyPr/>
        <a:lstStyle/>
        <a:p>
          <a:endParaRPr lang="en-US"/>
        </a:p>
      </dgm:t>
    </dgm:pt>
    <dgm:pt modelId="{3254D359-806D-42CE-A00D-BA8DFE0A385F}" type="sibTrans" cxnId="{C7DD0085-07F3-4B52-9E1E-6B221A377AB4}">
      <dgm:prSet/>
      <dgm:spPr/>
      <dgm:t>
        <a:bodyPr/>
        <a:lstStyle/>
        <a:p>
          <a:endParaRPr lang="en-US"/>
        </a:p>
      </dgm:t>
    </dgm:pt>
    <dgm:pt modelId="{C5E5D656-449C-490B-A1B0-1EE9814A271E}">
      <dgm:prSet custT="1"/>
      <dgm:spPr/>
      <dgm:t>
        <a:bodyPr/>
        <a:lstStyle/>
        <a:p>
          <a:pPr rtl="0"/>
          <a:r>
            <a:rPr lang="en-US" sz="1400" dirty="0" smtClean="0">
              <a:latin typeface="Tahoma" panose="020B0604030504040204" pitchFamily="34" charset="0"/>
              <a:ea typeface="Tahoma" panose="020B0604030504040204" pitchFamily="34" charset="0"/>
              <a:cs typeface="Tahoma" panose="020B0604030504040204" pitchFamily="34" charset="0"/>
            </a:rPr>
            <a:t>In simple words, a better way of separating the logic of your application from the display.</a:t>
          </a:r>
          <a:endParaRPr lang="en-US" sz="1400" dirty="0">
            <a:latin typeface="Tahoma" panose="020B0604030504040204" pitchFamily="34" charset="0"/>
            <a:ea typeface="Tahoma" panose="020B0604030504040204" pitchFamily="34" charset="0"/>
            <a:cs typeface="Tahoma" panose="020B0604030504040204" pitchFamily="34" charset="0"/>
          </a:endParaRPr>
        </a:p>
      </dgm:t>
    </dgm:pt>
    <dgm:pt modelId="{B27F2677-F2A0-42ED-A0D8-3B5DEAFE9B50}" type="parTrans" cxnId="{803808FF-A0AC-4DBC-A9FB-DF794C9A734D}">
      <dgm:prSet/>
      <dgm:spPr/>
      <dgm:t>
        <a:bodyPr/>
        <a:lstStyle/>
        <a:p>
          <a:endParaRPr lang="en-US"/>
        </a:p>
      </dgm:t>
    </dgm:pt>
    <dgm:pt modelId="{206FF422-46B4-4F99-BAA6-CA3C074DE9BE}" type="sibTrans" cxnId="{803808FF-A0AC-4DBC-A9FB-DF794C9A734D}">
      <dgm:prSet/>
      <dgm:spPr/>
      <dgm:t>
        <a:bodyPr/>
        <a:lstStyle/>
        <a:p>
          <a:endParaRPr lang="en-US"/>
        </a:p>
      </dgm:t>
    </dgm:pt>
    <dgm:pt modelId="{93DE3782-8F9C-40B6-A3DD-B531019885FF}" type="pres">
      <dgm:prSet presAssocID="{9DB50DC9-8E31-4B53-B2C2-7F05273F6544}" presName="linear" presStyleCnt="0">
        <dgm:presLayoutVars>
          <dgm:animLvl val="lvl"/>
          <dgm:resizeHandles val="exact"/>
        </dgm:presLayoutVars>
      </dgm:prSet>
      <dgm:spPr/>
      <dgm:t>
        <a:bodyPr/>
        <a:lstStyle/>
        <a:p>
          <a:endParaRPr lang="en-US"/>
        </a:p>
      </dgm:t>
    </dgm:pt>
    <dgm:pt modelId="{1C34DBFC-853C-4E14-9FA1-0C93AD712E6F}" type="pres">
      <dgm:prSet presAssocID="{B12C8A53-44CE-42F1-BBD6-5C28805D5282}" presName="parentText" presStyleLbl="node1" presStyleIdx="0" presStyleCnt="3" custLinFactNeighborY="30180">
        <dgm:presLayoutVars>
          <dgm:chMax val="0"/>
          <dgm:bulletEnabled val="1"/>
        </dgm:presLayoutVars>
      </dgm:prSet>
      <dgm:spPr/>
      <dgm:t>
        <a:bodyPr/>
        <a:lstStyle/>
        <a:p>
          <a:endParaRPr lang="en-US"/>
        </a:p>
      </dgm:t>
    </dgm:pt>
    <dgm:pt modelId="{A6098921-3313-491B-BFCF-177D37BF8772}" type="pres">
      <dgm:prSet presAssocID="{8133AED0-0FC8-4402-8AD6-CF6C1C0614E9}" presName="spacer" presStyleCnt="0"/>
      <dgm:spPr/>
    </dgm:pt>
    <dgm:pt modelId="{C3A16C8A-FE19-402E-9C41-8543E0C21CE2}" type="pres">
      <dgm:prSet presAssocID="{830A1F3B-3AA0-4B24-82FB-6298FB29F06D}" presName="parentText" presStyleLbl="node1" presStyleIdx="1" presStyleCnt="3" custLinFactNeighborY="36463">
        <dgm:presLayoutVars>
          <dgm:chMax val="0"/>
          <dgm:bulletEnabled val="1"/>
        </dgm:presLayoutVars>
      </dgm:prSet>
      <dgm:spPr/>
      <dgm:t>
        <a:bodyPr/>
        <a:lstStyle/>
        <a:p>
          <a:endParaRPr lang="en-US"/>
        </a:p>
      </dgm:t>
    </dgm:pt>
    <dgm:pt modelId="{3CA65FA3-4864-4F6C-9982-3C6782E6EC79}" type="pres">
      <dgm:prSet presAssocID="{3254D359-806D-42CE-A00D-BA8DFE0A385F}" presName="spacer" presStyleCnt="0"/>
      <dgm:spPr/>
    </dgm:pt>
    <dgm:pt modelId="{498C6C79-5D4B-4BBC-BCA3-BD043C4F6AC0}" type="pres">
      <dgm:prSet presAssocID="{C5E5D656-449C-490B-A1B0-1EE9814A271E}" presName="parentText" presStyleLbl="node1" presStyleIdx="2" presStyleCnt="3" custLinFactY="16331" custLinFactNeighborX="303" custLinFactNeighborY="100000">
        <dgm:presLayoutVars>
          <dgm:chMax val="0"/>
          <dgm:bulletEnabled val="1"/>
        </dgm:presLayoutVars>
      </dgm:prSet>
      <dgm:spPr/>
      <dgm:t>
        <a:bodyPr/>
        <a:lstStyle/>
        <a:p>
          <a:endParaRPr lang="en-US"/>
        </a:p>
      </dgm:t>
    </dgm:pt>
  </dgm:ptLst>
  <dgm:cxnLst>
    <dgm:cxn modelId="{BEAC2E4E-FB1A-4D7B-A8F2-8A5FC0F652FB}" srcId="{9DB50DC9-8E31-4B53-B2C2-7F05273F6544}" destId="{B12C8A53-44CE-42F1-BBD6-5C28805D5282}" srcOrd="0" destOrd="0" parTransId="{086BB969-2370-4891-A051-9CBE656D104F}" sibTransId="{8133AED0-0FC8-4402-8AD6-CF6C1C0614E9}"/>
    <dgm:cxn modelId="{2ED75F85-FC3F-4A2A-87E6-47C068CA7655}" type="presOf" srcId="{B12C8A53-44CE-42F1-BBD6-5C28805D5282}" destId="{1C34DBFC-853C-4E14-9FA1-0C93AD712E6F}" srcOrd="0" destOrd="0" presId="urn:microsoft.com/office/officeart/2005/8/layout/vList2"/>
    <dgm:cxn modelId="{C7DD0085-07F3-4B52-9E1E-6B221A377AB4}" srcId="{9DB50DC9-8E31-4B53-B2C2-7F05273F6544}" destId="{830A1F3B-3AA0-4B24-82FB-6298FB29F06D}" srcOrd="1" destOrd="0" parTransId="{A3216CD0-9396-4A4E-9928-6893B9EB5729}" sibTransId="{3254D359-806D-42CE-A00D-BA8DFE0A385F}"/>
    <dgm:cxn modelId="{0BC406AA-C95C-410B-B942-EAA1E224BE75}" type="presOf" srcId="{830A1F3B-3AA0-4B24-82FB-6298FB29F06D}" destId="{C3A16C8A-FE19-402E-9C41-8543E0C21CE2}" srcOrd="0" destOrd="0" presId="urn:microsoft.com/office/officeart/2005/8/layout/vList2"/>
    <dgm:cxn modelId="{76D23C9A-CB00-4B62-A3DB-9A309450FC08}" type="presOf" srcId="{9DB50DC9-8E31-4B53-B2C2-7F05273F6544}" destId="{93DE3782-8F9C-40B6-A3DD-B531019885FF}" srcOrd="0" destOrd="0" presId="urn:microsoft.com/office/officeart/2005/8/layout/vList2"/>
    <dgm:cxn modelId="{10A7D446-B795-4476-BFD0-C709F65BD79D}" type="presOf" srcId="{C5E5D656-449C-490B-A1B0-1EE9814A271E}" destId="{498C6C79-5D4B-4BBC-BCA3-BD043C4F6AC0}" srcOrd="0" destOrd="0" presId="urn:microsoft.com/office/officeart/2005/8/layout/vList2"/>
    <dgm:cxn modelId="{803808FF-A0AC-4DBC-A9FB-DF794C9A734D}" srcId="{9DB50DC9-8E31-4B53-B2C2-7F05273F6544}" destId="{C5E5D656-449C-490B-A1B0-1EE9814A271E}" srcOrd="2" destOrd="0" parTransId="{B27F2677-F2A0-42ED-A0D8-3B5DEAFE9B50}" sibTransId="{206FF422-46B4-4F99-BAA6-CA3C074DE9BE}"/>
    <dgm:cxn modelId="{1505A453-D23B-45E9-95C7-DDEAA0EDFD72}" type="presParOf" srcId="{93DE3782-8F9C-40B6-A3DD-B531019885FF}" destId="{1C34DBFC-853C-4E14-9FA1-0C93AD712E6F}" srcOrd="0" destOrd="0" presId="urn:microsoft.com/office/officeart/2005/8/layout/vList2"/>
    <dgm:cxn modelId="{34BFFB05-34AC-4B35-96A7-D7B5E3F018B9}" type="presParOf" srcId="{93DE3782-8F9C-40B6-A3DD-B531019885FF}" destId="{A6098921-3313-491B-BFCF-177D37BF8772}" srcOrd="1" destOrd="0" presId="urn:microsoft.com/office/officeart/2005/8/layout/vList2"/>
    <dgm:cxn modelId="{1A4D915C-C479-43C2-87CD-D104582A9BBE}" type="presParOf" srcId="{93DE3782-8F9C-40B6-A3DD-B531019885FF}" destId="{C3A16C8A-FE19-402E-9C41-8543E0C21CE2}" srcOrd="2" destOrd="0" presId="urn:microsoft.com/office/officeart/2005/8/layout/vList2"/>
    <dgm:cxn modelId="{08606D4F-16EF-4BD5-9312-E253FCCEF200}" type="presParOf" srcId="{93DE3782-8F9C-40B6-A3DD-B531019885FF}" destId="{3CA65FA3-4864-4F6C-9982-3C6782E6EC79}" srcOrd="3" destOrd="0" presId="urn:microsoft.com/office/officeart/2005/8/layout/vList2"/>
    <dgm:cxn modelId="{8A943A35-775E-44AB-9727-300C712EF10D}" type="presParOf" srcId="{93DE3782-8F9C-40B6-A3DD-B531019885FF}" destId="{498C6C79-5D4B-4BBC-BCA3-BD043C4F6AC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601D23-E351-45F5-86F2-75B02301C03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78397A8-5C51-4082-8A87-7AC8CC73A3FB}">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Data access routines and some business logic can be defined in the model.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2B69E5F4-A114-44EA-BA77-E397E90CCD86}" type="parTrans" cxnId="{C481C9AB-FF3A-44C4-93FB-2EE59A3BDA4D}">
      <dgm:prSet/>
      <dgm:spPr/>
      <dgm:t>
        <a:bodyPr/>
        <a:lstStyle/>
        <a:p>
          <a:endParaRPr lang="en-US"/>
        </a:p>
      </dgm:t>
    </dgm:pt>
    <dgm:pt modelId="{0549B738-51C8-46B7-A2C0-394396D3C6C9}" type="sibTrans" cxnId="{C481C9AB-FF3A-44C4-93FB-2EE59A3BDA4D}">
      <dgm:prSet/>
      <dgm:spPr/>
      <dgm:t>
        <a:bodyPr/>
        <a:lstStyle/>
        <a:p>
          <a:endParaRPr lang="en-US"/>
        </a:p>
      </dgm:t>
    </dgm:pt>
    <dgm:pt modelId="{462FAED9-0174-464A-A698-89AD0D38C74E}">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Model is responsible for providing the data from the database and saving the data into the data store.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168E8BA3-66EE-48B5-B30E-E27BDA73C1A5}" type="parTrans" cxnId="{37DB3844-CF87-4A5D-8EA5-CA2DDEDDE5CE}">
      <dgm:prSet/>
      <dgm:spPr/>
      <dgm:t>
        <a:bodyPr/>
        <a:lstStyle/>
        <a:p>
          <a:endParaRPr lang="en-US"/>
        </a:p>
      </dgm:t>
    </dgm:pt>
    <dgm:pt modelId="{25DF09E6-B999-4811-97BD-8A88DC29CA2D}" type="sibTrans" cxnId="{37DB3844-CF87-4A5D-8EA5-CA2DDEDDE5CE}">
      <dgm:prSet/>
      <dgm:spPr/>
      <dgm:t>
        <a:bodyPr/>
        <a:lstStyle/>
        <a:p>
          <a:endParaRPr lang="en-US"/>
        </a:p>
      </dgm:t>
    </dgm:pt>
    <dgm:pt modelId="{72E012FE-0B11-4570-934D-321942605D1B}">
      <dgm:prSet custT="1"/>
      <dgm:spPr/>
      <dgm:t>
        <a:bodyPr/>
        <a:lstStyle/>
        <a:p>
          <a:pPr rtl="0"/>
          <a:r>
            <a:rPr lang="en-US" sz="1400" dirty="0" smtClean="0">
              <a:latin typeface="Tahoma" panose="020B0604030504040204" pitchFamily="34" charset="0"/>
              <a:ea typeface="Tahoma" panose="020B0604030504040204" pitchFamily="34" charset="0"/>
              <a:cs typeface="Tahoma" panose="020B0604030504040204" pitchFamily="34" charset="0"/>
            </a:rPr>
            <a:t>Models are active representations of database tables: they can connect to your database, query it (if instructed to do so by a controller) and save data to the database. </a:t>
          </a:r>
          <a:endParaRPr lang="en-US" sz="1400" dirty="0">
            <a:latin typeface="Tahoma" panose="020B0604030504040204" pitchFamily="34" charset="0"/>
            <a:ea typeface="Tahoma" panose="020B0604030504040204" pitchFamily="34" charset="0"/>
            <a:cs typeface="Tahoma" panose="020B0604030504040204" pitchFamily="34" charset="0"/>
          </a:endParaRPr>
        </a:p>
      </dgm:t>
    </dgm:pt>
    <dgm:pt modelId="{239175F2-2A91-4ED8-8D04-3339CD8C3493}" type="parTrans" cxnId="{FD83F4A4-5D42-4D24-9BB5-20473B7E176F}">
      <dgm:prSet/>
      <dgm:spPr/>
      <dgm:t>
        <a:bodyPr/>
        <a:lstStyle/>
        <a:p>
          <a:endParaRPr lang="en-US"/>
        </a:p>
      </dgm:t>
    </dgm:pt>
    <dgm:pt modelId="{254F06E3-114D-47B8-8EFF-E17DF2C31D8A}" type="sibTrans" cxnId="{FD83F4A4-5D42-4D24-9BB5-20473B7E176F}">
      <dgm:prSet/>
      <dgm:spPr/>
      <dgm:t>
        <a:bodyPr/>
        <a:lstStyle/>
        <a:p>
          <a:endParaRPr lang="en-US"/>
        </a:p>
      </dgm:t>
    </dgm:pt>
    <dgm:pt modelId="{7AE23673-4C5A-420F-B941-CB15154AF3B0}">
      <dgm:prSet custT="1"/>
      <dgm:spPr/>
      <dgm:t>
        <a:bodyPr/>
        <a:lstStyle/>
        <a:p>
          <a:pPr rtl="0"/>
          <a:r>
            <a:rPr lang="en-US" sz="1400" dirty="0" smtClean="0">
              <a:latin typeface="Tahoma" panose="020B0604030504040204" pitchFamily="34" charset="0"/>
              <a:ea typeface="Tahoma" panose="020B0604030504040204" pitchFamily="34" charset="0"/>
              <a:cs typeface="Tahoma" panose="020B0604030504040204" pitchFamily="34" charset="0"/>
            </a:rPr>
            <a:t>No interaction between models and views: all the logic is handled by controllers.</a:t>
          </a:r>
          <a:endParaRPr lang="en-US" sz="1400" dirty="0">
            <a:latin typeface="Tahoma" panose="020B0604030504040204" pitchFamily="34" charset="0"/>
            <a:ea typeface="Tahoma" panose="020B0604030504040204" pitchFamily="34" charset="0"/>
            <a:cs typeface="Tahoma" panose="020B0604030504040204" pitchFamily="34" charset="0"/>
          </a:endParaRPr>
        </a:p>
      </dgm:t>
    </dgm:pt>
    <dgm:pt modelId="{82AE680F-D275-4E8C-8B00-C5C902B24C4E}" type="parTrans" cxnId="{00DCF3F7-5ED1-49C7-8CA9-E175BF06FAB4}">
      <dgm:prSet/>
      <dgm:spPr/>
      <dgm:t>
        <a:bodyPr/>
        <a:lstStyle/>
        <a:p>
          <a:endParaRPr lang="en-US"/>
        </a:p>
      </dgm:t>
    </dgm:pt>
    <dgm:pt modelId="{7C24BDA4-97EB-42A4-AE60-256C88F02E65}" type="sibTrans" cxnId="{00DCF3F7-5ED1-49C7-8CA9-E175BF06FAB4}">
      <dgm:prSet/>
      <dgm:spPr/>
      <dgm:t>
        <a:bodyPr/>
        <a:lstStyle/>
        <a:p>
          <a:endParaRPr lang="en-US"/>
        </a:p>
      </dgm:t>
    </dgm:pt>
    <dgm:pt modelId="{DAAB8E61-6151-493B-9C5C-934C93C71AE0}" type="pres">
      <dgm:prSet presAssocID="{AC601D23-E351-45F5-86F2-75B02301C033}" presName="linear" presStyleCnt="0">
        <dgm:presLayoutVars>
          <dgm:animLvl val="lvl"/>
          <dgm:resizeHandles val="exact"/>
        </dgm:presLayoutVars>
      </dgm:prSet>
      <dgm:spPr/>
      <dgm:t>
        <a:bodyPr/>
        <a:lstStyle/>
        <a:p>
          <a:endParaRPr lang="en-US"/>
        </a:p>
      </dgm:t>
    </dgm:pt>
    <dgm:pt modelId="{619138E5-8984-4338-8A0D-4CA0D4AD5EDD}" type="pres">
      <dgm:prSet presAssocID="{F78397A8-5C51-4082-8A87-7AC8CC73A3FB}" presName="parentText" presStyleLbl="node1" presStyleIdx="0" presStyleCnt="4">
        <dgm:presLayoutVars>
          <dgm:chMax val="0"/>
          <dgm:bulletEnabled val="1"/>
        </dgm:presLayoutVars>
      </dgm:prSet>
      <dgm:spPr/>
      <dgm:t>
        <a:bodyPr/>
        <a:lstStyle/>
        <a:p>
          <a:endParaRPr lang="en-US"/>
        </a:p>
      </dgm:t>
    </dgm:pt>
    <dgm:pt modelId="{CCEA3BDF-6E81-49FB-968D-83AC33FFE077}" type="pres">
      <dgm:prSet presAssocID="{0549B738-51C8-46B7-A2C0-394396D3C6C9}" presName="spacer" presStyleCnt="0"/>
      <dgm:spPr/>
    </dgm:pt>
    <dgm:pt modelId="{B77F509B-C6DA-4F60-9ACA-9A1A1C5ACD7C}" type="pres">
      <dgm:prSet presAssocID="{462FAED9-0174-464A-A698-89AD0D38C74E}" presName="parentText" presStyleLbl="node1" presStyleIdx="1" presStyleCnt="4">
        <dgm:presLayoutVars>
          <dgm:chMax val="0"/>
          <dgm:bulletEnabled val="1"/>
        </dgm:presLayoutVars>
      </dgm:prSet>
      <dgm:spPr/>
      <dgm:t>
        <a:bodyPr/>
        <a:lstStyle/>
        <a:p>
          <a:endParaRPr lang="en-US"/>
        </a:p>
      </dgm:t>
    </dgm:pt>
    <dgm:pt modelId="{67914474-B594-4290-8305-59562722837A}" type="pres">
      <dgm:prSet presAssocID="{25DF09E6-B999-4811-97BD-8A88DC29CA2D}" presName="spacer" presStyleCnt="0"/>
      <dgm:spPr/>
    </dgm:pt>
    <dgm:pt modelId="{D51F7E0F-262A-4C83-9866-237E7525BFB5}" type="pres">
      <dgm:prSet presAssocID="{72E012FE-0B11-4570-934D-321942605D1B}" presName="parentText" presStyleLbl="node1" presStyleIdx="2" presStyleCnt="4">
        <dgm:presLayoutVars>
          <dgm:chMax val="0"/>
          <dgm:bulletEnabled val="1"/>
        </dgm:presLayoutVars>
      </dgm:prSet>
      <dgm:spPr/>
      <dgm:t>
        <a:bodyPr/>
        <a:lstStyle/>
        <a:p>
          <a:endParaRPr lang="en-US"/>
        </a:p>
      </dgm:t>
    </dgm:pt>
    <dgm:pt modelId="{6E13DBF3-F8F6-4250-A66E-28F7323ECA5A}" type="pres">
      <dgm:prSet presAssocID="{254F06E3-114D-47B8-8EFF-E17DF2C31D8A}" presName="spacer" presStyleCnt="0"/>
      <dgm:spPr/>
    </dgm:pt>
    <dgm:pt modelId="{0BF76900-1EC7-4BA2-AB53-C3CCE8021BEE}" type="pres">
      <dgm:prSet presAssocID="{7AE23673-4C5A-420F-B941-CB15154AF3B0}" presName="parentText" presStyleLbl="node1" presStyleIdx="3" presStyleCnt="4">
        <dgm:presLayoutVars>
          <dgm:chMax val="0"/>
          <dgm:bulletEnabled val="1"/>
        </dgm:presLayoutVars>
      </dgm:prSet>
      <dgm:spPr/>
      <dgm:t>
        <a:bodyPr/>
        <a:lstStyle/>
        <a:p>
          <a:endParaRPr lang="en-US"/>
        </a:p>
      </dgm:t>
    </dgm:pt>
  </dgm:ptLst>
  <dgm:cxnLst>
    <dgm:cxn modelId="{FB6BCA48-4C86-4552-A0FF-C84CD9A315DF}" type="presOf" srcId="{7AE23673-4C5A-420F-B941-CB15154AF3B0}" destId="{0BF76900-1EC7-4BA2-AB53-C3CCE8021BEE}" srcOrd="0" destOrd="0" presId="urn:microsoft.com/office/officeart/2005/8/layout/vList2"/>
    <dgm:cxn modelId="{FD83F4A4-5D42-4D24-9BB5-20473B7E176F}" srcId="{AC601D23-E351-45F5-86F2-75B02301C033}" destId="{72E012FE-0B11-4570-934D-321942605D1B}" srcOrd="2" destOrd="0" parTransId="{239175F2-2A91-4ED8-8D04-3339CD8C3493}" sibTransId="{254F06E3-114D-47B8-8EFF-E17DF2C31D8A}"/>
    <dgm:cxn modelId="{00DCF3F7-5ED1-49C7-8CA9-E175BF06FAB4}" srcId="{AC601D23-E351-45F5-86F2-75B02301C033}" destId="{7AE23673-4C5A-420F-B941-CB15154AF3B0}" srcOrd="3" destOrd="0" parTransId="{82AE680F-D275-4E8C-8B00-C5C902B24C4E}" sibTransId="{7C24BDA4-97EB-42A4-AE60-256C88F02E65}"/>
    <dgm:cxn modelId="{37DB3844-CF87-4A5D-8EA5-CA2DDEDDE5CE}" srcId="{AC601D23-E351-45F5-86F2-75B02301C033}" destId="{462FAED9-0174-464A-A698-89AD0D38C74E}" srcOrd="1" destOrd="0" parTransId="{168E8BA3-66EE-48B5-B30E-E27BDA73C1A5}" sibTransId="{25DF09E6-B999-4811-97BD-8A88DC29CA2D}"/>
    <dgm:cxn modelId="{EADA633F-6DE2-47CB-B3EE-F17C16739EE3}" type="presOf" srcId="{72E012FE-0B11-4570-934D-321942605D1B}" destId="{D51F7E0F-262A-4C83-9866-237E7525BFB5}" srcOrd="0" destOrd="0" presId="urn:microsoft.com/office/officeart/2005/8/layout/vList2"/>
    <dgm:cxn modelId="{D3978D76-D278-4F5A-A808-F0F53BA926DC}" type="presOf" srcId="{462FAED9-0174-464A-A698-89AD0D38C74E}" destId="{B77F509B-C6DA-4F60-9ACA-9A1A1C5ACD7C}" srcOrd="0" destOrd="0" presId="urn:microsoft.com/office/officeart/2005/8/layout/vList2"/>
    <dgm:cxn modelId="{C481C9AB-FF3A-44C4-93FB-2EE59A3BDA4D}" srcId="{AC601D23-E351-45F5-86F2-75B02301C033}" destId="{F78397A8-5C51-4082-8A87-7AC8CC73A3FB}" srcOrd="0" destOrd="0" parTransId="{2B69E5F4-A114-44EA-BA77-E397E90CCD86}" sibTransId="{0549B738-51C8-46B7-A2C0-394396D3C6C9}"/>
    <dgm:cxn modelId="{AD5277EF-A1AD-444C-AE9C-9E1C1D8FC9B5}" type="presOf" srcId="{AC601D23-E351-45F5-86F2-75B02301C033}" destId="{DAAB8E61-6151-493B-9C5C-934C93C71AE0}" srcOrd="0" destOrd="0" presId="urn:microsoft.com/office/officeart/2005/8/layout/vList2"/>
    <dgm:cxn modelId="{69392A81-2567-41C9-8A93-35798D79F041}" type="presOf" srcId="{F78397A8-5C51-4082-8A87-7AC8CC73A3FB}" destId="{619138E5-8984-4338-8A0D-4CA0D4AD5EDD}" srcOrd="0" destOrd="0" presId="urn:microsoft.com/office/officeart/2005/8/layout/vList2"/>
    <dgm:cxn modelId="{6B7773D2-D1E7-4974-B5ED-11830926DE65}" type="presParOf" srcId="{DAAB8E61-6151-493B-9C5C-934C93C71AE0}" destId="{619138E5-8984-4338-8A0D-4CA0D4AD5EDD}" srcOrd="0" destOrd="0" presId="urn:microsoft.com/office/officeart/2005/8/layout/vList2"/>
    <dgm:cxn modelId="{03CC182B-F640-49EC-9F07-0D85C5E615E8}" type="presParOf" srcId="{DAAB8E61-6151-493B-9C5C-934C93C71AE0}" destId="{CCEA3BDF-6E81-49FB-968D-83AC33FFE077}" srcOrd="1" destOrd="0" presId="urn:microsoft.com/office/officeart/2005/8/layout/vList2"/>
    <dgm:cxn modelId="{1D1B576C-B383-4571-AB22-998DC2C52FE7}" type="presParOf" srcId="{DAAB8E61-6151-493B-9C5C-934C93C71AE0}" destId="{B77F509B-C6DA-4F60-9ACA-9A1A1C5ACD7C}" srcOrd="2" destOrd="0" presId="urn:microsoft.com/office/officeart/2005/8/layout/vList2"/>
    <dgm:cxn modelId="{8778ED3E-D390-49D0-B86E-BFEECA63D5CA}" type="presParOf" srcId="{DAAB8E61-6151-493B-9C5C-934C93C71AE0}" destId="{67914474-B594-4290-8305-59562722837A}" srcOrd="3" destOrd="0" presId="urn:microsoft.com/office/officeart/2005/8/layout/vList2"/>
    <dgm:cxn modelId="{91BE5DA7-0BFC-40E2-A1B7-6BEF6C7F4942}" type="presParOf" srcId="{DAAB8E61-6151-493B-9C5C-934C93C71AE0}" destId="{D51F7E0F-262A-4C83-9866-237E7525BFB5}" srcOrd="4" destOrd="0" presId="urn:microsoft.com/office/officeart/2005/8/layout/vList2"/>
    <dgm:cxn modelId="{518B741E-6CA2-4125-B0C9-7E43DCBC2815}" type="presParOf" srcId="{DAAB8E61-6151-493B-9C5C-934C93C71AE0}" destId="{6E13DBF3-F8F6-4250-A66E-28F7323ECA5A}" srcOrd="5" destOrd="0" presId="urn:microsoft.com/office/officeart/2005/8/layout/vList2"/>
    <dgm:cxn modelId="{BCC7654A-8267-446E-9DFA-A8201C48FCDF}" type="presParOf" srcId="{DAAB8E61-6151-493B-9C5C-934C93C71AE0}" destId="{0BF76900-1EC7-4BA2-AB53-C3CCE8021BE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6089E6-E330-49BC-AAF3-2A1BD2D62F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8B97412-55E7-44D6-9CE8-B9506608547B}">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Views define exactly what is presented to the user.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D64C9B93-8D5A-40AD-9F19-EF7E2812C890}" type="parTrans" cxnId="{62CDFC4A-AB82-46F8-958F-DF4950442E01}">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D6DE7B86-3557-4838-9239-82A8DE6A9BC2}" type="sibTrans" cxnId="{62CDFC4A-AB82-46F8-958F-DF4950442E01}">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03CD854A-2C23-4394-BD48-3771EC7BEC90}">
      <dgm:prSet custT="1"/>
      <dgm:spPr/>
      <dgm:t>
        <a:bodyPr/>
        <a:lstStyle/>
        <a:p>
          <a:pPr rtl="0"/>
          <a:r>
            <a:rPr lang="en-US" sz="1400" dirty="0" smtClean="0">
              <a:latin typeface="Tahoma" panose="020B0604030504040204" pitchFamily="34" charset="0"/>
              <a:ea typeface="Tahoma" panose="020B0604030504040204" pitchFamily="34" charset="0"/>
              <a:cs typeface="Tahoma" panose="020B0604030504040204" pitchFamily="34" charset="0"/>
            </a:rPr>
            <a:t>It collects data from the user and gives it to controller and controller invokes the required model. </a:t>
          </a:r>
          <a:endParaRPr lang="en-US" sz="1400" dirty="0">
            <a:latin typeface="Tahoma" panose="020B0604030504040204" pitchFamily="34" charset="0"/>
            <a:ea typeface="Tahoma" panose="020B0604030504040204" pitchFamily="34" charset="0"/>
            <a:cs typeface="Tahoma" panose="020B0604030504040204" pitchFamily="34" charset="0"/>
          </a:endParaRPr>
        </a:p>
      </dgm:t>
    </dgm:pt>
    <dgm:pt modelId="{47390300-974F-4C5D-9DB2-8B8C6A741CA0}" type="parTrans" cxnId="{AAF36DE9-5C41-470E-B021-33391257FE62}">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70060176-5422-4E92-A17F-D1636D317EEA}" type="sibTrans" cxnId="{AAF36DE9-5C41-470E-B021-33391257FE62}">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F037FAFB-CDD9-4AD9-8036-13DA145CA832}">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Controllers pass data to each view to render in some format.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E122AD98-3128-4E65-8625-68CD1E1E2A19}" type="parTrans" cxnId="{D0F00A9A-F27F-4005-B713-E7C4C8D76F69}">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6E46449E-3466-4A2B-A0DF-A74C8C9DFB67}" type="sibTrans" cxnId="{D0F00A9A-F27F-4005-B713-E7C4C8D76F69}">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F7F87292-9339-4573-8D23-91D459A3E614}">
      <dgm:prSet custT="1"/>
      <dgm:spPr/>
      <dgm:t>
        <a:bodyPr/>
        <a:lstStyle/>
        <a:p>
          <a:pPr rtl="0"/>
          <a:r>
            <a:rPr lang="en-US" sz="1400" dirty="0" smtClean="0">
              <a:latin typeface="Tahoma" panose="020B0604030504040204" pitchFamily="34" charset="0"/>
              <a:ea typeface="Tahoma" panose="020B0604030504040204" pitchFamily="34" charset="0"/>
              <a:cs typeface="Tahoma" panose="020B0604030504040204" pitchFamily="34" charset="0"/>
            </a:rPr>
            <a:t>Views can be described as template files that present their content to the user: variables, arrays and objects that are used in views are registered through a controller. </a:t>
          </a:r>
          <a:endParaRPr lang="en-US" sz="1400" dirty="0">
            <a:latin typeface="Tahoma" panose="020B0604030504040204" pitchFamily="34" charset="0"/>
            <a:ea typeface="Tahoma" panose="020B0604030504040204" pitchFamily="34" charset="0"/>
            <a:cs typeface="Tahoma" panose="020B0604030504040204" pitchFamily="34" charset="0"/>
          </a:endParaRPr>
        </a:p>
      </dgm:t>
    </dgm:pt>
    <dgm:pt modelId="{180821FF-7D51-4E23-AB05-99919F013F16}" type="parTrans" cxnId="{B86D1797-D516-47F8-9495-6DBCDB0125EF}">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2D66EC00-E44F-4035-811F-B169F701A0FA}" type="sibTrans" cxnId="{B86D1797-D516-47F8-9495-6DBCDB0125EF}">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17F12188-5BD0-48D8-83C5-583F1E913E6C}">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Views should not contain complex business logic; only the elementary control structures necessary to perform particular operations, such as the iteration of collected data through a foreach construct, should be contained within a view.</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F8C29B13-FBE2-43D3-82F4-777A34B35495}" type="parTrans" cxnId="{24218B16-EFBC-4829-A7F1-C674A78DC62F}">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BD630765-AC31-430C-8700-EAAD1BDF951E}" type="sibTrans" cxnId="{24218B16-EFBC-4829-A7F1-C674A78DC62F}">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04E825E4-2B29-4D88-BF9D-4714CD2F06BC}" type="pres">
      <dgm:prSet presAssocID="{8B6089E6-E330-49BC-AAF3-2A1BD2D62FDF}" presName="linear" presStyleCnt="0">
        <dgm:presLayoutVars>
          <dgm:animLvl val="lvl"/>
          <dgm:resizeHandles val="exact"/>
        </dgm:presLayoutVars>
      </dgm:prSet>
      <dgm:spPr/>
      <dgm:t>
        <a:bodyPr/>
        <a:lstStyle/>
        <a:p>
          <a:endParaRPr lang="en-US"/>
        </a:p>
      </dgm:t>
    </dgm:pt>
    <dgm:pt modelId="{AA81877F-D9EB-4B78-BC57-052854C4A59E}" type="pres">
      <dgm:prSet presAssocID="{B8B97412-55E7-44D6-9CE8-B9506608547B}" presName="parentText" presStyleLbl="node1" presStyleIdx="0" presStyleCnt="5">
        <dgm:presLayoutVars>
          <dgm:chMax val="0"/>
          <dgm:bulletEnabled val="1"/>
        </dgm:presLayoutVars>
      </dgm:prSet>
      <dgm:spPr/>
      <dgm:t>
        <a:bodyPr/>
        <a:lstStyle/>
        <a:p>
          <a:endParaRPr lang="en-US"/>
        </a:p>
      </dgm:t>
    </dgm:pt>
    <dgm:pt modelId="{9C026489-5EF7-411F-B8E3-ED42F1518702}" type="pres">
      <dgm:prSet presAssocID="{D6DE7B86-3557-4838-9239-82A8DE6A9BC2}" presName="spacer" presStyleCnt="0"/>
      <dgm:spPr/>
    </dgm:pt>
    <dgm:pt modelId="{CB47F7FA-1277-4C3E-A187-E017985EECBD}" type="pres">
      <dgm:prSet presAssocID="{03CD854A-2C23-4394-BD48-3771EC7BEC90}" presName="parentText" presStyleLbl="node1" presStyleIdx="1" presStyleCnt="5">
        <dgm:presLayoutVars>
          <dgm:chMax val="0"/>
          <dgm:bulletEnabled val="1"/>
        </dgm:presLayoutVars>
      </dgm:prSet>
      <dgm:spPr/>
      <dgm:t>
        <a:bodyPr/>
        <a:lstStyle/>
        <a:p>
          <a:endParaRPr lang="en-US"/>
        </a:p>
      </dgm:t>
    </dgm:pt>
    <dgm:pt modelId="{E0C0FFD1-4417-4BA4-BE88-B3F423FC0234}" type="pres">
      <dgm:prSet presAssocID="{70060176-5422-4E92-A17F-D1636D317EEA}" presName="spacer" presStyleCnt="0"/>
      <dgm:spPr/>
    </dgm:pt>
    <dgm:pt modelId="{6D1944C4-8F9C-439F-97E1-D49CCE762E4E}" type="pres">
      <dgm:prSet presAssocID="{F037FAFB-CDD9-4AD9-8036-13DA145CA832}" presName="parentText" presStyleLbl="node1" presStyleIdx="2" presStyleCnt="5">
        <dgm:presLayoutVars>
          <dgm:chMax val="0"/>
          <dgm:bulletEnabled val="1"/>
        </dgm:presLayoutVars>
      </dgm:prSet>
      <dgm:spPr/>
      <dgm:t>
        <a:bodyPr/>
        <a:lstStyle/>
        <a:p>
          <a:endParaRPr lang="en-US"/>
        </a:p>
      </dgm:t>
    </dgm:pt>
    <dgm:pt modelId="{FE18D3E8-80FE-4F68-AB8E-09216EECE0E2}" type="pres">
      <dgm:prSet presAssocID="{6E46449E-3466-4A2B-A0DF-A74C8C9DFB67}" presName="spacer" presStyleCnt="0"/>
      <dgm:spPr/>
    </dgm:pt>
    <dgm:pt modelId="{04F20EBB-B4E8-4719-AA5E-A57BF998BAE0}" type="pres">
      <dgm:prSet presAssocID="{F7F87292-9339-4573-8D23-91D459A3E614}" presName="parentText" presStyleLbl="node1" presStyleIdx="3" presStyleCnt="5">
        <dgm:presLayoutVars>
          <dgm:chMax val="0"/>
          <dgm:bulletEnabled val="1"/>
        </dgm:presLayoutVars>
      </dgm:prSet>
      <dgm:spPr/>
      <dgm:t>
        <a:bodyPr/>
        <a:lstStyle/>
        <a:p>
          <a:endParaRPr lang="en-US"/>
        </a:p>
      </dgm:t>
    </dgm:pt>
    <dgm:pt modelId="{C9603378-B01E-41BA-A385-7786976402DF}" type="pres">
      <dgm:prSet presAssocID="{2D66EC00-E44F-4035-811F-B169F701A0FA}" presName="spacer" presStyleCnt="0"/>
      <dgm:spPr/>
    </dgm:pt>
    <dgm:pt modelId="{5B35999B-CDCD-48A2-BBA7-9288B2DEA5E1}" type="pres">
      <dgm:prSet presAssocID="{17F12188-5BD0-48D8-83C5-583F1E913E6C}" presName="parentText" presStyleLbl="node1" presStyleIdx="4" presStyleCnt="5">
        <dgm:presLayoutVars>
          <dgm:chMax val="0"/>
          <dgm:bulletEnabled val="1"/>
        </dgm:presLayoutVars>
      </dgm:prSet>
      <dgm:spPr/>
      <dgm:t>
        <a:bodyPr/>
        <a:lstStyle/>
        <a:p>
          <a:endParaRPr lang="en-US"/>
        </a:p>
      </dgm:t>
    </dgm:pt>
  </dgm:ptLst>
  <dgm:cxnLst>
    <dgm:cxn modelId="{1CB638AA-DF7C-446D-8A82-0AFA258EC0EF}" type="presOf" srcId="{B8B97412-55E7-44D6-9CE8-B9506608547B}" destId="{AA81877F-D9EB-4B78-BC57-052854C4A59E}" srcOrd="0" destOrd="0" presId="urn:microsoft.com/office/officeart/2005/8/layout/vList2"/>
    <dgm:cxn modelId="{AAF36DE9-5C41-470E-B021-33391257FE62}" srcId="{8B6089E6-E330-49BC-AAF3-2A1BD2D62FDF}" destId="{03CD854A-2C23-4394-BD48-3771EC7BEC90}" srcOrd="1" destOrd="0" parTransId="{47390300-974F-4C5D-9DB2-8B8C6A741CA0}" sibTransId="{70060176-5422-4E92-A17F-D1636D317EEA}"/>
    <dgm:cxn modelId="{B86D1797-D516-47F8-9495-6DBCDB0125EF}" srcId="{8B6089E6-E330-49BC-AAF3-2A1BD2D62FDF}" destId="{F7F87292-9339-4573-8D23-91D459A3E614}" srcOrd="3" destOrd="0" parTransId="{180821FF-7D51-4E23-AB05-99919F013F16}" sibTransId="{2D66EC00-E44F-4035-811F-B169F701A0FA}"/>
    <dgm:cxn modelId="{25E82897-1168-4311-AC29-BAB2C8D89EA5}" type="presOf" srcId="{17F12188-5BD0-48D8-83C5-583F1E913E6C}" destId="{5B35999B-CDCD-48A2-BBA7-9288B2DEA5E1}" srcOrd="0" destOrd="0" presId="urn:microsoft.com/office/officeart/2005/8/layout/vList2"/>
    <dgm:cxn modelId="{24E9540D-A772-4954-A1BC-4D5A36AEE246}" type="presOf" srcId="{03CD854A-2C23-4394-BD48-3771EC7BEC90}" destId="{CB47F7FA-1277-4C3E-A187-E017985EECBD}" srcOrd="0" destOrd="0" presId="urn:microsoft.com/office/officeart/2005/8/layout/vList2"/>
    <dgm:cxn modelId="{24218B16-EFBC-4829-A7F1-C674A78DC62F}" srcId="{8B6089E6-E330-49BC-AAF3-2A1BD2D62FDF}" destId="{17F12188-5BD0-48D8-83C5-583F1E913E6C}" srcOrd="4" destOrd="0" parTransId="{F8C29B13-FBE2-43D3-82F4-777A34B35495}" sibTransId="{BD630765-AC31-430C-8700-EAAD1BDF951E}"/>
    <dgm:cxn modelId="{CB4753F6-F793-497B-A2DC-10E8EA312368}" type="presOf" srcId="{F7F87292-9339-4573-8D23-91D459A3E614}" destId="{04F20EBB-B4E8-4719-AA5E-A57BF998BAE0}" srcOrd="0" destOrd="0" presId="urn:microsoft.com/office/officeart/2005/8/layout/vList2"/>
    <dgm:cxn modelId="{D0F00A9A-F27F-4005-B713-E7C4C8D76F69}" srcId="{8B6089E6-E330-49BC-AAF3-2A1BD2D62FDF}" destId="{F037FAFB-CDD9-4AD9-8036-13DA145CA832}" srcOrd="2" destOrd="0" parTransId="{E122AD98-3128-4E65-8625-68CD1E1E2A19}" sibTransId="{6E46449E-3466-4A2B-A0DF-A74C8C9DFB67}"/>
    <dgm:cxn modelId="{B20BA9A1-E396-4261-8DA6-1DB5C3B1A7B8}" type="presOf" srcId="{8B6089E6-E330-49BC-AAF3-2A1BD2D62FDF}" destId="{04E825E4-2B29-4D88-BF9D-4714CD2F06BC}" srcOrd="0" destOrd="0" presId="urn:microsoft.com/office/officeart/2005/8/layout/vList2"/>
    <dgm:cxn modelId="{62CDFC4A-AB82-46F8-958F-DF4950442E01}" srcId="{8B6089E6-E330-49BC-AAF3-2A1BD2D62FDF}" destId="{B8B97412-55E7-44D6-9CE8-B9506608547B}" srcOrd="0" destOrd="0" parTransId="{D64C9B93-8D5A-40AD-9F19-EF7E2812C890}" sibTransId="{D6DE7B86-3557-4838-9239-82A8DE6A9BC2}"/>
    <dgm:cxn modelId="{D553BD45-6AD1-4F94-8DD5-F54A8675CD88}" type="presOf" srcId="{F037FAFB-CDD9-4AD9-8036-13DA145CA832}" destId="{6D1944C4-8F9C-439F-97E1-D49CCE762E4E}" srcOrd="0" destOrd="0" presId="urn:microsoft.com/office/officeart/2005/8/layout/vList2"/>
    <dgm:cxn modelId="{66D520EA-4F12-4908-8B7C-AD1525273817}" type="presParOf" srcId="{04E825E4-2B29-4D88-BF9D-4714CD2F06BC}" destId="{AA81877F-D9EB-4B78-BC57-052854C4A59E}" srcOrd="0" destOrd="0" presId="urn:microsoft.com/office/officeart/2005/8/layout/vList2"/>
    <dgm:cxn modelId="{679DAC77-7FF3-4B8D-9AC8-3DA0726DDF31}" type="presParOf" srcId="{04E825E4-2B29-4D88-BF9D-4714CD2F06BC}" destId="{9C026489-5EF7-411F-B8E3-ED42F1518702}" srcOrd="1" destOrd="0" presId="urn:microsoft.com/office/officeart/2005/8/layout/vList2"/>
    <dgm:cxn modelId="{E3D28200-F08D-42FF-8C64-A1686D9C6BA5}" type="presParOf" srcId="{04E825E4-2B29-4D88-BF9D-4714CD2F06BC}" destId="{CB47F7FA-1277-4C3E-A187-E017985EECBD}" srcOrd="2" destOrd="0" presId="urn:microsoft.com/office/officeart/2005/8/layout/vList2"/>
    <dgm:cxn modelId="{E42F4D1E-3490-4D89-8257-0EB260C039F6}" type="presParOf" srcId="{04E825E4-2B29-4D88-BF9D-4714CD2F06BC}" destId="{E0C0FFD1-4417-4BA4-BE88-B3F423FC0234}" srcOrd="3" destOrd="0" presId="urn:microsoft.com/office/officeart/2005/8/layout/vList2"/>
    <dgm:cxn modelId="{417E5DCA-6576-4AAF-BFF3-C3C6DDC03644}" type="presParOf" srcId="{04E825E4-2B29-4D88-BF9D-4714CD2F06BC}" destId="{6D1944C4-8F9C-439F-97E1-D49CCE762E4E}" srcOrd="4" destOrd="0" presId="urn:microsoft.com/office/officeart/2005/8/layout/vList2"/>
    <dgm:cxn modelId="{6D283EB0-AB38-4E45-8E05-BA75A92C593B}" type="presParOf" srcId="{04E825E4-2B29-4D88-BF9D-4714CD2F06BC}" destId="{FE18D3E8-80FE-4F68-AB8E-09216EECE0E2}" srcOrd="5" destOrd="0" presId="urn:microsoft.com/office/officeart/2005/8/layout/vList2"/>
    <dgm:cxn modelId="{EABAED87-F692-472A-81CE-60CDBB4AC2F0}" type="presParOf" srcId="{04E825E4-2B29-4D88-BF9D-4714CD2F06BC}" destId="{04F20EBB-B4E8-4719-AA5E-A57BF998BAE0}" srcOrd="6" destOrd="0" presId="urn:microsoft.com/office/officeart/2005/8/layout/vList2"/>
    <dgm:cxn modelId="{708D6A2B-0A04-4272-9395-26A7B7DB977A}" type="presParOf" srcId="{04E825E4-2B29-4D88-BF9D-4714CD2F06BC}" destId="{C9603378-B01E-41BA-A385-7786976402DF}" srcOrd="7" destOrd="0" presId="urn:microsoft.com/office/officeart/2005/8/layout/vList2"/>
    <dgm:cxn modelId="{3E8A3816-D06E-40A3-8E84-2F0D857D202A}" type="presParOf" srcId="{04E825E4-2B29-4D88-BF9D-4714CD2F06BC}" destId="{5B35999B-CDCD-48A2-BBA7-9288B2DEA5E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64513E-64F1-4ADC-97C8-5E8780D3F82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7C32923-8AAA-413B-A34A-43E5310EEC24}">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Controllers bind the whole pattern together.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A9ECDD6B-641C-4192-A778-A86E9F4B538A}" type="parTrans" cxnId="{C1E5D8E1-A3E5-43E9-AEA9-AFF600804D94}">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CC4F5298-6C5D-41FE-8694-DB2A50E6749C}" type="sibTrans" cxnId="{C1E5D8E1-A3E5-43E9-AEA9-AFF600804D94}">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BF44D19F-314D-4339-B8EB-7D980E6C209A}">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Controller is intermediary between View and Model.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ADAD50F1-19BB-49CA-AC96-6CCB9D1B626F}" type="parTrans" cxnId="{C9AD11D6-DD96-4FAA-BB7B-95B797AB715D}">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F6F97F1E-0267-4D24-BB88-A55F0454B771}" type="sibTrans" cxnId="{C9AD11D6-DD96-4FAA-BB7B-95B797AB715D}">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129A123D-AB69-48B3-9DB6-124973E17ECA}">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Controllers contain the logic of your application.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5E2965D8-8EF8-4562-93AA-50053D6C5FE2}" type="parTrans" cxnId="{6A6A99F9-74AC-4FD2-9446-730B4088ABD9}">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0CDEAABC-41F4-4900-85A4-DF0D2E03C6FB}" type="sibTrans" cxnId="{6A6A99F9-74AC-4FD2-9446-730B4088ABD9}">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C3FEC595-A8F6-4211-A8C7-D5F614B1505B}">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Each controller can offer different functionality; controllers retrieve and modify data by accessing database tables through models; and they register variables and objects, which can be used in views.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5FBDBD81-FA34-4930-A888-D88895E7FCD2}" type="parTrans" cxnId="{AFF82BB2-4556-4DE1-8E9E-605A83324A99}">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1211DB92-E3FC-427A-AADE-BFCA3D5A043F}" type="sibTrans" cxnId="{AFF82BB2-4556-4DE1-8E9E-605A83324A99}">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93E006BE-C6A3-4CCF-8ACB-FEB8BD024BD4}">
      <dgm:prSet custT="1"/>
      <dgm:spPr/>
      <dgm:t>
        <a:bodyPr/>
        <a:lstStyle/>
        <a:p>
          <a:pPr rtl="0"/>
          <a:r>
            <a:rPr lang="en-US" sz="1400" smtClean="0">
              <a:latin typeface="Tahoma" panose="020B0604030504040204" pitchFamily="34" charset="0"/>
              <a:ea typeface="Tahoma" panose="020B0604030504040204" pitchFamily="34" charset="0"/>
              <a:cs typeface="Tahoma" panose="020B0604030504040204" pitchFamily="34" charset="0"/>
            </a:rPr>
            <a:t>Once request is received from client it executes the appropriate business logic from the model, decide which view to display based on the user's request and other factors, pass along the data that each view will need, or hand off control to another controller entirely. </a:t>
          </a:r>
          <a:endParaRPr lang="en-US" sz="1400">
            <a:latin typeface="Tahoma" panose="020B0604030504040204" pitchFamily="34" charset="0"/>
            <a:ea typeface="Tahoma" panose="020B0604030504040204" pitchFamily="34" charset="0"/>
            <a:cs typeface="Tahoma" panose="020B0604030504040204" pitchFamily="34" charset="0"/>
          </a:endParaRPr>
        </a:p>
      </dgm:t>
    </dgm:pt>
    <dgm:pt modelId="{F64B80D3-5832-46F7-9880-1CEA137AD6B5}" type="parTrans" cxnId="{602D0FE1-0209-41F4-A074-6B80F85FDD5C}">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7DC06402-89F9-47A9-9808-EAF7B2E41FE4}" type="sibTrans" cxnId="{602D0FE1-0209-41F4-A074-6B80F85FDD5C}">
      <dgm:prSet/>
      <dgm:spPr/>
      <dgm:t>
        <a:bodyPr/>
        <a:lstStyle/>
        <a:p>
          <a:endParaRPr lang="en-US" sz="1400">
            <a:latin typeface="Tahoma" panose="020B0604030504040204" pitchFamily="34" charset="0"/>
            <a:ea typeface="Tahoma" panose="020B0604030504040204" pitchFamily="34" charset="0"/>
            <a:cs typeface="Tahoma" panose="020B0604030504040204" pitchFamily="34" charset="0"/>
          </a:endParaRPr>
        </a:p>
      </dgm:t>
    </dgm:pt>
    <dgm:pt modelId="{88470272-E299-4F7A-8DD3-BE49EA722C6A}" type="pres">
      <dgm:prSet presAssocID="{7364513E-64F1-4ADC-97C8-5E8780D3F825}" presName="linear" presStyleCnt="0">
        <dgm:presLayoutVars>
          <dgm:animLvl val="lvl"/>
          <dgm:resizeHandles val="exact"/>
        </dgm:presLayoutVars>
      </dgm:prSet>
      <dgm:spPr/>
      <dgm:t>
        <a:bodyPr/>
        <a:lstStyle/>
        <a:p>
          <a:endParaRPr lang="en-US"/>
        </a:p>
      </dgm:t>
    </dgm:pt>
    <dgm:pt modelId="{5A41FECF-62F6-41B2-8463-D5DDFF2F6285}" type="pres">
      <dgm:prSet presAssocID="{A7C32923-8AAA-413B-A34A-43E5310EEC24}" presName="parentText" presStyleLbl="node1" presStyleIdx="0" presStyleCnt="5">
        <dgm:presLayoutVars>
          <dgm:chMax val="0"/>
          <dgm:bulletEnabled val="1"/>
        </dgm:presLayoutVars>
      </dgm:prSet>
      <dgm:spPr/>
      <dgm:t>
        <a:bodyPr/>
        <a:lstStyle/>
        <a:p>
          <a:endParaRPr lang="en-US"/>
        </a:p>
      </dgm:t>
    </dgm:pt>
    <dgm:pt modelId="{DFDA6F09-5D66-4EF4-A89D-4A1F16BAB415}" type="pres">
      <dgm:prSet presAssocID="{CC4F5298-6C5D-41FE-8694-DB2A50E6749C}" presName="spacer" presStyleCnt="0"/>
      <dgm:spPr/>
    </dgm:pt>
    <dgm:pt modelId="{225AB2A9-FACE-42B0-8909-62D6DF5D7EE3}" type="pres">
      <dgm:prSet presAssocID="{BF44D19F-314D-4339-B8EB-7D980E6C209A}" presName="parentText" presStyleLbl="node1" presStyleIdx="1" presStyleCnt="5">
        <dgm:presLayoutVars>
          <dgm:chMax val="0"/>
          <dgm:bulletEnabled val="1"/>
        </dgm:presLayoutVars>
      </dgm:prSet>
      <dgm:spPr/>
      <dgm:t>
        <a:bodyPr/>
        <a:lstStyle/>
        <a:p>
          <a:endParaRPr lang="en-US"/>
        </a:p>
      </dgm:t>
    </dgm:pt>
    <dgm:pt modelId="{050974AB-514A-4098-BAF3-747633A807C2}" type="pres">
      <dgm:prSet presAssocID="{F6F97F1E-0267-4D24-BB88-A55F0454B771}" presName="spacer" presStyleCnt="0"/>
      <dgm:spPr/>
    </dgm:pt>
    <dgm:pt modelId="{1F47F015-A9A2-46DB-945D-9F3E266AEE6B}" type="pres">
      <dgm:prSet presAssocID="{129A123D-AB69-48B3-9DB6-124973E17ECA}" presName="parentText" presStyleLbl="node1" presStyleIdx="2" presStyleCnt="5">
        <dgm:presLayoutVars>
          <dgm:chMax val="0"/>
          <dgm:bulletEnabled val="1"/>
        </dgm:presLayoutVars>
      </dgm:prSet>
      <dgm:spPr/>
      <dgm:t>
        <a:bodyPr/>
        <a:lstStyle/>
        <a:p>
          <a:endParaRPr lang="en-US"/>
        </a:p>
      </dgm:t>
    </dgm:pt>
    <dgm:pt modelId="{B8ED49C7-A981-4B35-81A3-E75D49DA15B0}" type="pres">
      <dgm:prSet presAssocID="{0CDEAABC-41F4-4900-85A4-DF0D2E03C6FB}" presName="spacer" presStyleCnt="0"/>
      <dgm:spPr/>
    </dgm:pt>
    <dgm:pt modelId="{D8684E0B-2BA8-420B-A388-06C2CD3E025E}" type="pres">
      <dgm:prSet presAssocID="{C3FEC595-A8F6-4211-A8C7-D5F614B1505B}" presName="parentText" presStyleLbl="node1" presStyleIdx="3" presStyleCnt="5">
        <dgm:presLayoutVars>
          <dgm:chMax val="0"/>
          <dgm:bulletEnabled val="1"/>
        </dgm:presLayoutVars>
      </dgm:prSet>
      <dgm:spPr/>
      <dgm:t>
        <a:bodyPr/>
        <a:lstStyle/>
        <a:p>
          <a:endParaRPr lang="en-US"/>
        </a:p>
      </dgm:t>
    </dgm:pt>
    <dgm:pt modelId="{2A45DDCB-5F5B-4F39-9034-5500D20E2527}" type="pres">
      <dgm:prSet presAssocID="{1211DB92-E3FC-427A-AADE-BFCA3D5A043F}" presName="spacer" presStyleCnt="0"/>
      <dgm:spPr/>
    </dgm:pt>
    <dgm:pt modelId="{553BFB17-3B34-4007-A787-B36B696E2881}" type="pres">
      <dgm:prSet presAssocID="{93E006BE-C6A3-4CCF-8ACB-FEB8BD024BD4}" presName="parentText" presStyleLbl="node1" presStyleIdx="4" presStyleCnt="5">
        <dgm:presLayoutVars>
          <dgm:chMax val="0"/>
          <dgm:bulletEnabled val="1"/>
        </dgm:presLayoutVars>
      </dgm:prSet>
      <dgm:spPr/>
      <dgm:t>
        <a:bodyPr/>
        <a:lstStyle/>
        <a:p>
          <a:endParaRPr lang="en-US"/>
        </a:p>
      </dgm:t>
    </dgm:pt>
  </dgm:ptLst>
  <dgm:cxnLst>
    <dgm:cxn modelId="{7779F05F-1689-4C77-8678-47DBE43046A2}" type="presOf" srcId="{7364513E-64F1-4ADC-97C8-5E8780D3F825}" destId="{88470272-E299-4F7A-8DD3-BE49EA722C6A}" srcOrd="0" destOrd="0" presId="urn:microsoft.com/office/officeart/2005/8/layout/vList2"/>
    <dgm:cxn modelId="{2EA06B05-DE59-4FEC-B812-0836A37E9449}" type="presOf" srcId="{93E006BE-C6A3-4CCF-8ACB-FEB8BD024BD4}" destId="{553BFB17-3B34-4007-A787-B36B696E2881}" srcOrd="0" destOrd="0" presId="urn:microsoft.com/office/officeart/2005/8/layout/vList2"/>
    <dgm:cxn modelId="{C1E5D8E1-A3E5-43E9-AEA9-AFF600804D94}" srcId="{7364513E-64F1-4ADC-97C8-5E8780D3F825}" destId="{A7C32923-8AAA-413B-A34A-43E5310EEC24}" srcOrd="0" destOrd="0" parTransId="{A9ECDD6B-641C-4192-A778-A86E9F4B538A}" sibTransId="{CC4F5298-6C5D-41FE-8694-DB2A50E6749C}"/>
    <dgm:cxn modelId="{AFF82BB2-4556-4DE1-8E9E-605A83324A99}" srcId="{7364513E-64F1-4ADC-97C8-5E8780D3F825}" destId="{C3FEC595-A8F6-4211-A8C7-D5F614B1505B}" srcOrd="3" destOrd="0" parTransId="{5FBDBD81-FA34-4930-A888-D88895E7FCD2}" sibTransId="{1211DB92-E3FC-427A-AADE-BFCA3D5A043F}"/>
    <dgm:cxn modelId="{7305E969-5659-4999-BCE5-7824E9AB41EC}" type="presOf" srcId="{BF44D19F-314D-4339-B8EB-7D980E6C209A}" destId="{225AB2A9-FACE-42B0-8909-62D6DF5D7EE3}" srcOrd="0" destOrd="0" presId="urn:microsoft.com/office/officeart/2005/8/layout/vList2"/>
    <dgm:cxn modelId="{F266B449-6023-412D-898E-20F69F84921B}" type="presOf" srcId="{129A123D-AB69-48B3-9DB6-124973E17ECA}" destId="{1F47F015-A9A2-46DB-945D-9F3E266AEE6B}" srcOrd="0" destOrd="0" presId="urn:microsoft.com/office/officeart/2005/8/layout/vList2"/>
    <dgm:cxn modelId="{D160A0B4-CB02-4038-8F6D-37DAA95BA265}" type="presOf" srcId="{C3FEC595-A8F6-4211-A8C7-D5F614B1505B}" destId="{D8684E0B-2BA8-420B-A388-06C2CD3E025E}" srcOrd="0" destOrd="0" presId="urn:microsoft.com/office/officeart/2005/8/layout/vList2"/>
    <dgm:cxn modelId="{6A6A99F9-74AC-4FD2-9446-730B4088ABD9}" srcId="{7364513E-64F1-4ADC-97C8-5E8780D3F825}" destId="{129A123D-AB69-48B3-9DB6-124973E17ECA}" srcOrd="2" destOrd="0" parTransId="{5E2965D8-8EF8-4562-93AA-50053D6C5FE2}" sibTransId="{0CDEAABC-41F4-4900-85A4-DF0D2E03C6FB}"/>
    <dgm:cxn modelId="{602D0FE1-0209-41F4-A074-6B80F85FDD5C}" srcId="{7364513E-64F1-4ADC-97C8-5E8780D3F825}" destId="{93E006BE-C6A3-4CCF-8ACB-FEB8BD024BD4}" srcOrd="4" destOrd="0" parTransId="{F64B80D3-5832-46F7-9880-1CEA137AD6B5}" sibTransId="{7DC06402-89F9-47A9-9808-EAF7B2E41FE4}"/>
    <dgm:cxn modelId="{C9AD11D6-DD96-4FAA-BB7B-95B797AB715D}" srcId="{7364513E-64F1-4ADC-97C8-5E8780D3F825}" destId="{BF44D19F-314D-4339-B8EB-7D980E6C209A}" srcOrd="1" destOrd="0" parTransId="{ADAD50F1-19BB-49CA-AC96-6CCB9D1B626F}" sibTransId="{F6F97F1E-0267-4D24-BB88-A55F0454B771}"/>
    <dgm:cxn modelId="{B0772187-49AE-4048-A15E-4C93C2448A56}" type="presOf" srcId="{A7C32923-8AAA-413B-A34A-43E5310EEC24}" destId="{5A41FECF-62F6-41B2-8463-D5DDFF2F6285}" srcOrd="0" destOrd="0" presId="urn:microsoft.com/office/officeart/2005/8/layout/vList2"/>
    <dgm:cxn modelId="{74031616-0A15-47ED-B240-66CEE3EFCC7B}" type="presParOf" srcId="{88470272-E299-4F7A-8DD3-BE49EA722C6A}" destId="{5A41FECF-62F6-41B2-8463-D5DDFF2F6285}" srcOrd="0" destOrd="0" presId="urn:microsoft.com/office/officeart/2005/8/layout/vList2"/>
    <dgm:cxn modelId="{19CBB261-034C-4E09-A6B4-286AD9F7260F}" type="presParOf" srcId="{88470272-E299-4F7A-8DD3-BE49EA722C6A}" destId="{DFDA6F09-5D66-4EF4-A89D-4A1F16BAB415}" srcOrd="1" destOrd="0" presId="urn:microsoft.com/office/officeart/2005/8/layout/vList2"/>
    <dgm:cxn modelId="{27F78512-5BA6-4255-B1E3-646470F2DB75}" type="presParOf" srcId="{88470272-E299-4F7A-8DD3-BE49EA722C6A}" destId="{225AB2A9-FACE-42B0-8909-62D6DF5D7EE3}" srcOrd="2" destOrd="0" presId="urn:microsoft.com/office/officeart/2005/8/layout/vList2"/>
    <dgm:cxn modelId="{D304D07B-AC7C-4200-A134-18C2DF7A713C}" type="presParOf" srcId="{88470272-E299-4F7A-8DD3-BE49EA722C6A}" destId="{050974AB-514A-4098-BAF3-747633A807C2}" srcOrd="3" destOrd="0" presId="urn:microsoft.com/office/officeart/2005/8/layout/vList2"/>
    <dgm:cxn modelId="{77CC00D9-B5A0-4749-A8D9-1844AA06EF10}" type="presParOf" srcId="{88470272-E299-4F7A-8DD3-BE49EA722C6A}" destId="{1F47F015-A9A2-46DB-945D-9F3E266AEE6B}" srcOrd="4" destOrd="0" presId="urn:microsoft.com/office/officeart/2005/8/layout/vList2"/>
    <dgm:cxn modelId="{D524DD53-39D5-4434-A26D-13731EE000BC}" type="presParOf" srcId="{88470272-E299-4F7A-8DD3-BE49EA722C6A}" destId="{B8ED49C7-A981-4B35-81A3-E75D49DA15B0}" srcOrd="5" destOrd="0" presId="urn:microsoft.com/office/officeart/2005/8/layout/vList2"/>
    <dgm:cxn modelId="{86159528-EE15-45AA-8237-95059B6F1B60}" type="presParOf" srcId="{88470272-E299-4F7A-8DD3-BE49EA722C6A}" destId="{D8684E0B-2BA8-420B-A388-06C2CD3E025E}" srcOrd="6" destOrd="0" presId="urn:microsoft.com/office/officeart/2005/8/layout/vList2"/>
    <dgm:cxn modelId="{62127C05-9F15-4904-8DE0-2C8E03C7BD6C}" type="presParOf" srcId="{88470272-E299-4F7A-8DD3-BE49EA722C6A}" destId="{2A45DDCB-5F5B-4F39-9034-5500D20E2527}" srcOrd="7" destOrd="0" presId="urn:microsoft.com/office/officeart/2005/8/layout/vList2"/>
    <dgm:cxn modelId="{F1B3BA8C-35A3-4105-B66D-C6C501FCBDB0}" type="presParOf" srcId="{88470272-E299-4F7A-8DD3-BE49EA722C6A}" destId="{553BFB17-3B34-4007-A787-B36B696E288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B44AD6-554E-4B8C-BE89-B8FB1D9C49B7}" type="doc">
      <dgm:prSet loTypeId="urn:microsoft.com/office/officeart/2005/8/layout/rings+Icon" loCatId="officeonline" qsTypeId="urn:microsoft.com/office/officeart/2005/8/quickstyle/3d7" qsCatId="3D" csTypeId="urn:microsoft.com/office/officeart/2005/8/colors/accent1_2" csCatId="accent1" phldr="1"/>
      <dgm:spPr/>
      <dgm:t>
        <a:bodyPr/>
        <a:lstStyle/>
        <a:p>
          <a:endParaRPr lang="en-US"/>
        </a:p>
      </dgm:t>
    </dgm:pt>
    <dgm:pt modelId="{340C7ABC-564B-484D-AC70-46661ACA065E}">
      <dgm:prSet phldrT="[Text]"/>
      <dgm:spPr/>
      <dgm:t>
        <a:bodyPr/>
        <a:lstStyle/>
        <a:p>
          <a:r>
            <a:rPr lang="en-US" dirty="0" smtClean="0"/>
            <a:t>Separation of Concerns</a:t>
          </a:r>
          <a:endParaRPr lang="en-US" dirty="0"/>
        </a:p>
      </dgm:t>
    </dgm:pt>
    <dgm:pt modelId="{4A87E758-BA14-42D5-B390-F63381CFB344}" type="parTrans" cxnId="{07BD8199-4B08-4555-B911-55C0E49E538C}">
      <dgm:prSet/>
      <dgm:spPr/>
      <dgm:t>
        <a:bodyPr/>
        <a:lstStyle/>
        <a:p>
          <a:endParaRPr lang="en-US"/>
        </a:p>
      </dgm:t>
    </dgm:pt>
    <dgm:pt modelId="{EC0585B3-5D68-4F34-B4E7-473F3C208597}" type="sibTrans" cxnId="{07BD8199-4B08-4555-B911-55C0E49E538C}">
      <dgm:prSet/>
      <dgm:spPr/>
      <dgm:t>
        <a:bodyPr/>
        <a:lstStyle/>
        <a:p>
          <a:endParaRPr lang="en-US"/>
        </a:p>
      </dgm:t>
    </dgm:pt>
    <dgm:pt modelId="{C2E6D50B-E149-40A5-99F3-218BC15C92EB}">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Highly Organized and Maintainable</a:t>
          </a:r>
          <a:endParaRPr lang="en-US" dirty="0"/>
        </a:p>
      </dgm:t>
    </dgm:pt>
    <dgm:pt modelId="{1FC62B13-24BB-4D1B-8143-A97FAEBF1C5E}" type="parTrans" cxnId="{ACCC53D9-0A20-4A07-9CE8-1306908A3B60}">
      <dgm:prSet/>
      <dgm:spPr/>
      <dgm:t>
        <a:bodyPr/>
        <a:lstStyle/>
        <a:p>
          <a:endParaRPr lang="en-US"/>
        </a:p>
      </dgm:t>
    </dgm:pt>
    <dgm:pt modelId="{B84CF109-4FBA-43D6-8474-865565A10CDE}" type="sibTrans" cxnId="{ACCC53D9-0A20-4A07-9CE8-1306908A3B60}">
      <dgm:prSet/>
      <dgm:spPr/>
      <dgm:t>
        <a:bodyPr/>
        <a:lstStyle/>
        <a:p>
          <a:endParaRPr lang="en-US"/>
        </a:p>
      </dgm:t>
    </dgm:pt>
    <dgm:pt modelId="{A9B8144B-F6DC-4E23-ABEB-606BE7DE0181}">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smtClean="0"/>
            <a:t>Change Accommodation</a:t>
          </a:r>
          <a:endParaRPr lang="en-US" dirty="0"/>
        </a:p>
      </dgm:t>
    </dgm:pt>
    <dgm:pt modelId="{05F31D55-546E-438A-8BE2-E5AA747C00D2}" type="parTrans" cxnId="{A7D09109-905F-47B7-9B18-B52369784E3A}">
      <dgm:prSet/>
      <dgm:spPr/>
      <dgm:t>
        <a:bodyPr/>
        <a:lstStyle/>
        <a:p>
          <a:endParaRPr lang="en-US"/>
        </a:p>
      </dgm:t>
    </dgm:pt>
    <dgm:pt modelId="{13260695-BE96-47AB-8EBF-5EC983895140}" type="sibTrans" cxnId="{A7D09109-905F-47B7-9B18-B52369784E3A}">
      <dgm:prSet/>
      <dgm:spPr/>
      <dgm:t>
        <a:bodyPr/>
        <a:lstStyle/>
        <a:p>
          <a:endParaRPr lang="en-US"/>
        </a:p>
      </dgm:t>
    </dgm:pt>
    <dgm:pt modelId="{8E3DAB53-CABF-4F99-8756-449152DC32C3}">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smtClean="0"/>
            <a:t>Multiple View Support</a:t>
          </a:r>
          <a:endParaRPr lang="en-US" dirty="0"/>
        </a:p>
      </dgm:t>
    </dgm:pt>
    <dgm:pt modelId="{10C91EDA-BBEE-446B-91B4-40A2FAD2AE15}" type="parTrans" cxnId="{C2324811-D781-4996-9887-DD69681361F8}">
      <dgm:prSet/>
      <dgm:spPr/>
      <dgm:t>
        <a:bodyPr/>
        <a:lstStyle/>
        <a:p>
          <a:endParaRPr lang="en-US"/>
        </a:p>
      </dgm:t>
    </dgm:pt>
    <dgm:pt modelId="{EB31585A-1FBA-4B9C-BA47-84D706D4E029}" type="sibTrans" cxnId="{C2324811-D781-4996-9887-DD69681361F8}">
      <dgm:prSet/>
      <dgm:spPr/>
      <dgm:t>
        <a:bodyPr/>
        <a:lstStyle/>
        <a:p>
          <a:endParaRPr lang="en-US"/>
        </a:p>
      </dgm:t>
    </dgm:pt>
    <dgm:pt modelId="{2DDD7728-A2D8-4835-8EAC-F85E4C1E6710}">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Parallel development by separate teams</a:t>
          </a:r>
          <a:endParaRPr lang="en-US" dirty="0"/>
        </a:p>
      </dgm:t>
    </dgm:pt>
    <dgm:pt modelId="{466AF381-BF23-4757-A0B6-5A795B5A82FB}" type="parTrans" cxnId="{CFA873ED-1CCA-4AE7-BCC7-3B6B6FF66A72}">
      <dgm:prSet/>
      <dgm:spPr/>
      <dgm:t>
        <a:bodyPr/>
        <a:lstStyle/>
        <a:p>
          <a:endParaRPr lang="en-US"/>
        </a:p>
      </dgm:t>
    </dgm:pt>
    <dgm:pt modelId="{CD695EE5-007D-4905-932E-82C2DE8C3D9E}" type="sibTrans" cxnId="{CFA873ED-1CCA-4AE7-BCC7-3B6B6FF66A72}">
      <dgm:prSet/>
      <dgm:spPr/>
      <dgm:t>
        <a:bodyPr/>
        <a:lstStyle/>
        <a:p>
          <a:endParaRPr lang="en-US"/>
        </a:p>
      </dgm:t>
    </dgm:pt>
    <dgm:pt modelId="{1C6A09A9-2EAF-4C7A-982C-1A1C11D88507}" type="pres">
      <dgm:prSet presAssocID="{5AB44AD6-554E-4B8C-BE89-B8FB1D9C49B7}" presName="Name0" presStyleCnt="0">
        <dgm:presLayoutVars>
          <dgm:chMax val="7"/>
          <dgm:dir/>
          <dgm:resizeHandles val="exact"/>
        </dgm:presLayoutVars>
      </dgm:prSet>
      <dgm:spPr/>
      <dgm:t>
        <a:bodyPr/>
        <a:lstStyle/>
        <a:p>
          <a:endParaRPr lang="en-US"/>
        </a:p>
      </dgm:t>
    </dgm:pt>
    <dgm:pt modelId="{82577A40-CC36-4460-81CF-9907B7E6FFC1}" type="pres">
      <dgm:prSet presAssocID="{5AB44AD6-554E-4B8C-BE89-B8FB1D9C49B7}" presName="ellipse1" presStyleLbl="vennNode1" presStyleIdx="0" presStyleCnt="5">
        <dgm:presLayoutVars>
          <dgm:bulletEnabled val="1"/>
        </dgm:presLayoutVars>
      </dgm:prSet>
      <dgm:spPr/>
      <dgm:t>
        <a:bodyPr/>
        <a:lstStyle/>
        <a:p>
          <a:endParaRPr lang="en-US"/>
        </a:p>
      </dgm:t>
    </dgm:pt>
    <dgm:pt modelId="{E1AC890D-55D5-4A1A-BF6F-5DB6A8368F7D}" type="pres">
      <dgm:prSet presAssocID="{5AB44AD6-554E-4B8C-BE89-B8FB1D9C49B7}" presName="ellipse2" presStyleLbl="vennNode1" presStyleIdx="1" presStyleCnt="5">
        <dgm:presLayoutVars>
          <dgm:bulletEnabled val="1"/>
        </dgm:presLayoutVars>
      </dgm:prSet>
      <dgm:spPr/>
      <dgm:t>
        <a:bodyPr/>
        <a:lstStyle/>
        <a:p>
          <a:endParaRPr lang="en-US"/>
        </a:p>
      </dgm:t>
    </dgm:pt>
    <dgm:pt modelId="{302FC2E2-D2BA-449C-A014-02B231B33D74}" type="pres">
      <dgm:prSet presAssocID="{5AB44AD6-554E-4B8C-BE89-B8FB1D9C49B7}" presName="ellipse3" presStyleLbl="vennNode1" presStyleIdx="2" presStyleCnt="5">
        <dgm:presLayoutVars>
          <dgm:bulletEnabled val="1"/>
        </dgm:presLayoutVars>
      </dgm:prSet>
      <dgm:spPr/>
      <dgm:t>
        <a:bodyPr/>
        <a:lstStyle/>
        <a:p>
          <a:endParaRPr lang="en-US"/>
        </a:p>
      </dgm:t>
    </dgm:pt>
    <dgm:pt modelId="{3DF6C899-2C36-42F6-AC9A-D09AF2A0CF20}" type="pres">
      <dgm:prSet presAssocID="{5AB44AD6-554E-4B8C-BE89-B8FB1D9C49B7}" presName="ellipse4" presStyleLbl="vennNode1" presStyleIdx="3" presStyleCnt="5">
        <dgm:presLayoutVars>
          <dgm:bulletEnabled val="1"/>
        </dgm:presLayoutVars>
      </dgm:prSet>
      <dgm:spPr/>
      <dgm:t>
        <a:bodyPr/>
        <a:lstStyle/>
        <a:p>
          <a:endParaRPr lang="en-US"/>
        </a:p>
      </dgm:t>
    </dgm:pt>
    <dgm:pt modelId="{0A38BD30-9C19-48FC-AFF5-0C7485ECEAA3}" type="pres">
      <dgm:prSet presAssocID="{5AB44AD6-554E-4B8C-BE89-B8FB1D9C49B7}" presName="ellipse5" presStyleLbl="vennNode1" presStyleIdx="4" presStyleCnt="5">
        <dgm:presLayoutVars>
          <dgm:bulletEnabled val="1"/>
        </dgm:presLayoutVars>
      </dgm:prSet>
      <dgm:spPr/>
      <dgm:t>
        <a:bodyPr/>
        <a:lstStyle/>
        <a:p>
          <a:endParaRPr lang="en-US"/>
        </a:p>
      </dgm:t>
    </dgm:pt>
  </dgm:ptLst>
  <dgm:cxnLst>
    <dgm:cxn modelId="{C2324811-D781-4996-9887-DD69681361F8}" srcId="{5AB44AD6-554E-4B8C-BE89-B8FB1D9C49B7}" destId="{8E3DAB53-CABF-4F99-8756-449152DC32C3}" srcOrd="1" destOrd="0" parTransId="{10C91EDA-BBEE-446B-91B4-40A2FAD2AE15}" sibTransId="{EB31585A-1FBA-4B9C-BA47-84D706D4E029}"/>
    <dgm:cxn modelId="{272E1F00-0B43-43F2-AC25-BF79E7127D0B}" type="presOf" srcId="{8E3DAB53-CABF-4F99-8756-449152DC32C3}" destId="{E1AC890D-55D5-4A1A-BF6F-5DB6A8368F7D}" srcOrd="0" destOrd="0" presId="urn:microsoft.com/office/officeart/2005/8/layout/rings+Icon"/>
    <dgm:cxn modelId="{450C833B-6DE8-4F58-8328-B83E3859FB71}" type="presOf" srcId="{C2E6D50B-E149-40A5-99F3-218BC15C92EB}" destId="{3DF6C899-2C36-42F6-AC9A-D09AF2A0CF20}" srcOrd="0" destOrd="0" presId="urn:microsoft.com/office/officeart/2005/8/layout/rings+Icon"/>
    <dgm:cxn modelId="{9DE74A15-5E8A-474E-A3D9-4DC2A97F9F1D}" type="presOf" srcId="{2DDD7728-A2D8-4835-8EAC-F85E4C1E6710}" destId="{302FC2E2-D2BA-449C-A014-02B231B33D74}" srcOrd="0" destOrd="0" presId="urn:microsoft.com/office/officeart/2005/8/layout/rings+Icon"/>
    <dgm:cxn modelId="{CC8D5ADE-DC75-4FDC-AF12-5075C1C8643F}" type="presOf" srcId="{340C7ABC-564B-484D-AC70-46661ACA065E}" destId="{82577A40-CC36-4460-81CF-9907B7E6FFC1}" srcOrd="0" destOrd="0" presId="urn:microsoft.com/office/officeart/2005/8/layout/rings+Icon"/>
    <dgm:cxn modelId="{07BF4DBB-CB39-46F9-AE51-6B3E012EEE48}" type="presOf" srcId="{A9B8144B-F6DC-4E23-ABEB-606BE7DE0181}" destId="{0A38BD30-9C19-48FC-AFF5-0C7485ECEAA3}" srcOrd="0" destOrd="0" presId="urn:microsoft.com/office/officeart/2005/8/layout/rings+Icon"/>
    <dgm:cxn modelId="{6264B2A1-2A48-4BCC-A3EF-44ED43A5FB92}" type="presOf" srcId="{5AB44AD6-554E-4B8C-BE89-B8FB1D9C49B7}" destId="{1C6A09A9-2EAF-4C7A-982C-1A1C11D88507}" srcOrd="0" destOrd="0" presId="urn:microsoft.com/office/officeart/2005/8/layout/rings+Icon"/>
    <dgm:cxn modelId="{ACCC53D9-0A20-4A07-9CE8-1306908A3B60}" srcId="{5AB44AD6-554E-4B8C-BE89-B8FB1D9C49B7}" destId="{C2E6D50B-E149-40A5-99F3-218BC15C92EB}" srcOrd="3" destOrd="0" parTransId="{1FC62B13-24BB-4D1B-8143-A97FAEBF1C5E}" sibTransId="{B84CF109-4FBA-43D6-8474-865565A10CDE}"/>
    <dgm:cxn modelId="{A7D09109-905F-47B7-9B18-B52369784E3A}" srcId="{5AB44AD6-554E-4B8C-BE89-B8FB1D9C49B7}" destId="{A9B8144B-F6DC-4E23-ABEB-606BE7DE0181}" srcOrd="4" destOrd="0" parTransId="{05F31D55-546E-438A-8BE2-E5AA747C00D2}" sibTransId="{13260695-BE96-47AB-8EBF-5EC983895140}"/>
    <dgm:cxn modelId="{07BD8199-4B08-4555-B911-55C0E49E538C}" srcId="{5AB44AD6-554E-4B8C-BE89-B8FB1D9C49B7}" destId="{340C7ABC-564B-484D-AC70-46661ACA065E}" srcOrd="0" destOrd="0" parTransId="{4A87E758-BA14-42D5-B390-F63381CFB344}" sibTransId="{EC0585B3-5D68-4F34-B4E7-473F3C208597}"/>
    <dgm:cxn modelId="{CFA873ED-1CCA-4AE7-BCC7-3B6B6FF66A72}" srcId="{5AB44AD6-554E-4B8C-BE89-B8FB1D9C49B7}" destId="{2DDD7728-A2D8-4835-8EAC-F85E4C1E6710}" srcOrd="2" destOrd="0" parTransId="{466AF381-BF23-4757-A0B6-5A795B5A82FB}" sibTransId="{CD695EE5-007D-4905-932E-82C2DE8C3D9E}"/>
    <dgm:cxn modelId="{A949EEA4-C21D-4249-85A3-AC6548D32269}" type="presParOf" srcId="{1C6A09A9-2EAF-4C7A-982C-1A1C11D88507}" destId="{82577A40-CC36-4460-81CF-9907B7E6FFC1}" srcOrd="0" destOrd="0" presId="urn:microsoft.com/office/officeart/2005/8/layout/rings+Icon"/>
    <dgm:cxn modelId="{49DB6985-E26B-434B-B98E-B21538339E31}" type="presParOf" srcId="{1C6A09A9-2EAF-4C7A-982C-1A1C11D88507}" destId="{E1AC890D-55D5-4A1A-BF6F-5DB6A8368F7D}" srcOrd="1" destOrd="0" presId="urn:microsoft.com/office/officeart/2005/8/layout/rings+Icon"/>
    <dgm:cxn modelId="{D3741E5A-8613-4D7E-927F-2B43C9F76786}" type="presParOf" srcId="{1C6A09A9-2EAF-4C7A-982C-1A1C11D88507}" destId="{302FC2E2-D2BA-449C-A014-02B231B33D74}" srcOrd="2" destOrd="0" presId="urn:microsoft.com/office/officeart/2005/8/layout/rings+Icon"/>
    <dgm:cxn modelId="{9D47A14E-D04C-460C-A042-1D6B87D5C3A3}" type="presParOf" srcId="{1C6A09A9-2EAF-4C7A-982C-1A1C11D88507}" destId="{3DF6C899-2C36-42F6-AC9A-D09AF2A0CF20}" srcOrd="3" destOrd="0" presId="urn:microsoft.com/office/officeart/2005/8/layout/rings+Icon"/>
    <dgm:cxn modelId="{04294E44-1B72-4147-BBFE-2DA219332651}" type="presParOf" srcId="{1C6A09A9-2EAF-4C7A-982C-1A1C11D88507}" destId="{0A38BD30-9C19-48FC-AFF5-0C7485ECEAA3}"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34DBFC-853C-4E14-9FA1-0C93AD712E6F}">
      <dsp:nvSpPr>
        <dsp:cNvPr id="0" name=""/>
        <dsp:cNvSpPr/>
      </dsp:nvSpPr>
      <dsp:spPr>
        <a:xfrm>
          <a:off x="0" y="58370"/>
          <a:ext cx="6416329" cy="599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latin typeface="Tahoma" panose="020B0604030504040204" pitchFamily="34" charset="0"/>
              <a:ea typeface="Tahoma" panose="020B0604030504040204" pitchFamily="34" charset="0"/>
              <a:cs typeface="Tahoma" panose="020B0604030504040204" pitchFamily="34" charset="0"/>
            </a:rPr>
            <a:t>MVC is acronym for Model-View-Controller</a:t>
          </a:r>
          <a:endParaRPr lang="en-US" sz="1400" kern="1200" dirty="0">
            <a:latin typeface="Tahoma" panose="020B0604030504040204" pitchFamily="34" charset="0"/>
            <a:ea typeface="Tahoma" panose="020B0604030504040204" pitchFamily="34" charset="0"/>
            <a:cs typeface="Tahoma" panose="020B0604030504040204" pitchFamily="34" charset="0"/>
          </a:endParaRPr>
        </a:p>
      </dsp:txBody>
      <dsp:txXfrm>
        <a:off x="29243" y="87613"/>
        <a:ext cx="6357843" cy="540554"/>
      </dsp:txXfrm>
    </dsp:sp>
    <dsp:sp modelId="{C3A16C8A-FE19-402E-9C41-8543E0C21CE2}">
      <dsp:nvSpPr>
        <dsp:cNvPr id="0" name=""/>
        <dsp:cNvSpPr/>
      </dsp:nvSpPr>
      <dsp:spPr>
        <a:xfrm>
          <a:off x="0" y="755360"/>
          <a:ext cx="6416329" cy="599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A software design pattern for developing web and desktop applications</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29243" y="784603"/>
        <a:ext cx="6357843" cy="540554"/>
      </dsp:txXfrm>
    </dsp:sp>
    <dsp:sp modelId="{498C6C79-5D4B-4BBC-BCA3-BD043C4F6AC0}">
      <dsp:nvSpPr>
        <dsp:cNvPr id="0" name=""/>
        <dsp:cNvSpPr/>
      </dsp:nvSpPr>
      <dsp:spPr>
        <a:xfrm>
          <a:off x="0" y="1443513"/>
          <a:ext cx="6416329" cy="599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latin typeface="Tahoma" panose="020B0604030504040204" pitchFamily="34" charset="0"/>
              <a:ea typeface="Tahoma" panose="020B0604030504040204" pitchFamily="34" charset="0"/>
              <a:cs typeface="Tahoma" panose="020B0604030504040204" pitchFamily="34" charset="0"/>
            </a:rPr>
            <a:t>In simple words, a better way of separating the logic of your application from the display.</a:t>
          </a:r>
          <a:endParaRPr lang="en-US" sz="1400" kern="1200" dirty="0">
            <a:latin typeface="Tahoma" panose="020B0604030504040204" pitchFamily="34" charset="0"/>
            <a:ea typeface="Tahoma" panose="020B0604030504040204" pitchFamily="34" charset="0"/>
            <a:cs typeface="Tahoma" panose="020B0604030504040204" pitchFamily="34" charset="0"/>
          </a:endParaRPr>
        </a:p>
      </dsp:txBody>
      <dsp:txXfrm>
        <a:off x="29243" y="1472756"/>
        <a:ext cx="6357843" cy="540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138E5-8984-4338-8A0D-4CA0D4AD5EDD}">
      <dsp:nvSpPr>
        <dsp:cNvPr id="0" name=""/>
        <dsp:cNvSpPr/>
      </dsp:nvSpPr>
      <dsp:spPr>
        <a:xfrm>
          <a:off x="0" y="1177"/>
          <a:ext cx="6903620" cy="761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Data access routines and some business logic can be defined in the model.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7182" y="38359"/>
        <a:ext cx="6829256" cy="687306"/>
      </dsp:txXfrm>
    </dsp:sp>
    <dsp:sp modelId="{B77F509B-C6DA-4F60-9ACA-9A1A1C5ACD7C}">
      <dsp:nvSpPr>
        <dsp:cNvPr id="0" name=""/>
        <dsp:cNvSpPr/>
      </dsp:nvSpPr>
      <dsp:spPr>
        <a:xfrm>
          <a:off x="0" y="852127"/>
          <a:ext cx="6903620" cy="761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Model is responsible for providing the data from the database and saving the data into the data store.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7182" y="889309"/>
        <a:ext cx="6829256" cy="687306"/>
      </dsp:txXfrm>
    </dsp:sp>
    <dsp:sp modelId="{D51F7E0F-262A-4C83-9866-237E7525BFB5}">
      <dsp:nvSpPr>
        <dsp:cNvPr id="0" name=""/>
        <dsp:cNvSpPr/>
      </dsp:nvSpPr>
      <dsp:spPr>
        <a:xfrm>
          <a:off x="0" y="1703078"/>
          <a:ext cx="6903620" cy="761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latin typeface="Tahoma" panose="020B0604030504040204" pitchFamily="34" charset="0"/>
              <a:ea typeface="Tahoma" panose="020B0604030504040204" pitchFamily="34" charset="0"/>
              <a:cs typeface="Tahoma" panose="020B0604030504040204" pitchFamily="34" charset="0"/>
            </a:rPr>
            <a:t>Models are active representations of database tables: they can connect to your database, query it (if instructed to do so by a controller) and save data to the database. </a:t>
          </a:r>
          <a:endParaRPr lang="en-US" sz="1400" kern="1200" dirty="0">
            <a:latin typeface="Tahoma" panose="020B0604030504040204" pitchFamily="34" charset="0"/>
            <a:ea typeface="Tahoma" panose="020B0604030504040204" pitchFamily="34" charset="0"/>
            <a:cs typeface="Tahoma" panose="020B0604030504040204" pitchFamily="34" charset="0"/>
          </a:endParaRPr>
        </a:p>
      </dsp:txBody>
      <dsp:txXfrm>
        <a:off x="37182" y="1740260"/>
        <a:ext cx="6829256" cy="687306"/>
      </dsp:txXfrm>
    </dsp:sp>
    <dsp:sp modelId="{0BF76900-1EC7-4BA2-AB53-C3CCE8021BEE}">
      <dsp:nvSpPr>
        <dsp:cNvPr id="0" name=""/>
        <dsp:cNvSpPr/>
      </dsp:nvSpPr>
      <dsp:spPr>
        <a:xfrm>
          <a:off x="0" y="2554028"/>
          <a:ext cx="6903620" cy="761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latin typeface="Tahoma" panose="020B0604030504040204" pitchFamily="34" charset="0"/>
              <a:ea typeface="Tahoma" panose="020B0604030504040204" pitchFamily="34" charset="0"/>
              <a:cs typeface="Tahoma" panose="020B0604030504040204" pitchFamily="34" charset="0"/>
            </a:rPr>
            <a:t>No interaction between models and views: all the logic is handled by controllers.</a:t>
          </a:r>
          <a:endParaRPr lang="en-US" sz="1400" kern="1200" dirty="0">
            <a:latin typeface="Tahoma" panose="020B0604030504040204" pitchFamily="34" charset="0"/>
            <a:ea typeface="Tahoma" panose="020B0604030504040204" pitchFamily="34" charset="0"/>
            <a:cs typeface="Tahoma" panose="020B0604030504040204" pitchFamily="34" charset="0"/>
          </a:endParaRPr>
        </a:p>
      </dsp:txBody>
      <dsp:txXfrm>
        <a:off x="37182" y="2591210"/>
        <a:ext cx="6829256" cy="6873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1877F-D9EB-4B78-BC57-052854C4A59E}">
      <dsp:nvSpPr>
        <dsp:cNvPr id="0" name=""/>
        <dsp:cNvSpPr/>
      </dsp:nvSpPr>
      <dsp:spPr>
        <a:xfrm>
          <a:off x="0" y="559"/>
          <a:ext cx="6952259" cy="7167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Views define exactly what is presented to the user.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4987" y="35546"/>
        <a:ext cx="6882285" cy="646748"/>
      </dsp:txXfrm>
    </dsp:sp>
    <dsp:sp modelId="{CB47F7FA-1277-4C3E-A187-E017985EECBD}">
      <dsp:nvSpPr>
        <dsp:cNvPr id="0" name=""/>
        <dsp:cNvSpPr/>
      </dsp:nvSpPr>
      <dsp:spPr>
        <a:xfrm>
          <a:off x="0" y="730571"/>
          <a:ext cx="6952259" cy="7167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latin typeface="Tahoma" panose="020B0604030504040204" pitchFamily="34" charset="0"/>
              <a:ea typeface="Tahoma" panose="020B0604030504040204" pitchFamily="34" charset="0"/>
              <a:cs typeface="Tahoma" panose="020B0604030504040204" pitchFamily="34" charset="0"/>
            </a:rPr>
            <a:t>It collects data from the user and gives it to controller and controller invokes the required model. </a:t>
          </a:r>
          <a:endParaRPr lang="en-US" sz="1400" kern="1200" dirty="0">
            <a:latin typeface="Tahoma" panose="020B0604030504040204" pitchFamily="34" charset="0"/>
            <a:ea typeface="Tahoma" panose="020B0604030504040204" pitchFamily="34" charset="0"/>
            <a:cs typeface="Tahoma" panose="020B0604030504040204" pitchFamily="34" charset="0"/>
          </a:endParaRPr>
        </a:p>
      </dsp:txBody>
      <dsp:txXfrm>
        <a:off x="34987" y="765558"/>
        <a:ext cx="6882285" cy="646748"/>
      </dsp:txXfrm>
    </dsp:sp>
    <dsp:sp modelId="{6D1944C4-8F9C-439F-97E1-D49CCE762E4E}">
      <dsp:nvSpPr>
        <dsp:cNvPr id="0" name=""/>
        <dsp:cNvSpPr/>
      </dsp:nvSpPr>
      <dsp:spPr>
        <a:xfrm>
          <a:off x="0" y="1460582"/>
          <a:ext cx="6952259" cy="7167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Controllers pass data to each view to render in some format.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4987" y="1495569"/>
        <a:ext cx="6882285" cy="646748"/>
      </dsp:txXfrm>
    </dsp:sp>
    <dsp:sp modelId="{04F20EBB-B4E8-4719-AA5E-A57BF998BAE0}">
      <dsp:nvSpPr>
        <dsp:cNvPr id="0" name=""/>
        <dsp:cNvSpPr/>
      </dsp:nvSpPr>
      <dsp:spPr>
        <a:xfrm>
          <a:off x="0" y="2190594"/>
          <a:ext cx="6952259" cy="7167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latin typeface="Tahoma" panose="020B0604030504040204" pitchFamily="34" charset="0"/>
              <a:ea typeface="Tahoma" panose="020B0604030504040204" pitchFamily="34" charset="0"/>
              <a:cs typeface="Tahoma" panose="020B0604030504040204" pitchFamily="34" charset="0"/>
            </a:rPr>
            <a:t>Views can be described as template files that present their content to the user: variables, arrays and objects that are used in views are registered through a controller. </a:t>
          </a:r>
          <a:endParaRPr lang="en-US" sz="1400" kern="1200" dirty="0">
            <a:latin typeface="Tahoma" panose="020B0604030504040204" pitchFamily="34" charset="0"/>
            <a:ea typeface="Tahoma" panose="020B0604030504040204" pitchFamily="34" charset="0"/>
            <a:cs typeface="Tahoma" panose="020B0604030504040204" pitchFamily="34" charset="0"/>
          </a:endParaRPr>
        </a:p>
      </dsp:txBody>
      <dsp:txXfrm>
        <a:off x="34987" y="2225581"/>
        <a:ext cx="6882285" cy="646748"/>
      </dsp:txXfrm>
    </dsp:sp>
    <dsp:sp modelId="{5B35999B-CDCD-48A2-BBA7-9288B2DEA5E1}">
      <dsp:nvSpPr>
        <dsp:cNvPr id="0" name=""/>
        <dsp:cNvSpPr/>
      </dsp:nvSpPr>
      <dsp:spPr>
        <a:xfrm>
          <a:off x="0" y="2920605"/>
          <a:ext cx="6952259" cy="7167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Views should not contain complex business logic; only the elementary control structures necessary to perform particular operations, such as the iteration of collected data through a foreach construct, should be contained within a view.</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4987" y="2955592"/>
        <a:ext cx="6882285" cy="6467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1FECF-62F6-41B2-8463-D5DDFF2F6285}">
      <dsp:nvSpPr>
        <dsp:cNvPr id="0" name=""/>
        <dsp:cNvSpPr/>
      </dsp:nvSpPr>
      <dsp:spPr>
        <a:xfrm>
          <a:off x="0" y="302"/>
          <a:ext cx="7224633" cy="7033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Controllers bind the whole pattern together.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4334" y="34636"/>
        <a:ext cx="7155965" cy="634662"/>
      </dsp:txXfrm>
    </dsp:sp>
    <dsp:sp modelId="{225AB2A9-FACE-42B0-8909-62D6DF5D7EE3}">
      <dsp:nvSpPr>
        <dsp:cNvPr id="0" name=""/>
        <dsp:cNvSpPr/>
      </dsp:nvSpPr>
      <dsp:spPr>
        <a:xfrm>
          <a:off x="0" y="716767"/>
          <a:ext cx="7224633" cy="7033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Controller is intermediary between View and Model.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4334" y="751101"/>
        <a:ext cx="7155965" cy="634662"/>
      </dsp:txXfrm>
    </dsp:sp>
    <dsp:sp modelId="{1F47F015-A9A2-46DB-945D-9F3E266AEE6B}">
      <dsp:nvSpPr>
        <dsp:cNvPr id="0" name=""/>
        <dsp:cNvSpPr/>
      </dsp:nvSpPr>
      <dsp:spPr>
        <a:xfrm>
          <a:off x="0" y="1433232"/>
          <a:ext cx="7224633" cy="7033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Controllers contain the logic of your application.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4334" y="1467566"/>
        <a:ext cx="7155965" cy="634662"/>
      </dsp:txXfrm>
    </dsp:sp>
    <dsp:sp modelId="{D8684E0B-2BA8-420B-A388-06C2CD3E025E}">
      <dsp:nvSpPr>
        <dsp:cNvPr id="0" name=""/>
        <dsp:cNvSpPr/>
      </dsp:nvSpPr>
      <dsp:spPr>
        <a:xfrm>
          <a:off x="0" y="2149697"/>
          <a:ext cx="7224633" cy="7033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Each controller can offer different functionality; controllers retrieve and modify data by accessing database tables through models; and they register variables and objects, which can be used in views.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4334" y="2184031"/>
        <a:ext cx="7155965" cy="634662"/>
      </dsp:txXfrm>
    </dsp:sp>
    <dsp:sp modelId="{553BFB17-3B34-4007-A787-B36B696E2881}">
      <dsp:nvSpPr>
        <dsp:cNvPr id="0" name=""/>
        <dsp:cNvSpPr/>
      </dsp:nvSpPr>
      <dsp:spPr>
        <a:xfrm>
          <a:off x="0" y="2866161"/>
          <a:ext cx="7224633" cy="7033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latin typeface="Tahoma" panose="020B0604030504040204" pitchFamily="34" charset="0"/>
              <a:ea typeface="Tahoma" panose="020B0604030504040204" pitchFamily="34" charset="0"/>
              <a:cs typeface="Tahoma" panose="020B0604030504040204" pitchFamily="34" charset="0"/>
            </a:rPr>
            <a:t>Once request is received from client it executes the appropriate business logic from the model, decide which view to display based on the user's request and other factors, pass along the data that each view will need, or hand off control to another controller entirely. </a:t>
          </a:r>
          <a:endParaRPr lang="en-US" sz="1400" kern="1200">
            <a:latin typeface="Tahoma" panose="020B0604030504040204" pitchFamily="34" charset="0"/>
            <a:ea typeface="Tahoma" panose="020B0604030504040204" pitchFamily="34" charset="0"/>
            <a:cs typeface="Tahoma" panose="020B0604030504040204" pitchFamily="34" charset="0"/>
          </a:endParaRPr>
        </a:p>
      </dsp:txBody>
      <dsp:txXfrm>
        <a:off x="34334" y="2900495"/>
        <a:ext cx="7155965" cy="6346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77A40-CC36-4460-81CF-9907B7E6FFC1}">
      <dsp:nvSpPr>
        <dsp:cNvPr id="0" name=""/>
        <dsp:cNvSpPr/>
      </dsp:nvSpPr>
      <dsp:spPr>
        <a:xfrm>
          <a:off x="0" y="370058"/>
          <a:ext cx="1994001" cy="1993996"/>
        </a:xfrm>
        <a:prstGeom prst="ellipse">
          <a:avLst/>
        </a:prstGeom>
        <a:solidFill>
          <a:schemeClr val="accent1">
            <a:alpha val="50000"/>
            <a:hueOff val="0"/>
            <a:satOff val="0"/>
            <a:lumOff val="0"/>
            <a:alphaOff val="0"/>
          </a:schemeClr>
        </a:solidFill>
        <a:ln>
          <a:noFill/>
        </a:ln>
        <a:effectLst/>
        <a:sp3d extrusionH="50600" prstMaterial="clear">
          <a:bevelT w="101600" h="80600" prst="relaxedInset"/>
          <a:bevelB w="80600" h="80600" prst="relaxedInset"/>
        </a:sp3d>
      </dsp:spPr>
      <dsp:style>
        <a:lnRef idx="0">
          <a:scrgbClr r="0" g="0" b="0"/>
        </a:lnRef>
        <a:fillRef idx="1">
          <a:scrgbClr r="0" g="0" b="0"/>
        </a:fillRef>
        <a:effectRef idx="0">
          <a:scrgbClr r="0" g="0" b="0"/>
        </a:effectRef>
        <a:fontRef idx="minor">
          <a:schemeClr val="tx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Separation of Concerns</a:t>
          </a:r>
          <a:endParaRPr lang="en-US" sz="1500" kern="1200" dirty="0"/>
        </a:p>
      </dsp:txBody>
      <dsp:txXfrm>
        <a:off x="292015" y="662072"/>
        <a:ext cx="1409971" cy="1409968"/>
      </dsp:txXfrm>
    </dsp:sp>
    <dsp:sp modelId="{E1AC890D-55D5-4A1A-BF6F-5DB6A8368F7D}">
      <dsp:nvSpPr>
        <dsp:cNvPr id="0" name=""/>
        <dsp:cNvSpPr/>
      </dsp:nvSpPr>
      <dsp:spPr>
        <a:xfrm>
          <a:off x="1025347" y="1699944"/>
          <a:ext cx="1994001" cy="1993996"/>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p3d extrusionH="50600"/>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Multiple View Support</a:t>
          </a:r>
          <a:endParaRPr lang="en-US" sz="1500" kern="1200" dirty="0"/>
        </a:p>
      </dsp:txBody>
      <dsp:txXfrm>
        <a:off x="1317362" y="1991958"/>
        <a:ext cx="1409971" cy="1409968"/>
      </dsp:txXfrm>
    </dsp:sp>
    <dsp:sp modelId="{302FC2E2-D2BA-449C-A014-02B231B33D74}">
      <dsp:nvSpPr>
        <dsp:cNvPr id="0" name=""/>
        <dsp:cNvSpPr/>
      </dsp:nvSpPr>
      <dsp:spPr>
        <a:xfrm>
          <a:off x="2051304" y="370058"/>
          <a:ext cx="1994001" cy="1993996"/>
        </a:xfrm>
        <a:prstGeom prst="ellipse">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p3d extrusionH="50600"/>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Parallel development by separate teams</a:t>
          </a:r>
          <a:endParaRPr lang="en-US" sz="1500" kern="1200" dirty="0"/>
        </a:p>
      </dsp:txBody>
      <dsp:txXfrm>
        <a:off x="2343319" y="662072"/>
        <a:ext cx="1409971" cy="1409968"/>
      </dsp:txXfrm>
    </dsp:sp>
    <dsp:sp modelId="{3DF6C899-2C36-42F6-AC9A-D09AF2A0CF20}">
      <dsp:nvSpPr>
        <dsp:cNvPr id="0" name=""/>
        <dsp:cNvSpPr/>
      </dsp:nvSpPr>
      <dsp:spPr>
        <a:xfrm>
          <a:off x="3076651" y="1699944"/>
          <a:ext cx="1994001" cy="1993996"/>
        </a:xfrm>
        <a:prstGeom prst="ellipse">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p3d extrusionH="50600"/>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Highly Organized and Maintainable</a:t>
          </a:r>
          <a:endParaRPr lang="en-US" sz="1500" kern="1200" dirty="0"/>
        </a:p>
      </dsp:txBody>
      <dsp:txXfrm>
        <a:off x="3368666" y="1991958"/>
        <a:ext cx="1409971" cy="1409968"/>
      </dsp:txXfrm>
    </dsp:sp>
    <dsp:sp modelId="{0A38BD30-9C19-48FC-AFF5-0C7485ECEAA3}">
      <dsp:nvSpPr>
        <dsp:cNvPr id="0" name=""/>
        <dsp:cNvSpPr/>
      </dsp:nvSpPr>
      <dsp:spPr>
        <a:xfrm>
          <a:off x="4101998" y="370058"/>
          <a:ext cx="1994001" cy="1993996"/>
        </a:xfrm>
        <a:prstGeom prst="ellipse">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p3d extrusionH="50600"/>
      </dsp:spPr>
      <dsp:style>
        <a:lnRef idx="1">
          <a:schemeClr val="accent6"/>
        </a:lnRef>
        <a:fillRef idx="2">
          <a:schemeClr val="accent6"/>
        </a:fillRef>
        <a:effectRef idx="1">
          <a:schemeClr val="accent6"/>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Change Accommodation</a:t>
          </a:r>
          <a:endParaRPr lang="en-US" sz="1500" kern="1200" dirty="0"/>
        </a:p>
      </dsp:txBody>
      <dsp:txXfrm>
        <a:off x="4394013" y="662072"/>
        <a:ext cx="1409971" cy="14099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26E7E-2F0B-4AC2-AD6F-93B1B88AF8C8}" type="datetimeFigureOut">
              <a:rPr lang="en-IN" smtClean="0"/>
              <a:pPr/>
              <a:t>24-08-2015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8A833-AE93-4139-817F-FAF153CDC784}" type="slidenum">
              <a:rPr lang="en-IN" smtClean="0"/>
              <a:pPr/>
              <a:t>‹#›</a:t>
            </a:fld>
            <a:endParaRPr lang="en-IN"/>
          </a:p>
        </p:txBody>
      </p:sp>
    </p:spTree>
    <p:extLst>
      <p:ext uri="{BB962C8B-B14F-4D97-AF65-F5344CB8AC3E}">
        <p14:creationId xmlns:p14="http://schemas.microsoft.com/office/powerpoint/2010/main" val="2767822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1610E-CA69-4419-8132-CB4BA6DBC7A0}" type="datetimeFigureOut">
              <a:rPr lang="en-IN" smtClean="0"/>
              <a:pPr/>
              <a:t>24-08-2015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33455-0439-48A9-8026-64001E22A131}" type="slidenum">
              <a:rPr lang="en-IN" smtClean="0"/>
              <a:pPr/>
              <a:t>‹#›</a:t>
            </a:fld>
            <a:endParaRPr lang="en-IN"/>
          </a:p>
        </p:txBody>
      </p:sp>
    </p:spTree>
    <p:extLst>
      <p:ext uri="{BB962C8B-B14F-4D97-AF65-F5344CB8AC3E}">
        <p14:creationId xmlns:p14="http://schemas.microsoft.com/office/powerpoint/2010/main" val="121352074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jpeg"/><Relationship Id="rId1" Type="http://schemas.openxmlformats.org/officeDocument/2006/relationships/slideMaster" Target="../slideMasters/slideMaster1.xml"/><Relationship Id="rId4" Type="http://schemas.openxmlformats.org/officeDocument/2006/relationships/image" Target="../media/image2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hyperlink" Target="http://www.edureka.co/ruby-on-rails" TargetMode="Externa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hyperlink" Target="http://www.edureka.co/ruby-on-rails" TargetMode="External"/><Relationship Id="rId5" Type="http://schemas.microsoft.com/office/2007/relationships/hdphoto" Target="../media/hdphoto1.wdp"/><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www.edureka.co/ruby-on-rails" TargetMode="External"/><Relationship Id="rId4" Type="http://schemas.openxmlformats.org/officeDocument/2006/relationships/image" Target="../media/image1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57150"/>
            <a:ext cx="8403020" cy="51435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opyright stamp - stock photo"/>
          <p:cNvPicPr>
            <a:picLocks noChangeAspect="1" noChangeArrowheads="1"/>
          </p:cNvPicPr>
          <p:nvPr userDrawn="1"/>
        </p:nvPicPr>
        <p:blipFill>
          <a:blip r:embed="rId4"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2315076" y="666749"/>
            <a:ext cx="4286250" cy="447675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339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4"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10"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3" name="Rectangle 12"/>
          <p:cNvSpPr/>
          <p:nvPr userDrawn="1"/>
        </p:nvSpPr>
        <p:spPr>
          <a:xfrm>
            <a:off x="6529492" y="4801172"/>
            <a:ext cx="2609369" cy="276999"/>
          </a:xfrm>
          <a:prstGeom prst="rect">
            <a:avLst/>
          </a:prstGeom>
        </p:spPr>
        <p:txBody>
          <a:bodyPr wrap="none">
            <a:spAutoFit/>
          </a:bodyPr>
          <a:lstStyle/>
          <a:p>
            <a:pPr marL="0" algn="l" defTabSz="685800" rtl="0" eaLnBrk="1" latinLnBrk="0" hangingPunct="1"/>
            <a:r>
              <a:rPr lang="en-IN" sz="120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http://www.edureka.co/php-mysql</a:t>
            </a:r>
            <a:endParaRPr lang="en-IN" sz="12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0855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0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44075" y="123478"/>
            <a:ext cx="1840832" cy="331350"/>
          </a:xfrm>
          <a:prstGeom prst="rect">
            <a:avLst/>
          </a:prstGeom>
        </p:spPr>
      </p:pic>
    </p:spTree>
    <p:extLst>
      <p:ext uri="{BB962C8B-B14F-4D97-AF65-F5344CB8AC3E}">
        <p14:creationId xmlns:p14="http://schemas.microsoft.com/office/powerpoint/2010/main" val="1093210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p:nvPr>
        </p:nvSpPr>
        <p:spPr>
          <a:xfrm>
            <a:off x="1124400" y="2057400"/>
            <a:ext cx="7010400" cy="857250"/>
          </a:xfrm>
        </p:spPr>
        <p:txBody>
          <a:bodyPr/>
          <a:lstStyle>
            <a:lvl1pPr algn="l">
              <a:defRPr/>
            </a:lvl1pPr>
          </a:lstStyle>
          <a:p>
            <a:r>
              <a:rPr lang="en-US" smtClean="0"/>
              <a:t>Click to edit Master title style</a:t>
            </a:r>
            <a:endParaRPr lang="en-US" dirty="0"/>
          </a:p>
        </p:txBody>
      </p:sp>
      <p:sp>
        <p:nvSpPr>
          <p:cNvPr id="7" name="Rectangle 6"/>
          <p:cNvSpPr/>
          <p:nvPr userDrawn="1"/>
        </p:nvSpPr>
        <p:spPr>
          <a:xfrm>
            <a:off x="8371368" y="4356249"/>
            <a:ext cx="772633" cy="8229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8"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3200400" y="1200152"/>
            <a:ext cx="3238500" cy="65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904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userDrawn="1"/>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a:blip r:embed="rId4"/>
          <a:stretch>
            <a:fillRect/>
          </a:stretch>
        </p:blipFill>
        <p:spPr>
          <a:xfrm>
            <a:off x="3536919" y="54160"/>
            <a:ext cx="2439664" cy="2439664"/>
          </a:xfrm>
          <a:prstGeom prst="rect">
            <a:avLst/>
          </a:prstGeom>
        </p:spPr>
      </p:pic>
    </p:spTree>
    <p:extLst>
      <p:ext uri="{BB962C8B-B14F-4D97-AF65-F5344CB8AC3E}">
        <p14:creationId xmlns:p14="http://schemas.microsoft.com/office/powerpoint/2010/main" val="2019706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and Conte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
        <p:nvSpPr>
          <p:cNvPr id="6" name="TextBox 5"/>
          <p:cNvSpPr txBox="1"/>
          <p:nvPr userDrawn="1"/>
        </p:nvSpPr>
        <p:spPr>
          <a:xfrm>
            <a:off x="866275" y="4786214"/>
            <a:ext cx="6400800" cy="492443"/>
          </a:xfrm>
          <a:prstGeom prst="rect">
            <a:avLst/>
          </a:prstGeom>
          <a:noFill/>
        </p:spPr>
        <p:txBody>
          <a:bodyPr wrap="square" rtlCol="0">
            <a:spAutoFit/>
          </a:bodyPr>
          <a:lstStyle/>
          <a:p>
            <a:pPr lvl="1"/>
            <a:r>
              <a:rPr lang="en-US" sz="1400" dirty="0" smtClean="0"/>
              <a:t> </a:t>
            </a:r>
            <a:r>
              <a:rPr lang="en-US" sz="1200" dirty="0" smtClean="0"/>
              <a:t>Twitter </a:t>
            </a:r>
            <a:r>
              <a:rPr lang="en-US" sz="1200" dirty="0">
                <a:solidFill>
                  <a:srgbClr val="00B0F0"/>
                </a:solidFill>
              </a:rPr>
              <a:t>@</a:t>
            </a:r>
            <a:r>
              <a:rPr lang="en-US" sz="1200" dirty="0" smtClean="0">
                <a:solidFill>
                  <a:srgbClr val="00B0F0"/>
                </a:solidFill>
              </a:rPr>
              <a:t>edurekaIN</a:t>
            </a:r>
            <a:r>
              <a:rPr lang="en-US" sz="1200" dirty="0" smtClean="0"/>
              <a:t>, Facebook </a:t>
            </a:r>
            <a:r>
              <a:rPr lang="en-US" sz="1200" dirty="0">
                <a:solidFill>
                  <a:srgbClr val="00B0F0"/>
                </a:solidFill>
              </a:rPr>
              <a:t>/</a:t>
            </a:r>
            <a:r>
              <a:rPr lang="en-US" sz="1200" dirty="0" smtClean="0">
                <a:solidFill>
                  <a:srgbClr val="00B0F0"/>
                </a:solidFill>
              </a:rPr>
              <a:t>edurekaIN</a:t>
            </a:r>
            <a:r>
              <a:rPr lang="en-US" sz="1200" dirty="0" smtClean="0"/>
              <a:t>, use </a:t>
            </a:r>
            <a:r>
              <a:rPr lang="en-US" sz="1200" dirty="0" smtClean="0">
                <a:solidFill>
                  <a:srgbClr val="00B0F0"/>
                </a:solidFill>
              </a:rPr>
              <a:t>#askEdureka </a:t>
            </a:r>
            <a:r>
              <a:rPr lang="en-US" sz="1200" dirty="0" smtClean="0"/>
              <a:t>for Questions</a:t>
            </a:r>
          </a:p>
          <a:p>
            <a:pPr lvl="1"/>
            <a:endParaRPr lang="en-US" sz="1200" dirty="0">
              <a:solidFill>
                <a:schemeClr val="tx2">
                  <a:lumMod val="60000"/>
                  <a:lumOff val="40000"/>
                </a:schemeClr>
              </a:solidFill>
            </a:endParaRPr>
          </a:p>
        </p:txBody>
      </p:sp>
    </p:spTree>
    <p:extLst>
      <p:ext uri="{BB962C8B-B14F-4D97-AF65-F5344CB8AC3E}">
        <p14:creationId xmlns:p14="http://schemas.microsoft.com/office/powerpoint/2010/main" val="2376441351"/>
      </p:ext>
    </p:extLst>
  </p:cSld>
  <p:clrMapOvr>
    <a:masterClrMapping/>
  </p:clrMapOvr>
  <p:transition spd="slow"/>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Tree>
    <p:extLst>
      <p:ext uri="{BB962C8B-B14F-4D97-AF65-F5344CB8AC3E}">
        <p14:creationId xmlns:p14="http://schemas.microsoft.com/office/powerpoint/2010/main" val="2663369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6771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1" y="2880361"/>
            <a:ext cx="6400799" cy="49249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1" y="4783456"/>
            <a:ext cx="2926079" cy="257175"/>
          </a:xfrm>
          <a:prstGeom prst="rect">
            <a:avLst/>
          </a:prstGeom>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4783456"/>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8/24/2015</a:t>
            </a:fld>
            <a:endParaRPr lang="en-US">
              <a:solidFill>
                <a:prstClr val="black">
                  <a:tint val="75000"/>
                </a:prstClr>
              </a:solidFill>
            </a:endParaRPr>
          </a:p>
        </p:txBody>
      </p:sp>
      <p:sp>
        <p:nvSpPr>
          <p:cNvPr id="6" name="Holder 6"/>
          <p:cNvSpPr>
            <a:spLocks noGrp="1"/>
          </p:cNvSpPr>
          <p:nvPr>
            <p:ph type="sldNum" sz="quarter" idx="7"/>
          </p:nvPr>
        </p:nvSpPr>
        <p:spPr>
          <a:xfrm>
            <a:off x="6583680" y="4783456"/>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7529919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ic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
        <p:nvSpPr>
          <p:cNvPr id="7" name="Rectangle 6"/>
          <p:cNvSpPr/>
          <p:nvPr userDrawn="1"/>
        </p:nvSpPr>
        <p:spPr>
          <a:xfrm>
            <a:off x="6529492" y="4801172"/>
            <a:ext cx="2609369" cy="276999"/>
          </a:xfrm>
          <a:prstGeom prst="rect">
            <a:avLst/>
          </a:prstGeom>
        </p:spPr>
        <p:txBody>
          <a:bodyPr wrap="none">
            <a:spAutoFit/>
          </a:bodyPr>
          <a:lstStyle/>
          <a:p>
            <a:pPr marL="0" algn="l" defTabSz="685800" rtl="0" eaLnBrk="1" latinLnBrk="0" hangingPunct="1"/>
            <a:r>
              <a:rPr lang="en-IN" sz="120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http://www.edureka.co/php-mysql</a:t>
            </a:r>
            <a:endParaRPr lang="en-IN" sz="12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71900567"/>
      </p:ext>
    </p:extLst>
  </p:cSld>
  <p:clrMapOvr>
    <a:masterClrMapping/>
  </p:clrMapOvr>
  <p:transition spd="slow"/>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opic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
        <p:nvSpPr>
          <p:cNvPr id="7" name="Rectangle 6"/>
          <p:cNvSpPr/>
          <p:nvPr userDrawn="1"/>
        </p:nvSpPr>
        <p:spPr>
          <a:xfrm>
            <a:off x="6529492" y="4801172"/>
            <a:ext cx="2609369" cy="276999"/>
          </a:xfrm>
          <a:prstGeom prst="rect">
            <a:avLst/>
          </a:prstGeom>
        </p:spPr>
        <p:txBody>
          <a:bodyPr wrap="none">
            <a:spAutoFit/>
          </a:bodyPr>
          <a:lstStyle/>
          <a:p>
            <a:pPr marL="0" algn="l" defTabSz="685800" rtl="0" eaLnBrk="1" latinLnBrk="0" hangingPunct="1"/>
            <a:r>
              <a:rPr lang="en-IN" sz="120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http://www.edureka.co/php-mysql</a:t>
            </a:r>
            <a:endParaRPr lang="en-IN" sz="12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6483981"/>
      </p:ext>
    </p:extLst>
  </p:cSld>
  <p:clrMapOvr>
    <a:masterClrMapping/>
  </p:clrMapOvr>
  <p:transition spd="slow"/>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
        <p:nvSpPr>
          <p:cNvPr id="7" name="Rectangle 6"/>
          <p:cNvSpPr/>
          <p:nvPr userDrawn="1"/>
        </p:nvSpPr>
        <p:spPr>
          <a:xfrm>
            <a:off x="6712373" y="4795838"/>
            <a:ext cx="2231252" cy="276999"/>
          </a:xfrm>
          <a:prstGeom prst="rect">
            <a:avLst/>
          </a:prstGeom>
        </p:spPr>
        <p:txBody>
          <a:bodyPr wrap="none">
            <a:spAutoFit/>
          </a:bodyPr>
          <a:lstStyle/>
          <a:p>
            <a:r>
              <a:rPr lang="en-IN" sz="1200" b="0" u="none" dirty="0" smtClean="0">
                <a:solidFill>
                  <a:srgbClr val="0070C0"/>
                </a:solidFill>
                <a:latin typeface="Tahoma" panose="020B0604030504040204" pitchFamily="34" charset="0"/>
                <a:ea typeface="Tahoma" panose="020B0604030504040204" pitchFamily="34" charset="0"/>
                <a:cs typeface="Tahoma" panose="020B0604030504040204" pitchFamily="34" charset="0"/>
                <a:hlinkClick r:id="rId4"/>
              </a:rPr>
              <a:t>www.edureka.co/ruby-on-rails</a:t>
            </a:r>
            <a:endParaRPr lang="en-IN" sz="1200" b="0" u="none"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37845907"/>
      </p:ext>
    </p:extLst>
  </p:cSld>
  <p:clrMapOvr>
    <a:masterClrMapping/>
  </p:clrMapOvr>
  <p:transition spd="slow"/>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7950" y="142280"/>
            <a:ext cx="8403020" cy="514350"/>
          </a:xfrm>
        </p:spPr>
        <p:txBody>
          <a:bodyPr anchor="ctr" anchorCtr="0">
            <a:normAutofit/>
          </a:bodyPr>
          <a:lstStyle>
            <a:lvl1pPr algn="l">
              <a:defRPr sz="2600" b="0" baseline="0">
                <a:solidFill>
                  <a:schemeClr val="tx1">
                    <a:lumMod val="85000"/>
                    <a:lumOff val="15000"/>
                  </a:schemeClr>
                </a:solidFill>
              </a:defRPr>
            </a:lvl1pPr>
          </a:lstStyle>
          <a:p>
            <a:r>
              <a:rPr lang="en-US" dirty="0" smtClean="0"/>
              <a:t>How it Works?</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 name="Table 21"/>
          <p:cNvGraphicFramePr>
            <a:graphicFrameLocks noGrp="1"/>
          </p:cNvGraphicFramePr>
          <p:nvPr userDrawn="1">
            <p:extLst>
              <p:ext uri="{D42A27DB-BD31-4B8C-83A1-F6EECF244321}">
                <p14:modId xmlns:p14="http://schemas.microsoft.com/office/powerpoint/2010/main" val="583226866"/>
              </p:ext>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 on Large Data Base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23" name="Group 22"/>
          <p:cNvGrpSpPr/>
          <p:nvPr userDrawn="1"/>
        </p:nvGrpSpPr>
        <p:grpSpPr>
          <a:xfrm>
            <a:off x="533400" y="742950"/>
            <a:ext cx="965632" cy="4114800"/>
            <a:chOff x="533400" y="895350"/>
            <a:chExt cx="965632" cy="4114800"/>
          </a:xfrm>
        </p:grpSpPr>
        <p:pic>
          <p:nvPicPr>
            <p:cNvPr id="24" name="Picture 2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25" name="Group 24"/>
            <p:cNvGrpSpPr/>
            <p:nvPr/>
          </p:nvGrpSpPr>
          <p:grpSpPr>
            <a:xfrm>
              <a:off x="762000" y="2296350"/>
              <a:ext cx="720000" cy="504000"/>
              <a:chOff x="5659045" y="1210738"/>
              <a:chExt cx="2153043" cy="1368288"/>
            </a:xfrm>
          </p:grpSpPr>
          <p:pic>
            <p:nvPicPr>
              <p:cNvPr id="30" name="Picture 29"/>
              <p:cNvPicPr>
                <a:picLocks noChangeAspect="1"/>
              </p:cNvPicPr>
              <p:nvPr/>
            </p:nvPicPr>
            <p:blipFill>
              <a:blip r:embed="rId5"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31" name="Picture 30"/>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26" name="Picture 2" descr="http://www.thewellatlentrise.org/img/quiz.png"/>
            <p:cNvPicPr>
              <a:picLocks noChangeAspect="1" noChangeArrowheads="1"/>
            </p:cNvPicPr>
            <p:nvPr/>
          </p:nvPicPr>
          <p:blipFill>
            <a:blip r:embed="rId7"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28" name="Picture 27"/>
            <p:cNvPicPr>
              <a:picLocks noChangeAspect="1"/>
            </p:cNvPicPr>
            <p:nvPr/>
          </p:nvPicPr>
          <p:blipFill>
            <a:blip r:embed="rId9"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29" name="Picture 28"/>
            <p:cNvPicPr>
              <a:picLocks noChangeAspect="1"/>
            </p:cNvPicPr>
            <p:nvPr/>
          </p:nvPicPr>
          <p:blipFill>
            <a:blip r:embed="rId10"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sp>
        <p:nvSpPr>
          <p:cNvPr id="21" name="TextBox 10"/>
          <p:cNvSpPr txBox="1"/>
          <p:nvPr userDrawn="1"/>
        </p:nvSpPr>
        <p:spPr>
          <a:xfrm>
            <a:off x="152517" y="4800141"/>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32" name="TextBox 31"/>
          <p:cNvSpPr txBox="1"/>
          <p:nvPr userDrawn="1"/>
        </p:nvSpPr>
        <p:spPr>
          <a:xfrm>
            <a:off x="786932" y="4789345"/>
            <a:ext cx="6400800" cy="492443"/>
          </a:xfrm>
          <a:prstGeom prst="rect">
            <a:avLst/>
          </a:prstGeom>
          <a:noFill/>
        </p:spPr>
        <p:txBody>
          <a:bodyPr wrap="square" rtlCol="0">
            <a:spAutoFit/>
          </a:bodyPr>
          <a:lstStyle/>
          <a:p>
            <a:pPr marL="457200" lvl="1" defTabSz="914400"/>
            <a:r>
              <a:rPr lang="en-US" sz="1400" dirty="0" smtClean="0">
                <a:solidFill>
                  <a:srgbClr val="262626"/>
                </a:solidFill>
              </a:rPr>
              <a:t> </a:t>
            </a:r>
            <a:r>
              <a:rPr lang="en-US" sz="1200" dirty="0" smtClean="0">
                <a:solidFill>
                  <a:srgbClr val="262626"/>
                </a:solidFill>
              </a:rPr>
              <a:t>Twitter </a:t>
            </a:r>
            <a:r>
              <a:rPr lang="en-US" sz="1200" dirty="0">
                <a:solidFill>
                  <a:srgbClr val="0070C0"/>
                </a:solidFill>
              </a:rPr>
              <a:t>@</a:t>
            </a:r>
            <a:r>
              <a:rPr lang="en-US" sz="1200" dirty="0" err="1" smtClean="0">
                <a:solidFill>
                  <a:srgbClr val="0070C0"/>
                </a:solidFill>
              </a:rPr>
              <a:t>edurekaIN</a:t>
            </a:r>
            <a:r>
              <a:rPr lang="en-US" sz="1200" dirty="0" smtClean="0">
                <a:solidFill>
                  <a:srgbClr val="262626"/>
                </a:solidFill>
              </a:rPr>
              <a:t>, Facebook </a:t>
            </a:r>
            <a:r>
              <a:rPr lang="en-US" sz="1200" dirty="0">
                <a:solidFill>
                  <a:srgbClr val="0070C0"/>
                </a:solidFill>
              </a:rPr>
              <a:t>/</a:t>
            </a:r>
            <a:r>
              <a:rPr lang="en-US" sz="1200" dirty="0" err="1" smtClean="0">
                <a:solidFill>
                  <a:srgbClr val="0070C0"/>
                </a:solidFill>
              </a:rPr>
              <a:t>edurekaIN</a:t>
            </a:r>
            <a:r>
              <a:rPr lang="en-US" sz="1200" dirty="0" smtClean="0">
                <a:solidFill>
                  <a:srgbClr val="262626"/>
                </a:solidFill>
              </a:rPr>
              <a:t>, use </a:t>
            </a:r>
            <a:r>
              <a:rPr lang="en-US" sz="1200" b="1" dirty="0" smtClean="0">
                <a:solidFill>
                  <a:srgbClr val="0070C0"/>
                </a:solidFill>
              </a:rPr>
              <a:t>#</a:t>
            </a:r>
            <a:r>
              <a:rPr lang="en-US" sz="1200" b="1" dirty="0" err="1" smtClean="0">
                <a:solidFill>
                  <a:srgbClr val="0070C0"/>
                </a:solidFill>
              </a:rPr>
              <a:t>AskEdureka</a:t>
            </a:r>
            <a:r>
              <a:rPr lang="en-US" sz="1200" b="1" dirty="0" smtClean="0">
                <a:solidFill>
                  <a:srgbClr val="0070C0"/>
                </a:solidFill>
              </a:rPr>
              <a:t> </a:t>
            </a:r>
            <a:r>
              <a:rPr lang="en-US" sz="1200" dirty="0" smtClean="0">
                <a:solidFill>
                  <a:srgbClr val="262626"/>
                </a:solidFill>
              </a:rPr>
              <a:t>for Questions</a:t>
            </a:r>
          </a:p>
          <a:p>
            <a:pPr marL="457200" lvl="1" defTabSz="914400"/>
            <a:endParaRPr lang="en-US" sz="1200" dirty="0">
              <a:solidFill>
                <a:srgbClr val="595959">
                  <a:lumMod val="60000"/>
                  <a:lumOff val="40000"/>
                </a:srgbClr>
              </a:solidFill>
            </a:endParaRPr>
          </a:p>
        </p:txBody>
      </p:sp>
      <p:sp>
        <p:nvSpPr>
          <p:cNvPr id="19" name="Rectangle 18"/>
          <p:cNvSpPr/>
          <p:nvPr userDrawn="1"/>
        </p:nvSpPr>
        <p:spPr>
          <a:xfrm>
            <a:off x="6529492" y="4801172"/>
            <a:ext cx="2609369" cy="276999"/>
          </a:xfrm>
          <a:prstGeom prst="rect">
            <a:avLst/>
          </a:prstGeom>
        </p:spPr>
        <p:txBody>
          <a:bodyPr wrap="none">
            <a:spAutoFit/>
          </a:bodyPr>
          <a:lstStyle/>
          <a:p>
            <a:pPr marL="0" algn="l" defTabSz="685800" rtl="0" eaLnBrk="1" latinLnBrk="0" hangingPunct="1"/>
            <a:r>
              <a:rPr lang="en-IN" sz="120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http://www.edureka.co/php-mysql</a:t>
            </a:r>
            <a:endParaRPr lang="en-IN" sz="12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63025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4"/>
          <p:cNvGrpSpPr>
            <a:grpSpLocks/>
          </p:cNvGrpSpPr>
          <p:nvPr userDrawn="1"/>
        </p:nvGrpSpPr>
        <p:grpSpPr bwMode="auto">
          <a:xfrm>
            <a:off x="722070" y="2258039"/>
            <a:ext cx="2601913" cy="2371712"/>
            <a:chOff x="684209" y="1762202"/>
            <a:chExt cx="2804581" cy="2175717"/>
          </a:xfrm>
        </p:grpSpPr>
        <p:sp>
          <p:nvSpPr>
            <p:cNvPr id="18" name="object 4"/>
            <p:cNvSpPr>
              <a:spLocks/>
            </p:cNvSpPr>
            <p:nvPr/>
          </p:nvSpPr>
          <p:spPr bwMode="auto">
            <a:xfrm>
              <a:off x="684209" y="1849496"/>
              <a:ext cx="2804581" cy="1965606"/>
            </a:xfrm>
            <a:custGeom>
              <a:avLst/>
              <a:gdLst>
                <a:gd name="T0" fmla="*/ 1259027 w 2804581"/>
                <a:gd name="T1" fmla="*/ 5527 h 1965606"/>
                <a:gd name="T2" fmla="*/ 1051882 w 2804581"/>
                <a:gd name="T3" fmla="*/ 31015 h 1965606"/>
                <a:gd name="T4" fmla="*/ 856487 w 2804581"/>
                <a:gd name="T5" fmla="*/ 77538 h 1965606"/>
                <a:gd name="T6" fmla="*/ 675790 w 2804581"/>
                <a:gd name="T7" fmla="*/ 141719 h 1965606"/>
                <a:gd name="T8" fmla="*/ 509771 w 2804581"/>
                <a:gd name="T9" fmla="*/ 224785 h 1965606"/>
                <a:gd name="T10" fmla="*/ 364346 w 2804581"/>
                <a:gd name="T11" fmla="*/ 322284 h 1965606"/>
                <a:gd name="T12" fmla="*/ 239453 w 2804581"/>
                <a:gd name="T13" fmla="*/ 432988 h 1965606"/>
                <a:gd name="T14" fmla="*/ 138095 w 2804581"/>
                <a:gd name="T15" fmla="*/ 555899 h 1965606"/>
                <a:gd name="T16" fmla="*/ 63172 w 2804581"/>
                <a:gd name="T17" fmla="*/ 689895 h 1965606"/>
                <a:gd name="T18" fmla="*/ 16159 w 2804581"/>
                <a:gd name="T19" fmla="*/ 832751 h 1965606"/>
                <a:gd name="T20" fmla="*/ 0 w 2804581"/>
                <a:gd name="T21" fmla="*/ 982239 h 1965606"/>
                <a:gd name="T22" fmla="*/ 16159 w 2804581"/>
                <a:gd name="T23" fmla="*/ 1131743 h 1965606"/>
                <a:gd name="T24" fmla="*/ 63172 w 2804581"/>
                <a:gd name="T25" fmla="*/ 1274599 h 1965606"/>
                <a:gd name="T26" fmla="*/ 138095 w 2804581"/>
                <a:gd name="T27" fmla="*/ 1408595 h 1965606"/>
                <a:gd name="T28" fmla="*/ 239453 w 2804581"/>
                <a:gd name="T29" fmla="*/ 1532611 h 1965606"/>
                <a:gd name="T30" fmla="*/ 364346 w 2804581"/>
                <a:gd name="T31" fmla="*/ 1643361 h 1965606"/>
                <a:gd name="T32" fmla="*/ 509771 w 2804581"/>
                <a:gd name="T33" fmla="*/ 1740799 h 1965606"/>
                <a:gd name="T34" fmla="*/ 675790 w 2804581"/>
                <a:gd name="T35" fmla="*/ 1823865 h 1965606"/>
                <a:gd name="T36" fmla="*/ 856487 w 2804581"/>
                <a:gd name="T37" fmla="*/ 1888092 h 1965606"/>
                <a:gd name="T38" fmla="*/ 1051882 w 2804581"/>
                <a:gd name="T39" fmla="*/ 1934600 h 1965606"/>
                <a:gd name="T40" fmla="*/ 1259027 w 2804581"/>
                <a:gd name="T41" fmla="*/ 1960069 h 1965606"/>
                <a:gd name="T42" fmla="*/ 1474975 w 2804581"/>
                <a:gd name="T43" fmla="*/ 1964499 h 1965606"/>
                <a:gd name="T44" fmla="*/ 1685068 w 2804581"/>
                <a:gd name="T45" fmla="*/ 1945673 h 1965606"/>
                <a:gd name="T46" fmla="*/ 1884864 w 2804581"/>
                <a:gd name="T47" fmla="*/ 1905811 h 1965606"/>
                <a:gd name="T48" fmla="*/ 2071518 w 2804581"/>
                <a:gd name="T49" fmla="*/ 1847112 h 1965606"/>
                <a:gd name="T50" fmla="*/ 2294651 w 2804581"/>
                <a:gd name="T51" fmla="*/ 1740799 h 1965606"/>
                <a:gd name="T52" fmla="*/ 2440199 w 2804581"/>
                <a:gd name="T53" fmla="*/ 1643361 h 1965606"/>
                <a:gd name="T54" fmla="*/ 2565072 w 2804581"/>
                <a:gd name="T55" fmla="*/ 1532611 h 1965606"/>
                <a:gd name="T56" fmla="*/ 2666403 w 2804581"/>
                <a:gd name="T57" fmla="*/ 1408595 h 1965606"/>
                <a:gd name="T58" fmla="*/ 2741326 w 2804581"/>
                <a:gd name="T59" fmla="*/ 1274599 h 1965606"/>
                <a:gd name="T60" fmla="*/ 2788409 w 2804581"/>
                <a:gd name="T61" fmla="*/ 1131743 h 1965606"/>
                <a:gd name="T62" fmla="*/ 2804581 w 2804581"/>
                <a:gd name="T63" fmla="*/ 982239 h 1965606"/>
                <a:gd name="T64" fmla="*/ 2788409 w 2804581"/>
                <a:gd name="T65" fmla="*/ 832751 h 1965606"/>
                <a:gd name="T66" fmla="*/ 2741326 w 2804581"/>
                <a:gd name="T67" fmla="*/ 689895 h 1965606"/>
                <a:gd name="T68" fmla="*/ 2666403 w 2804581"/>
                <a:gd name="T69" fmla="*/ 555899 h 1965606"/>
                <a:gd name="T70" fmla="*/ 2565072 w 2804581"/>
                <a:gd name="T71" fmla="*/ 432988 h 1965606"/>
                <a:gd name="T72" fmla="*/ 2440199 w 2804581"/>
                <a:gd name="T73" fmla="*/ 322285 h 1965606"/>
                <a:gd name="T74" fmla="*/ 2294651 w 2804581"/>
                <a:gd name="T75" fmla="*/ 224785 h 1965606"/>
                <a:gd name="T76" fmla="*/ 2130269 w 2804581"/>
                <a:gd name="T77" fmla="*/ 141719 h 1965606"/>
                <a:gd name="T78" fmla="*/ 1948037 w 2804581"/>
                <a:gd name="T79" fmla="*/ 77538 h 1965606"/>
                <a:gd name="T80" fmla="*/ 1752642 w 2804581"/>
                <a:gd name="T81" fmla="*/ 31015 h 1965606"/>
                <a:gd name="T82" fmla="*/ 1546971 w 2804581"/>
                <a:gd name="T83" fmla="*/ 5527 h 1965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4581" h="1965606">
                  <a:moveTo>
                    <a:pt x="1402999" y="0"/>
                  </a:moveTo>
                  <a:lnTo>
                    <a:pt x="1331003" y="1074"/>
                  </a:lnTo>
                  <a:lnTo>
                    <a:pt x="1259027" y="5527"/>
                  </a:lnTo>
                  <a:lnTo>
                    <a:pt x="1188505" y="11055"/>
                  </a:lnTo>
                  <a:lnTo>
                    <a:pt x="1119457" y="19960"/>
                  </a:lnTo>
                  <a:lnTo>
                    <a:pt x="1051882" y="31015"/>
                  </a:lnTo>
                  <a:lnTo>
                    <a:pt x="985761" y="44220"/>
                  </a:lnTo>
                  <a:lnTo>
                    <a:pt x="919660" y="59727"/>
                  </a:lnTo>
                  <a:lnTo>
                    <a:pt x="856487" y="77538"/>
                  </a:lnTo>
                  <a:lnTo>
                    <a:pt x="794788" y="96270"/>
                  </a:lnTo>
                  <a:lnTo>
                    <a:pt x="734542" y="118534"/>
                  </a:lnTo>
                  <a:lnTo>
                    <a:pt x="675790" y="141719"/>
                  </a:lnTo>
                  <a:lnTo>
                    <a:pt x="618492" y="167207"/>
                  </a:lnTo>
                  <a:lnTo>
                    <a:pt x="562668" y="194844"/>
                  </a:lnTo>
                  <a:lnTo>
                    <a:pt x="509771" y="224785"/>
                  </a:lnTo>
                  <a:lnTo>
                    <a:pt x="459822" y="254726"/>
                  </a:lnTo>
                  <a:lnTo>
                    <a:pt x="411347" y="287891"/>
                  </a:lnTo>
                  <a:lnTo>
                    <a:pt x="364346" y="322284"/>
                  </a:lnTo>
                  <a:lnTo>
                    <a:pt x="320272" y="357753"/>
                  </a:lnTo>
                  <a:lnTo>
                    <a:pt x="279126" y="394296"/>
                  </a:lnTo>
                  <a:lnTo>
                    <a:pt x="239453" y="432988"/>
                  </a:lnTo>
                  <a:lnTo>
                    <a:pt x="202736" y="472909"/>
                  </a:lnTo>
                  <a:lnTo>
                    <a:pt x="168947" y="513751"/>
                  </a:lnTo>
                  <a:lnTo>
                    <a:pt x="138095" y="555899"/>
                  </a:lnTo>
                  <a:lnTo>
                    <a:pt x="110183" y="600196"/>
                  </a:lnTo>
                  <a:lnTo>
                    <a:pt x="85207" y="644493"/>
                  </a:lnTo>
                  <a:lnTo>
                    <a:pt x="63172" y="689895"/>
                  </a:lnTo>
                  <a:lnTo>
                    <a:pt x="44072" y="736403"/>
                  </a:lnTo>
                  <a:lnTo>
                    <a:pt x="27913" y="784016"/>
                  </a:lnTo>
                  <a:lnTo>
                    <a:pt x="16159" y="832751"/>
                  </a:lnTo>
                  <a:lnTo>
                    <a:pt x="7345" y="881470"/>
                  </a:lnTo>
                  <a:lnTo>
                    <a:pt x="1469" y="931309"/>
                  </a:lnTo>
                  <a:lnTo>
                    <a:pt x="0" y="982239"/>
                  </a:lnTo>
                  <a:lnTo>
                    <a:pt x="1469" y="1033185"/>
                  </a:lnTo>
                  <a:lnTo>
                    <a:pt x="7345" y="1083024"/>
                  </a:lnTo>
                  <a:lnTo>
                    <a:pt x="16159" y="1131743"/>
                  </a:lnTo>
                  <a:lnTo>
                    <a:pt x="27913" y="1180462"/>
                  </a:lnTo>
                  <a:lnTo>
                    <a:pt x="44072" y="1228091"/>
                  </a:lnTo>
                  <a:lnTo>
                    <a:pt x="63172" y="1274599"/>
                  </a:lnTo>
                  <a:lnTo>
                    <a:pt x="85207" y="1321107"/>
                  </a:lnTo>
                  <a:lnTo>
                    <a:pt x="110183" y="1365404"/>
                  </a:lnTo>
                  <a:lnTo>
                    <a:pt x="138095" y="1408595"/>
                  </a:lnTo>
                  <a:lnTo>
                    <a:pt x="168947" y="1451771"/>
                  </a:lnTo>
                  <a:lnTo>
                    <a:pt x="202736" y="1492752"/>
                  </a:lnTo>
                  <a:lnTo>
                    <a:pt x="239453" y="1532611"/>
                  </a:lnTo>
                  <a:lnTo>
                    <a:pt x="279126" y="1571381"/>
                  </a:lnTo>
                  <a:lnTo>
                    <a:pt x="320272" y="1607924"/>
                  </a:lnTo>
                  <a:lnTo>
                    <a:pt x="364346" y="1643361"/>
                  </a:lnTo>
                  <a:lnTo>
                    <a:pt x="411347" y="1677678"/>
                  </a:lnTo>
                  <a:lnTo>
                    <a:pt x="459822" y="1710904"/>
                  </a:lnTo>
                  <a:lnTo>
                    <a:pt x="509771" y="1740799"/>
                  </a:lnTo>
                  <a:lnTo>
                    <a:pt x="562668" y="1770709"/>
                  </a:lnTo>
                  <a:lnTo>
                    <a:pt x="618492" y="1797287"/>
                  </a:lnTo>
                  <a:lnTo>
                    <a:pt x="675790" y="1823865"/>
                  </a:lnTo>
                  <a:lnTo>
                    <a:pt x="734542" y="1847112"/>
                  </a:lnTo>
                  <a:lnTo>
                    <a:pt x="794788" y="1869268"/>
                  </a:lnTo>
                  <a:lnTo>
                    <a:pt x="856487" y="1888092"/>
                  </a:lnTo>
                  <a:lnTo>
                    <a:pt x="919660" y="1905811"/>
                  </a:lnTo>
                  <a:lnTo>
                    <a:pt x="985761" y="1921311"/>
                  </a:lnTo>
                  <a:lnTo>
                    <a:pt x="1051882" y="1934600"/>
                  </a:lnTo>
                  <a:lnTo>
                    <a:pt x="1119457" y="1945673"/>
                  </a:lnTo>
                  <a:lnTo>
                    <a:pt x="1188505" y="1954533"/>
                  </a:lnTo>
                  <a:lnTo>
                    <a:pt x="1259027" y="1960069"/>
                  </a:lnTo>
                  <a:lnTo>
                    <a:pt x="1331003" y="1964499"/>
                  </a:lnTo>
                  <a:lnTo>
                    <a:pt x="1402999" y="1965606"/>
                  </a:lnTo>
                  <a:lnTo>
                    <a:pt x="1474975" y="1964499"/>
                  </a:lnTo>
                  <a:lnTo>
                    <a:pt x="1546971" y="1960069"/>
                  </a:lnTo>
                  <a:lnTo>
                    <a:pt x="1616020" y="1954533"/>
                  </a:lnTo>
                  <a:lnTo>
                    <a:pt x="1685068" y="1945673"/>
                  </a:lnTo>
                  <a:lnTo>
                    <a:pt x="1752642" y="1934600"/>
                  </a:lnTo>
                  <a:lnTo>
                    <a:pt x="1820217" y="1921311"/>
                  </a:lnTo>
                  <a:lnTo>
                    <a:pt x="1884864" y="1905811"/>
                  </a:lnTo>
                  <a:lnTo>
                    <a:pt x="1948037" y="1888092"/>
                  </a:lnTo>
                  <a:lnTo>
                    <a:pt x="2011190" y="1869268"/>
                  </a:lnTo>
                  <a:lnTo>
                    <a:pt x="2071518" y="1847112"/>
                  </a:lnTo>
                  <a:lnTo>
                    <a:pt x="2130269" y="1823865"/>
                  </a:lnTo>
                  <a:lnTo>
                    <a:pt x="2241836" y="1770709"/>
                  </a:lnTo>
                  <a:lnTo>
                    <a:pt x="2294651" y="1740799"/>
                  </a:lnTo>
                  <a:lnTo>
                    <a:pt x="2344600" y="1710904"/>
                  </a:lnTo>
                  <a:lnTo>
                    <a:pt x="2394549" y="1677678"/>
                  </a:lnTo>
                  <a:lnTo>
                    <a:pt x="2440199" y="1643361"/>
                  </a:lnTo>
                  <a:lnTo>
                    <a:pt x="2484212" y="1607924"/>
                  </a:lnTo>
                  <a:lnTo>
                    <a:pt x="2526791" y="1571381"/>
                  </a:lnTo>
                  <a:lnTo>
                    <a:pt x="2565072" y="1532611"/>
                  </a:lnTo>
                  <a:lnTo>
                    <a:pt x="2601715" y="1492752"/>
                  </a:lnTo>
                  <a:lnTo>
                    <a:pt x="2635492" y="1451771"/>
                  </a:lnTo>
                  <a:lnTo>
                    <a:pt x="2666403" y="1408595"/>
                  </a:lnTo>
                  <a:lnTo>
                    <a:pt x="2694243" y="1365404"/>
                  </a:lnTo>
                  <a:lnTo>
                    <a:pt x="2719218" y="1321107"/>
                  </a:lnTo>
                  <a:lnTo>
                    <a:pt x="2741326" y="1274599"/>
                  </a:lnTo>
                  <a:lnTo>
                    <a:pt x="2760364" y="1228091"/>
                  </a:lnTo>
                  <a:lnTo>
                    <a:pt x="2776536" y="1180462"/>
                  </a:lnTo>
                  <a:lnTo>
                    <a:pt x="2788409" y="1131743"/>
                  </a:lnTo>
                  <a:lnTo>
                    <a:pt x="2797212" y="1083024"/>
                  </a:lnTo>
                  <a:lnTo>
                    <a:pt x="2802944" y="1033185"/>
                  </a:lnTo>
                  <a:lnTo>
                    <a:pt x="2804581" y="982239"/>
                  </a:lnTo>
                  <a:lnTo>
                    <a:pt x="2802944" y="931309"/>
                  </a:lnTo>
                  <a:lnTo>
                    <a:pt x="2797212" y="881470"/>
                  </a:lnTo>
                  <a:lnTo>
                    <a:pt x="2788409" y="832751"/>
                  </a:lnTo>
                  <a:lnTo>
                    <a:pt x="2776536" y="784016"/>
                  </a:lnTo>
                  <a:lnTo>
                    <a:pt x="2760364" y="736403"/>
                  </a:lnTo>
                  <a:lnTo>
                    <a:pt x="2741326" y="689895"/>
                  </a:lnTo>
                  <a:lnTo>
                    <a:pt x="2719218" y="644493"/>
                  </a:lnTo>
                  <a:lnTo>
                    <a:pt x="2694243" y="600196"/>
                  </a:lnTo>
                  <a:lnTo>
                    <a:pt x="2666403" y="555899"/>
                  </a:lnTo>
                  <a:lnTo>
                    <a:pt x="2635492" y="513752"/>
                  </a:lnTo>
                  <a:lnTo>
                    <a:pt x="2601715" y="472909"/>
                  </a:lnTo>
                  <a:lnTo>
                    <a:pt x="2565072" y="432988"/>
                  </a:lnTo>
                  <a:lnTo>
                    <a:pt x="2526791" y="394296"/>
                  </a:lnTo>
                  <a:lnTo>
                    <a:pt x="2484212" y="357753"/>
                  </a:lnTo>
                  <a:lnTo>
                    <a:pt x="2440199" y="322285"/>
                  </a:lnTo>
                  <a:lnTo>
                    <a:pt x="2394549" y="287891"/>
                  </a:lnTo>
                  <a:lnTo>
                    <a:pt x="2344600" y="254726"/>
                  </a:lnTo>
                  <a:lnTo>
                    <a:pt x="2294651" y="224785"/>
                  </a:lnTo>
                  <a:lnTo>
                    <a:pt x="2241836" y="194845"/>
                  </a:lnTo>
                  <a:lnTo>
                    <a:pt x="2185950" y="167207"/>
                  </a:lnTo>
                  <a:lnTo>
                    <a:pt x="2130269" y="141719"/>
                  </a:lnTo>
                  <a:lnTo>
                    <a:pt x="2071518" y="118534"/>
                  </a:lnTo>
                  <a:lnTo>
                    <a:pt x="2011190" y="96270"/>
                  </a:lnTo>
                  <a:lnTo>
                    <a:pt x="1948037" y="77538"/>
                  </a:lnTo>
                  <a:lnTo>
                    <a:pt x="1884864" y="59727"/>
                  </a:lnTo>
                  <a:lnTo>
                    <a:pt x="1820217" y="44220"/>
                  </a:lnTo>
                  <a:lnTo>
                    <a:pt x="1752642" y="31015"/>
                  </a:lnTo>
                  <a:lnTo>
                    <a:pt x="1685068" y="19960"/>
                  </a:lnTo>
                  <a:lnTo>
                    <a:pt x="1616020" y="11055"/>
                  </a:lnTo>
                  <a:lnTo>
                    <a:pt x="1546971" y="5527"/>
                  </a:lnTo>
                  <a:lnTo>
                    <a:pt x="1474975" y="1074"/>
                  </a:lnTo>
                  <a:lnTo>
                    <a:pt x="1402999" y="0"/>
                  </a:lnTo>
                  <a:close/>
                </a:path>
              </a:pathLst>
            </a:custGeom>
            <a:solidFill>
              <a:srgbClr val="F7F81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800">
                <a:solidFill>
                  <a:srgbClr val="262626"/>
                </a:solidFill>
              </a:endParaRPr>
            </a:p>
          </p:txBody>
        </p:sp>
        <p:sp>
          <p:nvSpPr>
            <p:cNvPr id="19" name="object 5"/>
            <p:cNvSpPr>
              <a:spLocks noChangeArrowheads="1"/>
            </p:cNvSpPr>
            <p:nvPr/>
          </p:nvSpPr>
          <p:spPr bwMode="auto">
            <a:xfrm>
              <a:off x="943438" y="1762202"/>
              <a:ext cx="2033679" cy="2175717"/>
            </a:xfrm>
            <a:prstGeom prst="rect">
              <a:avLst/>
            </a:prstGeom>
            <a:blipFill dpi="0" rotWithShape="1">
              <a:blip r:embed="rId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1800">
                <a:solidFill>
                  <a:srgbClr val="262626"/>
                </a:solidFill>
              </a:endParaRPr>
            </a:p>
          </p:txBody>
        </p:sp>
      </p:grpSp>
      <p:sp>
        <p:nvSpPr>
          <p:cNvPr id="9"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54940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userDrawn="1"/>
        </p:nvPicPr>
        <p:blipFill>
          <a:blip r:embed="rId4" cstate="print">
            <a:duotone>
              <a:schemeClr val="accent5">
                <a:shade val="45000"/>
                <a:satMod val="135000"/>
              </a:schemeClr>
              <a:prstClr val="white"/>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4229100" y="1128714"/>
            <a:ext cx="4457700" cy="3638550"/>
          </a:xfrm>
          <a:prstGeom prst="rect">
            <a:avLst/>
          </a:prstGeom>
        </p:spPr>
      </p:pic>
      <p:sp>
        <p:nvSpPr>
          <p:cNvPr id="12" name="TextBox 10"/>
          <p:cNvSpPr txBox="1"/>
          <p:nvPr userDrawn="1"/>
        </p:nvSpPr>
        <p:spPr>
          <a:xfrm>
            <a:off x="152517" y="4800141"/>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userDrawn="1"/>
        </p:nvSpPr>
        <p:spPr>
          <a:xfrm>
            <a:off x="6529492" y="4801172"/>
            <a:ext cx="2231252" cy="276999"/>
          </a:xfrm>
          <a:prstGeom prst="rect">
            <a:avLst/>
          </a:prstGeom>
        </p:spPr>
        <p:txBody>
          <a:bodyPr wrap="none">
            <a:spAutoFit/>
          </a:bodyPr>
          <a:lstStyle/>
          <a:p>
            <a:r>
              <a:rPr lang="en-IN" sz="1200" dirty="0" smtClean="0">
                <a:latin typeface="Tahoma" panose="020B0604030504040204" pitchFamily="34" charset="0"/>
                <a:ea typeface="Tahoma" panose="020B0604030504040204" pitchFamily="34" charset="0"/>
                <a:cs typeface="Tahoma" panose="020B0604030504040204" pitchFamily="34" charset="0"/>
                <a:hlinkClick r:id="rId6"/>
              </a:rPr>
              <a:t>www.edureka.co/ruby-on-rails</a:t>
            </a:r>
            <a:endParaRPr lang="en-IN" sz="12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73184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7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userDrawn="1"/>
        </p:nvPicPr>
        <p:blipFill>
          <a:blip r:embed="rId4" cstate="email">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3982166" y="1425362"/>
            <a:ext cx="4911175" cy="2790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56451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a:blip r:embed="rId4"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7" name="Rectangle 6"/>
          <p:cNvSpPr/>
          <p:nvPr userDrawn="1"/>
        </p:nvSpPr>
        <p:spPr>
          <a:xfrm>
            <a:off x="6529492" y="4801172"/>
            <a:ext cx="2609369" cy="276999"/>
          </a:xfrm>
          <a:prstGeom prst="rect">
            <a:avLst/>
          </a:prstGeom>
        </p:spPr>
        <p:txBody>
          <a:bodyPr wrap="none">
            <a:spAutoFit/>
          </a:bodyPr>
          <a:lstStyle/>
          <a:p>
            <a:pPr marL="0" algn="l" defTabSz="685800" rtl="0" eaLnBrk="1" latinLnBrk="0" hangingPunct="1"/>
            <a:r>
              <a:rPr lang="en-IN" sz="120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http://www.edureka.co/php-mysql</a:t>
            </a:r>
            <a:endParaRPr lang="en-IN" sz="12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14831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a:blip r:embed="rId4"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83878" y="743186"/>
            <a:ext cx="6624736" cy="4161000"/>
          </a:xfrm>
          <a:prstGeom prst="rect">
            <a:avLst/>
          </a:prstGeom>
        </p:spPr>
      </p:pic>
      <p:sp>
        <p:nvSpPr>
          <p:cNvPr id="9"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26808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4" cstate="print">
            <a:lum bright="70000" contrast="-70000"/>
          </a:blip>
          <a:stretch>
            <a:fillRect/>
          </a:stretch>
        </p:blipFill>
        <p:spPr>
          <a:xfrm>
            <a:off x="2600528" y="923497"/>
            <a:ext cx="3743325" cy="3668757"/>
          </a:xfrm>
          <a:prstGeom prst="rect">
            <a:avLst/>
          </a:prstGeom>
        </p:spPr>
      </p:pic>
      <p:sp>
        <p:nvSpPr>
          <p:cNvPr id="7" name="Rectangle 6"/>
          <p:cNvSpPr/>
          <p:nvPr userDrawn="1"/>
        </p:nvSpPr>
        <p:spPr>
          <a:xfrm>
            <a:off x="6529492" y="4801172"/>
            <a:ext cx="2609369" cy="276999"/>
          </a:xfrm>
          <a:prstGeom prst="rect">
            <a:avLst/>
          </a:prstGeom>
        </p:spPr>
        <p:txBody>
          <a:bodyPr wrap="none">
            <a:spAutoFit/>
          </a:bodyPr>
          <a:lstStyle/>
          <a:p>
            <a:pPr marL="0" algn="l" defTabSz="685800" rtl="0" eaLnBrk="1" latinLnBrk="0" hangingPunct="1"/>
            <a:r>
              <a:rPr lang="en-IN" sz="1200" kern="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http://www.edureka.co/php-mysql</a:t>
            </a:r>
            <a:endParaRPr lang="en-IN" sz="12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3739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rotWithShape="1">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10" name="Rectangle 9"/>
          <p:cNvSpPr/>
          <p:nvPr userDrawn="1"/>
        </p:nvSpPr>
        <p:spPr>
          <a:xfrm>
            <a:off x="3282612" y="761226"/>
            <a:ext cx="2165978" cy="477054"/>
          </a:xfrm>
          <a:prstGeom prst="rect">
            <a:avLst/>
          </a:prstGeom>
        </p:spPr>
        <p:txBody>
          <a:bodyPr wrap="none">
            <a:spAutoFit/>
          </a:bodyPr>
          <a:lstStyle/>
          <a:p>
            <a:r>
              <a:rPr lang="en-IN" sz="2500" b="1" dirty="0">
                <a:solidFill>
                  <a:srgbClr val="002060"/>
                </a:solidFill>
                <a:latin typeface="Castellar" pitchFamily="18" charset="0"/>
              </a:rPr>
              <a:t>Questions</a:t>
            </a:r>
          </a:p>
        </p:txBody>
      </p:sp>
      <p:sp>
        <p:nvSpPr>
          <p:cNvPr id="12"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4" name="Rectangle 13"/>
          <p:cNvSpPr/>
          <p:nvPr userDrawn="1"/>
        </p:nvSpPr>
        <p:spPr>
          <a:xfrm>
            <a:off x="6529492" y="4801172"/>
            <a:ext cx="2231252" cy="276999"/>
          </a:xfrm>
          <a:prstGeom prst="rect">
            <a:avLst/>
          </a:prstGeom>
        </p:spPr>
        <p:txBody>
          <a:bodyPr wrap="none">
            <a:spAutoFit/>
          </a:bodyPr>
          <a:lstStyle/>
          <a:p>
            <a:r>
              <a:rPr lang="en-IN" sz="1200" b="0" u="none" dirty="0" smtClean="0">
                <a:solidFill>
                  <a:srgbClr val="0070C0"/>
                </a:solidFill>
                <a:latin typeface="Tahoma" panose="020B0604030504040204" pitchFamily="34" charset="0"/>
                <a:ea typeface="Tahoma" panose="020B0604030504040204" pitchFamily="34" charset="0"/>
                <a:cs typeface="Tahoma" panose="020B0604030504040204" pitchFamily="34" charset="0"/>
                <a:hlinkClick r:id="rId5"/>
              </a:rPr>
              <a:t>www.edureka.co/ruby-on-rails</a:t>
            </a:r>
            <a:endParaRPr lang="en-IN" sz="1200" b="0" u="none"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86932" y="4789345"/>
            <a:ext cx="6400800" cy="492443"/>
          </a:xfrm>
          <a:prstGeom prst="rect">
            <a:avLst/>
          </a:prstGeom>
          <a:noFill/>
        </p:spPr>
        <p:txBody>
          <a:bodyPr wrap="square" rtlCol="0">
            <a:spAutoFit/>
          </a:bodyPr>
          <a:lstStyle/>
          <a:p>
            <a:pPr marL="457200" lvl="1" defTabSz="914400"/>
            <a:r>
              <a:rPr lang="en-US" sz="1400" dirty="0" smtClean="0">
                <a:solidFill>
                  <a:srgbClr val="262626"/>
                </a:solidFill>
              </a:rPr>
              <a:t> </a:t>
            </a:r>
            <a:r>
              <a:rPr lang="en-US" sz="1200" dirty="0" smtClean="0">
                <a:solidFill>
                  <a:srgbClr val="262626"/>
                </a:solidFill>
              </a:rPr>
              <a:t>Twitter </a:t>
            </a:r>
            <a:r>
              <a:rPr lang="en-US" sz="1200" dirty="0">
                <a:solidFill>
                  <a:srgbClr val="0070C0"/>
                </a:solidFill>
              </a:rPr>
              <a:t>@</a:t>
            </a:r>
            <a:r>
              <a:rPr lang="en-US" sz="1200" dirty="0" err="1" smtClean="0">
                <a:solidFill>
                  <a:srgbClr val="0070C0"/>
                </a:solidFill>
              </a:rPr>
              <a:t>edurekaIN</a:t>
            </a:r>
            <a:r>
              <a:rPr lang="en-US" sz="1200" dirty="0" smtClean="0">
                <a:solidFill>
                  <a:srgbClr val="262626"/>
                </a:solidFill>
              </a:rPr>
              <a:t>, Facebook </a:t>
            </a:r>
            <a:r>
              <a:rPr lang="en-US" sz="1200" dirty="0">
                <a:solidFill>
                  <a:srgbClr val="0070C0"/>
                </a:solidFill>
              </a:rPr>
              <a:t>/</a:t>
            </a:r>
            <a:r>
              <a:rPr lang="en-US" sz="1200" dirty="0" err="1" smtClean="0">
                <a:solidFill>
                  <a:srgbClr val="0070C0"/>
                </a:solidFill>
              </a:rPr>
              <a:t>edurekaIN</a:t>
            </a:r>
            <a:r>
              <a:rPr lang="en-US" sz="1200" dirty="0" smtClean="0">
                <a:solidFill>
                  <a:srgbClr val="262626"/>
                </a:solidFill>
              </a:rPr>
              <a:t>, use </a:t>
            </a:r>
            <a:r>
              <a:rPr lang="en-US" sz="1200" b="1" dirty="0" smtClean="0">
                <a:solidFill>
                  <a:srgbClr val="0070C0"/>
                </a:solidFill>
              </a:rPr>
              <a:t>#</a:t>
            </a:r>
            <a:r>
              <a:rPr lang="en-US" sz="1200" b="1" dirty="0" err="1" smtClean="0">
                <a:solidFill>
                  <a:srgbClr val="0070C0"/>
                </a:solidFill>
              </a:rPr>
              <a:t>AskEdureka</a:t>
            </a:r>
            <a:r>
              <a:rPr lang="en-US" sz="1200" b="1" dirty="0" smtClean="0">
                <a:solidFill>
                  <a:srgbClr val="0070C0"/>
                </a:solidFill>
              </a:rPr>
              <a:t> </a:t>
            </a:r>
            <a:r>
              <a:rPr lang="en-US" sz="1200" dirty="0" smtClean="0">
                <a:solidFill>
                  <a:srgbClr val="262626"/>
                </a:solidFill>
              </a:rPr>
              <a:t>for Questions</a:t>
            </a:r>
          </a:p>
          <a:p>
            <a:pPr marL="457200" lvl="1" defTabSz="914400"/>
            <a:endParaRPr lang="en-US" sz="1200" dirty="0">
              <a:solidFill>
                <a:srgbClr val="595959">
                  <a:lumMod val="60000"/>
                  <a:lumOff val="40000"/>
                </a:srgbClr>
              </a:solidFill>
            </a:endParaRPr>
          </a:p>
        </p:txBody>
      </p:sp>
    </p:spTree>
    <p:extLst>
      <p:ext uri="{BB962C8B-B14F-4D97-AF65-F5344CB8AC3E}">
        <p14:creationId xmlns:p14="http://schemas.microsoft.com/office/powerpoint/2010/main" val="3945569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685783"/>
            <a:endParaRPr lang="en-US" dirty="0">
              <a:solidFill>
                <a:srgbClr val="262626">
                  <a:tint val="75000"/>
                </a:srgb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rgbClr val="FF0000"/>
                </a:solidFill>
              </a:defRPr>
            </a:lvl1pPr>
          </a:lstStyle>
          <a:p>
            <a:pPr defTabSz="685783"/>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685783"/>
            <a:fld id="{240D5ECE-8B49-45CD-BE81-EF81920D1969}" type="slidenum">
              <a:rPr lang="en-US" smtClean="0">
                <a:solidFill>
                  <a:srgbClr val="262626">
                    <a:tint val="75000"/>
                  </a:srgbClr>
                </a:solidFill>
              </a:rPr>
              <a:pPr defTabSz="685783"/>
              <a:t>‹#›</a:t>
            </a:fld>
            <a:endParaRPr lang="en-US" dirty="0">
              <a:solidFill>
                <a:srgbClr val="262626">
                  <a:tint val="75000"/>
                </a:srgbClr>
              </a:solidFill>
            </a:endParaRP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8095978"/>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84" r:id="rId4"/>
    <p:sldLayoutId id="2147483669" r:id="rId5"/>
    <p:sldLayoutId id="2147483666" r:id="rId6"/>
    <p:sldLayoutId id="2147483667" r:id="rId7"/>
    <p:sldLayoutId id="2147483668" r:id="rId8"/>
    <p:sldLayoutId id="2147483670" r:id="rId9"/>
    <p:sldLayoutId id="2147483671" r:id="rId10"/>
    <p:sldLayoutId id="2147483672" r:id="rId11"/>
    <p:sldLayoutId id="2147483662" r:id="rId12"/>
    <p:sldLayoutId id="2147483685" r:id="rId13"/>
  </p:sldLayoutIdLst>
  <p:timing>
    <p:tnLst>
      <p:par>
        <p:cTn id="1" dur="indefinite" restart="never" nodeType="tmRoot"/>
      </p:par>
    </p:tnLst>
  </p:timing>
  <p:hf sldNum="0" hdr="0" ftr="0" dt="0"/>
  <p:txStyles>
    <p:titleStyle>
      <a:lvl1pPr algn="ctr" defTabSz="914355" rtl="0" eaLnBrk="1" latinLnBrk="0" hangingPunct="1">
        <a:spcBef>
          <a:spcPct val="0"/>
        </a:spcBef>
        <a:buNone/>
        <a:defRPr sz="4400" kern="1200">
          <a:solidFill>
            <a:schemeClr val="tx1"/>
          </a:solidFill>
          <a:latin typeface="+mj-lt"/>
          <a:ea typeface="+mj-ea"/>
          <a:cs typeface="+mj-cs"/>
        </a:defRPr>
      </a:lvl1pPr>
    </p:titleStyle>
    <p:bodyStyle>
      <a:lvl1pPr marL="342884" indent="-342884" algn="l" defTabSz="91435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6" algn="l" defTabSz="91435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4" indent="-228588" algn="l" defTabSz="91435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7"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2733419"/>
      </p:ext>
    </p:extLst>
  </p:cSld>
  <p:clrMap bg1="lt1" tx1="dk1" bg2="lt2" tx2="dk2" accent1="accent1" accent2="accent2" accent3="accent3" accent4="accent4" accent5="accent5" accent6="accent6" hlink="hlink" folHlink="folHlink"/>
  <p:sldLayoutIdLst>
    <p:sldLayoutId id="2147483674" r:id="rId1"/>
    <p:sldLayoutId id="2147483677" r:id="rId2"/>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7434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189" algn="ctr" rtl="0" fontAlgn="base">
        <a:spcBef>
          <a:spcPct val="0"/>
        </a:spcBef>
        <a:spcAft>
          <a:spcPct val="0"/>
        </a:spcAft>
        <a:defRPr sz="4400">
          <a:solidFill>
            <a:schemeClr val="tx1"/>
          </a:solidFill>
          <a:latin typeface="Calibri" panose="020F0502020204030204" pitchFamily="34" charset="0"/>
        </a:defRPr>
      </a:lvl6pPr>
      <a:lvl7pPr marL="914378" algn="ctr" rtl="0" fontAlgn="base">
        <a:spcBef>
          <a:spcPct val="0"/>
        </a:spcBef>
        <a:spcAft>
          <a:spcPct val="0"/>
        </a:spcAft>
        <a:defRPr sz="4400">
          <a:solidFill>
            <a:schemeClr val="tx1"/>
          </a:solidFill>
          <a:latin typeface="Calibri" panose="020F0502020204030204" pitchFamily="34" charset="0"/>
        </a:defRPr>
      </a:lvl7pPr>
      <a:lvl8pPr marL="1371566" algn="ctr" rtl="0" fontAlgn="base">
        <a:spcBef>
          <a:spcPct val="0"/>
        </a:spcBef>
        <a:spcAft>
          <a:spcPct val="0"/>
        </a:spcAft>
        <a:defRPr sz="4400">
          <a:solidFill>
            <a:schemeClr val="tx1"/>
          </a:solidFill>
          <a:latin typeface="Calibri" panose="020F0502020204030204" pitchFamily="34" charset="0"/>
        </a:defRPr>
      </a:lvl8pPr>
      <a:lvl9pPr marL="1828754" algn="ctr" rtl="0" fontAlgn="base">
        <a:spcBef>
          <a:spcPct val="0"/>
        </a:spcBef>
        <a:spcAft>
          <a:spcPct val="0"/>
        </a:spcAft>
        <a:defRPr sz="4400">
          <a:solidFill>
            <a:schemeClr val="tx1"/>
          </a:solidFill>
          <a:latin typeface="Calibri" panose="020F0502020204030204" pitchFamily="34" charset="0"/>
        </a:defRPr>
      </a:lvl9pPr>
    </p:titleStyle>
    <p:bodyStyle>
      <a:lvl1pPr marL="342892" indent="-3428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31" indent="-28574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72"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48"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les@edureka.co" TargetMode="External"/><Relationship Id="rId2" Type="http://schemas.openxmlformats.org/officeDocument/2006/relationships/hyperlink" Target="http://www.edureka.co/ruby-on-rails"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2078" y="2391755"/>
            <a:ext cx="6661035" cy="400110"/>
          </a:xfrm>
          <a:prstGeom prst="rect">
            <a:avLst/>
          </a:prstGeom>
          <a:noFill/>
        </p:spPr>
        <p:txBody>
          <a:bodyPr wrap="square" rtlCol="0">
            <a:spAutoFit/>
          </a:bodyPr>
          <a:lstStyle/>
          <a:p>
            <a:pPr algn="ctr"/>
            <a:r>
              <a:rPr lang="en-US" sz="2000" b="1" dirty="0">
                <a:latin typeface="Castellar" panose="020A0402060406010301" pitchFamily="18" charset="0"/>
              </a:rPr>
              <a:t>Principles of MVC For </a:t>
            </a:r>
            <a:r>
              <a:rPr lang="en-US" sz="2000" b="1" dirty="0" smtClean="0">
                <a:latin typeface="Castellar" panose="020A0402060406010301" pitchFamily="18" charset="0"/>
              </a:rPr>
              <a:t>rails </a:t>
            </a:r>
            <a:r>
              <a:rPr lang="en-US" sz="2000" b="1" dirty="0">
                <a:latin typeface="Castellar" panose="020A0402060406010301" pitchFamily="18" charset="0"/>
              </a:rPr>
              <a:t>Developers</a:t>
            </a:r>
          </a:p>
        </p:txBody>
      </p:sp>
      <p:sp>
        <p:nvSpPr>
          <p:cNvPr id="3" name="Rectangle 2"/>
          <p:cNvSpPr/>
          <p:nvPr/>
        </p:nvSpPr>
        <p:spPr>
          <a:xfrm>
            <a:off x="2263956" y="2831883"/>
            <a:ext cx="5038367" cy="307777"/>
          </a:xfrm>
          <a:prstGeom prst="rect">
            <a:avLst/>
          </a:prstGeom>
        </p:spPr>
        <p:txBody>
          <a:bodyPr wrap="none">
            <a:spAutoFit/>
          </a:bodyPr>
          <a:lstStyle/>
          <a:p>
            <a:r>
              <a:rPr lang="en-IN" sz="1400" dirty="0" smtClean="0">
                <a:latin typeface="Tahoma" panose="020B0604030504040204" pitchFamily="34" charset="0"/>
                <a:ea typeface="Tahoma" panose="020B0604030504040204" pitchFamily="34" charset="0"/>
                <a:cs typeface="Tahoma" panose="020B0604030504040204" pitchFamily="34" charset="0"/>
              </a:rPr>
              <a:t>View Ruby On Rails Course at: </a:t>
            </a:r>
            <a:r>
              <a:rPr lang="en-IN" sz="1400" dirty="0" smtClean="0">
                <a:latin typeface="Tahoma" panose="020B0604030504040204" pitchFamily="34" charset="0"/>
                <a:ea typeface="Tahoma" panose="020B0604030504040204" pitchFamily="34" charset="0"/>
                <a:cs typeface="Tahoma" panose="020B0604030504040204" pitchFamily="34" charset="0"/>
                <a:hlinkClick r:id="rId2"/>
              </a:rPr>
              <a:t>www.edureka.co/ruby-on-rails</a:t>
            </a:r>
            <a:endParaRPr lang="en-IN"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5699364" y="3320754"/>
            <a:ext cx="2619118" cy="830997"/>
          </a:xfrm>
          <a:prstGeom prst="rect">
            <a:avLst/>
          </a:prstGeom>
          <a:noFill/>
        </p:spPr>
        <p:txBody>
          <a:bodyPr wrap="square" rtlCol="0">
            <a:spAutoFit/>
          </a:bodyPr>
          <a:lstStyle/>
          <a:p>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more details please contact us: </a:t>
            </a:r>
          </a:p>
          <a:p>
            <a:r>
              <a:rPr lang="en-IN" sz="1200" dirty="0" smtClean="0">
                <a:latin typeface="Tahoma" panose="020B0604030504040204" pitchFamily="34" charset="0"/>
                <a:ea typeface="Tahoma" panose="020B0604030504040204" pitchFamily="34" charset="0"/>
                <a:cs typeface="Tahoma" panose="020B0604030504040204" pitchFamily="34" charset="0"/>
              </a:rPr>
              <a:t>US : 1800 275 9730 (toll free)</a:t>
            </a:r>
          </a:p>
          <a:p>
            <a:r>
              <a:rPr lang="en-IN" sz="1200" dirty="0" smtClean="0">
                <a:latin typeface="Tahoma" panose="020B0604030504040204" pitchFamily="34" charset="0"/>
                <a:ea typeface="Tahoma" panose="020B0604030504040204" pitchFamily="34" charset="0"/>
                <a:cs typeface="Tahoma" panose="020B0604030504040204" pitchFamily="34" charset="0"/>
              </a:rPr>
              <a:t>INDIA </a:t>
            </a:r>
            <a:r>
              <a:rPr lang="en-IN" sz="1200" dirty="0">
                <a:latin typeface="Tahoma" panose="020B0604030504040204" pitchFamily="34" charset="0"/>
                <a:ea typeface="Tahoma" panose="020B0604030504040204" pitchFamily="34" charset="0"/>
                <a:cs typeface="Tahoma" panose="020B0604030504040204" pitchFamily="34" charset="0"/>
              </a:rPr>
              <a:t>: +91 88808 62004</a:t>
            </a:r>
          </a:p>
          <a:p>
            <a:r>
              <a:rPr lang="en-IN" sz="1200" dirty="0">
                <a:latin typeface="Tahoma" panose="020B0604030504040204" pitchFamily="34" charset="0"/>
                <a:ea typeface="Tahoma" panose="020B0604030504040204" pitchFamily="34" charset="0"/>
                <a:cs typeface="Tahoma" panose="020B0604030504040204" pitchFamily="34" charset="0"/>
              </a:rPr>
              <a:t>Email Us : </a:t>
            </a:r>
            <a:r>
              <a:rPr lang="en-IN" sz="1200" dirty="0" smtClean="0">
                <a:latin typeface="Tahoma" panose="020B0604030504040204" pitchFamily="34" charset="0"/>
                <a:ea typeface="Tahoma" panose="020B0604030504040204" pitchFamily="34" charset="0"/>
                <a:cs typeface="Tahoma" panose="020B0604030504040204" pitchFamily="34" charset="0"/>
                <a:hlinkClick r:id="rId3"/>
              </a:rPr>
              <a:t>webinars@edureka.co</a:t>
            </a:r>
            <a:endParaRPr lang="en-IN" sz="1200" dirty="0" smtClean="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1316432" y="3320754"/>
            <a:ext cx="3726738" cy="646331"/>
          </a:xfrm>
          <a:prstGeom prst="rect">
            <a:avLst/>
          </a:prstGeom>
          <a:noFill/>
        </p:spPr>
        <p:txBody>
          <a:bodyPr wrap="square" rtlCol="0">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Queries:</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sz="1200" dirty="0" smtClean="0">
                <a:latin typeface="Tahoma" panose="020B0604030504040204" pitchFamily="34" charset="0"/>
                <a:ea typeface="Tahoma" panose="020B0604030504040204" pitchFamily="34" charset="0"/>
                <a:cs typeface="Tahoma" panose="020B0604030504040204" pitchFamily="34" charset="0"/>
              </a:rPr>
              <a:t>Post on Twitter @edurekaIN: </a:t>
            </a:r>
            <a:r>
              <a:rPr lang="en-US" sz="1200" dirty="0" smtClean="0">
                <a:solidFill>
                  <a:srgbClr val="00B0F0"/>
                </a:solidFill>
                <a:latin typeface="Tahoma" panose="020B0604030504040204" pitchFamily="34" charset="0"/>
                <a:ea typeface="Tahoma" panose="020B0604030504040204" pitchFamily="34" charset="0"/>
                <a:cs typeface="Tahoma" panose="020B0604030504040204" pitchFamily="34" charset="0"/>
              </a:rPr>
              <a:t>#</a:t>
            </a:r>
            <a:r>
              <a:rPr lang="en-US" sz="1200" dirty="0" err="1" smtClean="0">
                <a:solidFill>
                  <a:srgbClr val="00B0F0"/>
                </a:solidFill>
                <a:latin typeface="Tahoma" panose="020B0604030504040204" pitchFamily="34" charset="0"/>
                <a:ea typeface="Tahoma" panose="020B0604030504040204" pitchFamily="34" charset="0"/>
                <a:cs typeface="Tahoma" panose="020B0604030504040204" pitchFamily="34" charset="0"/>
              </a:rPr>
              <a:t>askEdureka</a:t>
            </a:r>
            <a:endParaRPr lang="en-US" sz="1200" dirty="0" smtClean="0">
              <a:solidFill>
                <a:srgbClr val="00B0F0"/>
              </a:solidFill>
              <a:latin typeface="Tahoma" panose="020B0604030504040204" pitchFamily="34" charset="0"/>
              <a:ea typeface="Tahoma" panose="020B0604030504040204" pitchFamily="34" charset="0"/>
              <a:cs typeface="Tahoma" panose="020B0604030504040204" pitchFamily="34" charset="0"/>
            </a:endParaRPr>
          </a:p>
          <a:p>
            <a:r>
              <a:rPr lang="en-US" sz="1200" dirty="0" smtClean="0">
                <a:latin typeface="Tahoma" panose="020B0604030504040204" pitchFamily="34" charset="0"/>
                <a:ea typeface="Tahoma" panose="020B0604030504040204" pitchFamily="34" charset="0"/>
                <a:cs typeface="Tahoma" panose="020B0604030504040204" pitchFamily="34" charset="0"/>
              </a:rPr>
              <a:t>Post on Facebook </a:t>
            </a:r>
            <a:r>
              <a:rPr lang="en-US" sz="1200" dirty="0" smtClean="0">
                <a:solidFill>
                  <a:srgbClr val="00B0F0"/>
                </a:solidFill>
                <a:latin typeface="Tahoma" panose="020B0604030504040204" pitchFamily="34" charset="0"/>
                <a:ea typeface="Tahoma" panose="020B0604030504040204" pitchFamily="34" charset="0"/>
                <a:cs typeface="Tahoma" panose="020B0604030504040204" pitchFamily="34" charset="0"/>
              </a:rPr>
              <a:t>/</a:t>
            </a:r>
            <a:r>
              <a:rPr lang="en-US" sz="1200" dirty="0" err="1" smtClean="0">
                <a:solidFill>
                  <a:srgbClr val="00B0F0"/>
                </a:solidFill>
                <a:latin typeface="Tahoma" panose="020B0604030504040204" pitchFamily="34" charset="0"/>
                <a:ea typeface="Tahoma" panose="020B0604030504040204" pitchFamily="34" charset="0"/>
                <a:cs typeface="Tahoma" panose="020B0604030504040204" pitchFamily="34" charset="0"/>
              </a:rPr>
              <a:t>edurekaIN</a:t>
            </a:r>
            <a:endPar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93113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6797" y="770717"/>
            <a:ext cx="2571300" cy="307777"/>
          </a:xfrm>
          <a:prstGeom prst="rect">
            <a:avLst/>
          </a:prstGeom>
        </p:spPr>
        <p:txBody>
          <a:bodyPr wrap="square">
            <a:spAutoFit/>
          </a:bodyPr>
          <a:lstStyle/>
          <a:p>
            <a:pPr marL="0" lvl="1"/>
            <a:r>
              <a:rPr lang="en-US" sz="1400" dirty="0" smtClean="0">
                <a:solidFill>
                  <a:srgbClr val="0070C0"/>
                </a:solidFill>
                <a:latin typeface="Tahoma" pitchFamily="34" charset="0"/>
                <a:ea typeface="Tahoma" pitchFamily="34" charset="0"/>
                <a:cs typeface="Tahoma" pitchFamily="34" charset="0"/>
              </a:rPr>
              <a:t>View</a:t>
            </a:r>
          </a:p>
        </p:txBody>
      </p:sp>
      <p:graphicFrame>
        <p:nvGraphicFramePr>
          <p:cNvPr id="2" name="Diagram 1"/>
          <p:cNvGraphicFramePr/>
          <p:nvPr>
            <p:extLst>
              <p:ext uri="{D42A27DB-BD31-4B8C-83A1-F6EECF244321}">
                <p14:modId xmlns:p14="http://schemas.microsoft.com/office/powerpoint/2010/main" val="4221743996"/>
              </p:ext>
            </p:extLst>
          </p:nvPr>
        </p:nvGraphicFramePr>
        <p:xfrm>
          <a:off x="1189790" y="1166043"/>
          <a:ext cx="6952259" cy="3637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bject 2"/>
          <p:cNvSpPr txBox="1">
            <a:spLocks/>
          </p:cNvSpPr>
          <p:nvPr/>
        </p:nvSpPr>
        <p:spPr>
          <a:xfrm>
            <a:off x="377020" y="204045"/>
            <a:ext cx="6213475" cy="400110"/>
          </a:xfrm>
          <a:prstGeom prst="rect">
            <a:avLst/>
          </a:prstGeom>
        </p:spPr>
        <p:txBody>
          <a:bodyPr vert="horz" wrap="square" lIns="0" tIns="0" rIns="0" bIns="0" rtlCol="0">
            <a:spAutoFit/>
          </a:bodyPr>
          <a:lstStyle>
            <a:lvl1pPr>
              <a:defRPr sz="2400">
                <a:latin typeface="Calibri"/>
                <a:ea typeface="+mj-ea"/>
                <a:cs typeface="Calibri"/>
              </a:defRPr>
            </a:lvl1pPr>
          </a:lstStyle>
          <a:p>
            <a:pPr marL="84453"/>
            <a:r>
              <a:rPr lang="en-US" sz="2600" kern="0" spc="-5" dirty="0" smtClean="0">
                <a:solidFill>
                  <a:sysClr val="windowText" lastClr="000000"/>
                </a:solidFill>
              </a:rPr>
              <a:t>MVC - User Interface Layer</a:t>
            </a:r>
            <a:endParaRPr lang="en-IN" sz="2600" kern="0" spc="-5" dirty="0">
              <a:solidFill>
                <a:sysClr val="windowText" lastClr="000000"/>
              </a:solidFill>
            </a:endParaRPr>
          </a:p>
        </p:txBody>
      </p:sp>
    </p:spTree>
    <p:extLst>
      <p:ext uri="{BB962C8B-B14F-4D97-AF65-F5344CB8AC3E}">
        <p14:creationId xmlns:p14="http://schemas.microsoft.com/office/powerpoint/2010/main" val="1479958234"/>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0883" y="829082"/>
            <a:ext cx="2571300" cy="307777"/>
          </a:xfrm>
          <a:prstGeom prst="rect">
            <a:avLst/>
          </a:prstGeom>
        </p:spPr>
        <p:txBody>
          <a:bodyPr wrap="square">
            <a:spAutoFit/>
          </a:bodyPr>
          <a:lstStyle/>
          <a:p>
            <a:pPr marL="0" lvl="1"/>
            <a:r>
              <a:rPr lang="en-US" sz="1400" dirty="0" smtClean="0">
                <a:solidFill>
                  <a:srgbClr val="0070C0"/>
                </a:solidFill>
                <a:latin typeface="Tahoma" pitchFamily="34" charset="0"/>
                <a:ea typeface="Tahoma" pitchFamily="34" charset="0"/>
                <a:cs typeface="Tahoma" pitchFamily="34" charset="0"/>
              </a:rPr>
              <a:t>Controller</a:t>
            </a:r>
          </a:p>
        </p:txBody>
      </p:sp>
      <p:graphicFrame>
        <p:nvGraphicFramePr>
          <p:cNvPr id="2" name="Diagram 1"/>
          <p:cNvGraphicFramePr/>
          <p:nvPr>
            <p:extLst>
              <p:ext uri="{D42A27DB-BD31-4B8C-83A1-F6EECF244321}">
                <p14:modId xmlns:p14="http://schemas.microsoft.com/office/powerpoint/2010/main" val="69333607"/>
              </p:ext>
            </p:extLst>
          </p:nvPr>
        </p:nvGraphicFramePr>
        <p:xfrm>
          <a:off x="985511" y="1148120"/>
          <a:ext cx="7224633" cy="3569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bject 2"/>
          <p:cNvSpPr txBox="1">
            <a:spLocks/>
          </p:cNvSpPr>
          <p:nvPr/>
        </p:nvSpPr>
        <p:spPr>
          <a:xfrm>
            <a:off x="377020" y="204045"/>
            <a:ext cx="6213475" cy="400110"/>
          </a:xfrm>
          <a:prstGeom prst="rect">
            <a:avLst/>
          </a:prstGeom>
        </p:spPr>
        <p:txBody>
          <a:bodyPr vert="horz" wrap="square" lIns="0" tIns="0" rIns="0" bIns="0" rtlCol="0">
            <a:spAutoFit/>
          </a:bodyPr>
          <a:lstStyle>
            <a:lvl1pPr>
              <a:defRPr sz="2400">
                <a:latin typeface="Calibri"/>
                <a:ea typeface="+mj-ea"/>
                <a:cs typeface="Calibri"/>
              </a:defRPr>
            </a:lvl1pPr>
          </a:lstStyle>
          <a:p>
            <a:pPr marL="84453"/>
            <a:r>
              <a:rPr lang="en-US" sz="2600" kern="0" spc="-5" dirty="0" smtClean="0">
                <a:solidFill>
                  <a:sysClr val="windowText" lastClr="000000"/>
                </a:solidFill>
              </a:rPr>
              <a:t>MVC </a:t>
            </a:r>
            <a:r>
              <a:rPr lang="en-US" sz="2600" kern="0" spc="-5" dirty="0">
                <a:solidFill>
                  <a:sysClr val="windowText" lastClr="000000"/>
                </a:solidFill>
              </a:rPr>
              <a:t>-</a:t>
            </a:r>
            <a:r>
              <a:rPr lang="en-US" sz="2600" kern="0" spc="-5" dirty="0" smtClean="0">
                <a:solidFill>
                  <a:sysClr val="windowText" lastClr="000000"/>
                </a:solidFill>
              </a:rPr>
              <a:t> Interacting With Model</a:t>
            </a:r>
            <a:endParaRPr lang="en-IN" sz="2600" kern="0" spc="-5" dirty="0">
              <a:solidFill>
                <a:sysClr val="windowText" lastClr="000000"/>
              </a:solidFill>
            </a:endParaRPr>
          </a:p>
        </p:txBody>
      </p:sp>
    </p:spTree>
    <p:extLst>
      <p:ext uri="{BB962C8B-B14F-4D97-AF65-F5344CB8AC3E}">
        <p14:creationId xmlns:p14="http://schemas.microsoft.com/office/powerpoint/2010/main" val="2982247673"/>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34" y="145916"/>
            <a:ext cx="4139299" cy="492443"/>
          </a:xfrm>
          <a:prstGeom prst="rect">
            <a:avLst/>
          </a:prstGeom>
          <a:noFill/>
        </p:spPr>
        <p:txBody>
          <a:bodyPr wrap="square" rtlCol="0">
            <a:spAutoFit/>
          </a:bodyPr>
          <a:lstStyle/>
          <a:p>
            <a:r>
              <a:rPr lang="en-US" sz="2600" dirty="0" smtClean="0"/>
              <a:t>DRY</a:t>
            </a:r>
            <a:endParaRPr lang="en-IN" sz="2600" dirty="0"/>
          </a:p>
        </p:txBody>
      </p:sp>
      <p:sp>
        <p:nvSpPr>
          <p:cNvPr id="5" name="TextBox 4"/>
          <p:cNvSpPr txBox="1"/>
          <p:nvPr/>
        </p:nvSpPr>
        <p:spPr>
          <a:xfrm>
            <a:off x="398834" y="785476"/>
            <a:ext cx="8377379" cy="830997"/>
          </a:xfrm>
          <a:prstGeom prst="rect">
            <a:avLst/>
          </a:prstGeom>
          <a:noFill/>
        </p:spPr>
        <p:txBody>
          <a:bodyPr wrap="square" rtlCol="0">
            <a:spAutoFit/>
          </a:bodyPr>
          <a:lstStyle/>
          <a:p>
            <a:pPr marL="283464" indent="-283464">
              <a:buFont typeface="Symbol"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DRY just means </a:t>
            </a:r>
            <a:r>
              <a:rPr lang="en-US" sz="1200" b="1" dirty="0">
                <a:solidFill>
                  <a:srgbClr val="0070C0"/>
                </a:solidFill>
                <a:latin typeface="Tahoma" panose="020B0604030504040204" pitchFamily="34" charset="0"/>
                <a:ea typeface="Tahoma" panose="020B0604030504040204" pitchFamily="34" charset="0"/>
                <a:cs typeface="Tahoma" panose="020B0604030504040204" pitchFamily="34" charset="0"/>
              </a:rPr>
              <a:t>"Don't Repeat Yourself". </a:t>
            </a:r>
            <a:r>
              <a:rPr lang="en-US" sz="1200" dirty="0">
                <a:latin typeface="Tahoma" panose="020B0604030504040204" pitchFamily="34" charset="0"/>
                <a:ea typeface="Tahoma" panose="020B0604030504040204" pitchFamily="34" charset="0"/>
                <a:cs typeface="Tahoma" panose="020B0604030504040204" pitchFamily="34" charset="0"/>
              </a:rPr>
              <a:t>Make sure that when you write code, you only write it one time.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The DRY principle is stated as "Every piece of knowledge must have a single, unambiguous, authoritative representation within a system."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617" y="1674841"/>
            <a:ext cx="4564807" cy="2895855"/>
          </a:xfrm>
          <a:prstGeom prst="rect">
            <a:avLst/>
          </a:prstGeom>
        </p:spPr>
      </p:pic>
      <p:sp>
        <p:nvSpPr>
          <p:cNvPr id="4" name="Rectangle 3"/>
          <p:cNvSpPr/>
          <p:nvPr/>
        </p:nvSpPr>
        <p:spPr>
          <a:xfrm>
            <a:off x="2863721" y="4624760"/>
            <a:ext cx="3175228" cy="300082"/>
          </a:xfrm>
          <a:prstGeom prst="rect">
            <a:avLst/>
          </a:prstGeom>
        </p:spPr>
        <p:txBody>
          <a:bodyPr wrap="none">
            <a:spAutoFit/>
          </a:bodyPr>
          <a:lstStyle/>
          <a:p>
            <a:r>
              <a:rPr lang="en-US" b="1" dirty="0" smtClean="0"/>
              <a:t>Reference: </a:t>
            </a:r>
            <a:r>
              <a:rPr lang="en-US" dirty="0" smtClean="0"/>
              <a:t>https</a:t>
            </a:r>
            <a:r>
              <a:rPr lang="en-US" dirty="0"/>
              <a:t>://maurits.wordpress.com</a:t>
            </a:r>
          </a:p>
        </p:txBody>
      </p:sp>
    </p:spTree>
    <p:extLst>
      <p:ext uri="{BB962C8B-B14F-4D97-AF65-F5344CB8AC3E}">
        <p14:creationId xmlns:p14="http://schemas.microsoft.com/office/powerpoint/2010/main" val="2159578352"/>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34" y="145916"/>
            <a:ext cx="5029200" cy="492443"/>
          </a:xfrm>
          <a:prstGeom prst="rect">
            <a:avLst/>
          </a:prstGeom>
          <a:noFill/>
        </p:spPr>
        <p:txBody>
          <a:bodyPr wrap="square" rtlCol="0">
            <a:spAutoFit/>
          </a:bodyPr>
          <a:lstStyle/>
          <a:p>
            <a:r>
              <a:rPr lang="en-US" sz="2600" dirty="0"/>
              <a:t>Convention Over Configuration</a:t>
            </a:r>
          </a:p>
        </p:txBody>
      </p:sp>
      <p:sp>
        <p:nvSpPr>
          <p:cNvPr id="5" name="TextBox 4"/>
          <p:cNvSpPr txBox="1"/>
          <p:nvPr/>
        </p:nvSpPr>
        <p:spPr>
          <a:xfrm>
            <a:off x="398834" y="638359"/>
            <a:ext cx="8377379" cy="4154984"/>
          </a:xfrm>
          <a:prstGeom prst="rect">
            <a:avLst/>
          </a:prstGeom>
          <a:noFill/>
        </p:spPr>
        <p:txBody>
          <a:bodyPr wrap="square" rtlCol="0">
            <a:spAutoFit/>
          </a:bodyPr>
          <a:lstStyle/>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r>
              <a:rPr lang="en-US" sz="1200" b="1" dirty="0">
                <a:solidFill>
                  <a:srgbClr val="0070C0"/>
                </a:solidFill>
                <a:latin typeface="Tahoma" panose="020B0604030504040204" pitchFamily="34" charset="0"/>
                <a:ea typeface="Tahoma" panose="020B0604030504040204" pitchFamily="34" charset="0"/>
                <a:cs typeface="Tahoma" panose="020B0604030504040204" pitchFamily="34" charset="0"/>
              </a:rPr>
              <a:t>Convention over configuration </a:t>
            </a:r>
            <a:r>
              <a:rPr lang="en-US" sz="1200" dirty="0">
                <a:latin typeface="Tahoma" panose="020B0604030504040204" pitchFamily="34" charset="0"/>
                <a:ea typeface="Tahoma" panose="020B0604030504040204" pitchFamily="34" charset="0"/>
                <a:cs typeface="Tahoma" panose="020B0604030504040204" pitchFamily="34" charset="0"/>
              </a:rPr>
              <a:t>(also known as coding by convention) is a software design paradigm which seeks </a:t>
            </a:r>
            <a:r>
              <a:rPr lang="en-US" sz="1200" dirty="0" smtClean="0">
                <a:latin typeface="Tahoma" panose="020B0604030504040204" pitchFamily="34" charset="0"/>
                <a:ea typeface="Tahoma" panose="020B0604030504040204" pitchFamily="34" charset="0"/>
                <a:cs typeface="Tahoma" panose="020B0604030504040204" pitchFamily="34" charset="0"/>
              </a:rPr>
              <a:t>to :</a:t>
            </a: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For </a:t>
            </a:r>
            <a:r>
              <a:rPr lang="en-US" sz="1200" dirty="0">
                <a:latin typeface="Tahoma" panose="020B0604030504040204" pitchFamily="34" charset="0"/>
                <a:ea typeface="Tahoma" panose="020B0604030504040204" pitchFamily="34" charset="0"/>
                <a:cs typeface="Tahoma" panose="020B0604030504040204" pitchFamily="34" charset="0"/>
              </a:rPr>
              <a:t>example, if there is a class Sale in the model, the corresponding table in the database is called "sales" by default. It is only if one deviates from this convention, such as calling the table "product sales", that one needs to write code regarding these names.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7949" y="2430242"/>
            <a:ext cx="2262742" cy="1475078"/>
          </a:xfrm>
          <a:prstGeom prst="rect">
            <a:avLst/>
          </a:prstGeom>
        </p:spPr>
      </p:pic>
      <p:sp>
        <p:nvSpPr>
          <p:cNvPr id="8" name="Oval Callout 7"/>
          <p:cNvSpPr/>
          <p:nvPr/>
        </p:nvSpPr>
        <p:spPr>
          <a:xfrm>
            <a:off x="6144077" y="2088995"/>
            <a:ext cx="1793692" cy="943878"/>
          </a:xfrm>
          <a:prstGeom prst="wedgeEllipseCallout">
            <a:avLst>
              <a:gd name="adj1" fmla="val -82963"/>
              <a:gd name="adj2" fmla="val 295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Not losing flexibility</a:t>
            </a:r>
            <a:endParaRPr lang="en-US" dirty="0"/>
          </a:p>
        </p:txBody>
      </p:sp>
      <p:sp>
        <p:nvSpPr>
          <p:cNvPr id="9" name="Oval Callout 8"/>
          <p:cNvSpPr/>
          <p:nvPr/>
        </p:nvSpPr>
        <p:spPr>
          <a:xfrm>
            <a:off x="1475362" y="1386044"/>
            <a:ext cx="1941470" cy="972766"/>
          </a:xfrm>
          <a:prstGeom prst="wedgeEllipseCallout">
            <a:avLst>
              <a:gd name="adj1" fmla="val 62842"/>
              <a:gd name="adj2" fmla="val 575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Decrease number of decisions on developers</a:t>
            </a:r>
            <a:endParaRPr lang="en-US" dirty="0"/>
          </a:p>
        </p:txBody>
      </p:sp>
      <p:sp>
        <p:nvSpPr>
          <p:cNvPr id="10" name="Oval Callout 9"/>
          <p:cNvSpPr/>
          <p:nvPr/>
        </p:nvSpPr>
        <p:spPr>
          <a:xfrm>
            <a:off x="4493360" y="1386044"/>
            <a:ext cx="1692353" cy="693223"/>
          </a:xfrm>
          <a:prstGeom prst="wedgeEllipseCallout">
            <a:avLst>
              <a:gd name="adj1" fmla="val -24724"/>
              <a:gd name="adj2" fmla="val 9835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Gain Simplicity</a:t>
            </a:r>
            <a:endParaRPr lang="en-US" dirty="0"/>
          </a:p>
        </p:txBody>
      </p:sp>
    </p:spTree>
    <p:extLst>
      <p:ext uri="{BB962C8B-B14F-4D97-AF65-F5344CB8AC3E}">
        <p14:creationId xmlns:p14="http://schemas.microsoft.com/office/powerpoint/2010/main" val="2737770838"/>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053480740"/>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bject 2"/>
          <p:cNvSpPr txBox="1">
            <a:spLocks/>
          </p:cNvSpPr>
          <p:nvPr/>
        </p:nvSpPr>
        <p:spPr>
          <a:xfrm>
            <a:off x="377020" y="204045"/>
            <a:ext cx="6213475" cy="400110"/>
          </a:xfrm>
          <a:prstGeom prst="rect">
            <a:avLst/>
          </a:prstGeom>
        </p:spPr>
        <p:txBody>
          <a:bodyPr vert="horz" wrap="square" lIns="0" tIns="0" rIns="0" bIns="0" rtlCol="0">
            <a:spAutoFit/>
          </a:bodyPr>
          <a:lstStyle>
            <a:lvl1pPr>
              <a:defRPr sz="2400">
                <a:latin typeface="Calibri"/>
                <a:ea typeface="+mj-ea"/>
                <a:cs typeface="Calibri"/>
              </a:defRPr>
            </a:lvl1pPr>
          </a:lstStyle>
          <a:p>
            <a:pPr marL="84453"/>
            <a:r>
              <a:rPr lang="en-US" sz="2600" kern="0" spc="-5" dirty="0" smtClean="0">
                <a:solidFill>
                  <a:sysClr val="windowText" lastClr="000000"/>
                </a:solidFill>
              </a:rPr>
              <a:t>MVC Benefits</a:t>
            </a:r>
            <a:endParaRPr lang="en-IN" sz="2600" kern="0" spc="-5" dirty="0">
              <a:solidFill>
                <a:sysClr val="windowText" lastClr="000000"/>
              </a:solidFill>
            </a:endParaRPr>
          </a:p>
        </p:txBody>
      </p:sp>
    </p:spTree>
    <p:extLst>
      <p:ext uri="{BB962C8B-B14F-4D97-AF65-F5344CB8AC3E}">
        <p14:creationId xmlns:p14="http://schemas.microsoft.com/office/powerpoint/2010/main" val="1999903261"/>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300" y="831676"/>
            <a:ext cx="7750925" cy="1569660"/>
          </a:xfrm>
          <a:prstGeom prst="rect">
            <a:avLst/>
          </a:prstGeom>
        </p:spPr>
        <p:txBody>
          <a:bodyPr wrap="square">
            <a:spAutoFit/>
          </a:bodyPr>
          <a:lstStyle/>
          <a:p>
            <a:pPr marL="171450" indent="-171450">
              <a:buFont typeface="Symbol" panose="05050102010706020507" pitchFamily="18" charset="2"/>
              <a:buChar char="®"/>
            </a:pP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Rails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application can be created using the following command</a:t>
            </a:r>
          </a:p>
          <a:p>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a:t>
            </a:r>
          </a:p>
          <a:p>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&gt;</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rails new </a:t>
            </a:r>
            <a:r>
              <a:rPr lang="en-US" sz="1200" dirty="0" err="1" smtClean="0">
                <a:solidFill>
                  <a:srgbClr val="262626"/>
                </a:solidFill>
                <a:latin typeface="Tahoma" panose="020B0604030504040204" pitchFamily="34" charset="0"/>
                <a:ea typeface="Tahoma" panose="020B0604030504040204" pitchFamily="34" charset="0"/>
                <a:cs typeface="Tahoma" panose="020B0604030504040204" pitchFamily="34" charset="0"/>
              </a:rPr>
              <a:t>app_name</a:t>
            </a:r>
            <a:endPar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lvl="1"/>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When you create an application using the rails helper script, you can see that a new directly structure is created for your application. The directory structure will have to following directories that will be explained in the next slide. </a:t>
            </a: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3" name="Title 1"/>
          <p:cNvSpPr txBox="1">
            <a:spLocks/>
          </p:cNvSpPr>
          <p:nvPr/>
        </p:nvSpPr>
        <p:spPr>
          <a:xfrm>
            <a:off x="400692" y="105667"/>
            <a:ext cx="4677145" cy="520700"/>
          </a:xfrm>
          <a:prstGeom prst="rect">
            <a:avLst/>
          </a:prstGeom>
        </p:spPr>
        <p:txBody>
          <a:bodyPr vert="horz" lIns="91440" tIns="45720" rIns="91440" bIns="45720" rtlCol="0" anchor="ctr">
            <a:noAutofit/>
          </a:bodyPr>
          <a:lstStyle>
            <a:lvl1pPr algn="ctr" defTabSz="914333"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rgbClr val="262626"/>
                </a:solidFill>
                <a:sym typeface="Calibri"/>
                <a:rtl val="0"/>
              </a:rPr>
              <a:t>Creating a Rails Application</a:t>
            </a:r>
            <a:endParaRPr lang="en-US" sz="2600" kern="0" dirty="0">
              <a:solidFill>
                <a:srgbClr val="262626"/>
              </a:solidFill>
              <a:ea typeface="Calibri"/>
              <a:cs typeface="Calibri"/>
              <a:sym typeface="Calibri"/>
              <a:rtl val="0"/>
            </a:endParaRPr>
          </a:p>
        </p:txBody>
      </p:sp>
    </p:spTree>
    <p:extLst>
      <p:ext uri="{BB962C8B-B14F-4D97-AF65-F5344CB8AC3E}">
        <p14:creationId xmlns:p14="http://schemas.microsoft.com/office/powerpoint/2010/main" val="2404515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0692" y="105667"/>
            <a:ext cx="4677145" cy="520700"/>
          </a:xfrm>
          <a:prstGeom prst="rect">
            <a:avLst/>
          </a:prstGeom>
        </p:spPr>
        <p:txBody>
          <a:bodyPr vert="horz" lIns="91440" tIns="45720" rIns="91440" bIns="45720" rtlCol="0" anchor="ctr">
            <a:noAutofit/>
          </a:bodyPr>
          <a:lstStyle>
            <a:lvl1pPr algn="ctr" defTabSz="914333"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rgbClr val="262626"/>
                </a:solidFill>
                <a:sym typeface="Calibri"/>
                <a:rtl val="0"/>
              </a:rPr>
              <a:t>Directory Layout</a:t>
            </a:r>
            <a:endParaRPr lang="en-US" sz="2600" kern="0" dirty="0">
              <a:solidFill>
                <a:srgbClr val="262626"/>
              </a:solidFill>
              <a:ea typeface="Calibri"/>
              <a:cs typeface="Calibri"/>
              <a:sym typeface="Calibri"/>
              <a:rtl val="0"/>
            </a:endParaRPr>
          </a:p>
        </p:txBody>
      </p:sp>
      <p:graphicFrame>
        <p:nvGraphicFramePr>
          <p:cNvPr id="5" name="Table 4"/>
          <p:cNvGraphicFramePr>
            <a:graphicFrameLocks noGrp="1"/>
          </p:cNvGraphicFramePr>
          <p:nvPr>
            <p:extLst/>
          </p:nvPr>
        </p:nvGraphicFramePr>
        <p:xfrm>
          <a:off x="899160" y="914400"/>
          <a:ext cx="7696200" cy="3375355"/>
        </p:xfrm>
        <a:graphic>
          <a:graphicData uri="http://schemas.openxmlformats.org/drawingml/2006/table">
            <a:tbl>
              <a:tblPr firstRow="1" bandRow="1"/>
              <a:tblGrid>
                <a:gridCol w="1589700"/>
                <a:gridCol w="6106500"/>
              </a:tblGrid>
              <a:tr h="326124">
                <a:tc>
                  <a:txBody>
                    <a:bodyPr/>
                    <a:lstStyle>
                      <a:lvl1pPr marL="0" algn="l" defTabSz="914333" rtl="0" eaLnBrk="1" latinLnBrk="0" hangingPunct="1">
                        <a:defRPr sz="1800" b="1" kern="1200">
                          <a:solidFill>
                            <a:schemeClr val="lt1"/>
                          </a:solidFill>
                          <a:latin typeface="Calibri"/>
                        </a:defRPr>
                      </a:lvl1pPr>
                      <a:lvl2pPr marL="457166" algn="l" defTabSz="914333" rtl="0" eaLnBrk="1" latinLnBrk="0" hangingPunct="1">
                        <a:defRPr sz="1800" b="1" kern="1200">
                          <a:solidFill>
                            <a:schemeClr val="lt1"/>
                          </a:solidFill>
                          <a:latin typeface="Calibri"/>
                        </a:defRPr>
                      </a:lvl2pPr>
                      <a:lvl3pPr marL="914333" algn="l" defTabSz="914333" rtl="0" eaLnBrk="1" latinLnBrk="0" hangingPunct="1">
                        <a:defRPr sz="1800" b="1" kern="1200">
                          <a:solidFill>
                            <a:schemeClr val="lt1"/>
                          </a:solidFill>
                          <a:latin typeface="Calibri"/>
                        </a:defRPr>
                      </a:lvl3pPr>
                      <a:lvl4pPr marL="1371498" algn="l" defTabSz="914333" rtl="0" eaLnBrk="1" latinLnBrk="0" hangingPunct="1">
                        <a:defRPr sz="1800" b="1" kern="1200">
                          <a:solidFill>
                            <a:schemeClr val="lt1"/>
                          </a:solidFill>
                          <a:latin typeface="Calibri"/>
                        </a:defRPr>
                      </a:lvl4pPr>
                      <a:lvl5pPr marL="1828664" algn="l" defTabSz="914333" rtl="0" eaLnBrk="1" latinLnBrk="0" hangingPunct="1">
                        <a:defRPr sz="1800" b="1" kern="1200">
                          <a:solidFill>
                            <a:schemeClr val="lt1"/>
                          </a:solidFill>
                          <a:latin typeface="Calibri"/>
                        </a:defRPr>
                      </a:lvl5pPr>
                      <a:lvl6pPr marL="2285829" algn="l" defTabSz="914333" rtl="0" eaLnBrk="1" latinLnBrk="0" hangingPunct="1">
                        <a:defRPr sz="1800" b="1" kern="1200">
                          <a:solidFill>
                            <a:schemeClr val="lt1"/>
                          </a:solidFill>
                          <a:latin typeface="Calibri"/>
                        </a:defRPr>
                      </a:lvl6pPr>
                      <a:lvl7pPr marL="2742995" algn="l" defTabSz="914333" rtl="0" eaLnBrk="1" latinLnBrk="0" hangingPunct="1">
                        <a:defRPr sz="1800" b="1" kern="1200">
                          <a:solidFill>
                            <a:schemeClr val="lt1"/>
                          </a:solidFill>
                          <a:latin typeface="Calibri"/>
                        </a:defRPr>
                      </a:lvl7pPr>
                      <a:lvl8pPr marL="3200160" algn="l" defTabSz="914333" rtl="0" eaLnBrk="1" latinLnBrk="0" hangingPunct="1">
                        <a:defRPr sz="1800" b="1" kern="1200">
                          <a:solidFill>
                            <a:schemeClr val="lt1"/>
                          </a:solidFill>
                          <a:latin typeface="Calibri"/>
                        </a:defRPr>
                      </a:lvl8pPr>
                      <a:lvl9pPr marL="3657326" algn="l" defTabSz="914333" rtl="0" eaLnBrk="1" latinLnBrk="0" hangingPunct="1">
                        <a:defRPr sz="1800" b="1" kern="1200">
                          <a:solidFill>
                            <a:schemeClr val="lt1"/>
                          </a:solidFill>
                          <a:latin typeface="Calibri"/>
                        </a:defRPr>
                      </a:lvl9pPr>
                    </a:lstStyle>
                    <a:p>
                      <a:pPr algn="l"/>
                      <a:r>
                        <a:rPr lang="en-US" sz="1200" b="1" dirty="0" smtClean="0">
                          <a:solidFill>
                            <a:schemeClr val="lt1"/>
                          </a:solidFill>
                          <a:effectLst/>
                          <a:latin typeface="Tahoma" panose="020B0604030504040204" pitchFamily="34" charset="0"/>
                          <a:ea typeface="Tahoma" panose="020B0604030504040204" pitchFamily="34" charset="0"/>
                          <a:cs typeface="Tahoma" panose="020B0604030504040204" pitchFamily="34" charset="0"/>
                        </a:rPr>
                        <a:t>File</a:t>
                      </a:r>
                      <a:r>
                        <a:rPr lang="en-US" sz="1200" b="1" baseline="0" dirty="0" smtClean="0">
                          <a:solidFill>
                            <a:schemeClr val="lt1"/>
                          </a:solidFill>
                          <a:effectLst/>
                          <a:latin typeface="Tahoma" panose="020B0604030504040204" pitchFamily="34" charset="0"/>
                          <a:ea typeface="Tahoma" panose="020B0604030504040204" pitchFamily="34" charset="0"/>
                          <a:cs typeface="Tahoma" panose="020B0604030504040204" pitchFamily="34" charset="0"/>
                        </a:rPr>
                        <a:t> /Folder</a:t>
                      </a:r>
                      <a:endParaRPr lang="en-US" sz="1200" b="1" dirty="0">
                        <a:solidFill>
                          <a:schemeClr val="bg1"/>
                        </a:solidFill>
                        <a:effectLst/>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l"/>
                      <a:r>
                        <a:rPr lang="en-US"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Purpose</a:t>
                      </a:r>
                      <a:endParaRPr lang="en-US" sz="1200" b="1" dirty="0">
                        <a:solidFill>
                          <a:schemeClr val="bg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app/</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p>
                      <a:pPr algn="l"/>
                      <a:r>
                        <a:rPr lang="en-US" sz="1200" dirty="0" smtClean="0">
                          <a:solidFill>
                            <a:schemeClr val="tx1"/>
                          </a:solidFill>
                          <a:latin typeface="Tahoma" pitchFamily="34" charset="0"/>
                          <a:ea typeface="Tahoma" pitchFamily="34" charset="0"/>
                          <a:cs typeface="Tahoma" pitchFamily="34" charset="0"/>
                        </a:rPr>
                        <a:t>Contains the controllers, models, views, helpers, mailers and assets for your application. </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bin/</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l"/>
                      <a:r>
                        <a:rPr lang="en-US" sz="1200" dirty="0" smtClean="0">
                          <a:latin typeface="Tahoma" panose="020B0604030504040204" pitchFamily="34" charset="0"/>
                          <a:ea typeface="Tahoma" panose="020B0604030504040204" pitchFamily="34" charset="0"/>
                          <a:cs typeface="Tahoma" panose="020B0604030504040204" pitchFamily="34" charset="0"/>
                        </a:rPr>
                        <a:t>Contains the rails script that starts your app and can contain other scripts you use to deploy or run your application.</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config</a:t>
                      </a:r>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a:r>
                        <a:rPr lang="en-US" sz="1200" dirty="0" smtClean="0">
                          <a:latin typeface="Tahoma" panose="020B0604030504040204" pitchFamily="34" charset="0"/>
                          <a:ea typeface="Tahoma" panose="020B0604030504040204" pitchFamily="34" charset="0"/>
                          <a:cs typeface="Tahoma" panose="020B0604030504040204" pitchFamily="34" charset="0"/>
                        </a:rPr>
                        <a:t>Configure your application's routes, database, and more</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condig.ru</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l"/>
                      <a:r>
                        <a:rPr lang="en-US" sz="1200" dirty="0" smtClean="0">
                          <a:latin typeface="Tahoma" panose="020B0604030504040204" pitchFamily="34" charset="0"/>
                          <a:ea typeface="Tahoma" panose="020B0604030504040204" pitchFamily="34" charset="0"/>
                          <a:cs typeface="Tahoma" panose="020B0604030504040204" pitchFamily="34" charset="0"/>
                        </a:rPr>
                        <a:t>Rack configuration for Rack based servers used to start the application.</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db</a:t>
                      </a:r>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a:r>
                        <a:rPr lang="en-US" sz="1200" dirty="0" smtClean="0">
                          <a:latin typeface="Tahoma" panose="020B0604030504040204" pitchFamily="34" charset="0"/>
                          <a:ea typeface="Tahoma" panose="020B0604030504040204" pitchFamily="34" charset="0"/>
                          <a:cs typeface="Tahoma" panose="020B0604030504040204" pitchFamily="34" charset="0"/>
                        </a:rPr>
                        <a:t>Contains your current database schema, as well as the database migrations</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p>
                      <a:pPr algn="l"/>
                      <a:r>
                        <a:rPr lang="en-US" sz="1200" dirty="0" err="1" smtClean="0">
                          <a:solidFill>
                            <a:schemeClr val="tx1"/>
                          </a:solidFill>
                          <a:latin typeface="Tahoma" pitchFamily="34" charset="0"/>
                          <a:ea typeface="Tahoma" pitchFamily="34" charset="0"/>
                          <a:cs typeface="Tahoma" pitchFamily="34" charset="0"/>
                        </a:rPr>
                        <a:t>Gemfile</a:t>
                      </a:r>
                      <a:endParaRPr lang="en-US" sz="1200" dirty="0" smtClean="0">
                        <a:solidFill>
                          <a:schemeClr val="tx1"/>
                        </a:solidFill>
                        <a:latin typeface="Tahoma" pitchFamily="34" charset="0"/>
                        <a:ea typeface="Tahoma" pitchFamily="34" charset="0"/>
                        <a:cs typeface="Tahoma" pitchFamily="34" charset="0"/>
                      </a:endParaRPr>
                    </a:p>
                    <a:p>
                      <a:pPr algn="l"/>
                      <a:r>
                        <a:rPr lang="en-US" sz="1200" dirty="0" err="1" smtClean="0">
                          <a:solidFill>
                            <a:schemeClr val="tx1"/>
                          </a:solidFill>
                          <a:latin typeface="Tahoma" pitchFamily="34" charset="0"/>
                          <a:ea typeface="Tahoma" pitchFamily="34" charset="0"/>
                          <a:cs typeface="Tahoma" pitchFamily="34" charset="0"/>
                        </a:rPr>
                        <a:t>Gemfile.lock</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a:r>
                        <a:rPr lang="en-US" sz="1200" dirty="0" smtClean="0">
                          <a:solidFill>
                            <a:schemeClr val="tx1"/>
                          </a:solidFill>
                          <a:latin typeface="Tahoma" pitchFamily="34" charset="0"/>
                          <a:ea typeface="Tahoma" pitchFamily="34" charset="0"/>
                          <a:cs typeface="Tahoma" pitchFamily="34" charset="0"/>
                        </a:rPr>
                        <a:t>These files allow you to specify what gem dependencies are needed for your Rails application. These files are used by the Bundler gem. </a:t>
                      </a:r>
                    </a:p>
                    <a:p>
                      <a:pPr algn="l"/>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p>
                      <a:pPr algn="l"/>
                      <a:r>
                        <a:rPr lang="en-US" sz="1200" dirty="0" smtClean="0">
                          <a:solidFill>
                            <a:schemeClr val="tx1"/>
                          </a:solidFill>
                          <a:latin typeface="Tahoma" pitchFamily="34" charset="0"/>
                          <a:ea typeface="Tahoma" pitchFamily="34" charset="0"/>
                          <a:cs typeface="Tahoma" pitchFamily="34" charset="0"/>
                        </a:rPr>
                        <a:t>Lib/</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a:r>
                        <a:rPr lang="en-US" sz="1200" dirty="0" smtClean="0">
                          <a:solidFill>
                            <a:schemeClr val="tx1"/>
                          </a:solidFill>
                          <a:latin typeface="Tahoma" pitchFamily="34" charset="0"/>
                          <a:ea typeface="Tahoma" pitchFamily="34" charset="0"/>
                          <a:cs typeface="Tahoma" pitchFamily="34" charset="0"/>
                        </a:rPr>
                        <a:t>Extended modules for you application</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p>
                      <a:pPr algn="l"/>
                      <a:r>
                        <a:rPr lang="en-US" sz="1200" dirty="0" smtClean="0">
                          <a:solidFill>
                            <a:schemeClr val="tx1"/>
                          </a:solidFill>
                          <a:latin typeface="Tahoma" pitchFamily="34" charset="0"/>
                          <a:ea typeface="Tahoma" pitchFamily="34" charset="0"/>
                          <a:cs typeface="Tahoma" pitchFamily="34" charset="0"/>
                        </a:rPr>
                        <a:t>Log/ </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a:r>
                        <a:rPr lang="en-US" sz="1200" dirty="0" smtClean="0">
                          <a:solidFill>
                            <a:schemeClr val="tx1"/>
                          </a:solidFill>
                          <a:latin typeface="Tahoma" pitchFamily="34" charset="0"/>
                          <a:ea typeface="Tahoma" pitchFamily="34" charset="0"/>
                          <a:cs typeface="Tahoma" pitchFamily="34" charset="0"/>
                        </a:rPr>
                        <a:t>Application log files</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bl>
          </a:graphicData>
        </a:graphic>
      </p:graphicFrame>
    </p:spTree>
    <p:extLst>
      <p:ext uri="{BB962C8B-B14F-4D97-AF65-F5344CB8AC3E}">
        <p14:creationId xmlns:p14="http://schemas.microsoft.com/office/powerpoint/2010/main" val="2230659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0692" y="105667"/>
            <a:ext cx="4677145" cy="520700"/>
          </a:xfrm>
          <a:prstGeom prst="rect">
            <a:avLst/>
          </a:prstGeom>
        </p:spPr>
        <p:txBody>
          <a:bodyPr vert="horz" lIns="91440" tIns="45720" rIns="91440" bIns="45720" rtlCol="0" anchor="ctr">
            <a:noAutofit/>
          </a:bodyPr>
          <a:lstStyle>
            <a:lvl1pPr algn="ctr" defTabSz="914333"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rgbClr val="262626"/>
                </a:solidFill>
                <a:sym typeface="Calibri"/>
                <a:rtl val="0"/>
              </a:rPr>
              <a:t>Directory Layout (Contd.)</a:t>
            </a:r>
            <a:endParaRPr lang="en-US" sz="2600" kern="0" dirty="0">
              <a:solidFill>
                <a:srgbClr val="262626"/>
              </a:solidFill>
              <a:ea typeface="Calibri"/>
              <a:cs typeface="Calibri"/>
              <a:sym typeface="Calibri"/>
              <a:rtl val="0"/>
            </a:endParaRPr>
          </a:p>
        </p:txBody>
      </p:sp>
      <p:graphicFrame>
        <p:nvGraphicFramePr>
          <p:cNvPr id="5" name="Table 4"/>
          <p:cNvGraphicFramePr>
            <a:graphicFrameLocks noGrp="1"/>
          </p:cNvGraphicFramePr>
          <p:nvPr>
            <p:extLst/>
          </p:nvPr>
        </p:nvGraphicFramePr>
        <p:xfrm>
          <a:off x="899160" y="1162616"/>
          <a:ext cx="7696200" cy="2794017"/>
        </p:xfrm>
        <a:graphic>
          <a:graphicData uri="http://schemas.openxmlformats.org/drawingml/2006/table">
            <a:tbl>
              <a:tblPr firstRow="1" bandRow="1"/>
              <a:tblGrid>
                <a:gridCol w="1589700"/>
                <a:gridCol w="6106500"/>
              </a:tblGrid>
              <a:tr h="326124">
                <a:tc>
                  <a:txBody>
                    <a:bodyPr/>
                    <a:lstStyle>
                      <a:lvl1pPr marL="0" algn="l" defTabSz="914333" rtl="0" eaLnBrk="1" latinLnBrk="0" hangingPunct="1">
                        <a:defRPr sz="1800" b="1" kern="1200">
                          <a:solidFill>
                            <a:schemeClr val="lt1"/>
                          </a:solidFill>
                          <a:latin typeface="Calibri"/>
                        </a:defRPr>
                      </a:lvl1pPr>
                      <a:lvl2pPr marL="457166" algn="l" defTabSz="914333" rtl="0" eaLnBrk="1" latinLnBrk="0" hangingPunct="1">
                        <a:defRPr sz="1800" b="1" kern="1200">
                          <a:solidFill>
                            <a:schemeClr val="lt1"/>
                          </a:solidFill>
                          <a:latin typeface="Calibri"/>
                        </a:defRPr>
                      </a:lvl2pPr>
                      <a:lvl3pPr marL="914333" algn="l" defTabSz="914333" rtl="0" eaLnBrk="1" latinLnBrk="0" hangingPunct="1">
                        <a:defRPr sz="1800" b="1" kern="1200">
                          <a:solidFill>
                            <a:schemeClr val="lt1"/>
                          </a:solidFill>
                          <a:latin typeface="Calibri"/>
                        </a:defRPr>
                      </a:lvl3pPr>
                      <a:lvl4pPr marL="1371498" algn="l" defTabSz="914333" rtl="0" eaLnBrk="1" latinLnBrk="0" hangingPunct="1">
                        <a:defRPr sz="1800" b="1" kern="1200">
                          <a:solidFill>
                            <a:schemeClr val="lt1"/>
                          </a:solidFill>
                          <a:latin typeface="Calibri"/>
                        </a:defRPr>
                      </a:lvl4pPr>
                      <a:lvl5pPr marL="1828664" algn="l" defTabSz="914333" rtl="0" eaLnBrk="1" latinLnBrk="0" hangingPunct="1">
                        <a:defRPr sz="1800" b="1" kern="1200">
                          <a:solidFill>
                            <a:schemeClr val="lt1"/>
                          </a:solidFill>
                          <a:latin typeface="Calibri"/>
                        </a:defRPr>
                      </a:lvl5pPr>
                      <a:lvl6pPr marL="2285829" algn="l" defTabSz="914333" rtl="0" eaLnBrk="1" latinLnBrk="0" hangingPunct="1">
                        <a:defRPr sz="1800" b="1" kern="1200">
                          <a:solidFill>
                            <a:schemeClr val="lt1"/>
                          </a:solidFill>
                          <a:latin typeface="Calibri"/>
                        </a:defRPr>
                      </a:lvl6pPr>
                      <a:lvl7pPr marL="2742995" algn="l" defTabSz="914333" rtl="0" eaLnBrk="1" latinLnBrk="0" hangingPunct="1">
                        <a:defRPr sz="1800" b="1" kern="1200">
                          <a:solidFill>
                            <a:schemeClr val="lt1"/>
                          </a:solidFill>
                          <a:latin typeface="Calibri"/>
                        </a:defRPr>
                      </a:lvl7pPr>
                      <a:lvl8pPr marL="3200160" algn="l" defTabSz="914333" rtl="0" eaLnBrk="1" latinLnBrk="0" hangingPunct="1">
                        <a:defRPr sz="1800" b="1" kern="1200">
                          <a:solidFill>
                            <a:schemeClr val="lt1"/>
                          </a:solidFill>
                          <a:latin typeface="Calibri"/>
                        </a:defRPr>
                      </a:lvl8pPr>
                      <a:lvl9pPr marL="3657326" algn="l" defTabSz="914333" rtl="0" eaLnBrk="1" latinLnBrk="0" hangingPunct="1">
                        <a:defRPr sz="1800" b="1" kern="1200">
                          <a:solidFill>
                            <a:schemeClr val="lt1"/>
                          </a:solidFill>
                          <a:latin typeface="Calibri"/>
                        </a:defRPr>
                      </a:lvl9pPr>
                    </a:lstStyle>
                    <a:p>
                      <a:pPr algn="l"/>
                      <a:r>
                        <a:rPr lang="en-US" sz="1200" b="1" dirty="0" smtClean="0">
                          <a:solidFill>
                            <a:schemeClr val="lt1"/>
                          </a:solidFill>
                          <a:effectLst/>
                          <a:latin typeface="Tahoma" panose="020B0604030504040204" pitchFamily="34" charset="0"/>
                          <a:ea typeface="Tahoma" panose="020B0604030504040204" pitchFamily="34" charset="0"/>
                          <a:cs typeface="Tahoma" panose="020B0604030504040204" pitchFamily="34" charset="0"/>
                        </a:rPr>
                        <a:t>File</a:t>
                      </a:r>
                      <a:r>
                        <a:rPr lang="en-US" sz="1200" b="1" baseline="0" dirty="0" smtClean="0">
                          <a:solidFill>
                            <a:schemeClr val="lt1"/>
                          </a:solidFill>
                          <a:effectLst/>
                          <a:latin typeface="Tahoma" panose="020B0604030504040204" pitchFamily="34" charset="0"/>
                          <a:ea typeface="Tahoma" panose="020B0604030504040204" pitchFamily="34" charset="0"/>
                          <a:cs typeface="Tahoma" panose="020B0604030504040204" pitchFamily="34" charset="0"/>
                        </a:rPr>
                        <a:t> /Folder</a:t>
                      </a:r>
                      <a:endParaRPr lang="en-US" sz="1200" b="1" dirty="0">
                        <a:solidFill>
                          <a:schemeClr val="bg1"/>
                        </a:solidFill>
                        <a:effectLst/>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l"/>
                      <a:r>
                        <a:rPr lang="en-US"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Purpose</a:t>
                      </a:r>
                      <a:endParaRPr lang="en-US" sz="1200" b="1" dirty="0">
                        <a:solidFill>
                          <a:schemeClr val="bg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public/</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p>
                      <a:pPr algn="l"/>
                      <a:r>
                        <a:rPr lang="en-US" sz="1200" dirty="0" smtClean="0">
                          <a:solidFill>
                            <a:schemeClr val="tx1"/>
                          </a:solidFill>
                          <a:latin typeface="Tahoma" pitchFamily="34" charset="0"/>
                          <a:ea typeface="Tahoma" pitchFamily="34" charset="0"/>
                          <a:cs typeface="Tahoma" pitchFamily="34" charset="0"/>
                        </a:rPr>
                        <a:t>The only folder seen by the world as-is. Contains static files and compiled assets.</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Rake</a:t>
                      </a:r>
                      <a:r>
                        <a:rPr lang="en-US" sz="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file</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l"/>
                      <a:r>
                        <a:rPr lang="en-US" sz="1200" dirty="0" smtClean="0">
                          <a:latin typeface="Tahoma" panose="020B0604030504040204" pitchFamily="34" charset="0"/>
                          <a:ea typeface="Tahoma" panose="020B0604030504040204" pitchFamily="34" charset="0"/>
                          <a:cs typeface="Tahoma" panose="020B0604030504040204" pitchFamily="34" charset="0"/>
                        </a:rPr>
                        <a:t>This file locates and loads tasks that can be run from the command line. Rather than changing Rakefile, you should add your own tasks by adding files to the lib/tasks directory of your application</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README</a:t>
                      </a:r>
                      <a:r>
                        <a:rPr lang="en-US" sz="1200" baseline="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.rdoc</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a:r>
                        <a:rPr lang="en-US" sz="1200" dirty="0" smtClean="0">
                          <a:latin typeface="Tahoma" panose="020B0604030504040204" pitchFamily="34" charset="0"/>
                          <a:ea typeface="Tahoma" panose="020B0604030504040204" pitchFamily="34" charset="0"/>
                          <a:cs typeface="Tahoma" panose="020B0604030504040204" pitchFamily="34" charset="0"/>
                        </a:rPr>
                        <a:t>This is a brief instruction manual for your application. You should edit this file to tell others what your application does, how to set it up, and so on.</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test/</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l"/>
                      <a:r>
                        <a:rPr lang="en-US" sz="1200" dirty="0" smtClean="0">
                          <a:latin typeface="Tahoma" panose="020B0604030504040204" pitchFamily="34" charset="0"/>
                          <a:ea typeface="Tahoma" panose="020B0604030504040204" pitchFamily="34" charset="0"/>
                          <a:cs typeface="Tahoma" panose="020B0604030504040204" pitchFamily="34" charset="0"/>
                        </a:rPr>
                        <a:t>Unit tests, fixtures, and other test apparatus.</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90669">
                <a:tc>
                  <a:txBody>
                    <a:bodyPr/>
                    <a:lstStyle>
                      <a:lvl1pPr marL="0" algn="l" defTabSz="914333" rtl="0" eaLnBrk="1" latinLnBrk="0" hangingPunct="1">
                        <a:defRPr sz="1800" kern="1200">
                          <a:solidFill>
                            <a:schemeClr val="dk1"/>
                          </a:solidFill>
                          <a:latin typeface="Calibri"/>
                        </a:defRPr>
                      </a:lvl1pPr>
                      <a:lvl2pPr marL="457166" algn="l" defTabSz="914333" rtl="0" eaLnBrk="1" latinLnBrk="0" hangingPunct="1">
                        <a:defRPr sz="1800" kern="1200">
                          <a:solidFill>
                            <a:schemeClr val="dk1"/>
                          </a:solidFill>
                          <a:latin typeface="Calibri"/>
                        </a:defRPr>
                      </a:lvl2pPr>
                      <a:lvl3pPr marL="914333" algn="l" defTabSz="914333" rtl="0" eaLnBrk="1" latinLnBrk="0" hangingPunct="1">
                        <a:defRPr sz="1800" kern="1200">
                          <a:solidFill>
                            <a:schemeClr val="dk1"/>
                          </a:solidFill>
                          <a:latin typeface="Calibri"/>
                        </a:defRPr>
                      </a:lvl3pPr>
                      <a:lvl4pPr marL="1371498" algn="l" defTabSz="914333" rtl="0" eaLnBrk="1" latinLnBrk="0" hangingPunct="1">
                        <a:defRPr sz="1800" kern="1200">
                          <a:solidFill>
                            <a:schemeClr val="dk1"/>
                          </a:solidFill>
                          <a:latin typeface="Calibri"/>
                        </a:defRPr>
                      </a:lvl4pPr>
                      <a:lvl5pPr marL="1828664" algn="l" defTabSz="914333" rtl="0" eaLnBrk="1" latinLnBrk="0" hangingPunct="1">
                        <a:defRPr sz="1800" kern="1200">
                          <a:solidFill>
                            <a:schemeClr val="dk1"/>
                          </a:solidFill>
                          <a:latin typeface="Calibri"/>
                        </a:defRPr>
                      </a:lvl5pPr>
                      <a:lvl6pPr marL="2285829" algn="l" defTabSz="914333" rtl="0" eaLnBrk="1" latinLnBrk="0" hangingPunct="1">
                        <a:defRPr sz="1800" kern="1200">
                          <a:solidFill>
                            <a:schemeClr val="dk1"/>
                          </a:solidFill>
                          <a:latin typeface="Calibri"/>
                        </a:defRPr>
                      </a:lvl6pPr>
                      <a:lvl7pPr marL="2742995" algn="l" defTabSz="914333" rtl="0" eaLnBrk="1" latinLnBrk="0" hangingPunct="1">
                        <a:defRPr sz="1800" kern="1200">
                          <a:solidFill>
                            <a:schemeClr val="dk1"/>
                          </a:solidFill>
                          <a:latin typeface="Calibri"/>
                        </a:defRPr>
                      </a:lvl7pPr>
                      <a:lvl8pPr marL="3200160" algn="l" defTabSz="914333" rtl="0" eaLnBrk="1" latinLnBrk="0" hangingPunct="1">
                        <a:defRPr sz="1800" kern="1200">
                          <a:solidFill>
                            <a:schemeClr val="dk1"/>
                          </a:solidFill>
                          <a:latin typeface="Calibri"/>
                        </a:defRPr>
                      </a:lvl8pPr>
                      <a:lvl9pPr marL="3657326" algn="l" defTabSz="914333" rtl="0" eaLnBrk="1" latinLnBrk="0" hangingPunct="1">
                        <a:defRPr sz="1800" kern="1200">
                          <a:solidFill>
                            <a:schemeClr val="dk1"/>
                          </a:solidFill>
                          <a:latin typeface="Calibri"/>
                        </a:defRPr>
                      </a:lvl9pPr>
                    </a:lstStyle>
                    <a:p>
                      <a:pPr algn="l"/>
                      <a:r>
                        <a:rPr lang="en-US" sz="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tmp</a:t>
                      </a:r>
                      <a:r>
                        <a:rPr lang="en-US" sz="1200" dirty="0" smtClean="0">
                          <a:solidFill>
                            <a:schemeClr val="dk1"/>
                          </a:solidFill>
                          <a:latin typeface="Tahoma" panose="020B0604030504040204" pitchFamily="34" charset="0"/>
                          <a:ea typeface="Tahoma" panose="020B0604030504040204" pitchFamily="34" charset="0"/>
                          <a:cs typeface="Tahoma" panose="020B0604030504040204" pitchFamily="34" charset="0"/>
                        </a:rPr>
                        <a:t>/</a:t>
                      </a:r>
                      <a:endParaRPr lang="en-US" sz="1200" dirty="0">
                        <a:solidFill>
                          <a:schemeClr val="tx1"/>
                        </a:solidFill>
                        <a:latin typeface="Tahoma" pitchFamily="34" charset="0"/>
                        <a:ea typeface="Tahoma" pitchFamily="34" charset="0"/>
                        <a:cs typeface="Tahoma" pitchFamily="34" charset="0"/>
                      </a:endParaRP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a:r>
                        <a:rPr lang="en-US" sz="1200" dirty="0" smtClean="0">
                          <a:latin typeface="Tahoma" panose="020B0604030504040204" pitchFamily="34" charset="0"/>
                          <a:ea typeface="Tahoma" panose="020B0604030504040204" pitchFamily="34" charset="0"/>
                          <a:cs typeface="Tahoma" panose="020B0604030504040204" pitchFamily="34" charset="0"/>
                        </a:rPr>
                        <a:t>Temporary files (like cache, </a:t>
                      </a:r>
                      <a:r>
                        <a:rPr lang="en-US" sz="1200" dirty="0" err="1" smtClean="0">
                          <a:latin typeface="Tahoma" panose="020B0604030504040204" pitchFamily="34" charset="0"/>
                          <a:ea typeface="Tahoma" panose="020B0604030504040204" pitchFamily="34" charset="0"/>
                          <a:cs typeface="Tahoma" panose="020B0604030504040204" pitchFamily="34" charset="0"/>
                        </a:rPr>
                        <a:t>pid</a:t>
                      </a:r>
                      <a:r>
                        <a:rPr lang="en-US" sz="1200" dirty="0" smtClean="0">
                          <a:latin typeface="Tahoma" panose="020B0604030504040204" pitchFamily="34" charset="0"/>
                          <a:ea typeface="Tahoma" panose="020B0604030504040204" pitchFamily="34" charset="0"/>
                          <a:cs typeface="Tahoma" panose="020B0604030504040204" pitchFamily="34" charset="0"/>
                        </a:rPr>
                        <a:t>, and session files).</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p>
                      <a:pPr algn="l"/>
                      <a:r>
                        <a:rPr lang="en-US" sz="1200" dirty="0" smtClean="0">
                          <a:solidFill>
                            <a:schemeClr val="tx1"/>
                          </a:solidFill>
                          <a:latin typeface="Tahoma" pitchFamily="34" charset="0"/>
                          <a:ea typeface="Tahoma" pitchFamily="34" charset="0"/>
                          <a:cs typeface="Tahoma" pitchFamily="34" charset="0"/>
                        </a:rPr>
                        <a:t>Vendor/ </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algn="l"/>
                      <a:r>
                        <a:rPr lang="en-US" sz="1200" dirty="0" smtClean="0">
                          <a:solidFill>
                            <a:schemeClr val="tx1"/>
                          </a:solidFill>
                          <a:latin typeface="Tahoma" pitchFamily="34" charset="0"/>
                          <a:ea typeface="Tahoma" pitchFamily="34" charset="0"/>
                          <a:cs typeface="Tahoma" pitchFamily="34" charset="0"/>
                        </a:rPr>
                        <a:t>A place for all third-party code. In a typical Rails application this includes vendor’s gems.</a:t>
                      </a:r>
                    </a:p>
                  </a:txBody>
                  <a:tcPr marL="105243" marR="105243" marT="52621" marB="52621"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bl>
          </a:graphicData>
        </a:graphic>
      </p:graphicFrame>
    </p:spTree>
    <p:extLst>
      <p:ext uri="{BB962C8B-B14F-4D97-AF65-F5344CB8AC3E}">
        <p14:creationId xmlns:p14="http://schemas.microsoft.com/office/powerpoint/2010/main" val="879689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5300" y="831676"/>
            <a:ext cx="3363468" cy="2492990"/>
          </a:xfrm>
          <a:prstGeom prst="rect">
            <a:avLst/>
          </a:prstGeom>
        </p:spPr>
        <p:txBody>
          <a:bodyPr wrap="square">
            <a:spAutoFit/>
          </a:bodyPr>
          <a:lstStyle/>
          <a:p>
            <a:pPr marL="171450" indent="-171450">
              <a:buFont typeface="Symbol" panose="05050102010706020507" pitchFamily="18" charset="2"/>
              <a:buChar char="®"/>
            </a:pP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Rails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application can be booted using the following command</a:t>
            </a:r>
          </a:p>
          <a:p>
            <a:pPr lvl="1"/>
            <a:endPar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lvl="1"/>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&gt;</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rails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server</a:t>
            </a:r>
          </a:p>
          <a:p>
            <a:pPr marL="171450" indent="-171450">
              <a:buFont typeface="Symbol" panose="05050102010706020507" pitchFamily="18" charset="2"/>
              <a:buChar char="®"/>
            </a:pPr>
            <a:endPar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 This command will fire up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WEBrick</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 a web server distributed with Ruby.</a:t>
            </a:r>
          </a:p>
          <a:p>
            <a:pPr marL="171450" indent="-171450">
              <a:buFont typeface="Symbol" panose="05050102010706020507" pitchFamily="18" charset="2"/>
              <a:buChar char="®"/>
            </a:pP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514350" lvl="1" indent="-171450">
              <a:buFont typeface="Tahoma" panose="020B0604030504040204" pitchFamily="34" charset="0"/>
              <a:buChar char="»"/>
            </a:pP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Default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environment is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development</a:t>
            </a:r>
          </a:p>
          <a:p>
            <a:pPr marL="514350" lvl="1" indent="-171450">
              <a:buFont typeface="Tahoma" panose="020B0604030504040204" pitchFamily="34" charset="0"/>
              <a:buChar char="»"/>
            </a:pP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Default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port is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3000</a:t>
            </a:r>
          </a:p>
          <a:p>
            <a:pPr marL="514350" lvl="1" indent="-171450">
              <a:buFont typeface="Tahoma" panose="020B0604030504040204" pitchFamily="34" charset="0"/>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http</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://127.0.0.1:3000</a:t>
            </a:r>
          </a:p>
          <a:p>
            <a:pPr lvl="1"/>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a:t>
            </a:r>
          </a:p>
          <a:p>
            <a:pPr marL="171450" indent="-171450">
              <a:buFont typeface="Symbol" panose="05050102010706020507" pitchFamily="18" charset="2"/>
              <a:buChar char="®"/>
            </a:pP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1"/>
          <p:cNvSpPr txBox="1">
            <a:spLocks/>
          </p:cNvSpPr>
          <p:nvPr/>
        </p:nvSpPr>
        <p:spPr>
          <a:xfrm>
            <a:off x="400693" y="105667"/>
            <a:ext cx="6425992" cy="520700"/>
          </a:xfrm>
          <a:prstGeom prst="rect">
            <a:avLst/>
          </a:prstGeom>
        </p:spPr>
        <p:txBody>
          <a:bodyPr vert="horz" lIns="91440" tIns="45720" rIns="91440" bIns="45720" rtlCol="0" anchor="ctr">
            <a:noAutofit/>
          </a:bodyPr>
          <a:lstStyle>
            <a:lvl1pPr algn="ctr" defTabSz="914333"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rgbClr val="262626"/>
                </a:solidFill>
              </a:rPr>
              <a:t>Running Rails Application </a:t>
            </a:r>
            <a:endParaRPr lang="en-US" sz="2600" dirty="0">
              <a:solidFill>
                <a:srgbClr val="262626"/>
              </a:solidFill>
            </a:endParaRPr>
          </a:p>
        </p:txBody>
      </p:sp>
      <p:pic>
        <p:nvPicPr>
          <p:cNvPr id="5" name="Picture 4" descr="New Picture (46).bmp"/>
          <p:cNvPicPr>
            <a:picLocks noChangeAspect="1"/>
          </p:cNvPicPr>
          <p:nvPr/>
        </p:nvPicPr>
        <p:blipFill>
          <a:blip r:embed="rId2"/>
          <a:stretch>
            <a:fillRect/>
          </a:stretch>
        </p:blipFill>
        <p:spPr>
          <a:xfrm>
            <a:off x="3882310" y="915807"/>
            <a:ext cx="5090064" cy="1991985"/>
          </a:xfrm>
          <a:prstGeom prst="rect">
            <a:avLst/>
          </a:prstGeom>
        </p:spPr>
      </p:pic>
    </p:spTree>
    <p:extLst>
      <p:ext uri="{BB962C8B-B14F-4D97-AF65-F5344CB8AC3E}">
        <p14:creationId xmlns:p14="http://schemas.microsoft.com/office/powerpoint/2010/main" val="2845573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5300" y="831676"/>
            <a:ext cx="7752588" cy="276999"/>
          </a:xfrm>
          <a:prstGeom prst="rect">
            <a:avLst/>
          </a:prstGeom>
        </p:spPr>
        <p:txBody>
          <a:bodyPr wrap="square">
            <a:spAutoFit/>
          </a:bodyPr>
          <a:lstStyle/>
          <a:p>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a:t>
            </a:r>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To see your application in action, open a browser window and navigate to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http://</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localhost:3000</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1"/>
          <p:cNvSpPr txBox="1">
            <a:spLocks/>
          </p:cNvSpPr>
          <p:nvPr/>
        </p:nvSpPr>
        <p:spPr>
          <a:xfrm>
            <a:off x="400693" y="105667"/>
            <a:ext cx="6425992" cy="520700"/>
          </a:xfrm>
          <a:prstGeom prst="rect">
            <a:avLst/>
          </a:prstGeom>
        </p:spPr>
        <p:txBody>
          <a:bodyPr vert="horz" lIns="91440" tIns="45720" rIns="91440" bIns="45720" rtlCol="0" anchor="ctr">
            <a:noAutofit/>
          </a:bodyPr>
          <a:lstStyle>
            <a:lvl1pPr algn="ctr" defTabSz="914333"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rgbClr val="262626"/>
                </a:solidFill>
              </a:rPr>
              <a:t>Running Rails Application (Contd.) </a:t>
            </a:r>
            <a:endParaRPr lang="en-US" sz="2600" dirty="0">
              <a:solidFill>
                <a:srgbClr val="262626"/>
              </a:solidFill>
            </a:endParaRPr>
          </a:p>
        </p:txBody>
      </p:sp>
      <p:pic>
        <p:nvPicPr>
          <p:cNvPr id="7" name="Picture 6" descr="rails_welcome.png"/>
          <p:cNvPicPr>
            <a:picLocks noChangeAspect="1"/>
          </p:cNvPicPr>
          <p:nvPr/>
        </p:nvPicPr>
        <p:blipFill rotWithShape="1">
          <a:blip r:embed="rId2"/>
          <a:srcRect l="3459" t="5273" r="3435" b="4957"/>
          <a:stretch/>
        </p:blipFill>
        <p:spPr>
          <a:xfrm>
            <a:off x="1731526" y="1196503"/>
            <a:ext cx="5700409" cy="3560324"/>
          </a:xfrm>
          <a:prstGeom prst="rect">
            <a:avLst/>
          </a:prstGeom>
        </p:spPr>
      </p:pic>
    </p:spTree>
    <p:extLst>
      <p:ext uri="{BB962C8B-B14F-4D97-AF65-F5344CB8AC3E}">
        <p14:creationId xmlns:p14="http://schemas.microsoft.com/office/powerpoint/2010/main" val="1471967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34" y="145916"/>
            <a:ext cx="4139299" cy="492443"/>
          </a:xfrm>
          <a:prstGeom prst="rect">
            <a:avLst/>
          </a:prstGeom>
          <a:noFill/>
        </p:spPr>
        <p:txBody>
          <a:bodyPr wrap="square" rtlCol="0">
            <a:spAutoFit/>
          </a:bodyPr>
          <a:lstStyle/>
          <a:p>
            <a:r>
              <a:rPr lang="en-US" sz="2600" dirty="0" smtClean="0"/>
              <a:t>Objectives</a:t>
            </a:r>
            <a:endParaRPr lang="en-IN" sz="2600" dirty="0"/>
          </a:p>
        </p:txBody>
      </p:sp>
      <p:sp>
        <p:nvSpPr>
          <p:cNvPr id="6" name="TextBox 5"/>
          <p:cNvSpPr txBox="1"/>
          <p:nvPr/>
        </p:nvSpPr>
        <p:spPr>
          <a:xfrm>
            <a:off x="467543" y="913642"/>
            <a:ext cx="5504631"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At the end of this module, you will be able to understand</a:t>
            </a: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467543" y="1197416"/>
            <a:ext cx="5504631" cy="1754326"/>
          </a:xfrm>
          <a:prstGeom prst="rect">
            <a:avLst/>
          </a:prstGeom>
          <a:noFill/>
        </p:spPr>
        <p:txBody>
          <a:bodyPr wrap="square" rtlCol="0">
            <a:spAutoFit/>
          </a:bodyPr>
          <a:lstStyle/>
          <a:p>
            <a:pPr indent="-283464">
              <a:lnSpc>
                <a:spcPct val="150000"/>
              </a:lnSpc>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Challenges Faced when Designing an Application Without Framework</a:t>
            </a:r>
            <a:endParaRPr lang="en-US" sz="1200" dirty="0">
              <a:latin typeface="Tahoma" panose="020B0604030504040204" pitchFamily="34" charset="0"/>
              <a:ea typeface="Tahoma" panose="020B0604030504040204" pitchFamily="34" charset="0"/>
              <a:cs typeface="Tahoma" panose="020B0604030504040204" pitchFamily="34" charset="0"/>
            </a:endParaRPr>
          </a:p>
          <a:p>
            <a:pPr indent="-283464">
              <a:lnSpc>
                <a:spcPct val="150000"/>
              </a:lnSpc>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MCV Design Patterns</a:t>
            </a:r>
          </a:p>
          <a:p>
            <a:pPr indent="-283464">
              <a:lnSpc>
                <a:spcPct val="150000"/>
              </a:lnSpc>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Logic Behind MVC</a:t>
            </a:r>
          </a:p>
          <a:p>
            <a:pPr indent="-283464">
              <a:lnSpc>
                <a:spcPct val="150000"/>
              </a:lnSpc>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DRY and Convention Over Configuration</a:t>
            </a:r>
          </a:p>
          <a:p>
            <a:pPr indent="-283464">
              <a:lnSpc>
                <a:spcPct val="150000"/>
              </a:lnSpc>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MVC Benefits</a:t>
            </a:r>
          </a:p>
          <a:p>
            <a:pPr indent="-283464">
              <a:lnSpc>
                <a:spcPct val="150000"/>
              </a:lnSpc>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Demo on MVC in RAILS</a:t>
            </a:r>
            <a:endParaRPr lang="en-IN"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67785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8637" y="686221"/>
            <a:ext cx="4670721" cy="4457279"/>
          </a:xfrm>
          <a:prstGeom prst="rect">
            <a:avLst/>
          </a:prstGeom>
        </p:spPr>
      </p:pic>
      <p:sp>
        <p:nvSpPr>
          <p:cNvPr id="6" name="Rectangle 5"/>
          <p:cNvSpPr/>
          <p:nvPr/>
        </p:nvSpPr>
        <p:spPr>
          <a:xfrm>
            <a:off x="3452300" y="2791019"/>
            <a:ext cx="2296748" cy="1015663"/>
          </a:xfrm>
          <a:prstGeom prst="rect">
            <a:avLst/>
          </a:prstGeom>
          <a:noFill/>
        </p:spPr>
        <p:txBody>
          <a:bodyPr wrap="square" lIns="91440" tIns="45720" rIns="91440" bIns="45720">
            <a:spAutoFit/>
          </a:bodyPr>
          <a:lstStyle/>
          <a:p>
            <a:pPr algn="ctr"/>
            <a:r>
              <a:rPr lang="en-US" sz="3000" b="1" cap="none" spc="0" dirty="0" smtClean="0">
                <a:ln w="0"/>
                <a:solidFill>
                  <a:srgbClr val="0070C0"/>
                </a:solidFill>
                <a:effectLst>
                  <a:reflection blurRad="6350" stA="53000" endA="300" endPos="35500" dir="5400000" sy="-90000" algn="bl" rotWithShape="0"/>
                </a:effectLst>
              </a:rPr>
              <a:t>Demo on MVC in Rails</a:t>
            </a:r>
            <a:endParaRPr lang="en-US" sz="3000" b="1" cap="none" spc="0" dirty="0">
              <a:ln w="0"/>
              <a:solidFill>
                <a:srgbClr val="0070C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970135885"/>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999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017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203" y="150136"/>
            <a:ext cx="7227263" cy="384721"/>
          </a:xfrm>
          <a:prstGeom prst="rect">
            <a:avLst/>
          </a:prstGeom>
          <a:noFill/>
        </p:spPr>
        <p:txBody>
          <a:bodyPr wrap="square" rtlCol="0">
            <a:spAutoFit/>
          </a:bodyPr>
          <a:lstStyle/>
          <a:p>
            <a:r>
              <a:rPr lang="en-US" sz="1900" dirty="0" smtClean="0"/>
              <a:t>Challenges Faced when Designing an Application without a Framework</a:t>
            </a:r>
            <a:endParaRPr lang="en-IN" sz="19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363" y="1493290"/>
            <a:ext cx="3011642" cy="2236587"/>
          </a:xfrm>
          <a:prstGeom prst="rect">
            <a:avLst/>
          </a:prstGeom>
        </p:spPr>
      </p:pic>
      <p:sp>
        <p:nvSpPr>
          <p:cNvPr id="8" name="Rectangle 7"/>
          <p:cNvSpPr/>
          <p:nvPr/>
        </p:nvSpPr>
        <p:spPr>
          <a:xfrm>
            <a:off x="359923" y="970818"/>
            <a:ext cx="3083668" cy="300082"/>
          </a:xfrm>
          <a:prstGeom prst="rect">
            <a:avLst/>
          </a:prstGeom>
        </p:spPr>
        <p:txBody>
          <a:bodyPr wrap="square">
            <a:spAutoFit/>
          </a:bodyPr>
          <a:lstStyle/>
          <a:p>
            <a:pPr marL="285750" indent="-285750">
              <a:buFont typeface="Symbol" panose="05050102010706020507" pitchFamily="18" charset="2"/>
              <a:buChar char="®"/>
            </a:pPr>
            <a:r>
              <a:rPr lang="en-US" dirty="0" smtClean="0"/>
              <a:t>Complexity in direct coding</a:t>
            </a:r>
            <a:endParaRPr lang="en-US" dirty="0"/>
          </a:p>
        </p:txBody>
      </p:sp>
      <p:sp>
        <p:nvSpPr>
          <p:cNvPr id="9" name="Rectangle 8"/>
          <p:cNvSpPr/>
          <p:nvPr/>
        </p:nvSpPr>
        <p:spPr>
          <a:xfrm>
            <a:off x="5565350" y="1005766"/>
            <a:ext cx="3536096" cy="300082"/>
          </a:xfrm>
          <a:prstGeom prst="rect">
            <a:avLst/>
          </a:prstGeom>
        </p:spPr>
        <p:txBody>
          <a:bodyPr wrap="none">
            <a:spAutoFit/>
          </a:bodyPr>
          <a:lstStyle/>
          <a:p>
            <a:pPr marL="285750" indent="-285750">
              <a:buFont typeface="Symbol" panose="05050102010706020507" pitchFamily="18" charset="2"/>
              <a:buChar char="®"/>
            </a:pPr>
            <a:r>
              <a:rPr lang="en-US" dirty="0"/>
              <a:t>Everything must be </a:t>
            </a:r>
            <a:r>
              <a:rPr lang="en-US" dirty="0" smtClean="0"/>
              <a:t>tested, </a:t>
            </a:r>
            <a:r>
              <a:rPr lang="en-US" dirty="0"/>
              <a:t>which is difficult</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826" y="1362647"/>
            <a:ext cx="2867065" cy="2607881"/>
          </a:xfrm>
          <a:prstGeom prst="rect">
            <a:avLst/>
          </a:prstGeom>
        </p:spPr>
      </p:pic>
      <p:sp>
        <p:nvSpPr>
          <p:cNvPr id="12" name="Rectangle 11"/>
          <p:cNvSpPr/>
          <p:nvPr/>
        </p:nvSpPr>
        <p:spPr>
          <a:xfrm>
            <a:off x="3269476" y="1789424"/>
            <a:ext cx="2590151" cy="1754326"/>
          </a:xfrm>
          <a:prstGeom prst="rect">
            <a:avLst/>
          </a:prstGeom>
        </p:spPr>
        <p:txBody>
          <a:bodyPr wrap="square">
            <a:spAutoFit/>
          </a:bodyPr>
          <a:lstStyle/>
          <a:p>
            <a:pPr marL="285750" indent="-285750">
              <a:buFont typeface="Symbol" panose="05050102010706020507" pitchFamily="18" charset="2"/>
              <a:buChar char="®"/>
            </a:pPr>
            <a:r>
              <a:rPr lang="en-US" dirty="0" smtClean="0"/>
              <a:t>Difficult </a:t>
            </a:r>
            <a:r>
              <a:rPr lang="en-US" dirty="0"/>
              <a:t>to </a:t>
            </a:r>
            <a:r>
              <a:rPr lang="en-US" dirty="0">
                <a:solidFill>
                  <a:srgbClr val="0070C0"/>
                </a:solidFill>
              </a:rPr>
              <a:t>re-use </a:t>
            </a:r>
            <a:r>
              <a:rPr lang="en-US" dirty="0" smtClean="0">
                <a:solidFill>
                  <a:srgbClr val="0070C0"/>
                </a:solidFill>
              </a:rPr>
              <a:t>code</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smtClean="0"/>
              <a:t>Hard </a:t>
            </a:r>
            <a:r>
              <a:rPr lang="en-US" dirty="0"/>
              <a:t>code everything from </a:t>
            </a:r>
            <a:r>
              <a:rPr lang="en-US" dirty="0" smtClean="0"/>
              <a:t>scratch</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Teamwork challenges - parallel programming cannot be done efficiently</a:t>
            </a:r>
          </a:p>
        </p:txBody>
      </p:sp>
    </p:spTree>
    <p:extLst>
      <p:ext uri="{BB962C8B-B14F-4D97-AF65-F5344CB8AC3E}">
        <p14:creationId xmlns:p14="http://schemas.microsoft.com/office/powerpoint/2010/main" val="2674314107"/>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03887" y="1232076"/>
            <a:ext cx="2373550" cy="300082"/>
          </a:xfrm>
          <a:prstGeom prst="rect">
            <a:avLst/>
          </a:prstGeom>
        </p:spPr>
        <p:txBody>
          <a:bodyPr wrap="square">
            <a:spAutoFit/>
          </a:bodyPr>
          <a:lstStyle/>
          <a:p>
            <a:pPr marL="285750" indent="-285750">
              <a:buFont typeface="Symbol" panose="05050102010706020507" pitchFamily="18" charset="2"/>
              <a:buChar char="®"/>
            </a:pPr>
            <a:r>
              <a:rPr lang="en-US" dirty="0"/>
              <a:t>Leads to disorganization</a:t>
            </a:r>
          </a:p>
        </p:txBody>
      </p:sp>
      <p:sp>
        <p:nvSpPr>
          <p:cNvPr id="9" name="Rectangle 8"/>
          <p:cNvSpPr/>
          <p:nvPr/>
        </p:nvSpPr>
        <p:spPr>
          <a:xfrm>
            <a:off x="5372646" y="1232076"/>
            <a:ext cx="2827505" cy="300082"/>
          </a:xfrm>
          <a:prstGeom prst="rect">
            <a:avLst/>
          </a:prstGeom>
        </p:spPr>
        <p:txBody>
          <a:bodyPr wrap="square">
            <a:spAutoFit/>
          </a:bodyPr>
          <a:lstStyle/>
          <a:p>
            <a:pPr marL="285750" indent="-285750">
              <a:buFont typeface="Symbol" panose="05050102010706020507" pitchFamily="18" charset="2"/>
              <a:buChar char="®"/>
            </a:pPr>
            <a:r>
              <a:rPr lang="en-US" dirty="0"/>
              <a:t>Change </a:t>
            </a:r>
            <a:r>
              <a:rPr lang="en-US"/>
              <a:t>one </a:t>
            </a:r>
            <a:r>
              <a:rPr lang="en-US" smtClean="0"/>
              <a:t>thing, </a:t>
            </a:r>
            <a:r>
              <a:rPr lang="en-US" dirty="0"/>
              <a:t>break another</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0238" y="1686236"/>
            <a:ext cx="1775265" cy="2661567"/>
          </a:xfrm>
          <a:prstGeom prst="rect">
            <a:avLst/>
          </a:prstGeom>
        </p:spPr>
      </p:pic>
      <p:sp>
        <p:nvSpPr>
          <p:cNvPr id="6" name="TextBox 5"/>
          <p:cNvSpPr txBox="1"/>
          <p:nvPr/>
        </p:nvSpPr>
        <p:spPr>
          <a:xfrm>
            <a:off x="78203" y="150136"/>
            <a:ext cx="7227263" cy="384721"/>
          </a:xfrm>
          <a:prstGeom prst="rect">
            <a:avLst/>
          </a:prstGeom>
          <a:noFill/>
        </p:spPr>
        <p:txBody>
          <a:bodyPr wrap="square" rtlCol="0">
            <a:spAutoFit/>
          </a:bodyPr>
          <a:lstStyle/>
          <a:p>
            <a:r>
              <a:rPr lang="en-US" sz="1900" dirty="0" smtClean="0"/>
              <a:t>Challenges Faced when Designing an Application without a Framework</a:t>
            </a:r>
            <a:endParaRPr lang="en-IN" sz="19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0715" y="1532158"/>
            <a:ext cx="4883285" cy="2746848"/>
          </a:xfrm>
          <a:prstGeom prst="rect">
            <a:avLst/>
          </a:prstGeom>
        </p:spPr>
      </p:pic>
    </p:spTree>
    <p:extLst>
      <p:ext uri="{BB962C8B-B14F-4D97-AF65-F5344CB8AC3E}">
        <p14:creationId xmlns:p14="http://schemas.microsoft.com/office/powerpoint/2010/main" val="767214860"/>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34" y="145916"/>
            <a:ext cx="6177064" cy="492443"/>
          </a:xfrm>
          <a:prstGeom prst="rect">
            <a:avLst/>
          </a:prstGeom>
          <a:noFill/>
        </p:spPr>
        <p:txBody>
          <a:bodyPr wrap="square" rtlCol="0">
            <a:spAutoFit/>
          </a:bodyPr>
          <a:lstStyle/>
          <a:p>
            <a:r>
              <a:rPr lang="en-US" sz="2600" dirty="0" smtClean="0"/>
              <a:t>The Solution is to use Design Patterns</a:t>
            </a:r>
            <a:endParaRPr lang="en-IN" sz="2600" dirty="0"/>
          </a:p>
        </p:txBody>
      </p:sp>
      <p:sp>
        <p:nvSpPr>
          <p:cNvPr id="5" name="TextBox 4"/>
          <p:cNvSpPr txBox="1"/>
          <p:nvPr/>
        </p:nvSpPr>
        <p:spPr>
          <a:xfrm>
            <a:off x="1815526" y="2050073"/>
            <a:ext cx="6102789" cy="1446550"/>
          </a:xfrm>
          <a:prstGeom prst="rect">
            <a:avLst/>
          </a:prstGeom>
          <a:noFill/>
        </p:spPr>
        <p:txBody>
          <a:bodyPr wrap="square" rtlCol="0">
            <a:spAutoFit/>
          </a:bodyPr>
          <a:lstStyle/>
          <a:p>
            <a:pPr algn="ctr"/>
            <a:r>
              <a:rPr lang="en-US" sz="28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Design </a:t>
            </a:r>
            <a:r>
              <a:rPr lang="en-US" sz="2800" b="1" dirty="0">
                <a:solidFill>
                  <a:srgbClr val="0070C0"/>
                </a:solidFill>
                <a:latin typeface="Tahoma" panose="020B0604030504040204" pitchFamily="34" charset="0"/>
                <a:ea typeface="Tahoma" panose="020B0604030504040204" pitchFamily="34" charset="0"/>
                <a:cs typeface="Tahoma" panose="020B0604030504040204" pitchFamily="34" charset="0"/>
              </a:rPr>
              <a:t>Patterns </a:t>
            </a:r>
            <a:r>
              <a:rPr lang="en-US" sz="1600" dirty="0" smtClean="0">
                <a:latin typeface="Tahoma" panose="020B0604030504040204" pitchFamily="34" charset="0"/>
                <a:ea typeface="Tahoma" panose="020B0604030504040204" pitchFamily="34" charset="0"/>
                <a:cs typeface="Tahoma" panose="020B0604030504040204" pitchFamily="34" charset="0"/>
              </a:rPr>
              <a:t>is the </a:t>
            </a:r>
            <a:r>
              <a:rPr lang="en-US" sz="1600" dirty="0">
                <a:latin typeface="Tahoma" panose="020B0604030504040204" pitchFamily="34" charset="0"/>
                <a:ea typeface="Tahoma" panose="020B0604030504040204" pitchFamily="34" charset="0"/>
                <a:cs typeface="Tahoma" panose="020B0604030504040204" pitchFamily="34" charset="0"/>
              </a:rPr>
              <a:t>way to organize a program in a proper manner</a:t>
            </a:r>
          </a:p>
          <a:p>
            <a:pPr marL="283464" indent="-283464" algn="ctr">
              <a:buFont typeface="Symbol" pitchFamily="18" charset="2"/>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algn="ctr"/>
            <a:r>
              <a:rPr lang="en-US" sz="1600" dirty="0">
                <a:latin typeface="Tahoma" panose="020B0604030504040204" pitchFamily="34" charset="0"/>
                <a:ea typeface="Tahoma" panose="020B0604030504040204" pitchFamily="34" charset="0"/>
                <a:cs typeface="Tahoma" panose="020B0604030504040204" pitchFamily="34" charset="0"/>
              </a:rPr>
              <a:t>One such design pattern is </a:t>
            </a:r>
            <a:r>
              <a:rPr lang="en-US" sz="2800" b="1" dirty="0">
                <a:solidFill>
                  <a:srgbClr val="0070C0"/>
                </a:solidFill>
                <a:latin typeface="Tahoma" panose="020B0604030504040204" pitchFamily="34" charset="0"/>
                <a:ea typeface="Tahoma" panose="020B0604030504040204" pitchFamily="34" charset="0"/>
                <a:cs typeface="Tahoma" panose="020B0604030504040204" pitchFamily="34" charset="0"/>
              </a:rPr>
              <a:t>MVC</a:t>
            </a:r>
          </a:p>
        </p:txBody>
      </p:sp>
    </p:spTree>
    <p:extLst>
      <p:ext uri="{BB962C8B-B14F-4D97-AF65-F5344CB8AC3E}">
        <p14:creationId xmlns:p14="http://schemas.microsoft.com/office/powerpoint/2010/main" val="258281315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1699" y="1169549"/>
            <a:ext cx="2571300" cy="307777"/>
          </a:xfrm>
          <a:prstGeom prst="rect">
            <a:avLst/>
          </a:prstGeom>
        </p:spPr>
        <p:txBody>
          <a:bodyPr wrap="square">
            <a:spAutoFit/>
          </a:bodyPr>
          <a:lstStyle/>
          <a:p>
            <a:pPr marL="0" lvl="1"/>
            <a:r>
              <a:rPr lang="en-US" sz="1400" dirty="0" smtClean="0">
                <a:solidFill>
                  <a:srgbClr val="0070C0"/>
                </a:solidFill>
                <a:latin typeface="Tahoma" pitchFamily="34" charset="0"/>
                <a:ea typeface="Tahoma" pitchFamily="34" charset="0"/>
                <a:cs typeface="Tahoma" pitchFamily="34" charset="0"/>
              </a:rPr>
              <a:t>Introduction – What is MVC</a:t>
            </a:r>
          </a:p>
        </p:txBody>
      </p:sp>
      <p:sp>
        <p:nvSpPr>
          <p:cNvPr id="6" name="object 2"/>
          <p:cNvSpPr txBox="1">
            <a:spLocks/>
          </p:cNvSpPr>
          <p:nvPr/>
        </p:nvSpPr>
        <p:spPr>
          <a:xfrm>
            <a:off x="377020" y="204045"/>
            <a:ext cx="6213475" cy="400110"/>
          </a:xfrm>
          <a:prstGeom prst="rect">
            <a:avLst/>
          </a:prstGeom>
        </p:spPr>
        <p:txBody>
          <a:bodyPr vert="horz" wrap="square" lIns="0" tIns="0" rIns="0" bIns="0" rtlCol="0">
            <a:spAutoFit/>
          </a:bodyPr>
          <a:lstStyle>
            <a:lvl1pPr>
              <a:defRPr sz="2400">
                <a:latin typeface="Calibri"/>
                <a:ea typeface="+mj-ea"/>
                <a:cs typeface="Calibri"/>
              </a:defRPr>
            </a:lvl1pPr>
          </a:lstStyle>
          <a:p>
            <a:pPr marL="84453"/>
            <a:r>
              <a:rPr lang="en-US" sz="2600" kern="0" spc="-5" dirty="0" smtClean="0">
                <a:solidFill>
                  <a:sysClr val="windowText" lastClr="000000"/>
                </a:solidFill>
              </a:rPr>
              <a:t>MVC Introduction</a:t>
            </a:r>
            <a:endParaRPr lang="en-IN" sz="2600" kern="0" spc="-5" dirty="0">
              <a:solidFill>
                <a:sysClr val="windowText" lastClr="000000"/>
              </a:solidFill>
            </a:endParaRPr>
          </a:p>
        </p:txBody>
      </p:sp>
      <p:graphicFrame>
        <p:nvGraphicFramePr>
          <p:cNvPr id="2" name="Diagram 1"/>
          <p:cNvGraphicFramePr/>
          <p:nvPr>
            <p:extLst>
              <p:ext uri="{D42A27DB-BD31-4B8C-83A1-F6EECF244321}">
                <p14:modId xmlns:p14="http://schemas.microsoft.com/office/powerpoint/2010/main" val="2792791804"/>
              </p:ext>
            </p:extLst>
          </p:nvPr>
        </p:nvGraphicFramePr>
        <p:xfrm>
          <a:off x="1238431" y="1653957"/>
          <a:ext cx="6416329" cy="2042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250328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3109" y="911937"/>
            <a:ext cx="8377379" cy="2677656"/>
          </a:xfrm>
          <a:prstGeom prst="rect">
            <a:avLst/>
          </a:prstGeom>
          <a:noFill/>
        </p:spPr>
        <p:txBody>
          <a:bodyPr wrap="square" rtlCol="0">
            <a:spAutoFit/>
          </a:bodyPr>
          <a:lstStyle/>
          <a:p>
            <a:pPr marL="283464" indent="-283464">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Originally </a:t>
            </a:r>
            <a:r>
              <a:rPr lang="en-US" sz="1200" dirty="0">
                <a:latin typeface="Tahoma" panose="020B0604030504040204" pitchFamily="34" charset="0"/>
                <a:ea typeface="Tahoma" panose="020B0604030504040204" pitchFamily="34" charset="0"/>
                <a:cs typeface="Tahoma" panose="020B0604030504040204" pitchFamily="34" charset="0"/>
              </a:rPr>
              <a:t>described in terms of a design pattern for use with Smalltalk by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Trygve</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Reenskaug</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in 1979.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His </a:t>
            </a:r>
            <a:r>
              <a:rPr lang="en-US" sz="1200" dirty="0">
                <a:latin typeface="Tahoma" panose="020B0604030504040204" pitchFamily="34" charset="0"/>
                <a:ea typeface="Tahoma" panose="020B0604030504040204" pitchFamily="34" charset="0"/>
                <a:cs typeface="Tahoma" panose="020B0604030504040204" pitchFamily="34" charset="0"/>
              </a:rPr>
              <a:t>paper was published under the title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Applications Programming in Smalltalk-80: How to use Model-View-Controller</a:t>
            </a:r>
            <a:r>
              <a:rPr lang="en-US" sz="1200" dirty="0">
                <a:latin typeface="Tahoma" panose="020B0604030504040204" pitchFamily="34" charset="0"/>
                <a:ea typeface="Tahoma" panose="020B0604030504040204" pitchFamily="34" charset="0"/>
                <a:cs typeface="Tahoma" panose="020B0604030504040204" pitchFamily="34" charset="0"/>
              </a:rPr>
              <a:t>", and paved the groundwork for most future MVC implementations.</a:t>
            </a: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3464" indent="-283464">
              <a:buFont typeface="Symbol"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MVC design pattern is used to separate an application’s data, business logic, and presentation; doing so facilitates the creation of more maintainable, reusable, and testable code.</a:t>
            </a:r>
          </a:p>
          <a:p>
            <a:pPr marL="626364" lvl="1" indent="-283464">
              <a:buFont typeface="Arial" panose="020B0604020202020204" pitchFamily="34" charset="0"/>
              <a:buChar char="•"/>
            </a:pP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626364" lvl="1" indent="-283464">
              <a:buFont typeface="Arial" panose="020B0604020202020204" pitchFamily="34" charset="0"/>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Model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Data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Layer</a:t>
            </a:r>
          </a:p>
          <a:p>
            <a:pPr marL="626364" lvl="1" indent="-283464">
              <a:buFont typeface="Arial" panose="020B0604020202020204" pitchFamily="34" charset="0"/>
              <a:buChar char="•"/>
            </a:pP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626364" lvl="1" indent="-283464">
              <a:buFont typeface="Arial" panose="020B0604020202020204" pitchFamily="34" charset="0"/>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View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User Interface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Layer</a:t>
            </a:r>
          </a:p>
          <a:p>
            <a:pPr marL="626364" lvl="1" indent="-283464">
              <a:buFont typeface="Arial" panose="020B0604020202020204" pitchFamily="34" charset="0"/>
              <a:buChar char="•"/>
            </a:pP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626364" lvl="1" indent="-283464">
              <a:buFont typeface="Arial" panose="020B0604020202020204" pitchFamily="34" charset="0"/>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Controller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Interacts with the Model</a:t>
            </a:r>
          </a:p>
          <a:p>
            <a:pPr marL="283464" indent="-283464">
              <a:buFont typeface="Symbol"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6" name="object 2"/>
          <p:cNvSpPr txBox="1">
            <a:spLocks/>
          </p:cNvSpPr>
          <p:nvPr/>
        </p:nvSpPr>
        <p:spPr>
          <a:xfrm>
            <a:off x="377020" y="204045"/>
            <a:ext cx="6213475" cy="400110"/>
          </a:xfrm>
          <a:prstGeom prst="rect">
            <a:avLst/>
          </a:prstGeom>
        </p:spPr>
        <p:txBody>
          <a:bodyPr vert="horz" wrap="square" lIns="0" tIns="0" rIns="0" bIns="0" rtlCol="0">
            <a:spAutoFit/>
          </a:bodyPr>
          <a:lstStyle>
            <a:lvl1pPr>
              <a:defRPr sz="2400">
                <a:latin typeface="Calibri"/>
                <a:ea typeface="+mj-ea"/>
                <a:cs typeface="Calibri"/>
              </a:defRPr>
            </a:lvl1pPr>
          </a:lstStyle>
          <a:p>
            <a:pPr marL="84453"/>
            <a:r>
              <a:rPr lang="en-US" sz="2600" kern="0" spc="-5" dirty="0" smtClean="0">
                <a:solidFill>
                  <a:sysClr val="windowText" lastClr="000000"/>
                </a:solidFill>
              </a:rPr>
              <a:t>MVC Introduction</a:t>
            </a:r>
            <a:endParaRPr lang="en-IN" sz="2600" kern="0" spc="-5" dirty="0">
              <a:solidFill>
                <a:sysClr val="windowText" lastClr="000000"/>
              </a:solidFill>
            </a:endParaRPr>
          </a:p>
        </p:txBody>
      </p:sp>
    </p:spTree>
    <p:extLst>
      <p:ext uri="{BB962C8B-B14F-4D97-AF65-F5344CB8AC3E}">
        <p14:creationId xmlns:p14="http://schemas.microsoft.com/office/powerpoint/2010/main" val="325552187"/>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377020" y="204045"/>
            <a:ext cx="6213475" cy="400110"/>
          </a:xfrm>
          <a:prstGeom prst="rect">
            <a:avLst/>
          </a:prstGeom>
        </p:spPr>
        <p:txBody>
          <a:bodyPr vert="horz" wrap="square" lIns="0" tIns="0" rIns="0" bIns="0" rtlCol="0">
            <a:spAutoFit/>
          </a:bodyPr>
          <a:lstStyle>
            <a:lvl1pPr>
              <a:defRPr sz="2400">
                <a:latin typeface="Calibri"/>
                <a:ea typeface="+mj-ea"/>
                <a:cs typeface="Calibri"/>
              </a:defRPr>
            </a:lvl1pPr>
          </a:lstStyle>
          <a:p>
            <a:pPr marL="84453"/>
            <a:r>
              <a:rPr lang="en-US" sz="2600" kern="0" spc="-5" dirty="0" smtClean="0">
                <a:solidFill>
                  <a:sysClr val="windowText" lastClr="000000"/>
                </a:solidFill>
              </a:rPr>
              <a:t>MVC - Illustration</a:t>
            </a:r>
            <a:endParaRPr lang="en-IN" sz="2600" kern="0" spc="-5" dirty="0">
              <a:solidFill>
                <a:sysClr val="windowText" lastClr="000000"/>
              </a:solidFill>
            </a:endParaRPr>
          </a:p>
        </p:txBody>
      </p:sp>
      <p:sp>
        <p:nvSpPr>
          <p:cNvPr id="6" name="Rounded Rectangle 5"/>
          <p:cNvSpPr/>
          <p:nvPr/>
        </p:nvSpPr>
        <p:spPr>
          <a:xfrm>
            <a:off x="2286001" y="816182"/>
            <a:ext cx="6286500" cy="396536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 name="Rounded Rectangle 6"/>
          <p:cNvSpPr/>
          <p:nvPr/>
        </p:nvSpPr>
        <p:spPr>
          <a:xfrm>
            <a:off x="344861" y="1156409"/>
            <a:ext cx="1417263" cy="681916"/>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r>
              <a:rPr lang="en-IN" kern="0" dirty="0" smtClean="0">
                <a:solidFill>
                  <a:prstClr val="black"/>
                </a:solidFill>
              </a:rPr>
              <a:t>Web Browser/Client</a:t>
            </a:r>
            <a:endParaRPr lang="en-IN" kern="0" dirty="0">
              <a:solidFill>
                <a:prstClr val="black"/>
              </a:solidFill>
            </a:endParaRPr>
          </a:p>
        </p:txBody>
      </p:sp>
      <p:cxnSp>
        <p:nvCxnSpPr>
          <p:cNvPr id="8" name="Straight Arrow Connector 7"/>
          <p:cNvCxnSpPr/>
          <p:nvPr/>
        </p:nvCxnSpPr>
        <p:spPr>
          <a:xfrm flipV="1">
            <a:off x="1752600" y="1365012"/>
            <a:ext cx="1476375" cy="16113"/>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752815" y="1673081"/>
            <a:ext cx="1476160" cy="0"/>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47850" y="1038225"/>
            <a:ext cx="1352550" cy="300082"/>
          </a:xfrm>
          <a:prstGeom prst="rect">
            <a:avLst/>
          </a:prstGeom>
          <a:noFill/>
        </p:spPr>
        <p:txBody>
          <a:bodyPr wrap="square" rtlCol="0">
            <a:spAutoFit/>
          </a:bodyPr>
          <a:lstStyle/>
          <a:p>
            <a:r>
              <a:rPr lang="en-US" dirty="0" smtClean="0"/>
              <a:t>HTTP Request</a:t>
            </a:r>
            <a:endParaRPr lang="en-US" dirty="0"/>
          </a:p>
        </p:txBody>
      </p:sp>
      <p:sp>
        <p:nvSpPr>
          <p:cNvPr id="11" name="TextBox 10"/>
          <p:cNvSpPr txBox="1"/>
          <p:nvPr/>
        </p:nvSpPr>
        <p:spPr>
          <a:xfrm>
            <a:off x="1905000" y="1704975"/>
            <a:ext cx="1352550" cy="300082"/>
          </a:xfrm>
          <a:prstGeom prst="rect">
            <a:avLst/>
          </a:prstGeom>
          <a:noFill/>
        </p:spPr>
        <p:txBody>
          <a:bodyPr wrap="square" rtlCol="0">
            <a:spAutoFit/>
          </a:bodyPr>
          <a:lstStyle/>
          <a:p>
            <a:r>
              <a:rPr lang="en-US" dirty="0" smtClean="0"/>
              <a:t>HTTP Response</a:t>
            </a:r>
            <a:endParaRPr lang="en-US" dirty="0"/>
          </a:p>
        </p:txBody>
      </p:sp>
      <p:sp>
        <p:nvSpPr>
          <p:cNvPr id="12" name="Rounded Rectangle 11"/>
          <p:cNvSpPr/>
          <p:nvPr/>
        </p:nvSpPr>
        <p:spPr>
          <a:xfrm>
            <a:off x="3219450" y="1038224"/>
            <a:ext cx="1828799" cy="8858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t>CONTROLLER</a:t>
            </a:r>
            <a:endParaRPr lang="en-IN" dirty="0"/>
          </a:p>
        </p:txBody>
      </p:sp>
      <p:sp>
        <p:nvSpPr>
          <p:cNvPr id="13" name="Rounded Rectangle 12"/>
          <p:cNvSpPr/>
          <p:nvPr/>
        </p:nvSpPr>
        <p:spPr>
          <a:xfrm>
            <a:off x="6332538" y="1145276"/>
            <a:ext cx="1541319" cy="6267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MODEL</a:t>
            </a:r>
            <a:endParaRPr lang="en-IN" dirty="0"/>
          </a:p>
        </p:txBody>
      </p:sp>
      <p:sp>
        <p:nvSpPr>
          <p:cNvPr id="14" name="Rounded Rectangle 13"/>
          <p:cNvSpPr/>
          <p:nvPr/>
        </p:nvSpPr>
        <p:spPr>
          <a:xfrm>
            <a:off x="3367898" y="3089380"/>
            <a:ext cx="1718451" cy="1006370"/>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r>
              <a:rPr lang="en-IN" kern="0" dirty="0" smtClean="0">
                <a:solidFill>
                  <a:prstClr val="black"/>
                </a:solidFill>
                <a:latin typeface="Calibri"/>
              </a:rPr>
              <a:t>VIEW</a:t>
            </a:r>
            <a:endParaRPr lang="en-IN" kern="0" dirty="0">
              <a:solidFill>
                <a:prstClr val="black"/>
              </a:solidFill>
              <a:latin typeface="Calibri"/>
            </a:endParaRPr>
          </a:p>
        </p:txBody>
      </p:sp>
      <p:cxnSp>
        <p:nvCxnSpPr>
          <p:cNvPr id="15" name="Straight Arrow Connector 14"/>
          <p:cNvCxnSpPr/>
          <p:nvPr/>
        </p:nvCxnSpPr>
        <p:spPr>
          <a:xfrm flipV="1">
            <a:off x="5019675" y="1319258"/>
            <a:ext cx="1304925" cy="14243"/>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049074" y="1615728"/>
            <a:ext cx="1276135" cy="0"/>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05400" y="838200"/>
            <a:ext cx="1352550" cy="507831"/>
          </a:xfrm>
          <a:prstGeom prst="rect">
            <a:avLst/>
          </a:prstGeom>
          <a:noFill/>
        </p:spPr>
        <p:txBody>
          <a:bodyPr wrap="square" rtlCol="0">
            <a:spAutoFit/>
          </a:bodyPr>
          <a:lstStyle/>
          <a:p>
            <a:r>
              <a:rPr lang="en-US" dirty="0" smtClean="0"/>
              <a:t>Data object Request</a:t>
            </a:r>
            <a:endParaRPr lang="en-US" dirty="0"/>
          </a:p>
        </p:txBody>
      </p:sp>
      <p:sp>
        <p:nvSpPr>
          <p:cNvPr id="18" name="TextBox 17"/>
          <p:cNvSpPr txBox="1"/>
          <p:nvPr/>
        </p:nvSpPr>
        <p:spPr>
          <a:xfrm>
            <a:off x="5172075" y="1562100"/>
            <a:ext cx="1352550" cy="507831"/>
          </a:xfrm>
          <a:prstGeom prst="rect">
            <a:avLst/>
          </a:prstGeom>
          <a:noFill/>
        </p:spPr>
        <p:txBody>
          <a:bodyPr wrap="square" rtlCol="0">
            <a:spAutoFit/>
          </a:bodyPr>
          <a:lstStyle/>
          <a:p>
            <a:r>
              <a:rPr lang="en-US" dirty="0" smtClean="0"/>
              <a:t>Data Objects Response</a:t>
            </a:r>
            <a:endParaRPr lang="en-US" dirty="0"/>
          </a:p>
        </p:txBody>
      </p:sp>
      <p:cxnSp>
        <p:nvCxnSpPr>
          <p:cNvPr id="19" name="Straight Arrow Connector 18"/>
          <p:cNvCxnSpPr/>
          <p:nvPr/>
        </p:nvCxnSpPr>
        <p:spPr>
          <a:xfrm>
            <a:off x="4502966" y="1912167"/>
            <a:ext cx="12813" cy="1173933"/>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905250" y="1952625"/>
            <a:ext cx="108" cy="1139574"/>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43425" y="2381250"/>
            <a:ext cx="1352550" cy="300082"/>
          </a:xfrm>
          <a:prstGeom prst="rect">
            <a:avLst/>
          </a:prstGeom>
          <a:noFill/>
        </p:spPr>
        <p:txBody>
          <a:bodyPr wrap="square" rtlCol="0">
            <a:spAutoFit/>
          </a:bodyPr>
          <a:lstStyle/>
          <a:p>
            <a:r>
              <a:rPr lang="en-US" dirty="0" smtClean="0"/>
              <a:t>Render data</a:t>
            </a:r>
            <a:endParaRPr lang="en-US" dirty="0"/>
          </a:p>
        </p:txBody>
      </p:sp>
      <p:sp>
        <p:nvSpPr>
          <p:cNvPr id="22" name="TextBox 21"/>
          <p:cNvSpPr txBox="1"/>
          <p:nvPr/>
        </p:nvSpPr>
        <p:spPr>
          <a:xfrm>
            <a:off x="2933701" y="2314575"/>
            <a:ext cx="1009650" cy="507831"/>
          </a:xfrm>
          <a:prstGeom prst="rect">
            <a:avLst/>
          </a:prstGeom>
          <a:noFill/>
        </p:spPr>
        <p:txBody>
          <a:bodyPr wrap="square" rtlCol="0">
            <a:spAutoFit/>
          </a:bodyPr>
          <a:lstStyle/>
          <a:p>
            <a:r>
              <a:rPr lang="en-US" dirty="0" smtClean="0"/>
              <a:t>Events (GET/POST)</a:t>
            </a:r>
            <a:endParaRPr lang="en-US" dirty="0"/>
          </a:p>
        </p:txBody>
      </p:sp>
      <p:sp>
        <p:nvSpPr>
          <p:cNvPr id="23" name="Rectangle 22"/>
          <p:cNvSpPr/>
          <p:nvPr/>
        </p:nvSpPr>
        <p:spPr>
          <a:xfrm>
            <a:off x="6172200" y="1895475"/>
            <a:ext cx="2247899" cy="2114550"/>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tx1"/>
              </a:solidFill>
            </a:endParaRPr>
          </a:p>
          <a:p>
            <a:pPr algn="ctr"/>
            <a:endParaRPr lang="en-IN" dirty="0" smtClean="0">
              <a:solidFill>
                <a:schemeClr val="tx1"/>
              </a:solidFill>
            </a:endParaRPr>
          </a:p>
          <a:p>
            <a:pPr algn="ctr"/>
            <a:endParaRPr lang="en-IN" dirty="0" smtClean="0">
              <a:solidFill>
                <a:schemeClr val="tx1"/>
              </a:solidFill>
            </a:endParaRPr>
          </a:p>
          <a:p>
            <a:pPr algn="ctr"/>
            <a:endParaRPr lang="en-IN" dirty="0" smtClean="0">
              <a:solidFill>
                <a:schemeClr val="tx1"/>
              </a:solidFill>
            </a:endParaRPr>
          </a:p>
          <a:p>
            <a:pPr algn="ctr"/>
            <a:endParaRPr lang="en-IN" dirty="0" smtClean="0">
              <a:solidFill>
                <a:schemeClr val="tx1"/>
              </a:solidFill>
            </a:endParaRPr>
          </a:p>
          <a:p>
            <a:pPr algn="ctr"/>
            <a:r>
              <a:rPr lang="en-IN" dirty="0" smtClean="0">
                <a:solidFill>
                  <a:schemeClr val="tx1"/>
                </a:solidFill>
              </a:rPr>
              <a:t>Handled by Framework (Hidden from user)</a:t>
            </a:r>
            <a:endParaRPr lang="en-IN" dirty="0">
              <a:solidFill>
                <a:schemeClr val="tx1"/>
              </a:solidFill>
            </a:endParaRPr>
          </a:p>
        </p:txBody>
      </p:sp>
      <p:sp>
        <p:nvSpPr>
          <p:cNvPr id="24" name="Flowchart: Magnetic Disk 23"/>
          <p:cNvSpPr/>
          <p:nvPr/>
        </p:nvSpPr>
        <p:spPr>
          <a:xfrm>
            <a:off x="6781800" y="2371725"/>
            <a:ext cx="857250" cy="81915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Database</a:t>
            </a:r>
            <a:endParaRPr lang="en-US" b="1" dirty="0"/>
          </a:p>
        </p:txBody>
      </p:sp>
      <p:cxnSp>
        <p:nvCxnSpPr>
          <p:cNvPr id="25" name="Straight Arrow Connector 24"/>
          <p:cNvCxnSpPr/>
          <p:nvPr/>
        </p:nvCxnSpPr>
        <p:spPr>
          <a:xfrm>
            <a:off x="7553071" y="1790700"/>
            <a:ext cx="7277" cy="666750"/>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953358" y="1790700"/>
            <a:ext cx="0" cy="600075"/>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562850" y="1905000"/>
            <a:ext cx="933450" cy="507831"/>
          </a:xfrm>
          <a:prstGeom prst="rect">
            <a:avLst/>
          </a:prstGeom>
          <a:noFill/>
        </p:spPr>
        <p:txBody>
          <a:bodyPr wrap="square" rtlCol="0">
            <a:spAutoFit/>
          </a:bodyPr>
          <a:lstStyle/>
          <a:p>
            <a:r>
              <a:rPr lang="en-US" dirty="0" smtClean="0"/>
              <a:t>Database Request</a:t>
            </a:r>
            <a:endParaRPr lang="en-US" dirty="0"/>
          </a:p>
        </p:txBody>
      </p:sp>
      <p:sp>
        <p:nvSpPr>
          <p:cNvPr id="28" name="TextBox 27"/>
          <p:cNvSpPr txBox="1"/>
          <p:nvPr/>
        </p:nvSpPr>
        <p:spPr>
          <a:xfrm>
            <a:off x="6162676" y="1962150"/>
            <a:ext cx="1009650" cy="507831"/>
          </a:xfrm>
          <a:prstGeom prst="rect">
            <a:avLst/>
          </a:prstGeom>
          <a:noFill/>
        </p:spPr>
        <p:txBody>
          <a:bodyPr wrap="square" rtlCol="0">
            <a:spAutoFit/>
          </a:bodyPr>
          <a:lstStyle/>
          <a:p>
            <a:r>
              <a:rPr lang="en-US" dirty="0" smtClean="0"/>
              <a:t>Raw Data Response</a:t>
            </a:r>
            <a:endParaRPr lang="en-US" dirty="0"/>
          </a:p>
        </p:txBody>
      </p:sp>
      <p:sp>
        <p:nvSpPr>
          <p:cNvPr id="29" name="TextBox 28"/>
          <p:cNvSpPr txBox="1"/>
          <p:nvPr/>
        </p:nvSpPr>
        <p:spPr>
          <a:xfrm>
            <a:off x="4514850" y="4276725"/>
            <a:ext cx="2076450" cy="400110"/>
          </a:xfrm>
          <a:prstGeom prst="rect">
            <a:avLst/>
          </a:prstGeom>
          <a:noFill/>
        </p:spPr>
        <p:txBody>
          <a:bodyPr wrap="square" rtlCol="0">
            <a:spAutoFit/>
          </a:bodyPr>
          <a:lstStyle/>
          <a:p>
            <a:r>
              <a:rPr lang="en-US" sz="2000" b="1" dirty="0" smtClean="0"/>
              <a:t>MVC Container</a:t>
            </a:r>
            <a:endParaRPr lang="en-US" sz="2000" b="1" dirty="0"/>
          </a:p>
        </p:txBody>
      </p:sp>
      <p:pic>
        <p:nvPicPr>
          <p:cNvPr id="30" name="Picture 2"/>
          <p:cNvPicPr>
            <a:picLocks noChangeAspect="1" noChangeArrowheads="1"/>
          </p:cNvPicPr>
          <p:nvPr/>
        </p:nvPicPr>
        <p:blipFill>
          <a:blip r:embed="rId2" cstate="print"/>
          <a:srcRect/>
          <a:stretch>
            <a:fillRect/>
          </a:stretch>
        </p:blipFill>
        <p:spPr bwMode="auto">
          <a:xfrm>
            <a:off x="735013" y="2884488"/>
            <a:ext cx="504720" cy="515937"/>
          </a:xfrm>
          <a:prstGeom prst="rect">
            <a:avLst/>
          </a:prstGeom>
          <a:noFill/>
          <a:ln w="9525">
            <a:noFill/>
            <a:miter lim="800000"/>
            <a:headEnd/>
            <a:tailEnd/>
          </a:ln>
        </p:spPr>
      </p:pic>
      <p:sp>
        <p:nvSpPr>
          <p:cNvPr id="31" name="TextBox 30"/>
          <p:cNvSpPr txBox="1"/>
          <p:nvPr/>
        </p:nvSpPr>
        <p:spPr>
          <a:xfrm>
            <a:off x="409575" y="3400425"/>
            <a:ext cx="1352550" cy="300082"/>
          </a:xfrm>
          <a:prstGeom prst="rect">
            <a:avLst/>
          </a:prstGeom>
          <a:noFill/>
        </p:spPr>
        <p:txBody>
          <a:bodyPr wrap="square" rtlCol="0">
            <a:spAutoFit/>
          </a:bodyPr>
          <a:lstStyle/>
          <a:p>
            <a:r>
              <a:rPr lang="en-US" dirty="0" smtClean="0"/>
              <a:t>Website User</a:t>
            </a:r>
            <a:endParaRPr lang="en-US" dirty="0"/>
          </a:p>
        </p:txBody>
      </p:sp>
      <p:cxnSp>
        <p:nvCxnSpPr>
          <p:cNvPr id="32" name="Straight Arrow Connector 31"/>
          <p:cNvCxnSpPr/>
          <p:nvPr/>
        </p:nvCxnSpPr>
        <p:spPr>
          <a:xfrm flipV="1">
            <a:off x="981075" y="1847850"/>
            <a:ext cx="0" cy="790575"/>
          </a:xfrm>
          <a:prstGeom prst="straightConnector1">
            <a:avLst/>
          </a:prstGeom>
          <a:ln w="12700">
            <a:solidFill>
              <a:srgbClr val="0070C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4775" y="2590800"/>
            <a:ext cx="1771650" cy="246221"/>
          </a:xfrm>
          <a:prstGeom prst="rect">
            <a:avLst/>
          </a:prstGeom>
          <a:noFill/>
        </p:spPr>
        <p:txBody>
          <a:bodyPr wrap="square" rtlCol="0">
            <a:spAutoFit/>
          </a:bodyPr>
          <a:lstStyle/>
          <a:p>
            <a:r>
              <a:rPr lang="en-US" sz="1000" dirty="0" smtClean="0"/>
              <a:t>http://www.mywebsite.com</a:t>
            </a:r>
            <a:endParaRPr lang="en-US" sz="1000" dirty="0"/>
          </a:p>
        </p:txBody>
      </p:sp>
    </p:spTree>
    <p:extLst>
      <p:ext uri="{BB962C8B-B14F-4D97-AF65-F5344CB8AC3E}">
        <p14:creationId xmlns:p14="http://schemas.microsoft.com/office/powerpoint/2010/main" val="2592060937"/>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4619" y="829082"/>
            <a:ext cx="2571300" cy="307777"/>
          </a:xfrm>
          <a:prstGeom prst="rect">
            <a:avLst/>
          </a:prstGeom>
        </p:spPr>
        <p:txBody>
          <a:bodyPr wrap="square">
            <a:spAutoFit/>
          </a:bodyPr>
          <a:lstStyle/>
          <a:p>
            <a:pPr marL="0" lvl="1"/>
            <a:r>
              <a:rPr lang="en-US" sz="1400" dirty="0" smtClean="0">
                <a:solidFill>
                  <a:srgbClr val="0070C0"/>
                </a:solidFill>
                <a:latin typeface="Tahoma" pitchFamily="34" charset="0"/>
                <a:ea typeface="Tahoma" pitchFamily="34" charset="0"/>
                <a:cs typeface="Tahoma" pitchFamily="34" charset="0"/>
              </a:rPr>
              <a:t>Model</a:t>
            </a:r>
          </a:p>
        </p:txBody>
      </p:sp>
      <p:graphicFrame>
        <p:nvGraphicFramePr>
          <p:cNvPr id="2" name="Diagram 1"/>
          <p:cNvGraphicFramePr/>
          <p:nvPr>
            <p:extLst>
              <p:ext uri="{D42A27DB-BD31-4B8C-83A1-F6EECF244321}">
                <p14:modId xmlns:p14="http://schemas.microsoft.com/office/powerpoint/2010/main" val="1277565304"/>
              </p:ext>
            </p:extLst>
          </p:nvPr>
        </p:nvGraphicFramePr>
        <p:xfrm>
          <a:off x="1209248" y="1303762"/>
          <a:ext cx="6903620" cy="3316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bject 2"/>
          <p:cNvSpPr txBox="1">
            <a:spLocks/>
          </p:cNvSpPr>
          <p:nvPr/>
        </p:nvSpPr>
        <p:spPr>
          <a:xfrm>
            <a:off x="377020" y="204045"/>
            <a:ext cx="6213475" cy="800219"/>
          </a:xfrm>
          <a:prstGeom prst="rect">
            <a:avLst/>
          </a:prstGeom>
        </p:spPr>
        <p:txBody>
          <a:bodyPr vert="horz" wrap="square" lIns="0" tIns="0" rIns="0" bIns="0" rtlCol="0">
            <a:spAutoFit/>
          </a:bodyPr>
          <a:lstStyle>
            <a:lvl1pPr>
              <a:defRPr sz="2400">
                <a:latin typeface="Calibri"/>
                <a:ea typeface="+mj-ea"/>
                <a:cs typeface="Calibri"/>
              </a:defRPr>
            </a:lvl1pPr>
          </a:lstStyle>
          <a:p>
            <a:pPr marL="84453"/>
            <a:r>
              <a:rPr lang="en-US" sz="2600" kern="0" spc="-5" dirty="0" smtClean="0">
                <a:solidFill>
                  <a:sysClr val="windowText" lastClr="000000"/>
                </a:solidFill>
              </a:rPr>
              <a:t>MVC - </a:t>
            </a:r>
            <a:r>
              <a:rPr lang="en-US" sz="2600" kern="0" spc="-5" dirty="0">
                <a:solidFill>
                  <a:sysClr val="windowText" lastClr="000000"/>
                </a:solidFill>
              </a:rPr>
              <a:t>Data Layer</a:t>
            </a:r>
          </a:p>
          <a:p>
            <a:pPr marL="84453"/>
            <a:r>
              <a:rPr lang="en-US" sz="2600" kern="0" spc="-5" dirty="0" smtClean="0">
                <a:solidFill>
                  <a:sysClr val="windowText" lastClr="000000"/>
                </a:solidFill>
              </a:rPr>
              <a:t> </a:t>
            </a:r>
            <a:endParaRPr lang="en-IN" sz="2600" kern="0" spc="-5" dirty="0">
              <a:solidFill>
                <a:sysClr val="windowText" lastClr="000000"/>
              </a:solidFill>
            </a:endParaRPr>
          </a:p>
        </p:txBody>
      </p:sp>
    </p:spTree>
    <p:extLst>
      <p:ext uri="{BB962C8B-B14F-4D97-AF65-F5344CB8AC3E}">
        <p14:creationId xmlns:p14="http://schemas.microsoft.com/office/powerpoint/2010/main" val="615659704"/>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1_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7028</TotalTime>
  <Words>1244</Words>
  <Application>Microsoft Office PowerPoint</Application>
  <PresentationFormat>On-screen Show (16:9)</PresentationFormat>
  <Paragraphs>182</Paragraphs>
  <Slides>22</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Arial</vt:lpstr>
      <vt:lpstr>Calibri</vt:lpstr>
      <vt:lpstr>Castellar</vt:lpstr>
      <vt:lpstr>Symbol</vt:lpstr>
      <vt:lpstr>Tahoma</vt:lpstr>
      <vt:lpstr>1_Brain4ce_course_template</vt:lpstr>
      <vt:lpstr>2_Office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dc:title>
  <dc:creator>Puja</dc:creator>
  <cp:lastModifiedBy>Awanish</cp:lastModifiedBy>
  <cp:revision>811</cp:revision>
  <dcterms:created xsi:type="dcterms:W3CDTF">2014-05-07T12:47:59Z</dcterms:created>
  <dcterms:modified xsi:type="dcterms:W3CDTF">2015-08-24T12:40:13Z</dcterms:modified>
</cp:coreProperties>
</file>