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65" r:id="rId3"/>
    <p:sldId id="257" r:id="rId4"/>
    <p:sldId id="262" r:id="rId5"/>
    <p:sldId id="258" r:id="rId6"/>
    <p:sldId id="259" r:id="rId7"/>
    <p:sldId id="261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9" autoAdjust="0"/>
  </p:normalViewPr>
  <p:slideViewPr>
    <p:cSldViewPr snapToGrid="0">
      <p:cViewPr varScale="1">
        <p:scale>
          <a:sx n="47" d="100"/>
          <a:sy n="47" d="100"/>
        </p:scale>
        <p:origin x="14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A5FE00-853C-4EE2-B6B3-FF12EDC606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F50DC-D10F-47E0-94F6-B771FED02AF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Create a table of participants individual information (age, weight, height, BMI) used in experiment.</a:t>
          </a:r>
          <a:endParaRPr lang="en-US" dirty="0"/>
        </a:p>
      </dgm:t>
    </dgm:pt>
    <dgm:pt modelId="{4AC17F75-C2D0-42A8-A61F-2AAC9ED9CBAF}" type="parTrans" cxnId="{244233DF-77A0-458B-85D3-E57F3DB68ADC}">
      <dgm:prSet/>
      <dgm:spPr/>
      <dgm:t>
        <a:bodyPr/>
        <a:lstStyle/>
        <a:p>
          <a:endParaRPr lang="en-US"/>
        </a:p>
      </dgm:t>
    </dgm:pt>
    <dgm:pt modelId="{F8166C0D-950B-491F-95EA-831AC66F71F7}" type="sibTrans" cxnId="{244233DF-77A0-458B-85D3-E57F3DB68ADC}">
      <dgm:prSet/>
      <dgm:spPr/>
      <dgm:t>
        <a:bodyPr/>
        <a:lstStyle/>
        <a:p>
          <a:endParaRPr lang="en-US"/>
        </a:p>
      </dgm:t>
    </dgm:pt>
    <dgm:pt modelId="{20A9DE0E-899A-4CA3-BCE5-0115B315CFC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Obtaining and comparing alpha waves power parameters between participants graphically and store information in tables.</a:t>
          </a:r>
          <a:endParaRPr lang="en-US" dirty="0"/>
        </a:p>
      </dgm:t>
    </dgm:pt>
    <dgm:pt modelId="{EB156BC7-3944-4535-93A3-11BBD8706161}" type="parTrans" cxnId="{C60C3593-C698-4087-8B08-671D190043D5}">
      <dgm:prSet/>
      <dgm:spPr/>
      <dgm:t>
        <a:bodyPr/>
        <a:lstStyle/>
        <a:p>
          <a:endParaRPr lang="lt-LT"/>
        </a:p>
      </dgm:t>
    </dgm:pt>
    <dgm:pt modelId="{C2F1C59E-8800-4ADF-8D61-87189A44115E}" type="sibTrans" cxnId="{C60C3593-C698-4087-8B08-671D190043D5}">
      <dgm:prSet/>
      <dgm:spPr/>
      <dgm:t>
        <a:bodyPr/>
        <a:lstStyle/>
        <a:p>
          <a:endParaRPr lang="lt-LT"/>
        </a:p>
      </dgm:t>
    </dgm:pt>
    <dgm:pt modelId="{C3686188-6354-43D0-963D-DA301248113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0" i="0" dirty="0"/>
            <a:t>Obtaining 1/f offset values in  graphs and in excel files.</a:t>
          </a:r>
          <a:endParaRPr lang="en-US" dirty="0"/>
        </a:p>
      </dgm:t>
    </dgm:pt>
    <dgm:pt modelId="{386CF53F-D81D-489D-997A-1FD4F9743B45}" type="parTrans" cxnId="{E3FF2B54-7468-41EE-A9F7-369E79C33142}">
      <dgm:prSet/>
      <dgm:spPr/>
      <dgm:t>
        <a:bodyPr/>
        <a:lstStyle/>
        <a:p>
          <a:endParaRPr lang="lt-LT"/>
        </a:p>
      </dgm:t>
    </dgm:pt>
    <dgm:pt modelId="{4711A928-F7FD-46BF-BA76-E70119F7E13A}" type="sibTrans" cxnId="{E3FF2B54-7468-41EE-A9F7-369E79C33142}">
      <dgm:prSet/>
      <dgm:spPr/>
      <dgm:t>
        <a:bodyPr/>
        <a:lstStyle/>
        <a:p>
          <a:endParaRPr lang="lt-LT"/>
        </a:p>
      </dgm:t>
    </dgm:pt>
    <dgm:pt modelId="{21FF2DD6-B910-491B-8C46-5589608E0CF9}" type="pres">
      <dgm:prSet presAssocID="{BBA5FE00-853C-4EE2-B6B3-FF12EDC606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95ECD5-6890-4F1C-8B9C-2751A058F93E}" type="pres">
      <dgm:prSet presAssocID="{A7EF50DC-D10F-47E0-94F6-B771FED02AF8}" presName="hierRoot1" presStyleCnt="0"/>
      <dgm:spPr/>
    </dgm:pt>
    <dgm:pt modelId="{F897C3D2-7A64-43F3-AF1D-BC19CDBE3764}" type="pres">
      <dgm:prSet presAssocID="{A7EF50DC-D10F-47E0-94F6-B771FED02AF8}" presName="composite" presStyleCnt="0"/>
      <dgm:spPr/>
    </dgm:pt>
    <dgm:pt modelId="{AC8565F0-B51A-4ADC-9FB1-EBEF00894120}" type="pres">
      <dgm:prSet presAssocID="{A7EF50DC-D10F-47E0-94F6-B771FED02AF8}" presName="background" presStyleLbl="node0" presStyleIdx="0" presStyleCnt="3"/>
      <dgm:spPr>
        <a:solidFill>
          <a:schemeClr val="accent1">
            <a:lumMod val="40000"/>
            <a:lumOff val="60000"/>
          </a:schemeClr>
        </a:solidFill>
      </dgm:spPr>
    </dgm:pt>
    <dgm:pt modelId="{E8B368D1-49B6-455E-891D-A9BB8497C95D}" type="pres">
      <dgm:prSet presAssocID="{A7EF50DC-D10F-47E0-94F6-B771FED02AF8}" presName="text" presStyleLbl="fgAcc0" presStyleIdx="0" presStyleCnt="3">
        <dgm:presLayoutVars>
          <dgm:chPref val="3"/>
        </dgm:presLayoutVars>
      </dgm:prSet>
      <dgm:spPr/>
    </dgm:pt>
    <dgm:pt modelId="{B345BF2B-80BD-4D0C-BD26-FADE29E8A9E4}" type="pres">
      <dgm:prSet presAssocID="{A7EF50DC-D10F-47E0-94F6-B771FED02AF8}" presName="hierChild2" presStyleCnt="0"/>
      <dgm:spPr/>
    </dgm:pt>
    <dgm:pt modelId="{CB809E3F-8391-425E-92FE-A7CC10B95A5B}" type="pres">
      <dgm:prSet presAssocID="{20A9DE0E-899A-4CA3-BCE5-0115B315CFC2}" presName="hierRoot1" presStyleCnt="0"/>
      <dgm:spPr/>
    </dgm:pt>
    <dgm:pt modelId="{33EBB54E-44A9-4AC6-A6E9-3109D2EFA67B}" type="pres">
      <dgm:prSet presAssocID="{20A9DE0E-899A-4CA3-BCE5-0115B315CFC2}" presName="composite" presStyleCnt="0"/>
      <dgm:spPr/>
    </dgm:pt>
    <dgm:pt modelId="{6DA0F3F4-494E-4B4F-A6C4-F3CAB74D8255}" type="pres">
      <dgm:prSet presAssocID="{20A9DE0E-899A-4CA3-BCE5-0115B315CFC2}" presName="background" presStyleLbl="node0" presStyleIdx="1" presStyleCnt="3"/>
      <dgm:spPr/>
    </dgm:pt>
    <dgm:pt modelId="{1167760C-85D4-4EE3-98DA-2FBF27D93BB9}" type="pres">
      <dgm:prSet presAssocID="{20A9DE0E-899A-4CA3-BCE5-0115B315CFC2}" presName="text" presStyleLbl="fgAcc0" presStyleIdx="1" presStyleCnt="3">
        <dgm:presLayoutVars>
          <dgm:chPref val="3"/>
        </dgm:presLayoutVars>
      </dgm:prSet>
      <dgm:spPr/>
    </dgm:pt>
    <dgm:pt modelId="{9FB8E1AA-1335-4486-A403-9EBECFA2FF48}" type="pres">
      <dgm:prSet presAssocID="{20A9DE0E-899A-4CA3-BCE5-0115B315CFC2}" presName="hierChild2" presStyleCnt="0"/>
      <dgm:spPr/>
    </dgm:pt>
    <dgm:pt modelId="{1F990BDA-A7D0-4EB7-9D3D-F49907F43E7D}" type="pres">
      <dgm:prSet presAssocID="{C3686188-6354-43D0-963D-DA3012481138}" presName="hierRoot1" presStyleCnt="0"/>
      <dgm:spPr/>
    </dgm:pt>
    <dgm:pt modelId="{72C3B5FE-A3A8-4E1E-8E89-D7C76089B2B8}" type="pres">
      <dgm:prSet presAssocID="{C3686188-6354-43D0-963D-DA3012481138}" presName="composite" presStyleCnt="0"/>
      <dgm:spPr/>
    </dgm:pt>
    <dgm:pt modelId="{3A5C9F08-4E33-4028-8B18-979A1EAEF5BB}" type="pres">
      <dgm:prSet presAssocID="{C3686188-6354-43D0-963D-DA3012481138}" presName="background" presStyleLbl="node0" presStyleIdx="2" presStyleCnt="3"/>
      <dgm:spPr/>
    </dgm:pt>
    <dgm:pt modelId="{AA8D0632-A59B-4A9D-BB56-9E3F312E6E25}" type="pres">
      <dgm:prSet presAssocID="{C3686188-6354-43D0-963D-DA3012481138}" presName="text" presStyleLbl="fgAcc0" presStyleIdx="2" presStyleCnt="3">
        <dgm:presLayoutVars>
          <dgm:chPref val="3"/>
        </dgm:presLayoutVars>
      </dgm:prSet>
      <dgm:spPr/>
    </dgm:pt>
    <dgm:pt modelId="{43E7C45B-2EE8-4D4A-8A49-A47996792A8E}" type="pres">
      <dgm:prSet presAssocID="{C3686188-6354-43D0-963D-DA3012481138}" presName="hierChild2" presStyleCnt="0"/>
      <dgm:spPr/>
    </dgm:pt>
  </dgm:ptLst>
  <dgm:cxnLst>
    <dgm:cxn modelId="{ABECCD2C-3E6E-4D23-A20B-065387BDB49F}" type="presOf" srcId="{20A9DE0E-899A-4CA3-BCE5-0115B315CFC2}" destId="{1167760C-85D4-4EE3-98DA-2FBF27D93BB9}" srcOrd="0" destOrd="0" presId="urn:microsoft.com/office/officeart/2005/8/layout/hierarchy1"/>
    <dgm:cxn modelId="{E3FF2B54-7468-41EE-A9F7-369E79C33142}" srcId="{BBA5FE00-853C-4EE2-B6B3-FF12EDC60646}" destId="{C3686188-6354-43D0-963D-DA3012481138}" srcOrd="2" destOrd="0" parTransId="{386CF53F-D81D-489D-997A-1FD4F9743B45}" sibTransId="{4711A928-F7FD-46BF-BA76-E70119F7E13A}"/>
    <dgm:cxn modelId="{259B7057-40B0-4EEA-BE7F-B2DD85485DC3}" type="presOf" srcId="{BBA5FE00-853C-4EE2-B6B3-FF12EDC60646}" destId="{21FF2DD6-B910-491B-8C46-5589608E0CF9}" srcOrd="0" destOrd="0" presId="urn:microsoft.com/office/officeart/2005/8/layout/hierarchy1"/>
    <dgm:cxn modelId="{C60C3593-C698-4087-8B08-671D190043D5}" srcId="{BBA5FE00-853C-4EE2-B6B3-FF12EDC60646}" destId="{20A9DE0E-899A-4CA3-BCE5-0115B315CFC2}" srcOrd="1" destOrd="0" parTransId="{EB156BC7-3944-4535-93A3-11BBD8706161}" sibTransId="{C2F1C59E-8800-4ADF-8D61-87189A44115E}"/>
    <dgm:cxn modelId="{1BD8CBB8-2115-4169-993F-DCB0584098F5}" type="presOf" srcId="{C3686188-6354-43D0-963D-DA3012481138}" destId="{AA8D0632-A59B-4A9D-BB56-9E3F312E6E25}" srcOrd="0" destOrd="0" presId="urn:microsoft.com/office/officeart/2005/8/layout/hierarchy1"/>
    <dgm:cxn modelId="{420B4DC6-2FA4-4C92-99F5-CD7D37CA17E8}" type="presOf" srcId="{A7EF50DC-D10F-47E0-94F6-B771FED02AF8}" destId="{E8B368D1-49B6-455E-891D-A9BB8497C95D}" srcOrd="0" destOrd="0" presId="urn:microsoft.com/office/officeart/2005/8/layout/hierarchy1"/>
    <dgm:cxn modelId="{244233DF-77A0-458B-85D3-E57F3DB68ADC}" srcId="{BBA5FE00-853C-4EE2-B6B3-FF12EDC60646}" destId="{A7EF50DC-D10F-47E0-94F6-B771FED02AF8}" srcOrd="0" destOrd="0" parTransId="{4AC17F75-C2D0-42A8-A61F-2AAC9ED9CBAF}" sibTransId="{F8166C0D-950B-491F-95EA-831AC66F71F7}"/>
    <dgm:cxn modelId="{71324EFA-1767-4BE0-BB33-B65C518C866C}" type="presParOf" srcId="{21FF2DD6-B910-491B-8C46-5589608E0CF9}" destId="{CE95ECD5-6890-4F1C-8B9C-2751A058F93E}" srcOrd="0" destOrd="0" presId="urn:microsoft.com/office/officeart/2005/8/layout/hierarchy1"/>
    <dgm:cxn modelId="{54CDB48D-F5EA-4CA7-8A1D-1CF364FFAC19}" type="presParOf" srcId="{CE95ECD5-6890-4F1C-8B9C-2751A058F93E}" destId="{F897C3D2-7A64-43F3-AF1D-BC19CDBE3764}" srcOrd="0" destOrd="0" presId="urn:microsoft.com/office/officeart/2005/8/layout/hierarchy1"/>
    <dgm:cxn modelId="{B8530C37-41A0-4B56-A1D1-401FC5A69BA5}" type="presParOf" srcId="{F897C3D2-7A64-43F3-AF1D-BC19CDBE3764}" destId="{AC8565F0-B51A-4ADC-9FB1-EBEF00894120}" srcOrd="0" destOrd="0" presId="urn:microsoft.com/office/officeart/2005/8/layout/hierarchy1"/>
    <dgm:cxn modelId="{D0020926-0474-4264-A631-73857EC526DA}" type="presParOf" srcId="{F897C3D2-7A64-43F3-AF1D-BC19CDBE3764}" destId="{E8B368D1-49B6-455E-891D-A9BB8497C95D}" srcOrd="1" destOrd="0" presId="urn:microsoft.com/office/officeart/2005/8/layout/hierarchy1"/>
    <dgm:cxn modelId="{3CAE0F78-B182-4545-A259-24B4F3D17A15}" type="presParOf" srcId="{CE95ECD5-6890-4F1C-8B9C-2751A058F93E}" destId="{B345BF2B-80BD-4D0C-BD26-FADE29E8A9E4}" srcOrd="1" destOrd="0" presId="urn:microsoft.com/office/officeart/2005/8/layout/hierarchy1"/>
    <dgm:cxn modelId="{99F5E630-5FF1-49D1-9D00-F9E25DB058D4}" type="presParOf" srcId="{21FF2DD6-B910-491B-8C46-5589608E0CF9}" destId="{CB809E3F-8391-425E-92FE-A7CC10B95A5B}" srcOrd="1" destOrd="0" presId="urn:microsoft.com/office/officeart/2005/8/layout/hierarchy1"/>
    <dgm:cxn modelId="{649207E5-74E1-4EAB-86AB-87A114BCED3E}" type="presParOf" srcId="{CB809E3F-8391-425E-92FE-A7CC10B95A5B}" destId="{33EBB54E-44A9-4AC6-A6E9-3109D2EFA67B}" srcOrd="0" destOrd="0" presId="urn:microsoft.com/office/officeart/2005/8/layout/hierarchy1"/>
    <dgm:cxn modelId="{BB9587F8-4985-47CD-9D92-94F5AE30C890}" type="presParOf" srcId="{33EBB54E-44A9-4AC6-A6E9-3109D2EFA67B}" destId="{6DA0F3F4-494E-4B4F-A6C4-F3CAB74D8255}" srcOrd="0" destOrd="0" presId="urn:microsoft.com/office/officeart/2005/8/layout/hierarchy1"/>
    <dgm:cxn modelId="{9B46EEE3-F9D7-4547-8A26-72C4CAF8A1F0}" type="presParOf" srcId="{33EBB54E-44A9-4AC6-A6E9-3109D2EFA67B}" destId="{1167760C-85D4-4EE3-98DA-2FBF27D93BB9}" srcOrd="1" destOrd="0" presId="urn:microsoft.com/office/officeart/2005/8/layout/hierarchy1"/>
    <dgm:cxn modelId="{482D8554-378A-4075-8E59-A7C668BC7C91}" type="presParOf" srcId="{CB809E3F-8391-425E-92FE-A7CC10B95A5B}" destId="{9FB8E1AA-1335-4486-A403-9EBECFA2FF48}" srcOrd="1" destOrd="0" presId="urn:microsoft.com/office/officeart/2005/8/layout/hierarchy1"/>
    <dgm:cxn modelId="{FB27066E-C21B-48D1-889B-D81FF6A5DCFB}" type="presParOf" srcId="{21FF2DD6-B910-491B-8C46-5589608E0CF9}" destId="{1F990BDA-A7D0-4EB7-9D3D-F49907F43E7D}" srcOrd="2" destOrd="0" presId="urn:microsoft.com/office/officeart/2005/8/layout/hierarchy1"/>
    <dgm:cxn modelId="{9AAAC3B5-79CB-4721-802C-4D9ADC8201AA}" type="presParOf" srcId="{1F990BDA-A7D0-4EB7-9D3D-F49907F43E7D}" destId="{72C3B5FE-A3A8-4E1E-8E89-D7C76089B2B8}" srcOrd="0" destOrd="0" presId="urn:microsoft.com/office/officeart/2005/8/layout/hierarchy1"/>
    <dgm:cxn modelId="{893445A4-71FA-4ED0-8D67-7A849CE773CD}" type="presParOf" srcId="{72C3B5FE-A3A8-4E1E-8E89-D7C76089B2B8}" destId="{3A5C9F08-4E33-4028-8B18-979A1EAEF5BB}" srcOrd="0" destOrd="0" presId="urn:microsoft.com/office/officeart/2005/8/layout/hierarchy1"/>
    <dgm:cxn modelId="{86BB2480-E97E-45BD-8CCB-B66F21CF0767}" type="presParOf" srcId="{72C3B5FE-A3A8-4E1E-8E89-D7C76089B2B8}" destId="{AA8D0632-A59B-4A9D-BB56-9E3F312E6E25}" srcOrd="1" destOrd="0" presId="urn:microsoft.com/office/officeart/2005/8/layout/hierarchy1"/>
    <dgm:cxn modelId="{E1178F54-E55D-4321-8B65-A6DA1FC2D690}" type="presParOf" srcId="{1F990BDA-A7D0-4EB7-9D3D-F49907F43E7D}" destId="{43E7C45B-2EE8-4D4A-8A49-A47996792A8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A5FE00-853C-4EE2-B6B3-FF12EDC606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F50DC-D10F-47E0-94F6-B771FED02AF8}">
      <dgm:prSet/>
      <dgm:spPr/>
      <dgm:t>
        <a:bodyPr/>
        <a:lstStyle/>
        <a:p>
          <a:endParaRPr lang="en-US" dirty="0"/>
        </a:p>
      </dgm:t>
    </dgm:pt>
    <dgm:pt modelId="{4AC17F75-C2D0-42A8-A61F-2AAC9ED9CBAF}" type="parTrans" cxnId="{244233DF-77A0-458B-85D3-E57F3DB68ADC}">
      <dgm:prSet/>
      <dgm:spPr/>
      <dgm:t>
        <a:bodyPr/>
        <a:lstStyle/>
        <a:p>
          <a:endParaRPr lang="en-US"/>
        </a:p>
      </dgm:t>
    </dgm:pt>
    <dgm:pt modelId="{F8166C0D-950B-491F-95EA-831AC66F71F7}" type="sibTrans" cxnId="{244233DF-77A0-458B-85D3-E57F3DB68ADC}">
      <dgm:prSet/>
      <dgm:spPr/>
      <dgm:t>
        <a:bodyPr/>
        <a:lstStyle/>
        <a:p>
          <a:endParaRPr lang="en-US"/>
        </a:p>
      </dgm:t>
    </dgm:pt>
    <dgm:pt modelId="{21FF2DD6-B910-491B-8C46-5589608E0CF9}" type="pres">
      <dgm:prSet presAssocID="{BBA5FE00-853C-4EE2-B6B3-FF12EDC606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95ECD5-6890-4F1C-8B9C-2751A058F93E}" type="pres">
      <dgm:prSet presAssocID="{A7EF50DC-D10F-47E0-94F6-B771FED02AF8}" presName="hierRoot1" presStyleCnt="0"/>
      <dgm:spPr/>
    </dgm:pt>
    <dgm:pt modelId="{F897C3D2-7A64-43F3-AF1D-BC19CDBE3764}" type="pres">
      <dgm:prSet presAssocID="{A7EF50DC-D10F-47E0-94F6-B771FED02AF8}" presName="composite" presStyleCnt="0"/>
      <dgm:spPr/>
    </dgm:pt>
    <dgm:pt modelId="{AC8565F0-B51A-4ADC-9FB1-EBEF00894120}" type="pres">
      <dgm:prSet presAssocID="{A7EF50DC-D10F-47E0-94F6-B771FED02AF8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E8B368D1-49B6-455E-891D-A9BB8497C95D}" type="pres">
      <dgm:prSet presAssocID="{A7EF50DC-D10F-47E0-94F6-B771FED02AF8}" presName="text" presStyleLbl="fgAcc0" presStyleIdx="0" presStyleCnt="1">
        <dgm:presLayoutVars>
          <dgm:chPref val="3"/>
        </dgm:presLayoutVars>
      </dgm:prSet>
      <dgm:spPr/>
    </dgm:pt>
    <dgm:pt modelId="{B345BF2B-80BD-4D0C-BD26-FADE29E8A9E4}" type="pres">
      <dgm:prSet presAssocID="{A7EF50DC-D10F-47E0-94F6-B771FED02AF8}" presName="hierChild2" presStyleCnt="0"/>
      <dgm:spPr/>
    </dgm:pt>
  </dgm:ptLst>
  <dgm:cxnLst>
    <dgm:cxn modelId="{259B7057-40B0-4EEA-BE7F-B2DD85485DC3}" type="presOf" srcId="{BBA5FE00-853C-4EE2-B6B3-FF12EDC60646}" destId="{21FF2DD6-B910-491B-8C46-5589608E0CF9}" srcOrd="0" destOrd="0" presId="urn:microsoft.com/office/officeart/2005/8/layout/hierarchy1"/>
    <dgm:cxn modelId="{420B4DC6-2FA4-4C92-99F5-CD7D37CA17E8}" type="presOf" srcId="{A7EF50DC-D10F-47E0-94F6-B771FED02AF8}" destId="{E8B368D1-49B6-455E-891D-A9BB8497C95D}" srcOrd="0" destOrd="0" presId="urn:microsoft.com/office/officeart/2005/8/layout/hierarchy1"/>
    <dgm:cxn modelId="{244233DF-77A0-458B-85D3-E57F3DB68ADC}" srcId="{BBA5FE00-853C-4EE2-B6B3-FF12EDC60646}" destId="{A7EF50DC-D10F-47E0-94F6-B771FED02AF8}" srcOrd="0" destOrd="0" parTransId="{4AC17F75-C2D0-42A8-A61F-2AAC9ED9CBAF}" sibTransId="{F8166C0D-950B-491F-95EA-831AC66F71F7}"/>
    <dgm:cxn modelId="{71324EFA-1767-4BE0-BB33-B65C518C866C}" type="presParOf" srcId="{21FF2DD6-B910-491B-8C46-5589608E0CF9}" destId="{CE95ECD5-6890-4F1C-8B9C-2751A058F93E}" srcOrd="0" destOrd="0" presId="urn:microsoft.com/office/officeart/2005/8/layout/hierarchy1"/>
    <dgm:cxn modelId="{54CDB48D-F5EA-4CA7-8A1D-1CF364FFAC19}" type="presParOf" srcId="{CE95ECD5-6890-4F1C-8B9C-2751A058F93E}" destId="{F897C3D2-7A64-43F3-AF1D-BC19CDBE3764}" srcOrd="0" destOrd="0" presId="urn:microsoft.com/office/officeart/2005/8/layout/hierarchy1"/>
    <dgm:cxn modelId="{B8530C37-41A0-4B56-A1D1-401FC5A69BA5}" type="presParOf" srcId="{F897C3D2-7A64-43F3-AF1D-BC19CDBE3764}" destId="{AC8565F0-B51A-4ADC-9FB1-EBEF00894120}" srcOrd="0" destOrd="0" presId="urn:microsoft.com/office/officeart/2005/8/layout/hierarchy1"/>
    <dgm:cxn modelId="{D0020926-0474-4264-A631-73857EC526DA}" type="presParOf" srcId="{F897C3D2-7A64-43F3-AF1D-BC19CDBE3764}" destId="{E8B368D1-49B6-455E-891D-A9BB8497C95D}" srcOrd="1" destOrd="0" presId="urn:microsoft.com/office/officeart/2005/8/layout/hierarchy1"/>
    <dgm:cxn modelId="{3CAE0F78-B182-4545-A259-24B4F3D17A15}" type="presParOf" srcId="{CE95ECD5-6890-4F1C-8B9C-2751A058F93E}" destId="{B345BF2B-80BD-4D0C-BD26-FADE29E8A9E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565F0-B51A-4ADC-9FB1-EBEF00894120}">
      <dsp:nvSpPr>
        <dsp:cNvPr id="0" name=""/>
        <dsp:cNvSpPr/>
      </dsp:nvSpPr>
      <dsp:spPr>
        <a:xfrm>
          <a:off x="0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68D1-49B6-455E-891D-A9BB8497C95D}">
      <dsp:nvSpPr>
        <dsp:cNvPr id="0" name=""/>
        <dsp:cNvSpPr/>
      </dsp:nvSpPr>
      <dsp:spPr>
        <a:xfrm>
          <a:off x="328612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Create a table of participants individual information (age, weight, height, BMI) used in experiment.</a:t>
          </a:r>
          <a:endParaRPr lang="en-US" sz="1900" kern="1200" dirty="0"/>
        </a:p>
      </dsp:txBody>
      <dsp:txXfrm>
        <a:off x="383617" y="1447754"/>
        <a:ext cx="2847502" cy="1768010"/>
      </dsp:txXfrm>
    </dsp:sp>
    <dsp:sp modelId="{6DA0F3F4-494E-4B4F-A6C4-F3CAB74D8255}">
      <dsp:nvSpPr>
        <dsp:cNvPr id="0" name=""/>
        <dsp:cNvSpPr/>
      </dsp:nvSpPr>
      <dsp:spPr>
        <a:xfrm>
          <a:off x="3614737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7760C-85D4-4EE3-98DA-2FBF27D93BB9}">
      <dsp:nvSpPr>
        <dsp:cNvPr id="0" name=""/>
        <dsp:cNvSpPr/>
      </dsp:nvSpPr>
      <dsp:spPr>
        <a:xfrm>
          <a:off x="3943350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Obtaining and comparing alpha waves power parameters between participants graphically and store information in tables.</a:t>
          </a:r>
          <a:endParaRPr lang="en-US" sz="1900" kern="1200" dirty="0"/>
        </a:p>
      </dsp:txBody>
      <dsp:txXfrm>
        <a:off x="3998355" y="1447754"/>
        <a:ext cx="2847502" cy="1768010"/>
      </dsp:txXfrm>
    </dsp:sp>
    <dsp:sp modelId="{3A5C9F08-4E33-4028-8B18-979A1EAEF5BB}">
      <dsp:nvSpPr>
        <dsp:cNvPr id="0" name=""/>
        <dsp:cNvSpPr/>
      </dsp:nvSpPr>
      <dsp:spPr>
        <a:xfrm>
          <a:off x="7229475" y="1080567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D0632-A59B-4A9D-BB56-9E3F312E6E25}">
      <dsp:nvSpPr>
        <dsp:cNvPr id="0" name=""/>
        <dsp:cNvSpPr/>
      </dsp:nvSpPr>
      <dsp:spPr>
        <a:xfrm>
          <a:off x="7558087" y="1392749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b="0" i="0" kern="1200" dirty="0"/>
            <a:t>Obtaining 1/f offset values in  graphs and in excel files.</a:t>
          </a:r>
          <a:endParaRPr lang="en-US" sz="1900" kern="1200" dirty="0"/>
        </a:p>
      </dsp:txBody>
      <dsp:txXfrm>
        <a:off x="7613092" y="1447754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565F0-B51A-4ADC-9FB1-EBEF00894120}">
      <dsp:nvSpPr>
        <dsp:cNvPr id="0" name=""/>
        <dsp:cNvSpPr/>
      </dsp:nvSpPr>
      <dsp:spPr>
        <a:xfrm>
          <a:off x="1997347" y="2577"/>
          <a:ext cx="5868813" cy="372669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368D1-49B6-455E-891D-A9BB8497C95D}">
      <dsp:nvSpPr>
        <dsp:cNvPr id="0" name=""/>
        <dsp:cNvSpPr/>
      </dsp:nvSpPr>
      <dsp:spPr>
        <a:xfrm>
          <a:off x="2649438" y="622063"/>
          <a:ext cx="5868813" cy="37266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758589" y="731214"/>
        <a:ext cx="5650511" cy="3508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traštės vietos rezervavimo ženklas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3" name="Datos vietos rezervavimo ženklas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4334E-DE83-4DBE-9296-021874FBF6F9}" type="datetimeFigureOut">
              <a:rPr lang="lt-LT" smtClean="0"/>
              <a:t>2025-01-22</a:t>
            </a:fld>
            <a:endParaRPr lang="lt-LT"/>
          </a:p>
        </p:txBody>
      </p:sp>
      <p:sp>
        <p:nvSpPr>
          <p:cNvPr id="4" name="Skaidrės vaizdo vietos rezervavimo ženkla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t-LT"/>
          </a:p>
        </p:txBody>
      </p:sp>
      <p:sp>
        <p:nvSpPr>
          <p:cNvPr id="5" name="Pastabų vietos rezervavimo ženkl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6" name="Poraštės vietos rezervavimo ženklas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t-LT"/>
          </a:p>
        </p:txBody>
      </p:sp>
      <p:sp>
        <p:nvSpPr>
          <p:cNvPr id="7" name="Skaidrės numerio vietos rezervavimo ženklas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A0802-A1D5-4414-8D4D-2FAB01A96018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6919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9725F-9DDB-5947-2CE2-B5F440EEF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>
            <a:extLst>
              <a:ext uri="{FF2B5EF4-FFF2-40B4-BE49-F238E27FC236}">
                <a16:creationId xmlns:a16="http://schemas.microsoft.com/office/drawing/2014/main" id="{0C9B620F-F74C-7070-0CEC-86C506F15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>
            <a:extLst>
              <a:ext uri="{FF2B5EF4-FFF2-40B4-BE49-F238E27FC236}">
                <a16:creationId xmlns:a16="http://schemas.microsoft.com/office/drawing/2014/main" id="{70ED9FCF-0296-0DB0-6337-6DB9E5220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Resting state EEG data after emotional task will be analyzed using FOOOF library. During analysis the main objects will be alpha waves, power spectral density and 1/f slope differences between two participants. The goal of project is analyze the available data and create the environment to analyze data for Master thesis.</a:t>
            </a:r>
            <a:endParaRPr lang="lt-LT" dirty="0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7EBA9333-1816-5EEA-D9A3-69AABEAED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909121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participants are missing due to broad artefacts in EEG data. </a:t>
            </a:r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63036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inplace</a:t>
            </a:r>
            <a:r>
              <a:rPr lang="en-US" dirty="0"/>
              <a:t>=True ensures the changes are applied directly to the data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data[['age', 'weight', 'height', 'BMI']]</a:t>
            </a:r>
            <a:r>
              <a:rPr lang="en-US" dirty="0"/>
              <a:t>: This selects specific columns from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.describe()</a:t>
            </a:r>
            <a:r>
              <a:rPr lang="en-US" dirty="0"/>
              <a:t>: It calculates summary statistics for these columns: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 (number of values)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(average)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 deviation (how spread out the values 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Min, Max, and Percentiles (like 25%, 50%, 75% of the values).</a:t>
            </a:r>
          </a:p>
          <a:p>
            <a:r>
              <a:rPr lang="en-US" dirty="0"/>
              <a:t>You also print these statistics to see the summary.</a:t>
            </a:r>
          </a:p>
          <a:p>
            <a:r>
              <a:rPr lang="en-US" dirty="0"/>
              <a:t>This saves the summary statistics into a new Excel file called </a:t>
            </a:r>
            <a:r>
              <a:rPr lang="en-US" dirty="0" err="1"/>
              <a:t>descriptive_statistics_output.xlsx.The</a:t>
            </a:r>
            <a:r>
              <a:rPr lang="en-US" dirty="0"/>
              <a:t> sheet name in the file will be Descriptive Stats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This creates a histogram for each variable (age, weight, height, and BMI).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histogram shows how frequently different values appear (e.g., how many people weigh 60kg, 70kg,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sns.histplot</a:t>
            </a:r>
            <a:r>
              <a:rPr lang="en-US" b="1" dirty="0"/>
              <a:t>()</a:t>
            </a:r>
            <a:r>
              <a:rPr lang="en-US" dirty="0"/>
              <a:t>: Makes the histogram and adds a smooth curve (</a:t>
            </a:r>
            <a:r>
              <a:rPr lang="en-US" dirty="0" err="1"/>
              <a:t>kde</a:t>
            </a:r>
            <a:r>
              <a:rPr lang="en-US" dirty="0"/>
              <a:t>=True).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plt.figure</a:t>
            </a:r>
            <a:r>
              <a:rPr lang="en-US" b="1" dirty="0"/>
              <a:t>()</a:t>
            </a:r>
            <a:r>
              <a:rPr lang="en-US" dirty="0"/>
              <a:t>: Adjusts the size of the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plt.title</a:t>
            </a:r>
            <a:r>
              <a:rPr lang="en-US" b="1" dirty="0"/>
              <a:t>, </a:t>
            </a:r>
            <a:r>
              <a:rPr lang="en-US" b="1" dirty="0" err="1"/>
              <a:t>plt.xlabel</a:t>
            </a:r>
            <a:r>
              <a:rPr lang="en-US" b="1" dirty="0"/>
              <a:t>, </a:t>
            </a:r>
            <a:r>
              <a:rPr lang="en-US" b="1" dirty="0" err="1"/>
              <a:t>plt.ylabel</a:t>
            </a:r>
            <a:r>
              <a:rPr lang="en-US" dirty="0"/>
              <a:t>: Add labels to the chart to make it readable.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plt.show</a:t>
            </a:r>
            <a:r>
              <a:rPr lang="en-US" b="1" dirty="0"/>
              <a:t>()</a:t>
            </a:r>
            <a:r>
              <a:rPr lang="en-US" dirty="0"/>
              <a:t>: Displays the chart.</a:t>
            </a:r>
          </a:p>
          <a:p>
            <a:r>
              <a:rPr lang="en-US" dirty="0"/>
              <a:t>This loop repeats for all 4 variables.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0812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all_psd_data</a:t>
            </a:r>
            <a:r>
              <a:rPr lang="en-US" dirty="0"/>
              <a:t>: To store PSD values for all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all_freqs</a:t>
            </a:r>
            <a:r>
              <a:rPr lang="en-US" dirty="0"/>
              <a:t>: To store the frequency values corresponding to the PSD (initialized as None until we get 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file_alpha_means</a:t>
            </a:r>
            <a:r>
              <a:rPr lang="en-US" b="1" dirty="0"/>
              <a:t> &amp; </a:t>
            </a:r>
            <a:r>
              <a:rPr lang="en-US" b="1" dirty="0" err="1"/>
              <a:t>file_alpha_sums</a:t>
            </a:r>
            <a:r>
              <a:rPr lang="en-US" dirty="0"/>
              <a:t>: To store alpha power stats (mean and sum) for each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file_channel_names</a:t>
            </a:r>
            <a:r>
              <a:rPr lang="en-US" dirty="0"/>
              <a:t>: To store the names of EEG channels for each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colors</a:t>
            </a:r>
            <a:r>
              <a:rPr lang="en-US" dirty="0"/>
              <a:t>: A color map to assign unique colors to the bar plots for different files.</a:t>
            </a:r>
          </a:p>
          <a:p>
            <a:r>
              <a:rPr lang="en-US" dirty="0"/>
              <a:t>This </a:t>
            </a:r>
            <a:r>
              <a:rPr lang="en-US" b="1" dirty="0"/>
              <a:t>loop processes each file</a:t>
            </a:r>
            <a:r>
              <a:rPr lang="en-US" dirty="0"/>
              <a:t> in </a:t>
            </a:r>
            <a:r>
              <a:rPr lang="en-US" dirty="0" err="1"/>
              <a:t>file_paths.</a:t>
            </a:r>
            <a:r>
              <a:rPr lang="en-US" b="1" dirty="0" err="1"/>
              <a:t>mne.io.read_raw_eeglab</a:t>
            </a:r>
            <a:r>
              <a:rPr lang="en-US" b="1" dirty="0"/>
              <a:t>()</a:t>
            </a:r>
            <a:r>
              <a:rPr lang="en-US" dirty="0"/>
              <a:t>: Reads the EEG file in .set format. The preload=True argument loads the data into memory for analysis.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raw.get_data</a:t>
            </a:r>
            <a:r>
              <a:rPr lang="en-US" b="1" dirty="0"/>
              <a:t>()</a:t>
            </a:r>
            <a:r>
              <a:rPr lang="en-US" dirty="0"/>
              <a:t>: Retrieves the EEG data as a 2D array </a:t>
            </a:r>
            <a:r>
              <a:rPr lang="en-US" dirty="0" err="1"/>
              <a:t>where:Rows</a:t>
            </a:r>
            <a:r>
              <a:rPr lang="en-US" dirty="0"/>
              <a:t> =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Columns = time points (signal values at each time).</a:t>
            </a:r>
          </a:p>
          <a:p>
            <a:r>
              <a:rPr lang="en-US" b="1" dirty="0"/>
              <a:t>raw.info['</a:t>
            </a:r>
            <a:r>
              <a:rPr lang="en-US" b="1" dirty="0" err="1"/>
              <a:t>sfreq</a:t>
            </a:r>
            <a:r>
              <a:rPr lang="en-US" b="1" dirty="0"/>
              <a:t>']</a:t>
            </a:r>
            <a:r>
              <a:rPr lang="en-US" dirty="0"/>
              <a:t>: Sampling frequency of the EEG recording (how many data points per second).</a:t>
            </a:r>
            <a:r>
              <a:rPr lang="en-US" b="1" dirty="0"/>
              <a:t>raw.info['</a:t>
            </a:r>
            <a:r>
              <a:rPr lang="en-US" b="1" dirty="0" err="1"/>
              <a:t>ch_names</a:t>
            </a:r>
            <a:r>
              <a:rPr lang="en-US" b="1" dirty="0"/>
              <a:t>']</a:t>
            </a:r>
            <a:r>
              <a:rPr lang="en-US" dirty="0"/>
              <a:t>: Names of the EEG channels (e.g., Fz, </a:t>
            </a:r>
            <a:r>
              <a:rPr lang="en-US" dirty="0" err="1"/>
              <a:t>Cz</a:t>
            </a:r>
            <a:r>
              <a:rPr lang="en-US" dirty="0"/>
              <a:t>, etc.).Add the channel names for the current file to the </a:t>
            </a:r>
            <a:r>
              <a:rPr lang="en-US" dirty="0" err="1"/>
              <a:t>file_channel_names</a:t>
            </a:r>
            <a:r>
              <a:rPr lang="en-US" dirty="0"/>
              <a:t> list.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channel in the EEG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welch()</a:t>
            </a:r>
            <a:r>
              <a:rPr lang="en-US" dirty="0"/>
              <a:t> computes the power spectral density (PSD) for the channel: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f: Frequencies.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 err="1"/>
              <a:t>Pxx</a:t>
            </a:r>
            <a:r>
              <a:rPr lang="en-US" dirty="0"/>
              <a:t>: Power values at each frequency.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Save the frequencies (f) only once (the first time) in </a:t>
            </a:r>
            <a:r>
              <a:rPr lang="en-US" dirty="0" err="1"/>
              <a:t>all_freqs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Append the PSD values for each channel to </a:t>
            </a:r>
            <a:r>
              <a:rPr lang="en-US" dirty="0" err="1"/>
              <a:t>psds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all_psd_data.append</a:t>
            </a:r>
            <a:r>
              <a:rPr lang="en-US" b="1" dirty="0"/>
              <a:t>(</a:t>
            </a:r>
            <a:r>
              <a:rPr lang="en-US" b="1" dirty="0" err="1"/>
              <a:t>psds</a:t>
            </a:r>
            <a:r>
              <a:rPr lang="en-US" b="1" dirty="0"/>
              <a:t>)</a:t>
            </a:r>
            <a:r>
              <a:rPr lang="en-US" dirty="0"/>
              <a:t>: Add the PSD values for this file to the overall data.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Alpha Band</a:t>
            </a:r>
            <a:r>
              <a:rPr lang="en-US" dirty="0"/>
              <a:t>: A specific frequency range (8-13 Hz) in brainwave signals linked to </a:t>
            </a:r>
            <a:r>
              <a:rPr lang="en-US" dirty="0" err="1"/>
              <a:t>relaxation.</a:t>
            </a:r>
            <a:r>
              <a:rPr lang="en-US" b="1" dirty="0" err="1"/>
              <a:t>alpha_mask</a:t>
            </a:r>
            <a:r>
              <a:rPr lang="en-US" dirty="0"/>
              <a:t>: Identifies the frequencies in the alpha </a:t>
            </a:r>
            <a:r>
              <a:rPr lang="en-US" dirty="0" err="1"/>
              <a:t>band.For</a:t>
            </a:r>
            <a:r>
              <a:rPr lang="en-US" dirty="0"/>
              <a:t> each </a:t>
            </a:r>
            <a:r>
              <a:rPr lang="en-US" dirty="0" err="1"/>
              <a:t>channel:</a:t>
            </a:r>
            <a:r>
              <a:rPr lang="en-US" b="1" dirty="0" err="1"/>
              <a:t>psd</a:t>
            </a:r>
            <a:r>
              <a:rPr lang="en-US" b="1" dirty="0"/>
              <a:t>[</a:t>
            </a:r>
            <a:r>
              <a:rPr lang="en-US" b="1" dirty="0" err="1"/>
              <a:t>alpha_mask</a:t>
            </a:r>
            <a:r>
              <a:rPr lang="en-US" b="1" dirty="0"/>
              <a:t>]</a:t>
            </a:r>
            <a:r>
              <a:rPr lang="en-US" dirty="0"/>
              <a:t>: Extracts the PSD values within the alpha band.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np.mean</a:t>
            </a:r>
            <a:r>
              <a:rPr lang="en-US" b="1" dirty="0"/>
              <a:t>()</a:t>
            </a:r>
            <a:r>
              <a:rPr lang="en-US" dirty="0"/>
              <a:t>: Calculates the average alpha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np.sum</a:t>
            </a:r>
            <a:r>
              <a:rPr lang="en-US" b="1" dirty="0"/>
              <a:t>()</a:t>
            </a:r>
            <a:r>
              <a:rPr lang="en-US" dirty="0"/>
              <a:t>: Calculates the total alpha power.</a:t>
            </a:r>
          </a:p>
          <a:p>
            <a:r>
              <a:rPr lang="en-US" dirty="0"/>
              <a:t>Save these values for each file.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np.vstack</a:t>
            </a:r>
            <a:r>
              <a:rPr lang="en-US" b="1" dirty="0"/>
              <a:t>(</a:t>
            </a:r>
            <a:r>
              <a:rPr lang="en-US" b="1" dirty="0" err="1"/>
              <a:t>all_psd_data</a:t>
            </a:r>
            <a:r>
              <a:rPr lang="en-US" b="1" dirty="0"/>
              <a:t>).T</a:t>
            </a:r>
            <a:r>
              <a:rPr lang="en-US" dirty="0"/>
              <a:t>: Combines PSD data from all files into a single </a:t>
            </a:r>
            <a:r>
              <a:rPr lang="en-US" dirty="0" err="1"/>
              <a:t>table.</a:t>
            </a:r>
            <a:r>
              <a:rPr lang="en-US" b="1" dirty="0" err="1"/>
              <a:t>pd.DataFrame</a:t>
            </a:r>
            <a:r>
              <a:rPr lang="en-US" b="1" dirty="0"/>
              <a:t>()</a:t>
            </a:r>
            <a:r>
              <a:rPr lang="en-US" dirty="0"/>
              <a:t>: Converts the data into a table </a:t>
            </a:r>
            <a:r>
              <a:rPr lang="en-US" dirty="0" err="1"/>
              <a:t>format:Columns</a:t>
            </a:r>
            <a:r>
              <a:rPr lang="en-US" dirty="0"/>
              <a:t> = EEG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Index = Frequencies.</a:t>
            </a:r>
          </a:p>
          <a:p>
            <a:r>
              <a:rPr lang="en-US" dirty="0"/>
              <a:t>Save this table to an Excel file called combined_psd_data.xlsx</a:t>
            </a:r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16806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kaidrės vaizdo vietos rezervavimo ženkla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astabų vietos rezervavimo ženkl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all_psd_data</a:t>
            </a:r>
            <a:r>
              <a:rPr lang="en-US" dirty="0"/>
              <a:t>: Will store the PSD data for all </a:t>
            </a:r>
            <a:r>
              <a:rPr lang="en-US" dirty="0" err="1"/>
              <a:t>files.</a:t>
            </a:r>
            <a:r>
              <a:rPr lang="en-US" b="1" dirty="0" err="1"/>
              <a:t>all_freqs</a:t>
            </a:r>
            <a:r>
              <a:rPr lang="en-US" dirty="0"/>
              <a:t>: Will store the frequency values corresponding to the PSD (initialized as None).</a:t>
            </a:r>
            <a:r>
              <a:rPr lang="en-US" b="1" dirty="0" err="1"/>
              <a:t>all_channel_names</a:t>
            </a:r>
            <a:r>
              <a:rPr lang="en-US" dirty="0"/>
              <a:t>: Will store the names of EEG channels across all </a:t>
            </a:r>
            <a:r>
              <a:rPr lang="en-US" dirty="0" err="1"/>
              <a:t>files.</a:t>
            </a:r>
            <a:r>
              <a:rPr lang="en-US" b="1" dirty="0" err="1"/>
              <a:t>colors</a:t>
            </a:r>
            <a:r>
              <a:rPr lang="en-US" dirty="0"/>
              <a:t>: Assigns unique colors to each file for plotting, using a colormap (</a:t>
            </a:r>
            <a:r>
              <a:rPr lang="en-US" dirty="0" err="1"/>
              <a:t>viridis</a:t>
            </a:r>
            <a:r>
              <a:rPr lang="en-US" dirty="0"/>
              <a:t>).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raw.get_data</a:t>
            </a:r>
            <a:r>
              <a:rPr lang="en-US" b="1" dirty="0"/>
              <a:t>()</a:t>
            </a:r>
            <a:r>
              <a:rPr lang="en-US" dirty="0"/>
              <a:t>: Retrieves the EEG data as a 2D array </a:t>
            </a:r>
            <a:r>
              <a:rPr lang="en-US" dirty="0" err="1"/>
              <a:t>where:Rows</a:t>
            </a:r>
            <a:r>
              <a:rPr lang="en-US" dirty="0"/>
              <a:t> =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Columns = time points (signal values at each time point).</a:t>
            </a:r>
          </a:p>
          <a:p>
            <a:r>
              <a:rPr lang="en-US" b="1" dirty="0"/>
              <a:t>raw.info['</a:t>
            </a:r>
            <a:r>
              <a:rPr lang="en-US" b="1" dirty="0" err="1"/>
              <a:t>sfreq</a:t>
            </a:r>
            <a:r>
              <a:rPr lang="en-US" b="1" dirty="0"/>
              <a:t>']</a:t>
            </a:r>
            <a:r>
              <a:rPr lang="en-US" dirty="0"/>
              <a:t>: Gets the sampling frequency of the EEG recording (how many data points per second).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channel in the EEG </a:t>
            </a:r>
            <a:r>
              <a:rPr lang="en-US" dirty="0" err="1"/>
              <a:t>data:</a:t>
            </a:r>
            <a:r>
              <a:rPr lang="en-US" b="1" dirty="0" err="1"/>
              <a:t>welch</a:t>
            </a:r>
            <a:r>
              <a:rPr lang="en-US" b="1" dirty="0"/>
              <a:t>()</a:t>
            </a:r>
            <a:r>
              <a:rPr lang="en-US" dirty="0"/>
              <a:t> computes the power spectral density (PSD):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f: Frequencies.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Pxx</a:t>
            </a:r>
            <a:r>
              <a:rPr lang="en-US" dirty="0"/>
              <a:t>: Power values at each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 the frequencies (f) only once (the first time) in </a:t>
            </a:r>
            <a:r>
              <a:rPr lang="en-US" dirty="0" err="1"/>
              <a:t>all_freqs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Append the PSD values for the channel to the list </a:t>
            </a:r>
            <a:r>
              <a:rPr lang="en-US" dirty="0" err="1"/>
              <a:t>psds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Convert the PSD list into a </a:t>
            </a:r>
            <a:r>
              <a:rPr lang="en-US" b="1" dirty="0"/>
              <a:t>NumPy array</a:t>
            </a:r>
            <a:r>
              <a:rPr lang="en-US" dirty="0"/>
              <a:t> for easier </a:t>
            </a:r>
            <a:r>
              <a:rPr lang="en-US" dirty="0" err="1"/>
              <a:t>manipulation.Add</a:t>
            </a:r>
            <a:r>
              <a:rPr lang="en-US" dirty="0"/>
              <a:t> the PSD values for the current file to </a:t>
            </a:r>
            <a:r>
              <a:rPr lang="en-US" dirty="0" err="1"/>
              <a:t>all_psd_data.Add</a:t>
            </a:r>
            <a:r>
              <a:rPr lang="en-US" dirty="0"/>
              <a:t> the channel names for this file to </a:t>
            </a:r>
            <a:r>
              <a:rPr lang="en-US" dirty="0" err="1"/>
              <a:t>all_channel_names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Creates a </a:t>
            </a:r>
            <a:r>
              <a:rPr lang="en-US" b="1" dirty="0"/>
              <a:t>plot</a:t>
            </a:r>
            <a:r>
              <a:rPr lang="en-US" dirty="0"/>
              <a:t> to visualize the PSD for all channels in all </a:t>
            </a:r>
            <a:r>
              <a:rPr lang="en-US" dirty="0" err="1"/>
              <a:t>files.</a:t>
            </a:r>
            <a:r>
              <a:rPr lang="en-US" b="1" dirty="0" err="1"/>
              <a:t>Outer</a:t>
            </a:r>
            <a:r>
              <a:rPr lang="en-US" b="1" dirty="0"/>
              <a:t> loop</a:t>
            </a:r>
            <a:r>
              <a:rPr lang="en-US" dirty="0"/>
              <a:t>: Iterates over each file’s PSD </a:t>
            </a:r>
            <a:r>
              <a:rPr lang="en-US" dirty="0" err="1"/>
              <a:t>data.</a:t>
            </a:r>
            <a:r>
              <a:rPr lang="en-US" b="1" dirty="0" err="1"/>
              <a:t>Inner</a:t>
            </a:r>
            <a:r>
              <a:rPr lang="en-US" b="1" dirty="0"/>
              <a:t> loop</a:t>
            </a:r>
            <a:r>
              <a:rPr lang="en-US" dirty="0"/>
              <a:t>: Iterates over each channel within the </a:t>
            </a:r>
            <a:r>
              <a:rPr lang="en-US" dirty="0" err="1"/>
              <a:t>file.</a:t>
            </a:r>
            <a:r>
              <a:rPr lang="en-US" b="1" dirty="0" err="1"/>
              <a:t>plt.plot</a:t>
            </a:r>
            <a:r>
              <a:rPr lang="en-US" b="1" dirty="0"/>
              <a:t>()</a:t>
            </a:r>
            <a:r>
              <a:rPr lang="en-US" dirty="0"/>
              <a:t>: Plots the PSD curve for each </a:t>
            </a:r>
            <a:r>
              <a:rPr lang="en-US" dirty="0" err="1"/>
              <a:t>channel:</a:t>
            </a:r>
            <a:r>
              <a:rPr lang="en-US" b="1" dirty="0" err="1"/>
              <a:t>all_freqs</a:t>
            </a:r>
            <a:r>
              <a:rPr lang="en-US" dirty="0"/>
              <a:t>: X-axis (frequency values).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psds</a:t>
            </a:r>
            <a:r>
              <a:rPr lang="en-US" b="1" dirty="0"/>
              <a:t>[j]</a:t>
            </a:r>
            <a:r>
              <a:rPr lang="en-US" dirty="0"/>
              <a:t>: Y-axis (PSD values for the channel).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color=color</a:t>
            </a:r>
            <a:r>
              <a:rPr lang="en-US" dirty="0"/>
              <a:t>: Assigns a unique color to each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alpha=0.2</a:t>
            </a:r>
            <a:r>
              <a:rPr lang="en-US" dirty="0"/>
              <a:t>: Makes the lines semi-transparent for better visualization.</a:t>
            </a:r>
          </a:p>
          <a:p>
            <a:endParaRPr lang="en-US" dirty="0"/>
          </a:p>
          <a:p>
            <a:endParaRPr lang="lt-LT" dirty="0"/>
          </a:p>
        </p:txBody>
      </p:sp>
      <p:sp>
        <p:nvSpPr>
          <p:cNvPr id="4" name="Skaidrės numerio vietos rezervavimo ženklas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A0802-A1D5-4414-8D4D-2FAB01A96018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9316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vadinimo skaidr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930316F-CC6B-0405-2809-59B6847B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371AD571-6B02-704F-4099-0E9850E3D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t-LT"/>
              <a:t>Spustelėkite norėdami redaguoti šablono paantraštės stilių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997DC74E-7C72-EE12-4394-3A4FD2299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AEDD3-43D5-4E4C-82E1-E41986F1973A}" type="datetime1">
              <a:rPr lang="lt-LT" smtClean="0"/>
              <a:t>2025-01-22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8C1184A4-A3B8-0C24-3E7C-AE4EC6D2B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FE9ABAB-B1BF-C775-A4BE-829E51BF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009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Pavadinimas ir vertikalus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048F04-3856-FF65-205F-1D3F945C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BC3239D5-61A8-5905-29C4-71EDD76B3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B4748A5-0DC2-42AF-8BED-B2503EF0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873DD-BEBF-4F37-8694-8D3A94062AA9}" type="datetime1">
              <a:rPr lang="lt-LT" smtClean="0"/>
              <a:t>2025-01-22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E51D9C2-31BD-D5D8-07DC-E17DEF05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24404CF1-F2ED-419B-8439-8F3D885C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27648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us pavadinimas ir teks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us pavadinimas 1">
            <a:extLst>
              <a:ext uri="{FF2B5EF4-FFF2-40B4-BE49-F238E27FC236}">
                <a16:creationId xmlns:a16="http://schemas.microsoft.com/office/drawing/2014/main" id="{63A83BFB-3D33-6AAC-B302-582710881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Vertikalaus teksto vietos rezervavimo ženklas 2">
            <a:extLst>
              <a:ext uri="{FF2B5EF4-FFF2-40B4-BE49-F238E27FC236}">
                <a16:creationId xmlns:a16="http://schemas.microsoft.com/office/drawing/2014/main" id="{AE88FE00-790D-AD8B-6B1C-B6BA1D04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6B30CE6C-D568-D6E3-5820-D042ACF4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37542-FBDA-4A7F-8F79-7F8989738702}" type="datetime1">
              <a:rPr lang="lt-LT" smtClean="0"/>
              <a:t>2025-01-22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0BB0DA57-32B1-CA2D-FA72-C19A7D19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08C1FCE0-0D49-5431-1C72-6903D3520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1337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avadinimas ir turin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E019442-ECCA-A3EB-4005-162FCA1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596A6718-33F7-4B88-82A5-0DB20A93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11008C9E-B2A0-2936-C50F-C307D0AE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7727-E788-4D7E-9771-BAF39DC1443B}" type="datetime1">
              <a:rPr lang="lt-LT" smtClean="0"/>
              <a:t>2025-01-22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3B1FAFA6-5029-A9FA-353A-927BB8A4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7C19EFB0-1E3A-BB8C-CE20-DEF155043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51955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kcijos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9C7109C-9612-5805-D8B0-D75B1D188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753C667F-65A9-CF3E-EE3C-0F55FCC80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E983369B-2E2A-4A47-D03C-C4C9F30B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943C-18D6-425A-8697-A7D87D871804}" type="datetime1">
              <a:rPr lang="lt-LT" smtClean="0"/>
              <a:t>2025-01-22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A76CD14D-ECCB-8C7F-5740-921CB321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835CBF6E-FA38-38A6-3C12-894BA8CD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11053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 turini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4DD9F7CF-55A1-0367-D8B4-53B99501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8222BF5F-1246-AD5D-FA5C-702918FFD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032B6A5-927B-41E4-3ACE-DC39EED1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915A3F8-4BB4-FD2B-2819-7DE64E49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9C76-03DC-440D-A030-AF6D7EFA5573}" type="datetime1">
              <a:rPr lang="lt-LT" smtClean="0"/>
              <a:t>2025-01-22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0A181164-A41A-8206-B236-5DFF619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93FDE8C2-0C4F-0A54-331D-8B00A707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1667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Lyg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C8CA8CA3-45FA-D022-8C1B-C0FFAAEC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EDEE051A-14FB-C128-D42E-0E1525200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4" name="Turinio vietos rezervavimo ženklas 3">
            <a:extLst>
              <a:ext uri="{FF2B5EF4-FFF2-40B4-BE49-F238E27FC236}">
                <a16:creationId xmlns:a16="http://schemas.microsoft.com/office/drawing/2014/main" id="{CF956033-2DCE-8663-C041-DDB118817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5" name="Teksto vietos rezervavimo ženklas 4">
            <a:extLst>
              <a:ext uri="{FF2B5EF4-FFF2-40B4-BE49-F238E27FC236}">
                <a16:creationId xmlns:a16="http://schemas.microsoft.com/office/drawing/2014/main" id="{14E4AAF8-F61F-E10F-AD9B-0CA3673FC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6" name="Turinio vietos rezervavimo ženklas 5">
            <a:extLst>
              <a:ext uri="{FF2B5EF4-FFF2-40B4-BE49-F238E27FC236}">
                <a16:creationId xmlns:a16="http://schemas.microsoft.com/office/drawing/2014/main" id="{7FA08D4D-755C-B6B6-AFF7-935575C2F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7" name="Datos vietos rezervavimo ženklas 6">
            <a:extLst>
              <a:ext uri="{FF2B5EF4-FFF2-40B4-BE49-F238E27FC236}">
                <a16:creationId xmlns:a16="http://schemas.microsoft.com/office/drawing/2014/main" id="{611263B8-7CF2-5F20-CD1A-A9A5D8B2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A521-1412-4C8D-BF34-1198C9F254E3}" type="datetime1">
              <a:rPr lang="lt-LT" smtClean="0"/>
              <a:t>2025-01-22</a:t>
            </a:fld>
            <a:endParaRPr lang="lt-LT"/>
          </a:p>
        </p:txBody>
      </p:sp>
      <p:sp>
        <p:nvSpPr>
          <p:cNvPr id="8" name="Poraštės vietos rezervavimo ženklas 7">
            <a:extLst>
              <a:ext uri="{FF2B5EF4-FFF2-40B4-BE49-F238E27FC236}">
                <a16:creationId xmlns:a16="http://schemas.microsoft.com/office/drawing/2014/main" id="{7D49D8F7-C268-0F7A-AFBD-59AEF195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9" name="Skaidrės numerio vietos rezervavimo ženklas 8">
            <a:extLst>
              <a:ext uri="{FF2B5EF4-FFF2-40B4-BE49-F238E27FC236}">
                <a16:creationId xmlns:a16="http://schemas.microsoft.com/office/drawing/2014/main" id="{7B23A38D-F03C-7221-84AB-A778C715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7206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 pavadini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463273D-C7BD-B8E3-7D43-47133B14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Datos vietos rezervavimo ženklas 2">
            <a:extLst>
              <a:ext uri="{FF2B5EF4-FFF2-40B4-BE49-F238E27FC236}">
                <a16:creationId xmlns:a16="http://schemas.microsoft.com/office/drawing/2014/main" id="{7E506AF6-DC3C-F4F1-9402-13EE4210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3831E-9C59-4413-AABB-FA64DE970A43}" type="datetime1">
              <a:rPr lang="lt-LT" smtClean="0"/>
              <a:t>2025-01-22</a:t>
            </a:fld>
            <a:endParaRPr lang="lt-LT"/>
          </a:p>
        </p:txBody>
      </p:sp>
      <p:sp>
        <p:nvSpPr>
          <p:cNvPr id="4" name="Poraštės vietos rezervavimo ženklas 3">
            <a:extLst>
              <a:ext uri="{FF2B5EF4-FFF2-40B4-BE49-F238E27FC236}">
                <a16:creationId xmlns:a16="http://schemas.microsoft.com/office/drawing/2014/main" id="{DFF45F29-13FE-3A58-DC65-569EC35E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5" name="Skaidrės numerio vietos rezervavimo ženklas 4">
            <a:extLst>
              <a:ext uri="{FF2B5EF4-FFF2-40B4-BE49-F238E27FC236}">
                <a16:creationId xmlns:a16="http://schemas.microsoft.com/office/drawing/2014/main" id="{D527D0FB-9CB1-EFCF-62AF-BA868D42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469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šč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os vietos rezervavimo ženklas 1">
            <a:extLst>
              <a:ext uri="{FF2B5EF4-FFF2-40B4-BE49-F238E27FC236}">
                <a16:creationId xmlns:a16="http://schemas.microsoft.com/office/drawing/2014/main" id="{1CE52F51-9E2E-1194-ED30-5AF40CCF9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38C4-2A10-4A3A-B9AE-AF675ACB06A8}" type="datetime1">
              <a:rPr lang="lt-LT" smtClean="0"/>
              <a:t>2025-01-22</a:t>
            </a:fld>
            <a:endParaRPr lang="lt-LT"/>
          </a:p>
        </p:txBody>
      </p:sp>
      <p:sp>
        <p:nvSpPr>
          <p:cNvPr id="3" name="Poraštės vietos rezervavimo ženklas 2">
            <a:extLst>
              <a:ext uri="{FF2B5EF4-FFF2-40B4-BE49-F238E27FC236}">
                <a16:creationId xmlns:a16="http://schemas.microsoft.com/office/drawing/2014/main" id="{3D62674B-5A99-92D6-FFFE-821540A16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CFC396C6-90D7-0D52-2F3C-6363AD92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36232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uriny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9BA57EF-200D-38CB-0891-BABEAC7C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Turinio vietos rezervavimo ženklas 2">
            <a:extLst>
              <a:ext uri="{FF2B5EF4-FFF2-40B4-BE49-F238E27FC236}">
                <a16:creationId xmlns:a16="http://schemas.microsoft.com/office/drawing/2014/main" id="{2AA9ABC0-E528-8E83-EF6E-FD7DE25E6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1FAA7236-01C9-346E-3708-69F0D644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AEC7DDA0-7922-5276-B543-4D8648D5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2184D-FFDA-465C-8814-8F98808DB233}" type="datetime1">
              <a:rPr lang="lt-LT" smtClean="0"/>
              <a:t>2025-01-22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C2C04D77-E163-CFA6-340C-1A9CEDA37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1A731595-2035-7938-70A8-5C446591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676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veikslėlis ir antrašt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0D06F58-98A5-E9C9-BC48-143E6974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lt-LT"/>
              <a:t>Spustelėję redaguokite stilių</a:t>
            </a:r>
          </a:p>
        </p:txBody>
      </p:sp>
      <p:sp>
        <p:nvSpPr>
          <p:cNvPr id="3" name="Paveikslėlio vietos rezervavimo ženklas 2">
            <a:extLst>
              <a:ext uri="{FF2B5EF4-FFF2-40B4-BE49-F238E27FC236}">
                <a16:creationId xmlns:a16="http://schemas.microsoft.com/office/drawing/2014/main" id="{07BCCCE5-3545-BC7D-A72E-CBD649C7E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t-LT"/>
          </a:p>
        </p:txBody>
      </p:sp>
      <p:sp>
        <p:nvSpPr>
          <p:cNvPr id="4" name="Teksto vietos rezervavimo ženklas 3">
            <a:extLst>
              <a:ext uri="{FF2B5EF4-FFF2-40B4-BE49-F238E27FC236}">
                <a16:creationId xmlns:a16="http://schemas.microsoft.com/office/drawing/2014/main" id="{A993FEBD-E8C7-C95D-2DC0-246CAE11D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t-LT"/>
              <a:t>Spustelėkite, kad galėtumėte redaguoti šablono teksto stilius</a:t>
            </a:r>
          </a:p>
        </p:txBody>
      </p:sp>
      <p:sp>
        <p:nvSpPr>
          <p:cNvPr id="5" name="Datos vietos rezervavimo ženklas 4">
            <a:extLst>
              <a:ext uri="{FF2B5EF4-FFF2-40B4-BE49-F238E27FC236}">
                <a16:creationId xmlns:a16="http://schemas.microsoft.com/office/drawing/2014/main" id="{B65BA10E-CB6C-E966-F3CB-0008925E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39144-ED5D-4354-98DB-4204D4697BA3}" type="datetime1">
              <a:rPr lang="lt-LT" smtClean="0"/>
              <a:t>2025-01-22</a:t>
            </a:fld>
            <a:endParaRPr lang="lt-LT"/>
          </a:p>
        </p:txBody>
      </p:sp>
      <p:sp>
        <p:nvSpPr>
          <p:cNvPr id="6" name="Poraštės vietos rezervavimo ženklas 5">
            <a:extLst>
              <a:ext uri="{FF2B5EF4-FFF2-40B4-BE49-F238E27FC236}">
                <a16:creationId xmlns:a16="http://schemas.microsoft.com/office/drawing/2014/main" id="{5F950513-1675-FFBE-D56B-8F501924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t-LT"/>
          </a:p>
        </p:txBody>
      </p:sp>
      <p:sp>
        <p:nvSpPr>
          <p:cNvPr id="7" name="Skaidrės numerio vietos rezervavimo ženklas 6">
            <a:extLst>
              <a:ext uri="{FF2B5EF4-FFF2-40B4-BE49-F238E27FC236}">
                <a16:creationId xmlns:a16="http://schemas.microsoft.com/office/drawing/2014/main" id="{2D6CC080-6D3F-D527-E9D7-F686F46B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6918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o vietos rezervavimo ženklas 1">
            <a:extLst>
              <a:ext uri="{FF2B5EF4-FFF2-40B4-BE49-F238E27FC236}">
                <a16:creationId xmlns:a16="http://schemas.microsoft.com/office/drawing/2014/main" id="{8194F200-CB4B-0A5D-225B-F7F75ECA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t-LT"/>
              <a:t>Spustelėję redaguokite stilių</a:t>
            </a:r>
          </a:p>
        </p:txBody>
      </p:sp>
      <p:sp>
        <p:nvSpPr>
          <p:cNvPr id="3" name="Teksto vietos rezervavimo ženklas 2">
            <a:extLst>
              <a:ext uri="{FF2B5EF4-FFF2-40B4-BE49-F238E27FC236}">
                <a16:creationId xmlns:a16="http://schemas.microsoft.com/office/drawing/2014/main" id="{DCB51C2B-BAFC-7461-1D35-071996ED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t-LT"/>
              <a:t>Spustelėkite, kad galėtumėte redaguoti šablono teksto stilius</a:t>
            </a:r>
          </a:p>
          <a:p>
            <a:pPr lvl="1"/>
            <a:r>
              <a:rPr lang="lt-LT"/>
              <a:t>Antras lygis</a:t>
            </a:r>
          </a:p>
          <a:p>
            <a:pPr lvl="2"/>
            <a:r>
              <a:rPr lang="lt-LT"/>
              <a:t>Trečias lygis</a:t>
            </a:r>
          </a:p>
          <a:p>
            <a:pPr lvl="3"/>
            <a:r>
              <a:rPr lang="lt-LT"/>
              <a:t>Ketvirtas lygis</a:t>
            </a:r>
          </a:p>
          <a:p>
            <a:pPr lvl="4"/>
            <a:r>
              <a:rPr lang="lt-LT"/>
              <a:t>Penktas lygis</a:t>
            </a:r>
          </a:p>
        </p:txBody>
      </p:sp>
      <p:sp>
        <p:nvSpPr>
          <p:cNvPr id="4" name="Datos vietos rezervavimo ženklas 3">
            <a:extLst>
              <a:ext uri="{FF2B5EF4-FFF2-40B4-BE49-F238E27FC236}">
                <a16:creationId xmlns:a16="http://schemas.microsoft.com/office/drawing/2014/main" id="{88868D20-3AE3-1C7C-B190-2E73460CC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002A6-1210-4B4D-A781-ED389DBE777A}" type="datetime1">
              <a:rPr lang="lt-LT" smtClean="0"/>
              <a:t>2025-01-22</a:t>
            </a:fld>
            <a:endParaRPr lang="lt-LT"/>
          </a:p>
        </p:txBody>
      </p:sp>
      <p:sp>
        <p:nvSpPr>
          <p:cNvPr id="5" name="Poraštės vietos rezervavimo ženklas 4">
            <a:extLst>
              <a:ext uri="{FF2B5EF4-FFF2-40B4-BE49-F238E27FC236}">
                <a16:creationId xmlns:a16="http://schemas.microsoft.com/office/drawing/2014/main" id="{F3D1FAE0-910A-5E0D-F06E-C7CDE3C9A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t-LT"/>
          </a:p>
        </p:txBody>
      </p:sp>
      <p:sp>
        <p:nvSpPr>
          <p:cNvPr id="6" name="Skaidrės numerio vietos rezervavimo ženklas 5">
            <a:extLst>
              <a:ext uri="{FF2B5EF4-FFF2-40B4-BE49-F238E27FC236}">
                <a16:creationId xmlns:a16="http://schemas.microsoft.com/office/drawing/2014/main" id="{19958C1D-BD49-B43E-5E80-45BAA4044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D36CD-BFA7-4CCA-9D29-AA3D415EC4BD}" type="slidenum">
              <a:rPr lang="lt-LT" smtClean="0"/>
              <a:t>‹#›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47617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id="{3BE0D922-1ACC-7DED-2D7D-8B097B5F23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852" b="118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Pavadinimas 1">
            <a:extLst>
              <a:ext uri="{FF2B5EF4-FFF2-40B4-BE49-F238E27FC236}">
                <a16:creationId xmlns:a16="http://schemas.microsoft.com/office/drawing/2014/main" id="{148F0E2F-1762-3953-40D6-2EB5EFE4C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6300" b="0" i="0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Abadi" panose="020B0604020104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Resting state EEG alpha waves power extraction and calculations of 1/slope using FOOOF library</a:t>
            </a:r>
            <a:endParaRPr lang="lt-LT" sz="6300" dirty="0">
              <a:ln w="22225">
                <a:solidFill>
                  <a:schemeClr val="tx1"/>
                </a:solidFill>
                <a:miter lim="800000"/>
              </a:ln>
              <a:noFill/>
              <a:latin typeface="Abadi" panose="020B0604020104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Antrinis pavadinimas 2">
            <a:extLst>
              <a:ext uri="{FF2B5EF4-FFF2-40B4-BE49-F238E27FC236}">
                <a16:creationId xmlns:a16="http://schemas.microsoft.com/office/drawing/2014/main" id="{92BB4B4F-AEFE-9D7D-9823-AAADFF32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Prepared by Donata Bagdonavičiūtė</a:t>
            </a:r>
            <a:endParaRPr lang="lt-LT" sz="3200" dirty="0"/>
          </a:p>
        </p:txBody>
      </p:sp>
    </p:spTree>
    <p:extLst>
      <p:ext uri="{BB962C8B-B14F-4D97-AF65-F5344CB8AC3E}">
        <p14:creationId xmlns:p14="http://schemas.microsoft.com/office/powerpoint/2010/main" val="3764605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E3FBA-59F6-DA64-1341-EBF4EE231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74950E12-F22D-46CA-6A1D-7197B745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Main steps</a:t>
            </a:r>
            <a:endParaRPr lang="lt-LT" dirty="0">
              <a:latin typeface="Abadi" panose="020B0604020104020204" pitchFamily="34" charset="0"/>
            </a:endParaRPr>
          </a:p>
        </p:txBody>
      </p:sp>
      <p:graphicFrame>
        <p:nvGraphicFramePr>
          <p:cNvPr id="5" name="Turinio vietos rezervavimo ženklas 2">
            <a:extLst>
              <a:ext uri="{FF2B5EF4-FFF2-40B4-BE49-F238E27FC236}">
                <a16:creationId xmlns:a16="http://schemas.microsoft.com/office/drawing/2014/main" id="{701C8CE8-0387-5AFA-B876-41F559796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1294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8C69C037-6C73-E584-3356-FE0E4C7D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2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57898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AC852BBE-D6F4-77EC-9FD9-0C0B82F1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kind of libraries was used?</a:t>
            </a:r>
            <a:endParaRPr lang="lt-LT" dirty="0">
              <a:latin typeface="Abadi" panose="020B0604020104020204" pitchFamily="34" charset="0"/>
            </a:endParaRPr>
          </a:p>
        </p:txBody>
      </p:sp>
      <p:graphicFrame>
        <p:nvGraphicFramePr>
          <p:cNvPr id="5" name="Turinio vietos rezervavimo ženklas 2">
            <a:extLst>
              <a:ext uri="{FF2B5EF4-FFF2-40B4-BE49-F238E27FC236}">
                <a16:creationId xmlns:a16="http://schemas.microsoft.com/office/drawing/2014/main" id="{A5C21294-5532-8B87-1918-1CED1AC5C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4990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337E99-BBF2-092C-71F3-9E2EA2DCB60A}"/>
              </a:ext>
            </a:extLst>
          </p:cNvPr>
          <p:cNvSpPr txBox="1"/>
          <p:nvPr/>
        </p:nvSpPr>
        <p:spPr>
          <a:xfrm>
            <a:off x="3960125" y="2661314"/>
            <a:ext cx="49814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pandas</a:t>
            </a:r>
          </a:p>
          <a:p>
            <a:pPr algn="ctr"/>
            <a:r>
              <a:rPr lang="en-US" sz="2800" dirty="0" err="1"/>
              <a:t>numpy</a:t>
            </a:r>
            <a:endParaRPr lang="en-US" sz="2800" dirty="0"/>
          </a:p>
          <a:p>
            <a:pPr algn="ctr"/>
            <a:r>
              <a:rPr lang="en-US" sz="2800" dirty="0" err="1"/>
              <a:t>scipy</a:t>
            </a:r>
            <a:endParaRPr lang="en-US" sz="2800" dirty="0"/>
          </a:p>
          <a:p>
            <a:pPr algn="ctr"/>
            <a:r>
              <a:rPr lang="en-US" sz="2800" dirty="0" err="1"/>
              <a:t>fooof</a:t>
            </a:r>
            <a:endParaRPr lang="en-US" sz="2800" dirty="0"/>
          </a:p>
          <a:p>
            <a:pPr algn="ctr"/>
            <a:r>
              <a:rPr lang="en-US" sz="2800" dirty="0"/>
              <a:t>matplotlib</a:t>
            </a:r>
          </a:p>
          <a:p>
            <a:pPr algn="ctr"/>
            <a:r>
              <a:rPr lang="en-US" sz="2800" dirty="0"/>
              <a:t>seaborn</a:t>
            </a:r>
          </a:p>
          <a:p>
            <a:pPr algn="ctr"/>
            <a:r>
              <a:rPr lang="en-US" sz="2800" dirty="0" err="1"/>
              <a:t>mne</a:t>
            </a:r>
            <a:endParaRPr lang="en-US" sz="2800" dirty="0"/>
          </a:p>
        </p:txBody>
      </p:sp>
      <p:sp>
        <p:nvSpPr>
          <p:cNvPr id="4" name="Skaidrės numerio vietos rezervavimo ženklas 3">
            <a:extLst>
              <a:ext uri="{FF2B5EF4-FFF2-40B4-BE49-F238E27FC236}">
                <a16:creationId xmlns:a16="http://schemas.microsoft.com/office/drawing/2014/main" id="{9535CCE6-210D-3F3B-599D-BC08F1D4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3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89396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2CF47642-8202-26BA-52B4-3C5B6496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participants information </a:t>
            </a:r>
            <a:endParaRPr lang="lt-LT" dirty="0"/>
          </a:p>
        </p:txBody>
      </p:sp>
      <p:pic>
        <p:nvPicPr>
          <p:cNvPr id="7" name="Turinio vietos rezervavimo ženklas 6">
            <a:extLst>
              <a:ext uri="{FF2B5EF4-FFF2-40B4-BE49-F238E27FC236}">
                <a16:creationId xmlns:a16="http://schemas.microsoft.com/office/drawing/2014/main" id="{333AA628-ABB0-8681-0B73-F178904AB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174" y="1429840"/>
            <a:ext cx="5618826" cy="5156672"/>
          </a:xfrm>
        </p:spPr>
      </p:pic>
      <p:pic>
        <p:nvPicPr>
          <p:cNvPr id="9" name="Paveikslėlis 8">
            <a:extLst>
              <a:ext uri="{FF2B5EF4-FFF2-40B4-BE49-F238E27FC236}">
                <a16:creationId xmlns:a16="http://schemas.microsoft.com/office/drawing/2014/main" id="{3AFE5CD0-93BF-A52B-99AF-8044A282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3574" y="2316327"/>
            <a:ext cx="5667925" cy="1325563"/>
          </a:xfrm>
          <a:prstGeom prst="rect">
            <a:avLst/>
          </a:prstGeom>
        </p:spPr>
      </p:pic>
      <p:sp>
        <p:nvSpPr>
          <p:cNvPr id="10" name="Skaidrės numerio vietos rezervavimo ženklas 9">
            <a:extLst>
              <a:ext uri="{FF2B5EF4-FFF2-40B4-BE49-F238E27FC236}">
                <a16:creationId xmlns:a16="http://schemas.microsoft.com/office/drawing/2014/main" id="{21CE7D71-E3C8-5B63-D720-3293DBB91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4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64892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06D5E2D7-D850-A628-74C1-8B666F44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624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badi" panose="020B0604020104020204" pitchFamily="34" charset="0"/>
              </a:rPr>
              <a:t>Alpha power extraction from .set files and comparison between two participants</a:t>
            </a:r>
            <a:endParaRPr lang="lt-LT" dirty="0">
              <a:latin typeface="Abadi" panose="020B0604020104020204" pitchFamily="34" charset="0"/>
            </a:endParaRPr>
          </a:p>
        </p:txBody>
      </p:sp>
      <p:pic>
        <p:nvPicPr>
          <p:cNvPr id="8" name="Turinio vietos rezervavimo ženklas 7">
            <a:extLst>
              <a:ext uri="{FF2B5EF4-FFF2-40B4-BE49-F238E27FC236}">
                <a16:creationId xmlns:a16="http://schemas.microsoft.com/office/drawing/2014/main" id="{8B777A1D-F217-93DD-B62E-99EE63B64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9214" y="1525374"/>
            <a:ext cx="5083664" cy="5124118"/>
          </a:xfrm>
        </p:spPr>
      </p:pic>
      <p:pic>
        <p:nvPicPr>
          <p:cNvPr id="11" name="Paveikslėlis 10">
            <a:extLst>
              <a:ext uri="{FF2B5EF4-FFF2-40B4-BE49-F238E27FC236}">
                <a16:creationId xmlns:a16="http://schemas.microsoft.com/office/drawing/2014/main" id="{D9743BC7-0FE8-F055-F738-327B6BC89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22" y="1524711"/>
            <a:ext cx="6323216" cy="3808578"/>
          </a:xfrm>
          <a:prstGeom prst="rect">
            <a:avLst/>
          </a:prstGeom>
        </p:spPr>
      </p:pic>
      <p:pic>
        <p:nvPicPr>
          <p:cNvPr id="13" name="Paveikslėlis 12">
            <a:extLst>
              <a:ext uri="{FF2B5EF4-FFF2-40B4-BE49-F238E27FC236}">
                <a16:creationId xmlns:a16="http://schemas.microsoft.com/office/drawing/2014/main" id="{69881F07-990B-AD64-E4A2-2FAA0D8BE0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409" y="2591842"/>
            <a:ext cx="7820025" cy="4057650"/>
          </a:xfrm>
          <a:prstGeom prst="rect">
            <a:avLst/>
          </a:prstGeom>
        </p:spPr>
      </p:pic>
      <p:sp>
        <p:nvSpPr>
          <p:cNvPr id="14" name="Skaidrės numerio vietos rezervavimo ženklas 13">
            <a:extLst>
              <a:ext uri="{FF2B5EF4-FFF2-40B4-BE49-F238E27FC236}">
                <a16:creationId xmlns:a16="http://schemas.microsoft.com/office/drawing/2014/main" id="{A2A30E48-5254-DF4C-AB36-455C5164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5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277237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BCD95B81-B23E-15EF-20CE-3825257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PSD extraction</a:t>
            </a:r>
            <a:endParaRPr lang="lt-LT" dirty="0">
              <a:latin typeface="Abadi" panose="020B0604020104020204" pitchFamily="34" charset="0"/>
            </a:endParaRPr>
          </a:p>
        </p:txBody>
      </p:sp>
      <p:pic>
        <p:nvPicPr>
          <p:cNvPr id="8" name="Turinio vietos rezervavimo ženklas 7">
            <a:extLst>
              <a:ext uri="{FF2B5EF4-FFF2-40B4-BE49-F238E27FC236}">
                <a16:creationId xmlns:a16="http://schemas.microsoft.com/office/drawing/2014/main" id="{FD581098-E59E-72E4-B668-CE6FA1E36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8594" y="1047703"/>
            <a:ext cx="5704710" cy="5639700"/>
          </a:xfrm>
        </p:spPr>
      </p:pic>
      <p:pic>
        <p:nvPicPr>
          <p:cNvPr id="10" name="Paveikslėlis 9">
            <a:extLst>
              <a:ext uri="{FF2B5EF4-FFF2-40B4-BE49-F238E27FC236}">
                <a16:creationId xmlns:a16="http://schemas.microsoft.com/office/drawing/2014/main" id="{CD18F990-DA22-F000-D070-79C73D4F9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374" y="1047703"/>
            <a:ext cx="7218031" cy="5593029"/>
          </a:xfrm>
          <a:prstGeom prst="rect">
            <a:avLst/>
          </a:prstGeom>
        </p:spPr>
      </p:pic>
      <p:sp>
        <p:nvSpPr>
          <p:cNvPr id="11" name="Skaidrės numerio vietos rezervavimo ženklas 10">
            <a:extLst>
              <a:ext uri="{FF2B5EF4-FFF2-40B4-BE49-F238E27FC236}">
                <a16:creationId xmlns:a16="http://schemas.microsoft.com/office/drawing/2014/main" id="{53B840D6-4E66-5CA3-46A0-70C784B63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6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163697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aveikslėlis 2">
            <a:extLst>
              <a:ext uri="{FF2B5EF4-FFF2-40B4-BE49-F238E27FC236}">
                <a16:creationId xmlns:a16="http://schemas.microsoft.com/office/drawing/2014/main" id="{18DDCC2C-1DF5-61C9-4189-8D56D82D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4" y="977293"/>
            <a:ext cx="4832360" cy="5843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001A90-74A6-7EF6-6324-70E834DC3585}"/>
              </a:ext>
            </a:extLst>
          </p:cNvPr>
          <p:cNvSpPr txBox="1"/>
          <p:nvPr/>
        </p:nvSpPr>
        <p:spPr>
          <a:xfrm>
            <a:off x="786026" y="150281"/>
            <a:ext cx="70013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badi" panose="020B0604020104020204" pitchFamily="34" charset="0"/>
              </a:rPr>
              <a:t>1/f slope calculation in every channel</a:t>
            </a:r>
            <a:endParaRPr lang="lt-LT" sz="3200" dirty="0">
              <a:latin typeface="Abadi" panose="020B0604020104020204" pitchFamily="34" charset="0"/>
            </a:endParaRPr>
          </a:p>
        </p:txBody>
      </p:sp>
      <p:pic>
        <p:nvPicPr>
          <p:cNvPr id="7" name="Paveikslėlis 6">
            <a:extLst>
              <a:ext uri="{FF2B5EF4-FFF2-40B4-BE49-F238E27FC236}">
                <a16:creationId xmlns:a16="http://schemas.microsoft.com/office/drawing/2014/main" id="{8C44EE6A-5856-37FE-6E0C-DDEE6DAD0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953" y="977293"/>
            <a:ext cx="6459940" cy="4434248"/>
          </a:xfrm>
          <a:prstGeom prst="rect">
            <a:avLst/>
          </a:prstGeom>
        </p:spPr>
      </p:pic>
      <p:pic>
        <p:nvPicPr>
          <p:cNvPr id="10" name="Paveikslėlis 9">
            <a:extLst>
              <a:ext uri="{FF2B5EF4-FFF2-40B4-BE49-F238E27FC236}">
                <a16:creationId xmlns:a16="http://schemas.microsoft.com/office/drawing/2014/main" id="{3AA32DA8-3F19-01AE-405A-76D04BB05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53" y="5459944"/>
            <a:ext cx="5238750" cy="1247775"/>
          </a:xfrm>
          <a:prstGeom prst="rect">
            <a:avLst/>
          </a:prstGeom>
        </p:spPr>
      </p:pic>
      <p:sp>
        <p:nvSpPr>
          <p:cNvPr id="11" name="Skaidrės numerio vietos rezervavimo ženklas 10">
            <a:extLst>
              <a:ext uri="{FF2B5EF4-FFF2-40B4-BE49-F238E27FC236}">
                <a16:creationId xmlns:a16="http://schemas.microsoft.com/office/drawing/2014/main" id="{609A0F2E-B09C-8D84-DD0E-7A261D00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7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83257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FF374B2-8EFD-692F-779D-125B33DF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Results</a:t>
            </a:r>
            <a:endParaRPr lang="lt-LT" dirty="0">
              <a:latin typeface="Abadi" panose="020B0604020104020204" pitchFamily="34" charset="0"/>
            </a:endParaRPr>
          </a:p>
        </p:txBody>
      </p:sp>
      <p:pic>
        <p:nvPicPr>
          <p:cNvPr id="7" name="Turinio vietos rezervavimo ženklas 6" descr="Paveikslėlis, kuriame yra ekrano kopija, tekstas, Grafikas, diagrama&#10;&#10;Automatiškai sugeneruotas aprašymas">
            <a:extLst>
              <a:ext uri="{FF2B5EF4-FFF2-40B4-BE49-F238E27FC236}">
                <a16:creationId xmlns:a16="http://schemas.microsoft.com/office/drawing/2014/main" id="{4B6AC15D-30C5-F679-9785-49C9713DC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324" y="119655"/>
            <a:ext cx="8702676" cy="4351338"/>
          </a:xfrm>
        </p:spPr>
      </p:pic>
      <p:pic>
        <p:nvPicPr>
          <p:cNvPr id="9" name="Paveikslėlis 8" descr="Paveikslėlis, kuriame yra ekrano kopija, tekstas, Grafikas, diagrama&#10;&#10;Automatiškai sugeneruotas aprašymas">
            <a:extLst>
              <a:ext uri="{FF2B5EF4-FFF2-40B4-BE49-F238E27FC236}">
                <a16:creationId xmlns:a16="http://schemas.microsoft.com/office/drawing/2014/main" id="{6C099DFC-22AF-A9E2-EA39-FB7BE0A0D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81" y="2842167"/>
            <a:ext cx="7497181" cy="3748591"/>
          </a:xfrm>
          <a:prstGeom prst="rect">
            <a:avLst/>
          </a:prstGeom>
        </p:spPr>
      </p:pic>
      <p:sp>
        <p:nvSpPr>
          <p:cNvPr id="10" name="Skaidrės numerio vietos rezervavimo ženklas 9">
            <a:extLst>
              <a:ext uri="{FF2B5EF4-FFF2-40B4-BE49-F238E27FC236}">
                <a16:creationId xmlns:a16="http://schemas.microsoft.com/office/drawing/2014/main" id="{09F77C8A-4A20-2308-B52A-F3E37CB2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8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404791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vadinimas 1">
            <a:extLst>
              <a:ext uri="{FF2B5EF4-FFF2-40B4-BE49-F238E27FC236}">
                <a16:creationId xmlns:a16="http://schemas.microsoft.com/office/drawing/2014/main" id="{85BF5A31-1D48-428F-33D7-835967BD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lt-LT" dirty="0"/>
          </a:p>
        </p:txBody>
      </p:sp>
      <p:pic>
        <p:nvPicPr>
          <p:cNvPr id="5" name="Turinio vietos rezervavimo ženklas 4" descr="Paveikslėlis, kuriame yra tekstas, ekrano kopija, monitorius, Grafikas&#10;&#10;Automatiškai sugeneruotas aprašymas">
            <a:extLst>
              <a:ext uri="{FF2B5EF4-FFF2-40B4-BE49-F238E27FC236}">
                <a16:creationId xmlns:a16="http://schemas.microsoft.com/office/drawing/2014/main" id="{66391B27-0240-628C-B0EF-A4185F992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83" y="480233"/>
            <a:ext cx="6407899" cy="4271933"/>
          </a:xfrm>
        </p:spPr>
      </p:pic>
      <p:pic>
        <p:nvPicPr>
          <p:cNvPr id="7" name="Paveikslėlis 6" descr="Paveikslėlis, kuriame yra tekstas, Grafikas, diagrama, linija&#10;&#10;Automatiškai sugeneruotas aprašymas">
            <a:extLst>
              <a:ext uri="{FF2B5EF4-FFF2-40B4-BE49-F238E27FC236}">
                <a16:creationId xmlns:a16="http://schemas.microsoft.com/office/drawing/2014/main" id="{3DADFC67-8A3C-7912-2796-DC36EED81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18" y="1988402"/>
            <a:ext cx="5659995" cy="3934726"/>
          </a:xfrm>
          <a:prstGeom prst="rect">
            <a:avLst/>
          </a:prstGeom>
        </p:spPr>
      </p:pic>
      <p:sp>
        <p:nvSpPr>
          <p:cNvPr id="8" name="Skaidrės numerio vietos rezervavimo ženklas 7">
            <a:extLst>
              <a:ext uri="{FF2B5EF4-FFF2-40B4-BE49-F238E27FC236}">
                <a16:creationId xmlns:a16="http://schemas.microsoft.com/office/drawing/2014/main" id="{5973D14D-D9EA-415F-7399-E9A317F6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D36CD-BFA7-4CCA-9D29-AA3D415EC4BD}" type="slidenum">
              <a:rPr lang="lt-LT" smtClean="0"/>
              <a:t>9</a:t>
            </a:fld>
            <a:endParaRPr lang="lt-LT"/>
          </a:p>
        </p:txBody>
      </p:sp>
    </p:spTree>
    <p:extLst>
      <p:ext uri="{BB962C8B-B14F-4D97-AF65-F5344CB8AC3E}">
        <p14:creationId xmlns:p14="http://schemas.microsoft.com/office/powerpoint/2010/main" val="3965054768"/>
      </p:ext>
    </p:extLst>
  </p:cSld>
  <p:clrMapOvr>
    <a:masterClrMapping/>
  </p:clrMapOvr>
</p:sld>
</file>

<file path=ppt/theme/theme1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„Office“ 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1186</Words>
  <Application>Microsoft Office PowerPoint</Application>
  <PresentationFormat>Plačiaekranė</PresentationFormat>
  <Paragraphs>97</Paragraphs>
  <Slides>9</Slides>
  <Notes>5</Notes>
  <HiddenSlides>0</HiddenSlides>
  <MMClips>0</MMClips>
  <ScaleCrop>false</ScaleCrop>
  <HeadingPairs>
    <vt:vector size="6" baseType="variant">
      <vt:variant>
        <vt:lpstr>Naudojami šriftai</vt:lpstr>
      </vt:variant>
      <vt:variant>
        <vt:i4>5</vt:i4>
      </vt:variant>
      <vt:variant>
        <vt:lpstr>Tema</vt:lpstr>
      </vt:variant>
      <vt:variant>
        <vt:i4>1</vt:i4>
      </vt:variant>
      <vt:variant>
        <vt:lpstr>Skaidrių pavadinimai</vt:lpstr>
      </vt:variant>
      <vt:variant>
        <vt:i4>9</vt:i4>
      </vt:variant>
    </vt:vector>
  </HeadingPairs>
  <TitlesOfParts>
    <vt:vector size="15" baseType="lpstr">
      <vt:lpstr>Abadi</vt:lpstr>
      <vt:lpstr>Aptos</vt:lpstr>
      <vt:lpstr>Aptos Display</vt:lpstr>
      <vt:lpstr>Arial</vt:lpstr>
      <vt:lpstr>Roboto</vt:lpstr>
      <vt:lpstr>„Office“ tema</vt:lpstr>
      <vt:lpstr>Resting state EEG alpha waves power extraction and calculations of 1/slope using FOOOF library</vt:lpstr>
      <vt:lpstr>Main steps</vt:lpstr>
      <vt:lpstr>What kind of libraries was used?</vt:lpstr>
      <vt:lpstr>Handling participants information </vt:lpstr>
      <vt:lpstr>Alpha power extraction from .set files and comparison between two participants</vt:lpstr>
      <vt:lpstr>PSD extraction</vt:lpstr>
      <vt:lpstr>„PowerPoint“ pateiktis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Donata Bagdonavičiūtė</dc:creator>
  <cp:lastModifiedBy>Donata Bagdonavičiūtė</cp:lastModifiedBy>
  <cp:revision>5</cp:revision>
  <dcterms:created xsi:type="dcterms:W3CDTF">2024-12-18T07:25:04Z</dcterms:created>
  <dcterms:modified xsi:type="dcterms:W3CDTF">2025-01-22T09:11:12Z</dcterms:modified>
</cp:coreProperties>
</file>