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529" autoAdjust="0"/>
  </p:normalViewPr>
  <p:slideViewPr>
    <p:cSldViewPr snapToGrid="0">
      <p:cViewPr varScale="1">
        <p:scale>
          <a:sx n="47" d="100"/>
          <a:sy n="47" d="100"/>
        </p:scale>
        <p:origin x="1416" y="44"/>
      </p:cViewPr>
      <p:guideLst/>
    </p:cSldViewPr>
  </p:slideViewPr>
  <p:notesTextViewPr>
    <p:cViewPr>
      <p:scale>
        <a:sx n="1" d="1"/>
        <a:sy n="1" d="1"/>
      </p:scale>
      <p:origin x="0" y="-106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5FE00-853C-4EE2-B6B3-FF12EDC606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EF50DC-D10F-47E0-94F6-B771FED02AF8}">
      <dgm:prSet/>
      <dgm:spPr/>
      <dgm:t>
        <a:bodyPr/>
        <a:lstStyle/>
        <a:p>
          <a:r>
            <a:rPr lang="en-US" dirty="0"/>
            <a:t>37 women in early follicular faze of natural cycle. </a:t>
          </a:r>
        </a:p>
      </dgm:t>
    </dgm:pt>
    <dgm:pt modelId="{4AC17F75-C2D0-42A8-A61F-2AAC9ED9CBAF}" type="parTrans" cxnId="{244233DF-77A0-458B-85D3-E57F3DB68ADC}">
      <dgm:prSet/>
      <dgm:spPr/>
      <dgm:t>
        <a:bodyPr/>
        <a:lstStyle/>
        <a:p>
          <a:endParaRPr lang="en-US"/>
        </a:p>
      </dgm:t>
    </dgm:pt>
    <dgm:pt modelId="{F8166C0D-950B-491F-95EA-831AC66F71F7}" type="sibTrans" cxnId="{244233DF-77A0-458B-85D3-E57F3DB68ADC}">
      <dgm:prSet/>
      <dgm:spPr/>
      <dgm:t>
        <a:bodyPr/>
        <a:lstStyle/>
        <a:p>
          <a:endParaRPr lang="en-US"/>
        </a:p>
      </dgm:t>
    </dgm:pt>
    <dgm:pt modelId="{5E2CC696-1360-4B8A-87E0-9EABFFE74D24}">
      <dgm:prSet/>
      <dgm:spPr/>
      <dgm:t>
        <a:bodyPr/>
        <a:lstStyle/>
        <a:p>
          <a:r>
            <a:rPr lang="en-US"/>
            <a:t>Data were collected after emotion regulation task during resting state.</a:t>
          </a:r>
        </a:p>
      </dgm:t>
    </dgm:pt>
    <dgm:pt modelId="{7EE573B1-52E5-4E2D-978B-AA6170AC6B5C}" type="parTrans" cxnId="{83AEEE69-C753-4EAF-9440-A9AFAD0E48E4}">
      <dgm:prSet/>
      <dgm:spPr/>
      <dgm:t>
        <a:bodyPr/>
        <a:lstStyle/>
        <a:p>
          <a:endParaRPr lang="en-US"/>
        </a:p>
      </dgm:t>
    </dgm:pt>
    <dgm:pt modelId="{2DE5E670-76FF-4E73-B307-252797E2DECA}" type="sibTrans" cxnId="{83AEEE69-C753-4EAF-9440-A9AFAD0E48E4}">
      <dgm:prSet/>
      <dgm:spPr/>
      <dgm:t>
        <a:bodyPr/>
        <a:lstStyle/>
        <a:p>
          <a:endParaRPr lang="en-US"/>
        </a:p>
      </dgm:t>
    </dgm:pt>
    <dgm:pt modelId="{14F99AC4-5A00-442A-9729-B6C9776EC7F5}">
      <dgm:prSet/>
      <dgm:spPr/>
      <dgm:t>
        <a:bodyPr/>
        <a:lstStyle/>
        <a:p>
          <a:r>
            <a:rPr lang="en-US"/>
            <a:t>The main object of interest is alpha power, individual alpha and 1/f slope.</a:t>
          </a:r>
        </a:p>
      </dgm:t>
    </dgm:pt>
    <dgm:pt modelId="{E539AB1C-70C5-46F1-81C9-ED6A55EA1D6C}" type="parTrans" cxnId="{D9C09B44-31D4-4671-9AF7-65CD3877548D}">
      <dgm:prSet/>
      <dgm:spPr/>
      <dgm:t>
        <a:bodyPr/>
        <a:lstStyle/>
        <a:p>
          <a:endParaRPr lang="en-US"/>
        </a:p>
      </dgm:t>
    </dgm:pt>
    <dgm:pt modelId="{72623C2B-3B54-45F7-AA4F-89509752415E}" type="sibTrans" cxnId="{D9C09B44-31D4-4671-9AF7-65CD3877548D}">
      <dgm:prSet/>
      <dgm:spPr/>
      <dgm:t>
        <a:bodyPr/>
        <a:lstStyle/>
        <a:p>
          <a:endParaRPr lang="en-US"/>
        </a:p>
      </dgm:t>
    </dgm:pt>
    <dgm:pt modelId="{21FF2DD6-B910-491B-8C46-5589608E0CF9}" type="pres">
      <dgm:prSet presAssocID="{BBA5FE00-853C-4EE2-B6B3-FF12EDC606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95ECD5-6890-4F1C-8B9C-2751A058F93E}" type="pres">
      <dgm:prSet presAssocID="{A7EF50DC-D10F-47E0-94F6-B771FED02AF8}" presName="hierRoot1" presStyleCnt="0"/>
      <dgm:spPr/>
    </dgm:pt>
    <dgm:pt modelId="{F897C3D2-7A64-43F3-AF1D-BC19CDBE3764}" type="pres">
      <dgm:prSet presAssocID="{A7EF50DC-D10F-47E0-94F6-B771FED02AF8}" presName="composite" presStyleCnt="0"/>
      <dgm:spPr/>
    </dgm:pt>
    <dgm:pt modelId="{AC8565F0-B51A-4ADC-9FB1-EBEF00894120}" type="pres">
      <dgm:prSet presAssocID="{A7EF50DC-D10F-47E0-94F6-B771FED02AF8}" presName="background" presStyleLbl="node0" presStyleIdx="0" presStyleCnt="3"/>
      <dgm:spPr>
        <a:solidFill>
          <a:schemeClr val="accent1">
            <a:lumMod val="40000"/>
            <a:lumOff val="60000"/>
          </a:schemeClr>
        </a:solidFill>
      </dgm:spPr>
    </dgm:pt>
    <dgm:pt modelId="{E8B368D1-49B6-455E-891D-A9BB8497C95D}" type="pres">
      <dgm:prSet presAssocID="{A7EF50DC-D10F-47E0-94F6-B771FED02AF8}" presName="text" presStyleLbl="fgAcc0" presStyleIdx="0" presStyleCnt="3">
        <dgm:presLayoutVars>
          <dgm:chPref val="3"/>
        </dgm:presLayoutVars>
      </dgm:prSet>
      <dgm:spPr/>
    </dgm:pt>
    <dgm:pt modelId="{B345BF2B-80BD-4D0C-BD26-FADE29E8A9E4}" type="pres">
      <dgm:prSet presAssocID="{A7EF50DC-D10F-47E0-94F6-B771FED02AF8}" presName="hierChild2" presStyleCnt="0"/>
      <dgm:spPr/>
    </dgm:pt>
    <dgm:pt modelId="{7B63D90C-EB12-4B06-A125-9D1A15577D58}" type="pres">
      <dgm:prSet presAssocID="{5E2CC696-1360-4B8A-87E0-9EABFFE74D24}" presName="hierRoot1" presStyleCnt="0"/>
      <dgm:spPr/>
    </dgm:pt>
    <dgm:pt modelId="{98064721-F3A2-4953-8395-BDB500223D2F}" type="pres">
      <dgm:prSet presAssocID="{5E2CC696-1360-4B8A-87E0-9EABFFE74D24}" presName="composite" presStyleCnt="0"/>
      <dgm:spPr/>
    </dgm:pt>
    <dgm:pt modelId="{01B8EF86-A001-4039-8460-5B3199BEE668}" type="pres">
      <dgm:prSet presAssocID="{5E2CC696-1360-4B8A-87E0-9EABFFE74D24}" presName="background" presStyleLbl="node0" presStyleIdx="1" presStyleCnt="3"/>
      <dgm:spPr>
        <a:solidFill>
          <a:schemeClr val="accent1">
            <a:lumMod val="40000"/>
            <a:lumOff val="60000"/>
          </a:schemeClr>
        </a:solidFill>
      </dgm:spPr>
    </dgm:pt>
    <dgm:pt modelId="{421CB19A-4CB6-4C63-83BB-686A3FD89078}" type="pres">
      <dgm:prSet presAssocID="{5E2CC696-1360-4B8A-87E0-9EABFFE74D24}" presName="text" presStyleLbl="fgAcc0" presStyleIdx="1" presStyleCnt="3">
        <dgm:presLayoutVars>
          <dgm:chPref val="3"/>
        </dgm:presLayoutVars>
      </dgm:prSet>
      <dgm:spPr/>
    </dgm:pt>
    <dgm:pt modelId="{4330CC19-2CC6-44CE-BCAA-DB107C554721}" type="pres">
      <dgm:prSet presAssocID="{5E2CC696-1360-4B8A-87E0-9EABFFE74D24}" presName="hierChild2" presStyleCnt="0"/>
      <dgm:spPr/>
    </dgm:pt>
    <dgm:pt modelId="{D36C8800-64E4-49F5-8D79-68488A58A44A}" type="pres">
      <dgm:prSet presAssocID="{14F99AC4-5A00-442A-9729-B6C9776EC7F5}" presName="hierRoot1" presStyleCnt="0"/>
      <dgm:spPr/>
    </dgm:pt>
    <dgm:pt modelId="{7E1F27DC-A3F5-48C9-9428-08AD306B79D4}" type="pres">
      <dgm:prSet presAssocID="{14F99AC4-5A00-442A-9729-B6C9776EC7F5}" presName="composite" presStyleCnt="0"/>
      <dgm:spPr/>
    </dgm:pt>
    <dgm:pt modelId="{86E4DEA7-C152-4E1C-8E9C-FF5A8E713F83}" type="pres">
      <dgm:prSet presAssocID="{14F99AC4-5A00-442A-9729-B6C9776EC7F5}" presName="background" presStyleLbl="node0" presStyleIdx="2" presStyleCnt="3"/>
      <dgm:spPr>
        <a:solidFill>
          <a:schemeClr val="accent1">
            <a:lumMod val="40000"/>
            <a:lumOff val="60000"/>
          </a:schemeClr>
        </a:solidFill>
      </dgm:spPr>
    </dgm:pt>
    <dgm:pt modelId="{A4C6638E-D41E-435E-984E-DD8CE2616EEA}" type="pres">
      <dgm:prSet presAssocID="{14F99AC4-5A00-442A-9729-B6C9776EC7F5}" presName="text" presStyleLbl="fgAcc0" presStyleIdx="2" presStyleCnt="3">
        <dgm:presLayoutVars>
          <dgm:chPref val="3"/>
        </dgm:presLayoutVars>
      </dgm:prSet>
      <dgm:spPr/>
    </dgm:pt>
    <dgm:pt modelId="{2E39B467-B3B8-4B29-81CF-49B18C66616D}" type="pres">
      <dgm:prSet presAssocID="{14F99AC4-5A00-442A-9729-B6C9776EC7F5}" presName="hierChild2" presStyleCnt="0"/>
      <dgm:spPr/>
    </dgm:pt>
  </dgm:ptLst>
  <dgm:cxnLst>
    <dgm:cxn modelId="{4E3F0C0A-115F-4B1E-8581-43DAE07A741C}" type="presOf" srcId="{14F99AC4-5A00-442A-9729-B6C9776EC7F5}" destId="{A4C6638E-D41E-435E-984E-DD8CE2616EEA}" srcOrd="0" destOrd="0" presId="urn:microsoft.com/office/officeart/2005/8/layout/hierarchy1"/>
    <dgm:cxn modelId="{D9C09B44-31D4-4671-9AF7-65CD3877548D}" srcId="{BBA5FE00-853C-4EE2-B6B3-FF12EDC60646}" destId="{14F99AC4-5A00-442A-9729-B6C9776EC7F5}" srcOrd="2" destOrd="0" parTransId="{E539AB1C-70C5-46F1-81C9-ED6A55EA1D6C}" sibTransId="{72623C2B-3B54-45F7-AA4F-89509752415E}"/>
    <dgm:cxn modelId="{83AEEE69-C753-4EAF-9440-A9AFAD0E48E4}" srcId="{BBA5FE00-853C-4EE2-B6B3-FF12EDC60646}" destId="{5E2CC696-1360-4B8A-87E0-9EABFFE74D24}" srcOrd="1" destOrd="0" parTransId="{7EE573B1-52E5-4E2D-978B-AA6170AC6B5C}" sibTransId="{2DE5E670-76FF-4E73-B307-252797E2DECA}"/>
    <dgm:cxn modelId="{D70D8D4D-1D26-41B0-9DE7-801E16BC5AF4}" type="presOf" srcId="{5E2CC696-1360-4B8A-87E0-9EABFFE74D24}" destId="{421CB19A-4CB6-4C63-83BB-686A3FD89078}" srcOrd="0" destOrd="0" presId="urn:microsoft.com/office/officeart/2005/8/layout/hierarchy1"/>
    <dgm:cxn modelId="{259B7057-40B0-4EEA-BE7F-B2DD85485DC3}" type="presOf" srcId="{BBA5FE00-853C-4EE2-B6B3-FF12EDC60646}" destId="{21FF2DD6-B910-491B-8C46-5589608E0CF9}" srcOrd="0" destOrd="0" presId="urn:microsoft.com/office/officeart/2005/8/layout/hierarchy1"/>
    <dgm:cxn modelId="{420B4DC6-2FA4-4C92-99F5-CD7D37CA17E8}" type="presOf" srcId="{A7EF50DC-D10F-47E0-94F6-B771FED02AF8}" destId="{E8B368D1-49B6-455E-891D-A9BB8497C95D}" srcOrd="0" destOrd="0" presId="urn:microsoft.com/office/officeart/2005/8/layout/hierarchy1"/>
    <dgm:cxn modelId="{244233DF-77A0-458B-85D3-E57F3DB68ADC}" srcId="{BBA5FE00-853C-4EE2-B6B3-FF12EDC60646}" destId="{A7EF50DC-D10F-47E0-94F6-B771FED02AF8}" srcOrd="0" destOrd="0" parTransId="{4AC17F75-C2D0-42A8-A61F-2AAC9ED9CBAF}" sibTransId="{F8166C0D-950B-491F-95EA-831AC66F71F7}"/>
    <dgm:cxn modelId="{71324EFA-1767-4BE0-BB33-B65C518C866C}" type="presParOf" srcId="{21FF2DD6-B910-491B-8C46-5589608E0CF9}" destId="{CE95ECD5-6890-4F1C-8B9C-2751A058F93E}" srcOrd="0" destOrd="0" presId="urn:microsoft.com/office/officeart/2005/8/layout/hierarchy1"/>
    <dgm:cxn modelId="{54CDB48D-F5EA-4CA7-8A1D-1CF364FFAC19}" type="presParOf" srcId="{CE95ECD5-6890-4F1C-8B9C-2751A058F93E}" destId="{F897C3D2-7A64-43F3-AF1D-BC19CDBE3764}" srcOrd="0" destOrd="0" presId="urn:microsoft.com/office/officeart/2005/8/layout/hierarchy1"/>
    <dgm:cxn modelId="{B8530C37-41A0-4B56-A1D1-401FC5A69BA5}" type="presParOf" srcId="{F897C3D2-7A64-43F3-AF1D-BC19CDBE3764}" destId="{AC8565F0-B51A-4ADC-9FB1-EBEF00894120}" srcOrd="0" destOrd="0" presId="urn:microsoft.com/office/officeart/2005/8/layout/hierarchy1"/>
    <dgm:cxn modelId="{D0020926-0474-4264-A631-73857EC526DA}" type="presParOf" srcId="{F897C3D2-7A64-43F3-AF1D-BC19CDBE3764}" destId="{E8B368D1-49B6-455E-891D-A9BB8497C95D}" srcOrd="1" destOrd="0" presId="urn:microsoft.com/office/officeart/2005/8/layout/hierarchy1"/>
    <dgm:cxn modelId="{3CAE0F78-B182-4545-A259-24B4F3D17A15}" type="presParOf" srcId="{CE95ECD5-6890-4F1C-8B9C-2751A058F93E}" destId="{B345BF2B-80BD-4D0C-BD26-FADE29E8A9E4}" srcOrd="1" destOrd="0" presId="urn:microsoft.com/office/officeart/2005/8/layout/hierarchy1"/>
    <dgm:cxn modelId="{E95D19CD-6704-496C-AADB-111CBBE5866D}" type="presParOf" srcId="{21FF2DD6-B910-491B-8C46-5589608E0CF9}" destId="{7B63D90C-EB12-4B06-A125-9D1A15577D58}" srcOrd="1" destOrd="0" presId="urn:microsoft.com/office/officeart/2005/8/layout/hierarchy1"/>
    <dgm:cxn modelId="{243C347F-F5B3-4DDD-B286-C36E1BF334F4}" type="presParOf" srcId="{7B63D90C-EB12-4B06-A125-9D1A15577D58}" destId="{98064721-F3A2-4953-8395-BDB500223D2F}" srcOrd="0" destOrd="0" presId="urn:microsoft.com/office/officeart/2005/8/layout/hierarchy1"/>
    <dgm:cxn modelId="{753EC1C0-4C14-4484-91CA-8106685A36B4}" type="presParOf" srcId="{98064721-F3A2-4953-8395-BDB500223D2F}" destId="{01B8EF86-A001-4039-8460-5B3199BEE668}" srcOrd="0" destOrd="0" presId="urn:microsoft.com/office/officeart/2005/8/layout/hierarchy1"/>
    <dgm:cxn modelId="{96445568-9B4A-439F-A029-16E0A621ECEC}" type="presParOf" srcId="{98064721-F3A2-4953-8395-BDB500223D2F}" destId="{421CB19A-4CB6-4C63-83BB-686A3FD89078}" srcOrd="1" destOrd="0" presId="urn:microsoft.com/office/officeart/2005/8/layout/hierarchy1"/>
    <dgm:cxn modelId="{07755AAD-C61E-4530-A80E-689A8968CB61}" type="presParOf" srcId="{7B63D90C-EB12-4B06-A125-9D1A15577D58}" destId="{4330CC19-2CC6-44CE-BCAA-DB107C554721}" srcOrd="1" destOrd="0" presId="urn:microsoft.com/office/officeart/2005/8/layout/hierarchy1"/>
    <dgm:cxn modelId="{2EE9603B-6446-4613-8783-B1D7F3A246DC}" type="presParOf" srcId="{21FF2DD6-B910-491B-8C46-5589608E0CF9}" destId="{D36C8800-64E4-49F5-8D79-68488A58A44A}" srcOrd="2" destOrd="0" presId="urn:microsoft.com/office/officeart/2005/8/layout/hierarchy1"/>
    <dgm:cxn modelId="{280ED18A-9476-4ECB-88AD-BD698B243426}" type="presParOf" srcId="{D36C8800-64E4-49F5-8D79-68488A58A44A}" destId="{7E1F27DC-A3F5-48C9-9428-08AD306B79D4}" srcOrd="0" destOrd="0" presId="urn:microsoft.com/office/officeart/2005/8/layout/hierarchy1"/>
    <dgm:cxn modelId="{FDDA85CB-FBF2-44D1-A999-2CF9E94BB4E8}" type="presParOf" srcId="{7E1F27DC-A3F5-48C9-9428-08AD306B79D4}" destId="{86E4DEA7-C152-4E1C-8E9C-FF5A8E713F83}" srcOrd="0" destOrd="0" presId="urn:microsoft.com/office/officeart/2005/8/layout/hierarchy1"/>
    <dgm:cxn modelId="{CF2ED57A-11CE-4C07-A45B-6057D22CE1CC}" type="presParOf" srcId="{7E1F27DC-A3F5-48C9-9428-08AD306B79D4}" destId="{A4C6638E-D41E-435E-984E-DD8CE2616EEA}" srcOrd="1" destOrd="0" presId="urn:microsoft.com/office/officeart/2005/8/layout/hierarchy1"/>
    <dgm:cxn modelId="{C179471B-BE19-42FE-A881-7F3C273092AC}" type="presParOf" srcId="{D36C8800-64E4-49F5-8D79-68488A58A44A}" destId="{2E39B467-B3B8-4B29-81CF-49B18C6661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E03FBB-6F9C-4A15-AA3C-790C60EB03E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0D3654-1C27-4EE9-AEE7-5BC8D0515C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try extract frequencies and PSDs using only Phyton.</a:t>
          </a:r>
        </a:p>
      </dgm:t>
    </dgm:pt>
    <dgm:pt modelId="{D0C23112-1B1A-4AE5-B532-45590F22C601}" type="parTrans" cxnId="{6C5620DD-1A32-4CC5-AF86-327D6602F0E9}">
      <dgm:prSet/>
      <dgm:spPr/>
      <dgm:t>
        <a:bodyPr/>
        <a:lstStyle/>
        <a:p>
          <a:endParaRPr lang="en-US"/>
        </a:p>
      </dgm:t>
    </dgm:pt>
    <dgm:pt modelId="{34D1EEA8-59F1-43DD-B3F2-8F7B9FFAB0F7}" type="sibTrans" cxnId="{6C5620DD-1A32-4CC5-AF86-327D6602F0E9}">
      <dgm:prSet/>
      <dgm:spPr/>
      <dgm:t>
        <a:bodyPr/>
        <a:lstStyle/>
        <a:p>
          <a:endParaRPr lang="en-US"/>
        </a:p>
      </dgm:t>
    </dgm:pt>
    <dgm:pt modelId="{E4768DBF-608E-40D7-AFA2-B91C558FE7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plot the PSDs of all participants in one spectrum.</a:t>
          </a:r>
        </a:p>
      </dgm:t>
    </dgm:pt>
    <dgm:pt modelId="{5EE5B35D-AE96-4B48-A487-3C99E93D2169}" type="parTrans" cxnId="{8F6255EB-95B2-41E3-A39D-05CA1248193C}">
      <dgm:prSet/>
      <dgm:spPr/>
      <dgm:t>
        <a:bodyPr/>
        <a:lstStyle/>
        <a:p>
          <a:endParaRPr lang="en-US"/>
        </a:p>
      </dgm:t>
    </dgm:pt>
    <dgm:pt modelId="{230F5A2F-B706-4EEB-9ABC-FF9E447EA5F6}" type="sibTrans" cxnId="{8F6255EB-95B2-41E3-A39D-05CA1248193C}">
      <dgm:prSet/>
      <dgm:spPr/>
      <dgm:t>
        <a:bodyPr/>
        <a:lstStyle/>
        <a:p>
          <a:endParaRPr lang="en-US"/>
        </a:p>
      </dgm:t>
    </dgm:pt>
    <dgm:pt modelId="{50468EDB-9F2C-4FA0-B8EE-13932E1D12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Try to extract 1/f slope from the data and store it in excel.</a:t>
          </a:r>
        </a:p>
      </dgm:t>
    </dgm:pt>
    <dgm:pt modelId="{4763B0BB-68F0-4126-AC1A-D48DDA586C35}" type="parTrans" cxnId="{77F933E2-C213-49B8-B925-A73ADC45AFAC}">
      <dgm:prSet/>
      <dgm:spPr/>
      <dgm:t>
        <a:bodyPr/>
        <a:lstStyle/>
        <a:p>
          <a:endParaRPr lang="en-US"/>
        </a:p>
      </dgm:t>
    </dgm:pt>
    <dgm:pt modelId="{3AB23604-1BF1-4913-8698-E8071FEF0A93}" type="sibTrans" cxnId="{77F933E2-C213-49B8-B925-A73ADC45AFAC}">
      <dgm:prSet/>
      <dgm:spPr/>
      <dgm:t>
        <a:bodyPr/>
        <a:lstStyle/>
        <a:p>
          <a:endParaRPr lang="en-US"/>
        </a:p>
      </dgm:t>
    </dgm:pt>
    <dgm:pt modelId="{2CAE49CE-505E-4F1C-92A6-C4387FE2D270}" type="pres">
      <dgm:prSet presAssocID="{71E03FBB-6F9C-4A15-AA3C-790C60EB03E9}" presName="root" presStyleCnt="0">
        <dgm:presLayoutVars>
          <dgm:dir/>
          <dgm:resizeHandles val="exact"/>
        </dgm:presLayoutVars>
      </dgm:prSet>
      <dgm:spPr/>
    </dgm:pt>
    <dgm:pt modelId="{48FD6BD6-9CE9-4BE8-8583-0E1221A7D3A2}" type="pres">
      <dgm:prSet presAssocID="{FC0D3654-1C27-4EE9-AEE7-5BC8D0515CDC}" presName="compNode" presStyleCnt="0"/>
      <dgm:spPr/>
    </dgm:pt>
    <dgm:pt modelId="{50C80047-AD51-44D8-805F-0816CD66C234}" type="pres">
      <dgm:prSet presAssocID="{FC0D3654-1C27-4EE9-AEE7-5BC8D0515C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ka"/>
        </a:ext>
      </dgm:extLst>
    </dgm:pt>
    <dgm:pt modelId="{A5BC9361-F0BE-4DDA-9926-08922EEA5F8A}" type="pres">
      <dgm:prSet presAssocID="{FC0D3654-1C27-4EE9-AEE7-5BC8D0515CDC}" presName="spaceRect" presStyleCnt="0"/>
      <dgm:spPr/>
    </dgm:pt>
    <dgm:pt modelId="{B38F9C0C-5E46-4D64-BA3A-B370CE5B091E}" type="pres">
      <dgm:prSet presAssocID="{FC0D3654-1C27-4EE9-AEE7-5BC8D0515CDC}" presName="textRect" presStyleLbl="revTx" presStyleIdx="0" presStyleCnt="3">
        <dgm:presLayoutVars>
          <dgm:chMax val="1"/>
          <dgm:chPref val="1"/>
        </dgm:presLayoutVars>
      </dgm:prSet>
      <dgm:spPr/>
    </dgm:pt>
    <dgm:pt modelId="{68C292D9-28C5-4C42-9ED6-27FA9DFB482F}" type="pres">
      <dgm:prSet presAssocID="{34D1EEA8-59F1-43DD-B3F2-8F7B9FFAB0F7}" presName="sibTrans" presStyleCnt="0"/>
      <dgm:spPr/>
    </dgm:pt>
    <dgm:pt modelId="{64837203-C66B-485E-BD14-9C43E72FA176}" type="pres">
      <dgm:prSet presAssocID="{E4768DBF-608E-40D7-AFA2-B91C558FE73C}" presName="compNode" presStyleCnt="0"/>
      <dgm:spPr/>
    </dgm:pt>
    <dgm:pt modelId="{4767C609-56AE-433B-9E59-2B5425577849}" type="pres">
      <dgm:prSet presAssocID="{E4768DBF-608E-40D7-AFA2-B91C558FE7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C2BA0AFD-FB0D-4938-BB04-48D40DD5E79A}" type="pres">
      <dgm:prSet presAssocID="{E4768DBF-608E-40D7-AFA2-B91C558FE73C}" presName="spaceRect" presStyleCnt="0"/>
      <dgm:spPr/>
    </dgm:pt>
    <dgm:pt modelId="{D4C74954-6B61-4DBF-B95C-4895B70C46FA}" type="pres">
      <dgm:prSet presAssocID="{E4768DBF-608E-40D7-AFA2-B91C558FE73C}" presName="textRect" presStyleLbl="revTx" presStyleIdx="1" presStyleCnt="3">
        <dgm:presLayoutVars>
          <dgm:chMax val="1"/>
          <dgm:chPref val="1"/>
        </dgm:presLayoutVars>
      </dgm:prSet>
      <dgm:spPr/>
    </dgm:pt>
    <dgm:pt modelId="{C2416079-12EF-41B2-93AC-91E42239EDE5}" type="pres">
      <dgm:prSet presAssocID="{230F5A2F-B706-4EEB-9ABC-FF9E447EA5F6}" presName="sibTrans" presStyleCnt="0"/>
      <dgm:spPr/>
    </dgm:pt>
    <dgm:pt modelId="{2575B8B5-4A27-40F1-8627-AAC356113C63}" type="pres">
      <dgm:prSet presAssocID="{50468EDB-9F2C-4FA0-B8EE-13932E1D12A9}" presName="compNode" presStyleCnt="0"/>
      <dgm:spPr/>
    </dgm:pt>
    <dgm:pt modelId="{372C9B18-E975-412B-9F7E-79BE0B617340}" type="pres">
      <dgm:prSet presAssocID="{50468EDB-9F2C-4FA0-B8EE-13932E1D12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11ECFCEC-487A-457B-9961-40F63ED41B64}" type="pres">
      <dgm:prSet presAssocID="{50468EDB-9F2C-4FA0-B8EE-13932E1D12A9}" presName="spaceRect" presStyleCnt="0"/>
      <dgm:spPr/>
    </dgm:pt>
    <dgm:pt modelId="{3B54AA02-EB7A-48DE-824A-9016FACD82A4}" type="pres">
      <dgm:prSet presAssocID="{50468EDB-9F2C-4FA0-B8EE-13932E1D12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34F735-0B53-4FD2-A9C9-A201BEA288E8}" type="presOf" srcId="{50468EDB-9F2C-4FA0-B8EE-13932E1D12A9}" destId="{3B54AA02-EB7A-48DE-824A-9016FACD82A4}" srcOrd="0" destOrd="0" presId="urn:microsoft.com/office/officeart/2018/2/layout/IconLabelList"/>
    <dgm:cxn modelId="{D46A1950-96FA-468D-981B-035C91CDFBC6}" type="presOf" srcId="{71E03FBB-6F9C-4A15-AA3C-790C60EB03E9}" destId="{2CAE49CE-505E-4F1C-92A6-C4387FE2D270}" srcOrd="0" destOrd="0" presId="urn:microsoft.com/office/officeart/2018/2/layout/IconLabelList"/>
    <dgm:cxn modelId="{4D7C6270-CE87-4D05-8F04-67D5FAF9B239}" type="presOf" srcId="{E4768DBF-608E-40D7-AFA2-B91C558FE73C}" destId="{D4C74954-6B61-4DBF-B95C-4895B70C46FA}" srcOrd="0" destOrd="0" presId="urn:microsoft.com/office/officeart/2018/2/layout/IconLabelList"/>
    <dgm:cxn modelId="{96FB9FCA-1DB6-4CB4-92F9-D3973FE4B21E}" type="presOf" srcId="{FC0D3654-1C27-4EE9-AEE7-5BC8D0515CDC}" destId="{B38F9C0C-5E46-4D64-BA3A-B370CE5B091E}" srcOrd="0" destOrd="0" presId="urn:microsoft.com/office/officeart/2018/2/layout/IconLabelList"/>
    <dgm:cxn modelId="{6C5620DD-1A32-4CC5-AF86-327D6602F0E9}" srcId="{71E03FBB-6F9C-4A15-AA3C-790C60EB03E9}" destId="{FC0D3654-1C27-4EE9-AEE7-5BC8D0515CDC}" srcOrd="0" destOrd="0" parTransId="{D0C23112-1B1A-4AE5-B532-45590F22C601}" sibTransId="{34D1EEA8-59F1-43DD-B3F2-8F7B9FFAB0F7}"/>
    <dgm:cxn modelId="{77F933E2-C213-49B8-B925-A73ADC45AFAC}" srcId="{71E03FBB-6F9C-4A15-AA3C-790C60EB03E9}" destId="{50468EDB-9F2C-4FA0-B8EE-13932E1D12A9}" srcOrd="2" destOrd="0" parTransId="{4763B0BB-68F0-4126-AC1A-D48DDA586C35}" sibTransId="{3AB23604-1BF1-4913-8698-E8071FEF0A93}"/>
    <dgm:cxn modelId="{8F6255EB-95B2-41E3-A39D-05CA1248193C}" srcId="{71E03FBB-6F9C-4A15-AA3C-790C60EB03E9}" destId="{E4768DBF-608E-40D7-AFA2-B91C558FE73C}" srcOrd="1" destOrd="0" parTransId="{5EE5B35D-AE96-4B48-A487-3C99E93D2169}" sibTransId="{230F5A2F-B706-4EEB-9ABC-FF9E447EA5F6}"/>
    <dgm:cxn modelId="{D1E434D7-81F2-4E48-8CD5-066706762403}" type="presParOf" srcId="{2CAE49CE-505E-4F1C-92A6-C4387FE2D270}" destId="{48FD6BD6-9CE9-4BE8-8583-0E1221A7D3A2}" srcOrd="0" destOrd="0" presId="urn:microsoft.com/office/officeart/2018/2/layout/IconLabelList"/>
    <dgm:cxn modelId="{A64810DD-C2DA-4E24-8ED4-D37B9FDF8028}" type="presParOf" srcId="{48FD6BD6-9CE9-4BE8-8583-0E1221A7D3A2}" destId="{50C80047-AD51-44D8-805F-0816CD66C234}" srcOrd="0" destOrd="0" presId="urn:microsoft.com/office/officeart/2018/2/layout/IconLabelList"/>
    <dgm:cxn modelId="{B057D71F-CA67-4000-BAF2-527B0AA56B19}" type="presParOf" srcId="{48FD6BD6-9CE9-4BE8-8583-0E1221A7D3A2}" destId="{A5BC9361-F0BE-4DDA-9926-08922EEA5F8A}" srcOrd="1" destOrd="0" presId="urn:microsoft.com/office/officeart/2018/2/layout/IconLabelList"/>
    <dgm:cxn modelId="{04A08CA6-9257-4608-BDDD-D164F030CD09}" type="presParOf" srcId="{48FD6BD6-9CE9-4BE8-8583-0E1221A7D3A2}" destId="{B38F9C0C-5E46-4D64-BA3A-B370CE5B091E}" srcOrd="2" destOrd="0" presId="urn:microsoft.com/office/officeart/2018/2/layout/IconLabelList"/>
    <dgm:cxn modelId="{C77B2D52-2E64-41D5-B4AA-E79A092A5C29}" type="presParOf" srcId="{2CAE49CE-505E-4F1C-92A6-C4387FE2D270}" destId="{68C292D9-28C5-4C42-9ED6-27FA9DFB482F}" srcOrd="1" destOrd="0" presId="urn:microsoft.com/office/officeart/2018/2/layout/IconLabelList"/>
    <dgm:cxn modelId="{E56DC789-6063-4C9A-B24F-0A75C94EDDB1}" type="presParOf" srcId="{2CAE49CE-505E-4F1C-92A6-C4387FE2D270}" destId="{64837203-C66B-485E-BD14-9C43E72FA176}" srcOrd="2" destOrd="0" presId="urn:microsoft.com/office/officeart/2018/2/layout/IconLabelList"/>
    <dgm:cxn modelId="{7FE769CE-6017-46AA-A7BF-20B5EE791C70}" type="presParOf" srcId="{64837203-C66B-485E-BD14-9C43E72FA176}" destId="{4767C609-56AE-433B-9E59-2B5425577849}" srcOrd="0" destOrd="0" presId="urn:microsoft.com/office/officeart/2018/2/layout/IconLabelList"/>
    <dgm:cxn modelId="{495F3FE5-0ADB-439E-A4FA-4F4FD9310152}" type="presParOf" srcId="{64837203-C66B-485E-BD14-9C43E72FA176}" destId="{C2BA0AFD-FB0D-4938-BB04-48D40DD5E79A}" srcOrd="1" destOrd="0" presId="urn:microsoft.com/office/officeart/2018/2/layout/IconLabelList"/>
    <dgm:cxn modelId="{DDC69F8C-7584-4BCB-8D8B-8CB476AAB3A5}" type="presParOf" srcId="{64837203-C66B-485E-BD14-9C43E72FA176}" destId="{D4C74954-6B61-4DBF-B95C-4895B70C46FA}" srcOrd="2" destOrd="0" presId="urn:microsoft.com/office/officeart/2018/2/layout/IconLabelList"/>
    <dgm:cxn modelId="{1FAA9372-00F4-4440-A6E6-7328951D50FD}" type="presParOf" srcId="{2CAE49CE-505E-4F1C-92A6-C4387FE2D270}" destId="{C2416079-12EF-41B2-93AC-91E42239EDE5}" srcOrd="3" destOrd="0" presId="urn:microsoft.com/office/officeart/2018/2/layout/IconLabelList"/>
    <dgm:cxn modelId="{C0CD3FF9-93EF-4228-A660-838578D3E891}" type="presParOf" srcId="{2CAE49CE-505E-4F1C-92A6-C4387FE2D270}" destId="{2575B8B5-4A27-40F1-8627-AAC356113C63}" srcOrd="4" destOrd="0" presId="urn:microsoft.com/office/officeart/2018/2/layout/IconLabelList"/>
    <dgm:cxn modelId="{C797B0DC-A3C6-4B10-AD98-32043F2D2825}" type="presParOf" srcId="{2575B8B5-4A27-40F1-8627-AAC356113C63}" destId="{372C9B18-E975-412B-9F7E-79BE0B617340}" srcOrd="0" destOrd="0" presId="urn:microsoft.com/office/officeart/2018/2/layout/IconLabelList"/>
    <dgm:cxn modelId="{0ABEDB8A-23BC-4717-AF53-494F01C15B27}" type="presParOf" srcId="{2575B8B5-4A27-40F1-8627-AAC356113C63}" destId="{11ECFCEC-487A-457B-9961-40F63ED41B64}" srcOrd="1" destOrd="0" presId="urn:microsoft.com/office/officeart/2018/2/layout/IconLabelList"/>
    <dgm:cxn modelId="{85904E6D-F8BC-4A43-809C-3F979E14CE69}" type="presParOf" srcId="{2575B8B5-4A27-40F1-8627-AAC356113C63}" destId="{3B54AA02-EB7A-48DE-824A-9016FACD82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565F0-B51A-4ADC-9FB1-EBEF00894120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368D1-49B6-455E-891D-A9BB8497C95D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37 women in early follicular faze of natural cycle. </a:t>
          </a:r>
        </a:p>
      </dsp:txBody>
      <dsp:txXfrm>
        <a:off x="383617" y="1447754"/>
        <a:ext cx="2847502" cy="1768010"/>
      </dsp:txXfrm>
    </dsp:sp>
    <dsp:sp modelId="{01B8EF86-A001-4039-8460-5B3199BEE668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CB19A-4CB6-4C63-83BB-686A3FD89078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were collected after emotion regulation task during resting state.</a:t>
          </a:r>
        </a:p>
      </dsp:txBody>
      <dsp:txXfrm>
        <a:off x="3998355" y="1447754"/>
        <a:ext cx="2847502" cy="1768010"/>
      </dsp:txXfrm>
    </dsp:sp>
    <dsp:sp modelId="{86E4DEA7-C152-4E1C-8E9C-FF5A8E713F83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6638E-D41E-435E-984E-DD8CE2616EEA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main object of interest is alpha power, individual alpha and 1/f slope.</a:t>
          </a:r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80047-AD51-44D8-805F-0816CD66C234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F9C0C-5E46-4D64-BA3A-B370CE5B091E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try extract frequencies and PSDs using only Phyton.</a:t>
          </a:r>
        </a:p>
      </dsp:txBody>
      <dsp:txXfrm>
        <a:off x="417971" y="2644140"/>
        <a:ext cx="2889450" cy="720000"/>
      </dsp:txXfrm>
    </dsp:sp>
    <dsp:sp modelId="{4767C609-56AE-433B-9E59-2B5425577849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74954-6B61-4DBF-B95C-4895B70C46FA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plot the PSDs of all participants in one spectrum.</a:t>
          </a:r>
        </a:p>
      </dsp:txBody>
      <dsp:txXfrm>
        <a:off x="3813075" y="2644140"/>
        <a:ext cx="2889450" cy="720000"/>
      </dsp:txXfrm>
    </dsp:sp>
    <dsp:sp modelId="{372C9B18-E975-412B-9F7E-79BE0B617340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4AA02-EB7A-48DE-824A-9016FACD82A4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Try to extract 1/f slope from the data and store it in excel.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4334E-DE83-4DBE-9296-021874FBF6F9}" type="datetimeFigureOut">
              <a:rPr lang="lt-LT" smtClean="0"/>
              <a:t>2024-12-18</a:t>
            </a:fld>
            <a:endParaRPr lang="lt-LT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A0802-A1D5-4414-8D4D-2FAB01A9601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6919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participants are missing due to broad artefacts in EEG data. </a:t>
            </a:r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A0802-A1D5-4414-8D4D-2FAB01A96018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6303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os</a:t>
            </a:r>
            <a:r>
              <a:rPr lang="en-US" dirty="0"/>
              <a:t>: Used for interacting with the operating system (e.g., working with file paths).</a:t>
            </a:r>
          </a:p>
          <a:p>
            <a:r>
              <a:rPr lang="en-US" b="1" dirty="0"/>
              <a:t>pandas</a:t>
            </a:r>
            <a:r>
              <a:rPr lang="en-US" dirty="0"/>
              <a:t>: A powerful library for working with </a:t>
            </a:r>
            <a:r>
              <a:rPr lang="en-US" b="1" dirty="0"/>
              <a:t>tabular data</a:t>
            </a:r>
            <a:r>
              <a:rPr lang="en-US" dirty="0"/>
              <a:t> (Excel, CSV files, etc.).</a:t>
            </a:r>
          </a:p>
          <a:p>
            <a:r>
              <a:rPr lang="en-US" b="1" dirty="0" err="1"/>
              <a:t>numpy</a:t>
            </a:r>
            <a:r>
              <a:rPr lang="en-US" dirty="0"/>
              <a:t>: Used for numerical operations, like arrays and mathematical calculations.</a:t>
            </a:r>
          </a:p>
          <a:p>
            <a:r>
              <a:rPr lang="en-US" b="1" dirty="0" err="1"/>
              <a:t>matplotlib.pyplot</a:t>
            </a:r>
            <a:r>
              <a:rPr lang="en-US" dirty="0"/>
              <a:t>: A library for </a:t>
            </a:r>
            <a:r>
              <a:rPr lang="en-US" b="1" dirty="0"/>
              <a:t>plotting and visualizing data</a:t>
            </a:r>
            <a:r>
              <a:rPr lang="en-US" dirty="0"/>
              <a:t>.</a:t>
            </a:r>
          </a:p>
          <a:p>
            <a:r>
              <a:rPr lang="en-US" b="1" dirty="0" err="1"/>
              <a:t>scipy.io.loadmat</a:t>
            </a:r>
            <a:r>
              <a:rPr lang="en-US" dirty="0"/>
              <a:t>: Allows reading .mat files (MATLAB files containing data).</a:t>
            </a:r>
          </a:p>
          <a:p>
            <a:endParaRPr lang="en-US" dirty="0"/>
          </a:p>
          <a:p>
            <a:r>
              <a:rPr lang="en-US" dirty="0" err="1"/>
              <a:t>pd.read_excel</a:t>
            </a:r>
            <a:r>
              <a:rPr lang="en-US" dirty="0"/>
              <a:t>: Reads the Excel file dem_info.xlsx and loads it into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head(): Displays the first few rows of the data.</a:t>
            </a:r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A0802-A1D5-4414-8D4D-2FAB01A96018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0812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Why?</a:t>
            </a:r>
            <a:r>
              <a:rPr lang="en-US" dirty="0"/>
              <a:t>: The EEG power spectral density (PSD) data is stored in a MATLAB .mat </a:t>
            </a:r>
            <a:r>
              <a:rPr lang="en-US" dirty="0" err="1"/>
              <a:t>file.</a:t>
            </a:r>
            <a:r>
              <a:rPr lang="en-US" b="1" dirty="0" err="1"/>
              <a:t>What</a:t>
            </a:r>
            <a:r>
              <a:rPr lang="en-US" b="1" dirty="0"/>
              <a:t> it </a:t>
            </a:r>
            <a:r>
              <a:rPr lang="en-US" b="1" dirty="0" err="1"/>
              <a:t>does</a:t>
            </a:r>
            <a:r>
              <a:rPr lang="en-US" dirty="0" err="1"/>
              <a:t>:loadmat</a:t>
            </a:r>
            <a:r>
              <a:rPr lang="en-US" dirty="0"/>
              <a:t>: Loads the MATLAB file and stores the data in a Python dictionary.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psd_data</a:t>
            </a:r>
            <a:r>
              <a:rPr lang="en-US" dirty="0"/>
              <a:t>: Accesses the '</a:t>
            </a:r>
            <a:r>
              <a:rPr lang="en-US" dirty="0" err="1"/>
              <a:t>psd</a:t>
            </a:r>
            <a:r>
              <a:rPr lang="en-US" dirty="0"/>
              <a:t>' key inside the loaded MATLAB data, which contains EEG data.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 err="1"/>
              <a:t>participant_ids</a:t>
            </a:r>
            <a:r>
              <a:rPr lang="en-US" dirty="0"/>
              <a:t>: To store participant IDs.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 err="1"/>
              <a:t>alpha_means</a:t>
            </a:r>
            <a:r>
              <a:rPr lang="en-US" dirty="0"/>
              <a:t>: To store the mean power in the alpha band (8–13 Hz).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 err="1"/>
              <a:t>alpha_sums</a:t>
            </a:r>
            <a:r>
              <a:rPr lang="en-US" dirty="0"/>
              <a:t>: To store the sum of power in the alpha band.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Why?</a:t>
            </a:r>
            <a:r>
              <a:rPr lang="en-US" dirty="0"/>
              <a:t>: The alpha band (8–13 Hz) is the focus of analysis.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What it </a:t>
            </a:r>
            <a:r>
              <a:rPr lang="en-US" b="1" dirty="0" err="1"/>
              <a:t>does</a:t>
            </a:r>
            <a:r>
              <a:rPr lang="en-US" dirty="0" err="1"/>
              <a:t>:alpha_mask</a:t>
            </a:r>
            <a:r>
              <a:rPr lang="en-US" dirty="0"/>
              <a:t>: A </a:t>
            </a:r>
            <a:r>
              <a:rPr lang="en-US" dirty="0" err="1"/>
              <a:t>boolean</a:t>
            </a:r>
            <a:r>
              <a:rPr lang="en-US" dirty="0"/>
              <a:t> array where True values indicate frequencies between 8 and 13 Hz.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alpha_freq</a:t>
            </a:r>
            <a:r>
              <a:rPr lang="en-US" dirty="0"/>
              <a:t>: Extracts frequencies in the alpha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alpha_power</a:t>
            </a:r>
            <a:r>
              <a:rPr lang="en-US" dirty="0"/>
              <a:t>: Extracts the power values corresponding to those frequencies.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Why?</a:t>
            </a:r>
            <a:r>
              <a:rPr lang="en-US" dirty="0"/>
              <a:t>: To quantify the power in the alpha </a:t>
            </a:r>
            <a:r>
              <a:rPr lang="en-US" dirty="0" err="1"/>
              <a:t>band.</a:t>
            </a:r>
            <a:r>
              <a:rPr lang="en-US" b="1" dirty="0" err="1"/>
              <a:t>What</a:t>
            </a:r>
            <a:r>
              <a:rPr lang="en-US" b="1" dirty="0"/>
              <a:t> it </a:t>
            </a:r>
            <a:r>
              <a:rPr lang="en-US" b="1" dirty="0" err="1"/>
              <a:t>does</a:t>
            </a:r>
            <a:r>
              <a:rPr lang="en-US" dirty="0" err="1"/>
              <a:t>:np.mean</a:t>
            </a:r>
            <a:r>
              <a:rPr lang="en-US" dirty="0"/>
              <a:t>: Calculates the average (mean) power in the alpha band.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np.sum</a:t>
            </a:r>
            <a:r>
              <a:rPr lang="en-US" dirty="0"/>
              <a:t>: Calculates the total (sum) power in the alpha band.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Appends these metrics to their respective lists.</a:t>
            </a:r>
          </a:p>
          <a:p>
            <a:pPr>
              <a:buFont typeface="Arial" panose="020B0604020202020204" pitchFamily="34" charset="0"/>
              <a:buNone/>
            </a:pPr>
            <a:endParaRPr lang="en-US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Why?</a:t>
            </a:r>
            <a:r>
              <a:rPr lang="en-US" dirty="0"/>
              <a:t>: The </a:t>
            </a:r>
            <a:r>
              <a:rPr lang="en-US" dirty="0" err="1"/>
              <a:t>freq</a:t>
            </a:r>
            <a:r>
              <a:rPr lang="en-US" dirty="0"/>
              <a:t> (frequency) and </a:t>
            </a:r>
            <a:r>
              <a:rPr lang="en-US" dirty="0" err="1"/>
              <a:t>spect</a:t>
            </a:r>
            <a:r>
              <a:rPr lang="en-US" dirty="0"/>
              <a:t> (power spectrum) arrays may have different lengths. Padding ensures they match.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What it does</a:t>
            </a:r>
            <a:r>
              <a:rPr lang="en-US" dirty="0"/>
              <a:t>: </a:t>
            </a:r>
            <a:r>
              <a:rPr lang="en-US" dirty="0" err="1"/>
              <a:t>np.pad</a:t>
            </a:r>
            <a:r>
              <a:rPr lang="en-US" dirty="0"/>
              <a:t>: Adds zeros to the shorter array so both arrays become the same length.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Returns the updated </a:t>
            </a:r>
            <a:r>
              <a:rPr lang="en-US" dirty="0" err="1"/>
              <a:t>freq</a:t>
            </a:r>
            <a:r>
              <a:rPr lang="en-US" dirty="0"/>
              <a:t> and </a:t>
            </a:r>
            <a:r>
              <a:rPr lang="en-US" dirty="0" err="1"/>
              <a:t>spect</a:t>
            </a:r>
            <a:r>
              <a:rPr lang="en-US" dirty="0"/>
              <a:t> arrays.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Why?</a:t>
            </a:r>
            <a:r>
              <a:rPr lang="en-US" dirty="0"/>
              <a:t>: EEG data for each participant must be processed </a:t>
            </a:r>
            <a:r>
              <a:rPr lang="en-US" dirty="0" err="1"/>
              <a:t>individually.</a:t>
            </a:r>
            <a:r>
              <a:rPr lang="en-US" b="1" dirty="0" err="1"/>
              <a:t>What</a:t>
            </a:r>
            <a:r>
              <a:rPr lang="en-US" b="1" dirty="0"/>
              <a:t> it </a:t>
            </a:r>
            <a:r>
              <a:rPr lang="en-US" b="1" dirty="0" err="1"/>
              <a:t>does</a:t>
            </a:r>
            <a:r>
              <a:rPr lang="en-US" dirty="0" err="1"/>
              <a:t>:psd_data.shape</a:t>
            </a:r>
            <a:r>
              <a:rPr lang="en-US" dirty="0"/>
              <a:t>[1]: Loops over each participant's PSD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Extracts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freq</a:t>
            </a:r>
            <a:r>
              <a:rPr lang="en-US" dirty="0"/>
              <a:t>: Frequency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spect</a:t>
            </a:r>
            <a:r>
              <a:rPr lang="en-US" dirty="0"/>
              <a:t>: Power spectrum values corresponding to the frequencies.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participant_id</a:t>
            </a:r>
            <a:r>
              <a:rPr lang="en-US" dirty="0"/>
              <a:t>: ID of the participant.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squeeze: Removes unnecessary dimensions to clean up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Calls </a:t>
            </a:r>
            <a:r>
              <a:rPr lang="en-US" dirty="0" err="1"/>
              <a:t>pad_arrays</a:t>
            </a:r>
            <a:r>
              <a:rPr lang="en-US" dirty="0"/>
              <a:t> to ensure </a:t>
            </a:r>
            <a:r>
              <a:rPr lang="en-US" dirty="0" err="1"/>
              <a:t>freq</a:t>
            </a:r>
            <a:r>
              <a:rPr lang="en-US" dirty="0"/>
              <a:t> and </a:t>
            </a:r>
            <a:r>
              <a:rPr lang="en-US" dirty="0" err="1"/>
              <a:t>spect</a:t>
            </a:r>
            <a:r>
              <a:rPr lang="en-US" dirty="0"/>
              <a:t> arrays are the same size.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A0802-A1D5-4414-8D4D-2FAB01A96018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6806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Why?</a:t>
            </a:r>
            <a:r>
              <a:rPr lang="en-US" dirty="0"/>
              <a:t>: The alpha band (8–13 Hz) is the focus of analysis.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What it </a:t>
            </a:r>
            <a:r>
              <a:rPr lang="en-US" b="1" dirty="0" err="1"/>
              <a:t>does</a:t>
            </a:r>
            <a:r>
              <a:rPr lang="en-US" dirty="0" err="1"/>
              <a:t>:alpha_mask</a:t>
            </a:r>
            <a:r>
              <a:rPr lang="en-US" dirty="0"/>
              <a:t>: A </a:t>
            </a:r>
            <a:r>
              <a:rPr lang="en-US" dirty="0" err="1"/>
              <a:t>boolean</a:t>
            </a:r>
            <a:r>
              <a:rPr lang="en-US" dirty="0"/>
              <a:t> array where True values indicate frequencies between 8 and 13 Hz.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alpha_freq</a:t>
            </a:r>
            <a:r>
              <a:rPr lang="en-US" dirty="0"/>
              <a:t>: Extracts frequencies in the alpha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alpha_power</a:t>
            </a:r>
            <a:r>
              <a:rPr lang="en-US" dirty="0"/>
              <a:t>: Extracts the power values corresponding to those frequencies.</a:t>
            </a:r>
          </a:p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A0802-A1D5-4414-8D4D-2FAB01A96018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9316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930316F-CC6B-0405-2809-59B6847B4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371AD571-6B02-704F-4099-0E9850E3D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997DC74E-7C72-EE12-4394-3A4FD229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C824-EDF4-4001-AC16-01D2F2435E88}" type="datetimeFigureOut">
              <a:rPr lang="lt-LT" smtClean="0"/>
              <a:t>2024-12-18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8C1184A4-A3B8-0C24-3E7C-AE4EC6D2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FE9ABAB-B1BF-C775-A4BE-829E51BF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09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9048F04-3856-FF65-205F-1D3F945C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BC3239D5-61A8-5905-29C4-71EDD76B3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1B4748A5-0DC2-42AF-8BED-B2503EF0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C824-EDF4-4001-AC16-01D2F2435E88}" type="datetimeFigureOut">
              <a:rPr lang="lt-LT" smtClean="0"/>
              <a:t>2024-12-18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FE51D9C2-31BD-D5D8-07DC-E17DEF05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4404CF1-F2ED-419B-8439-8F3D885C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7648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63A83BFB-3D33-6AAC-B302-582710881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AE88FE00-790D-AD8B-6B1C-B6BA1D04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6B30CE6C-D568-D6E3-5820-D042ACF4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C824-EDF4-4001-AC16-01D2F2435E88}" type="datetimeFigureOut">
              <a:rPr lang="lt-LT" smtClean="0"/>
              <a:t>2024-12-18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BB0DA57-32B1-CA2D-FA72-C19A7D1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8C1FCE0-0D49-5431-1C72-6903D352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1337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E019442-ECCA-A3EB-4005-162FCA10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96A6718-33F7-4B88-82A5-0DB20A93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11008C9E-B2A0-2936-C50F-C307D0AE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C824-EDF4-4001-AC16-01D2F2435E88}" type="datetimeFigureOut">
              <a:rPr lang="lt-LT" smtClean="0"/>
              <a:t>2024-12-18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3B1FAFA6-5029-A9FA-353A-927BB8A4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7C19EFB0-1E3A-BB8C-CE20-DEF15504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519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9C7109C-9612-5805-D8B0-D75B1D18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753C667F-65A9-CF3E-EE3C-0F55FCC80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E983369B-2E2A-4A47-D03C-C4C9F30B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C824-EDF4-4001-AC16-01D2F2435E88}" type="datetimeFigureOut">
              <a:rPr lang="lt-LT" smtClean="0"/>
              <a:t>2024-12-18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A76CD14D-ECCB-8C7F-5740-921CB321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35CBF6E-FA38-38A6-3C12-894BA8CD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1053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DD9F7CF-55A1-0367-D8B4-53B99501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222BF5F-1246-AD5D-FA5C-702918FFD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C032B6A5-927B-41E4-3ACE-DC39EED10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A915A3F8-4BB4-FD2B-2819-7DE64E49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C824-EDF4-4001-AC16-01D2F2435E88}" type="datetimeFigureOut">
              <a:rPr lang="lt-LT" smtClean="0"/>
              <a:t>2024-12-18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0A181164-A41A-8206-B236-5DFF619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93FDE8C2-0C4F-0A54-331D-8B00A707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6674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8CA8CA3-45FA-D022-8C1B-C0FFAAEC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EDEE051A-14FB-C128-D42E-0E152520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CF956033-2DCE-8663-C041-DDB118817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14E4AAF8-F61F-E10F-AD9B-0CA3673FC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7FA08D4D-755C-B6B6-AFF7-935575C2F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611263B8-7CF2-5F20-CD1A-A9A5D8B2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C824-EDF4-4001-AC16-01D2F2435E88}" type="datetimeFigureOut">
              <a:rPr lang="lt-LT" smtClean="0"/>
              <a:t>2024-12-18</a:t>
            </a:fld>
            <a:endParaRPr lang="lt-LT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7D49D8F7-C268-0F7A-AFBD-59AEF195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7B23A38D-F03C-7221-84AB-A778C715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720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463273D-C7BD-B8E3-7D43-47133B14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7E506AF6-DC3C-F4F1-9402-13EE4210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C824-EDF4-4001-AC16-01D2F2435E88}" type="datetimeFigureOut">
              <a:rPr lang="lt-LT" smtClean="0"/>
              <a:t>2024-12-18</a:t>
            </a:fld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DFF45F29-13FE-3A58-DC65-569EC35E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D527D0FB-9CB1-EFCF-62AF-BA868D42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4697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1CE52F51-9E2E-1194-ED30-5AF40CCF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C824-EDF4-4001-AC16-01D2F2435E88}" type="datetimeFigureOut">
              <a:rPr lang="lt-LT" smtClean="0"/>
              <a:t>2024-12-18</a:t>
            </a:fld>
            <a:endParaRPr lang="lt-LT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3D62674B-5A99-92D6-FFFE-821540A1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CFC396C6-90D7-0D52-2F3C-6363AD92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6232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9BA57EF-200D-38CB-0891-BABEAC7C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AA9ABC0-E528-8E83-EF6E-FD7DE25E6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1FAA7236-01C9-346E-3708-69F0D644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AEC7DDA0-7922-5276-B543-4D8648D5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C824-EDF4-4001-AC16-01D2F2435E88}" type="datetimeFigureOut">
              <a:rPr lang="lt-LT" smtClean="0"/>
              <a:t>2024-12-18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C2C04D77-E163-CFA6-340C-1A9CEDA3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1A731595-2035-7938-70A8-5C446591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6676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0D06F58-98A5-E9C9-BC48-143E6974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07BCCCE5-3545-BC7D-A72E-CBD649C7E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993FEBD-E8C7-C95D-2DC0-246CAE11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B65BA10E-CB6C-E966-F3CB-0008925E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C824-EDF4-4001-AC16-01D2F2435E88}" type="datetimeFigureOut">
              <a:rPr lang="lt-LT" smtClean="0"/>
              <a:t>2024-12-18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5F950513-1675-FFBE-D56B-8F501924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2D6CC080-6D3F-D527-E9D7-F686F46B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6918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8194F200-CB4B-0A5D-225B-F7F75ECA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DCB51C2B-BAFC-7461-1D35-071996ED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8868D20-3AE3-1C7C-B190-2E73460CC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0C824-EDF4-4001-AC16-01D2F2435E88}" type="datetimeFigureOut">
              <a:rPr lang="lt-LT" smtClean="0"/>
              <a:t>2024-12-18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F3D1FAE0-910A-5E0D-F06E-C7CDE3C9A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19958C1D-BD49-B43E-5E80-45BAA4044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7617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3BE0D922-1ACC-7DED-2D7D-8B097B5F23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52" b="118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Pavadinimas 1">
            <a:extLst>
              <a:ext uri="{FF2B5EF4-FFF2-40B4-BE49-F238E27FC236}">
                <a16:creationId xmlns:a16="http://schemas.microsoft.com/office/drawing/2014/main" id="{148F0E2F-1762-3953-40D6-2EB5EFE4C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6300" b="0" i="0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Abadi" panose="020B06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Resting state EEG alpha waves extraction and calculations of 1/slope using FOOOF library</a:t>
            </a:r>
            <a:endParaRPr lang="lt-LT" sz="6300" dirty="0">
              <a:ln w="22225">
                <a:solidFill>
                  <a:schemeClr val="tx1"/>
                </a:solidFill>
                <a:miter lim="800000"/>
              </a:ln>
              <a:noFill/>
              <a:latin typeface="Abadi" panose="020B06040201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92BB4B4F-AEFE-9D7D-9823-AAADFF326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Presented by Donata Bagdonavičiūtė</a:t>
            </a:r>
            <a:endParaRPr lang="lt-LT" sz="3200"/>
          </a:p>
        </p:txBody>
      </p:sp>
    </p:spTree>
    <p:extLst>
      <p:ext uri="{BB962C8B-B14F-4D97-AF65-F5344CB8AC3E}">
        <p14:creationId xmlns:p14="http://schemas.microsoft.com/office/powerpoint/2010/main" val="3764605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C852BBE-D6F4-77EC-9FD9-0C0B82F1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 little bit about data</a:t>
            </a:r>
            <a:endParaRPr lang="lt-LT" dirty="0">
              <a:latin typeface="Abadi" panose="020B0604020104020204" pitchFamily="34" charset="0"/>
            </a:endParaRPr>
          </a:p>
        </p:txBody>
      </p:sp>
      <p:graphicFrame>
        <p:nvGraphicFramePr>
          <p:cNvPr id="5" name="Turinio vietos rezervavimo ženklas 2">
            <a:extLst>
              <a:ext uri="{FF2B5EF4-FFF2-40B4-BE49-F238E27FC236}">
                <a16:creationId xmlns:a16="http://schemas.microsoft.com/office/drawing/2014/main" id="{A5C21294-5532-8B87-1918-1CED1AC5C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0384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396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CF47642-8202-26BA-52B4-3C5B6496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data </a:t>
            </a:r>
            <a:endParaRPr lang="lt-LT" dirty="0"/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31E09460-4D56-CB69-E0C3-18A860E72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3302" y="1690688"/>
            <a:ext cx="7525395" cy="3956948"/>
          </a:xfrm>
        </p:spPr>
      </p:pic>
    </p:spTree>
    <p:extLst>
      <p:ext uri="{BB962C8B-B14F-4D97-AF65-F5344CB8AC3E}">
        <p14:creationId xmlns:p14="http://schemas.microsoft.com/office/powerpoint/2010/main" val="264892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6D5E2D7-D850-A628-74C1-8B666F44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Alpha power extraction from .mat file</a:t>
            </a:r>
            <a:endParaRPr lang="lt-LT" dirty="0">
              <a:latin typeface="Abadi" panose="020B0604020104020204" pitchFamily="34" charset="0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65594A6B-CF13-2C6B-037F-A1FAC36B8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213" y="2058460"/>
            <a:ext cx="6964541" cy="4585807"/>
          </a:xfrm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1F42FA04-0136-3DE1-5605-18369FA99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237" y="1531963"/>
            <a:ext cx="4400550" cy="2819400"/>
          </a:xfrm>
          <a:prstGeom prst="rect">
            <a:avLst/>
          </a:prstGeom>
        </p:spPr>
      </p:pic>
      <p:pic>
        <p:nvPicPr>
          <p:cNvPr id="9" name="Paveikslėlis 8">
            <a:extLst>
              <a:ext uri="{FF2B5EF4-FFF2-40B4-BE49-F238E27FC236}">
                <a16:creationId xmlns:a16="http://schemas.microsoft.com/office/drawing/2014/main" id="{B2B12FB0-5044-77FC-4E2A-306E13B44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74" y="1433513"/>
            <a:ext cx="45339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CD95B81-B23E-15EF-20CE-3825257C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Results in graphs and excel file</a:t>
            </a:r>
            <a:endParaRPr lang="lt-LT" dirty="0">
              <a:latin typeface="Abadi" panose="020B0604020104020204" pitchFamily="34" charset="0"/>
            </a:endParaRPr>
          </a:p>
        </p:txBody>
      </p:sp>
      <p:pic>
        <p:nvPicPr>
          <p:cNvPr id="5" name="Turinio vietos rezervavimo ženklas 4">
            <a:extLst>
              <a:ext uri="{FF2B5EF4-FFF2-40B4-BE49-F238E27FC236}">
                <a16:creationId xmlns:a16="http://schemas.microsoft.com/office/drawing/2014/main" id="{7567DF9F-F386-5334-9561-6AB59BFC7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186" y="996042"/>
            <a:ext cx="5988171" cy="5774872"/>
          </a:xfrm>
        </p:spPr>
      </p:pic>
      <p:pic>
        <p:nvPicPr>
          <p:cNvPr id="7" name="Paveikslėlis 6">
            <a:extLst>
              <a:ext uri="{FF2B5EF4-FFF2-40B4-BE49-F238E27FC236}">
                <a16:creationId xmlns:a16="http://schemas.microsoft.com/office/drawing/2014/main" id="{3F01FC47-89F4-E7D0-51C4-264B13EA6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804" y="4888366"/>
            <a:ext cx="64960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7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veikslėlis 4" descr="Paveikslėlis, kuriame yra tekstas, ekrano kopija, Šriftas, rašas&#10;&#10;Automatiškai sugeneruotas aprašymas">
            <a:extLst>
              <a:ext uri="{FF2B5EF4-FFF2-40B4-BE49-F238E27FC236}">
                <a16:creationId xmlns:a16="http://schemas.microsoft.com/office/drawing/2014/main" id="{15BBC5C2-90DC-CE12-0A0C-33530DBC8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76" y="478972"/>
            <a:ext cx="6105616" cy="3663370"/>
          </a:xfrm>
          <a:prstGeom prst="rect">
            <a:avLst/>
          </a:prstGeom>
        </p:spPr>
      </p:pic>
      <p:pic>
        <p:nvPicPr>
          <p:cNvPr id="9" name="Paveikslėlis 8" descr="Paveikslėlis, kuriame yra tekstas, diagrama, ekrano kopija, Grafikas&#10;&#10;Automatiškai sugeneruotas aprašymas">
            <a:extLst>
              <a:ext uri="{FF2B5EF4-FFF2-40B4-BE49-F238E27FC236}">
                <a16:creationId xmlns:a16="http://schemas.microsoft.com/office/drawing/2014/main" id="{F114CA99-7BC2-0335-7031-C36E73389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85" y="2310657"/>
            <a:ext cx="5704122" cy="42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7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FF374B2-8EFD-692F-779D-125B33D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next steps</a:t>
            </a:r>
            <a:endParaRPr lang="lt-LT" dirty="0">
              <a:latin typeface="Abadi" panose="020B0604020104020204" pitchFamily="34" charset="0"/>
            </a:endParaRPr>
          </a:p>
        </p:txBody>
      </p:sp>
      <p:graphicFrame>
        <p:nvGraphicFramePr>
          <p:cNvPr id="5" name="Turinio vietos rezervavimo ženklas 2">
            <a:extLst>
              <a:ext uri="{FF2B5EF4-FFF2-40B4-BE49-F238E27FC236}">
                <a16:creationId xmlns:a16="http://schemas.microsoft.com/office/drawing/2014/main" id="{D02D3CFC-4991-471A-D421-F1EA7AFCA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6033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915372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659</Words>
  <Application>Microsoft Office PowerPoint</Application>
  <PresentationFormat>Plačiaekranė</PresentationFormat>
  <Paragraphs>59</Paragraphs>
  <Slides>7</Slides>
  <Notes>4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7</vt:i4>
      </vt:variant>
    </vt:vector>
  </HeadingPairs>
  <TitlesOfParts>
    <vt:vector size="12" baseType="lpstr">
      <vt:lpstr>Abadi</vt:lpstr>
      <vt:lpstr>Aptos</vt:lpstr>
      <vt:lpstr>Aptos Display</vt:lpstr>
      <vt:lpstr>Arial</vt:lpstr>
      <vt:lpstr>„Office“ tema</vt:lpstr>
      <vt:lpstr>Resting state EEG alpha waves extraction and calculations of 1/slope using FOOOF library</vt:lpstr>
      <vt:lpstr>A little bit about data</vt:lpstr>
      <vt:lpstr>Demographics data </vt:lpstr>
      <vt:lpstr>Alpha power extraction from .mat file</vt:lpstr>
      <vt:lpstr>Results in graphs and excel file</vt:lpstr>
      <vt:lpstr>„PowerPoint“ pateiktis</vt:lpstr>
      <vt:lpstr>The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Donata Bagdonavičiūtė</dc:creator>
  <cp:lastModifiedBy>Donata Bagdonavičiūtė</cp:lastModifiedBy>
  <cp:revision>2</cp:revision>
  <dcterms:created xsi:type="dcterms:W3CDTF">2024-12-18T07:25:04Z</dcterms:created>
  <dcterms:modified xsi:type="dcterms:W3CDTF">2024-12-18T08:51:02Z</dcterms:modified>
</cp:coreProperties>
</file>